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73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  <p:sldId id="27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/>
    <p:restoredTop sz="94671"/>
  </p:normalViewPr>
  <p:slideViewPr>
    <p:cSldViewPr snapToGrid="0" snapToObjects="1">
      <p:cViewPr varScale="1">
        <p:scale>
          <a:sx n="211" d="100"/>
          <a:sy n="21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41D8-9536-8141-92CB-5421D525FB19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75A5-3B14-8449-84DC-A2B97C7C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74138"/>
            <a:ext cx="2057400" cy="273844"/>
          </a:xfrm>
        </p:spPr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74138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74138"/>
            <a:ext cx="2057400" cy="273844"/>
          </a:xfrm>
        </p:spPr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9721-2E5E-A74E-BDA4-3350CBAAF42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test-standar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Penetration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016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time to determine what systems do and their different user roles</a:t>
            </a:r>
          </a:p>
          <a:p>
            <a:r>
              <a:rPr lang="en-US" dirty="0"/>
              <a:t>Ex: suppose you compromise a domain?  Big deal.  </a:t>
            </a:r>
          </a:p>
          <a:p>
            <a:r>
              <a:rPr lang="en-US" dirty="0"/>
              <a:t>What else could you do in terms of the systems that the business uses?  Backdoor code on a financial application? What about their payroll system?  Intellectual property? </a:t>
            </a:r>
          </a:p>
        </p:txBody>
      </p:sp>
    </p:spTree>
    <p:extLst>
      <p:ext uri="{BB962C8B-B14F-4D97-AF65-F5344CB8AC3E}">
        <p14:creationId xmlns:p14="http://schemas.microsoft.com/office/powerpoint/2010/main" val="38404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element of the penetration test</a:t>
            </a:r>
          </a:p>
          <a:p>
            <a:r>
              <a:rPr lang="en-US" dirty="0"/>
              <a:t>Include at least: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Technical Findings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by the client to remediate security holes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 sure to warn the client about the thinking that fixing the hole solves the whole problem.  Ex: </a:t>
            </a:r>
            <a:r>
              <a:rPr lang="en-US" dirty="0" err="1"/>
              <a:t>sql</a:t>
            </a:r>
            <a:r>
              <a:rPr lang="en-US" dirty="0"/>
              <a:t> injection vulnerability – they fix their problem, but have they addressed any 3</a:t>
            </a:r>
            <a:r>
              <a:rPr lang="en-US" baseline="30000" dirty="0"/>
              <a:t>rd</a:t>
            </a:r>
            <a:r>
              <a:rPr lang="en-US" dirty="0"/>
              <a:t> party applications that are connected?</a:t>
            </a:r>
          </a:p>
        </p:txBody>
      </p:sp>
    </p:spTree>
    <p:extLst>
      <p:ext uri="{BB962C8B-B14F-4D97-AF65-F5344CB8AC3E}">
        <p14:creationId xmlns:p14="http://schemas.microsoft.com/office/powerpoint/2010/main" val="48770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Penetration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Overt Penetration Testing</a:t>
            </a:r>
          </a:p>
          <a:p>
            <a:pPr lvl="1"/>
            <a:r>
              <a:rPr lang="en-US" dirty="0"/>
              <a:t>You work with the organization to identify the potential security threats</a:t>
            </a:r>
          </a:p>
          <a:p>
            <a:pPr lvl="2"/>
            <a:r>
              <a:rPr lang="en-US" dirty="0"/>
              <a:t>Advantages: full access without blocks, detection doesn’t matter, access to insider knowledge</a:t>
            </a:r>
          </a:p>
          <a:p>
            <a:pPr lvl="2"/>
            <a:r>
              <a:rPr lang="en-US" dirty="0"/>
              <a:t>Disadvantages: don’t get the opportunity to test incident response</a:t>
            </a:r>
          </a:p>
          <a:p>
            <a:r>
              <a:rPr lang="en-US" dirty="0"/>
              <a:t>Covert Penetration Testing</a:t>
            </a:r>
          </a:p>
          <a:p>
            <a:pPr lvl="1"/>
            <a:r>
              <a:rPr lang="en-US" dirty="0"/>
              <a:t>Performed to test the internal security team’s ability to detect and respond to an attack</a:t>
            </a:r>
          </a:p>
          <a:p>
            <a:pPr lvl="2"/>
            <a:r>
              <a:rPr lang="en-US" dirty="0"/>
              <a:t>Advantages: Test incident response, most closely simulates a true attack</a:t>
            </a:r>
          </a:p>
          <a:p>
            <a:pPr lvl="2"/>
            <a:r>
              <a:rPr lang="en-US" dirty="0"/>
              <a:t>Disadvantages: Costly, time consuming, require more skill </a:t>
            </a:r>
          </a:p>
          <a:p>
            <a:pPr lvl="2"/>
            <a:r>
              <a:rPr lang="en-US" dirty="0"/>
              <a:t>Note: because of cost of covert – most will target only one vulnerability, the one with easiest access – gaining access undetected is key</a:t>
            </a:r>
          </a:p>
        </p:txBody>
      </p:sp>
    </p:spTree>
    <p:extLst>
      <p:ext uri="{BB962C8B-B14F-4D97-AF65-F5344CB8AC3E}">
        <p14:creationId xmlns:p14="http://schemas.microsoft.com/office/powerpoint/2010/main" val="64566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tools used to identify security flaws</a:t>
            </a:r>
          </a:p>
          <a:p>
            <a:pPr lvl="1"/>
            <a:r>
              <a:rPr lang="en-US" dirty="0"/>
              <a:t>1. Fingerprint a target’s operating system</a:t>
            </a:r>
          </a:p>
          <a:p>
            <a:pPr lvl="1"/>
            <a:r>
              <a:rPr lang="en-US" dirty="0"/>
              <a:t>2. Take one OS identified, use scanner to determine if vulnerabilities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Although Vulnerability Scanners play an essential role in Penetration Testing, a penetration test CANNOT be completed automated!  Most penetration testers with years of experience rarely use vulnerability scanners – they rely more on their knowledge and experience – business knowledge is also a key factor.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PTES or another methodology to perform a penetration test.  </a:t>
            </a:r>
          </a:p>
          <a:p>
            <a:r>
              <a:rPr lang="en-US" dirty="0"/>
              <a:t>More important to have a standard, repeatable process that you follow. </a:t>
            </a:r>
          </a:p>
          <a:p>
            <a:r>
              <a:rPr lang="en-US" dirty="0"/>
              <a:t>OCD wins </a:t>
            </a:r>
            <a:r>
              <a:rPr lang="en-US"/>
              <a:t>the prize!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Penetration Testing Execution Standard (PTES)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25" dirty="0"/>
              <a:t>“Penetration Testing is a way to simulate the methods that an attacker might use to circumvent security controls and gain access to a system.”</a:t>
            </a:r>
            <a:r>
              <a:rPr lang="en-US" sz="3825" baseline="30000" dirty="0"/>
              <a:t>1  </a:t>
            </a:r>
          </a:p>
          <a:p>
            <a:endParaRPr lang="en-US" sz="3825" baseline="30000" dirty="0"/>
          </a:p>
          <a:p>
            <a:pPr marL="0" indent="0">
              <a:buNone/>
            </a:pPr>
            <a:r>
              <a:rPr lang="en-US" sz="3825" baseline="30000" dirty="0"/>
              <a:t> </a:t>
            </a:r>
            <a:r>
              <a:rPr lang="en-US" sz="3825" dirty="0"/>
              <a:t>   PTES, baseline fundamentals for performing a penetration test – </a:t>
            </a:r>
          </a:p>
          <a:p>
            <a:pPr marL="0" indent="0">
              <a:buNone/>
            </a:pPr>
            <a:endParaRPr lang="en-US" sz="1500" dirty="0"/>
          </a:p>
          <a:p>
            <a:pPr marL="0" indent="0" algn="ctr">
              <a:buNone/>
            </a:pPr>
            <a:r>
              <a:rPr lang="en-US" sz="3750" dirty="0">
                <a:hlinkClick r:id="rId2"/>
              </a:rPr>
              <a:t>http://www.pentest-standard.org/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50" dirty="0"/>
          </a:p>
          <a:p>
            <a:r>
              <a:rPr lang="en-US" baseline="30000" dirty="0"/>
              <a:t>1</a:t>
            </a:r>
            <a:r>
              <a:rPr lang="en-US" dirty="0"/>
              <a:t>Kennedy, David, et. al. </a:t>
            </a:r>
            <a:r>
              <a:rPr lang="en-US" i="1" dirty="0" err="1"/>
              <a:t>Metasploit</a:t>
            </a:r>
            <a:r>
              <a:rPr lang="en-US" i="1" dirty="0"/>
              <a:t>: The Penetration Tester’s Guide</a:t>
            </a:r>
            <a:r>
              <a:rPr lang="en-US" dirty="0"/>
              <a:t>. San Francisco: No Starch Press. 2011. Print.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PTES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Pre-Engagement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Intelligence Gathering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Threat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Vulnerability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Exploitation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4480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the scope and terms of the penetration test with your client</a:t>
            </a:r>
          </a:p>
          <a:p>
            <a:pPr lvl="1"/>
            <a:r>
              <a:rPr lang="en-US" dirty="0"/>
              <a:t>Convey the goals of the penetration test</a:t>
            </a:r>
          </a:p>
          <a:p>
            <a:pPr lvl="1"/>
            <a:r>
              <a:rPr lang="en-US" dirty="0"/>
              <a:t>-use this opportunity to discuss what will happen, the expectations of a full scale penetration test</a:t>
            </a:r>
          </a:p>
          <a:p>
            <a:pPr lvl="1"/>
            <a:r>
              <a:rPr lang="en-US" dirty="0"/>
              <a:t>- what will be tested – the need for total access to get a complete report</a:t>
            </a:r>
          </a:p>
        </p:txBody>
      </p:sp>
    </p:spTree>
    <p:extLst>
      <p:ext uri="{BB962C8B-B14F-4D97-AF65-F5344CB8AC3E}">
        <p14:creationId xmlns:p14="http://schemas.microsoft.com/office/powerpoint/2010/main" val="832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Gather information about the organization (social media, Google hacking,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- Start to probe the organization for ports with blocking (use a disposable IP address, </a:t>
            </a:r>
          </a:p>
          <a:p>
            <a:pPr lvl="1"/>
            <a:r>
              <a:rPr lang="en-US" dirty="0"/>
              <a:t>you will be blocked if this is turned on)</a:t>
            </a:r>
          </a:p>
          <a:p>
            <a:pPr lvl="1">
              <a:buFontTx/>
              <a:buChar char="-"/>
            </a:pPr>
            <a:r>
              <a:rPr lang="en-US" dirty="0"/>
              <a:t>Test any Web Applications 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3429" lvl="1" indent="0">
              <a:buNone/>
            </a:pPr>
            <a:r>
              <a:rPr lang="en-US" dirty="0"/>
              <a:t>Note:  perform scans from an IP address range that cannot be traced back to you or your team. The initial probing can be performed from anywhere (except at your team’s office!).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9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information acquired in the intelligence gathering.</a:t>
            </a:r>
          </a:p>
          <a:p>
            <a:r>
              <a:rPr lang="en-US" dirty="0"/>
              <a:t>Look at the organization as an adversary and determine </a:t>
            </a:r>
          </a:p>
          <a:p>
            <a:pPr lvl="1"/>
            <a:r>
              <a:rPr lang="en-US" dirty="0"/>
              <a:t>-where the threats are coming from, </a:t>
            </a:r>
          </a:p>
          <a:p>
            <a:pPr lvl="1"/>
            <a:r>
              <a:rPr lang="en-US" dirty="0"/>
              <a:t>-what form they may take </a:t>
            </a:r>
          </a:p>
          <a:p>
            <a:pPr lvl="1"/>
            <a:r>
              <a:rPr lang="en-US" dirty="0"/>
              <a:t>-and what they are after. </a:t>
            </a:r>
          </a:p>
        </p:txBody>
      </p:sp>
    </p:spTree>
    <p:extLst>
      <p:ext uri="{BB962C8B-B14F-4D97-AF65-F5344CB8AC3E}">
        <p14:creationId xmlns:p14="http://schemas.microsoft.com/office/powerpoint/2010/main" val="261255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all the previous information from prior phases </a:t>
            </a:r>
          </a:p>
          <a:p>
            <a:r>
              <a:rPr lang="en-US" dirty="0"/>
              <a:t>This is a detailed analysis taking into account port and vulnerability scans, banner grabbing, and information from intelligence gathering.</a:t>
            </a:r>
          </a:p>
        </p:txBody>
      </p:sp>
    </p:spTree>
    <p:extLst>
      <p:ext uri="{BB962C8B-B14F-4D97-AF65-F5344CB8AC3E}">
        <p14:creationId xmlns:p14="http://schemas.microsoft.com/office/powerpoint/2010/main" val="373705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“glam” part of the penetration test</a:t>
            </a:r>
          </a:p>
          <a:p>
            <a:r>
              <a:rPr lang="en-US" dirty="0"/>
              <a:t>Often brute force (not very “glam”) instead of precision</a:t>
            </a:r>
          </a:p>
          <a:p>
            <a:r>
              <a:rPr lang="en-US" dirty="0"/>
              <a:t>Separates the “good” and the “bad” testers – </a:t>
            </a:r>
          </a:p>
          <a:p>
            <a:pPr lvl="1"/>
            <a:r>
              <a:rPr lang="en-US" dirty="0"/>
              <a:t>“Bad” testers will fire off massive onslaught of exploits</a:t>
            </a:r>
          </a:p>
          <a:p>
            <a:pPr lvl="1"/>
            <a:r>
              <a:rPr lang="en-US" dirty="0"/>
              <a:t>“Good” testers will perform only exploits expected to succeed based on info gathered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Creating “noise” with massive exploits and hoping for a result is not the 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1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compromised one or more systems (there are many more to come)</a:t>
            </a:r>
          </a:p>
          <a:p>
            <a:r>
              <a:rPr lang="en-US" dirty="0"/>
              <a:t>-Targets specific systems</a:t>
            </a:r>
          </a:p>
          <a:p>
            <a:r>
              <a:rPr lang="en-US" dirty="0"/>
              <a:t>-Identifies critical infrastructure</a:t>
            </a:r>
          </a:p>
          <a:p>
            <a:r>
              <a:rPr lang="en-US" dirty="0"/>
              <a:t>-Targets information or data of value to the company</a:t>
            </a:r>
          </a:p>
          <a:p>
            <a:endParaRPr lang="en-US" dirty="0"/>
          </a:p>
          <a:p>
            <a:r>
              <a:rPr lang="en-US" dirty="0"/>
              <a:t>Start with systems that will present the most business impact to the company if breached</a:t>
            </a:r>
          </a:p>
        </p:txBody>
      </p:sp>
    </p:spTree>
    <p:extLst>
      <p:ext uri="{BB962C8B-B14F-4D97-AF65-F5344CB8AC3E}">
        <p14:creationId xmlns:p14="http://schemas.microsoft.com/office/powerpoint/2010/main" val="901405522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27908</TotalTime>
  <Words>779</Words>
  <Application>Microsoft Macintosh PowerPoint</Application>
  <PresentationFormat>On-screen Show (16:9)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PPT2_16to9</vt:lpstr>
      <vt:lpstr>Penetration Testing </vt:lpstr>
      <vt:lpstr>Penetration Testing Execution Standard (PTES)</vt:lpstr>
      <vt:lpstr>PTES Phases</vt:lpstr>
      <vt:lpstr>Pre-Engagement</vt:lpstr>
      <vt:lpstr>Intelligence Gathering</vt:lpstr>
      <vt:lpstr>Threat Modeling</vt:lpstr>
      <vt:lpstr>Vulnerability Analysis </vt:lpstr>
      <vt:lpstr>Exploitation</vt:lpstr>
      <vt:lpstr>Post Exploitation</vt:lpstr>
      <vt:lpstr>Post Exploitation</vt:lpstr>
      <vt:lpstr>Reporting  </vt:lpstr>
      <vt:lpstr>Types of Penetration Tests</vt:lpstr>
      <vt:lpstr>Vulnerability Scanners</vt:lpstr>
      <vt:lpstr>PTES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Seyedamin Pouriyeh</cp:lastModifiedBy>
  <cp:revision>36</cp:revision>
  <dcterms:created xsi:type="dcterms:W3CDTF">2019-02-15T21:19:03Z</dcterms:created>
  <dcterms:modified xsi:type="dcterms:W3CDTF">2020-10-30T19:51:37Z</dcterms:modified>
</cp:coreProperties>
</file>