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
      <p:font typeface="Merriweather"/>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fntdata"/><Relationship Id="rId11" Type="http://schemas.openxmlformats.org/officeDocument/2006/relationships/slide" Target="slides/slide6.xml"/><Relationship Id="rId22" Type="http://schemas.openxmlformats.org/officeDocument/2006/relationships/font" Target="fonts/Merriweather-boldItalic.fntdata"/><Relationship Id="rId10" Type="http://schemas.openxmlformats.org/officeDocument/2006/relationships/slide" Target="slides/slide5.xml"/><Relationship Id="rId21" Type="http://schemas.openxmlformats.org/officeDocument/2006/relationships/font" Target="fonts/Merriweather-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19" Type="http://schemas.openxmlformats.org/officeDocument/2006/relationships/font" Target="fonts/Merriweather-regular.fntdata"/><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2437c0b3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2437c0b3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2437c0b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2437c0b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2437c0b3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2437c0b3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2437c0b37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2437c0b37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2437c0b3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2437c0b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2437c0b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2437c0b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2437c0b3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2437c0b3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2437c0b3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2437c0b3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andas.pydata.org/docs/" TargetMode="External"/><Relationship Id="rId4" Type="http://schemas.openxmlformats.org/officeDocument/2006/relationships/hyperlink" Target="https://matplotlib.org/stable/index.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315825"/>
            <a:ext cx="8520600" cy="55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3088"/>
              <a:t>                    Google Search Analysis</a:t>
            </a:r>
            <a:endParaRPr sz="3088"/>
          </a:p>
        </p:txBody>
      </p:sp>
      <p:sp>
        <p:nvSpPr>
          <p:cNvPr id="65" name="Google Shape;65;p13"/>
          <p:cNvSpPr txBox="1"/>
          <p:nvPr>
            <p:ph idx="1" type="subTitle"/>
          </p:nvPr>
        </p:nvSpPr>
        <p:spPr>
          <a:xfrm>
            <a:off x="416975" y="3405625"/>
            <a:ext cx="3012000" cy="12567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2600">
                <a:solidFill>
                  <a:srgbClr val="000000"/>
                </a:solidFill>
              </a:rPr>
              <a:t>Submitted to:-</a:t>
            </a:r>
            <a:endParaRPr sz="2600">
              <a:solidFill>
                <a:srgbClr val="000000"/>
              </a:solidFill>
            </a:endParaRPr>
          </a:p>
          <a:p>
            <a:pPr indent="0" lvl="0" marL="0" rtl="0" algn="l">
              <a:spcBef>
                <a:spcPts val="0"/>
              </a:spcBef>
              <a:spcAft>
                <a:spcPts val="0"/>
              </a:spcAft>
              <a:buNone/>
            </a:pPr>
            <a:r>
              <a:rPr lang="en-GB" sz="2600">
                <a:solidFill>
                  <a:srgbClr val="000000"/>
                </a:solidFill>
              </a:rPr>
              <a:t>Ranjit Kolkar </a:t>
            </a:r>
            <a:endParaRPr sz="2600">
              <a:solidFill>
                <a:srgbClr val="000000"/>
              </a:solidFill>
            </a:endParaRPr>
          </a:p>
        </p:txBody>
      </p:sp>
      <p:pic>
        <p:nvPicPr>
          <p:cNvPr descr="NFSU (@NFSU_Official) / X" id="66" name="Google Shape;66;p13"/>
          <p:cNvPicPr preferRelativeResize="0"/>
          <p:nvPr/>
        </p:nvPicPr>
        <p:blipFill>
          <a:blip r:embed="rId3">
            <a:alphaModFix/>
          </a:blip>
          <a:stretch>
            <a:fillRect/>
          </a:stretch>
        </p:blipFill>
        <p:spPr>
          <a:xfrm>
            <a:off x="3500438" y="994650"/>
            <a:ext cx="2143125" cy="2143125"/>
          </a:xfrm>
          <a:prstGeom prst="rect">
            <a:avLst/>
          </a:prstGeom>
          <a:noFill/>
          <a:ln>
            <a:noFill/>
          </a:ln>
        </p:spPr>
      </p:pic>
      <p:sp>
        <p:nvSpPr>
          <p:cNvPr id="67" name="Google Shape;67;p13"/>
          <p:cNvSpPr txBox="1"/>
          <p:nvPr/>
        </p:nvSpPr>
        <p:spPr>
          <a:xfrm>
            <a:off x="5429250" y="3338775"/>
            <a:ext cx="3263700" cy="14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Submitted by:-</a:t>
            </a:r>
            <a:endParaRPr sz="2400"/>
          </a:p>
          <a:p>
            <a:pPr indent="0" lvl="0" marL="0" rtl="0" algn="l">
              <a:spcBef>
                <a:spcPts val="0"/>
              </a:spcBef>
              <a:spcAft>
                <a:spcPts val="0"/>
              </a:spcAft>
              <a:buNone/>
            </a:pPr>
            <a:r>
              <a:rPr lang="en-GB" sz="2400"/>
              <a:t>Khushboo Kumari</a:t>
            </a:r>
            <a:endParaRPr sz="2400"/>
          </a:p>
          <a:p>
            <a:pPr indent="0" lvl="0" marL="0" rtl="0" algn="l">
              <a:spcBef>
                <a:spcPts val="0"/>
              </a:spcBef>
              <a:spcAft>
                <a:spcPts val="0"/>
              </a:spcAft>
              <a:buNone/>
            </a:pPr>
            <a:r>
              <a:rPr lang="en-GB" sz="2400"/>
              <a:t>Saloni Rangari</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25" y="500925"/>
            <a:ext cx="3706500" cy="25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620"/>
              <a:t>Contents:-</a:t>
            </a:r>
            <a:endParaRPr b="1" sz="2620"/>
          </a:p>
        </p:txBody>
      </p:sp>
      <p:sp>
        <p:nvSpPr>
          <p:cNvPr id="73" name="Google Shape;73;p1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AutoNum type="arabicPeriod"/>
            </a:pPr>
            <a:r>
              <a:rPr lang="en-GB" sz="2200">
                <a:solidFill>
                  <a:schemeClr val="dk1"/>
                </a:solidFill>
              </a:rPr>
              <a:t>Introduction</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GB" sz="2200">
                <a:solidFill>
                  <a:schemeClr val="dk1"/>
                </a:solidFill>
              </a:rPr>
              <a:t>Objective</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GB" sz="2200">
                <a:solidFill>
                  <a:schemeClr val="dk1"/>
                </a:solidFill>
              </a:rPr>
              <a:t>Methodology Diagram</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GB" sz="2200">
                <a:solidFill>
                  <a:schemeClr val="dk1"/>
                </a:solidFill>
              </a:rPr>
              <a:t>Workflow</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GB" sz="2200">
                <a:solidFill>
                  <a:schemeClr val="dk1"/>
                </a:solidFill>
              </a:rPr>
              <a:t>Conclusion</a:t>
            </a:r>
            <a:endParaRPr sz="2200">
              <a:solidFill>
                <a:schemeClr val="dk1"/>
              </a:solidFill>
            </a:endParaRPr>
          </a:p>
          <a:p>
            <a:pPr indent="-368300" lvl="0" marL="457200" rtl="0" algn="l">
              <a:spcBef>
                <a:spcPts val="0"/>
              </a:spcBef>
              <a:spcAft>
                <a:spcPts val="0"/>
              </a:spcAft>
              <a:buClr>
                <a:schemeClr val="dk1"/>
              </a:buClr>
              <a:buSzPts val="2200"/>
              <a:buAutoNum type="arabicPeriod"/>
            </a:pPr>
            <a:r>
              <a:rPr lang="en-GB" sz="2200">
                <a:solidFill>
                  <a:schemeClr val="dk1"/>
                </a:solidFill>
              </a:rPr>
              <a:t>References</a:t>
            </a:r>
            <a:endParaRPr sz="2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Introduction:</a:t>
            </a:r>
            <a:endParaRPr b="1"/>
          </a:p>
        </p:txBody>
      </p:sp>
      <p:sp>
        <p:nvSpPr>
          <p:cNvPr id="79" name="Google Shape;79;p15"/>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chemeClr val="dk1"/>
              </a:buClr>
              <a:buSzPts val="1100"/>
              <a:buFont typeface="Arial"/>
              <a:buNone/>
            </a:pPr>
            <a:r>
              <a:rPr lang="en-GB" sz="2200"/>
              <a:t>Google Search Analysis using Python can vary depending on the specific use case, but generally, it involves  extracting insights from search data to guide decision-making.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Objective:</a:t>
            </a:r>
            <a:endParaRPr b="1"/>
          </a:p>
        </p:txBody>
      </p:sp>
      <p:sp>
        <p:nvSpPr>
          <p:cNvPr id="85" name="Google Shape;85;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GB" sz="2100"/>
              <a:t>Understanding User Behavior.</a:t>
            </a:r>
            <a:endParaRPr sz="2100"/>
          </a:p>
          <a:p>
            <a:pPr indent="-361950" lvl="0" marL="457200" rtl="0" algn="l">
              <a:spcBef>
                <a:spcPts val="0"/>
              </a:spcBef>
              <a:spcAft>
                <a:spcPts val="0"/>
              </a:spcAft>
              <a:buSzPts val="2100"/>
              <a:buAutoNum type="arabicPeriod"/>
            </a:pPr>
            <a:r>
              <a:rPr lang="en-GB" sz="2100"/>
              <a:t>SEO Optimization</a:t>
            </a:r>
            <a:endParaRPr sz="2100"/>
          </a:p>
          <a:p>
            <a:pPr indent="-361950" lvl="0" marL="457200" rtl="0" algn="l">
              <a:spcBef>
                <a:spcPts val="0"/>
              </a:spcBef>
              <a:spcAft>
                <a:spcPts val="0"/>
              </a:spcAft>
              <a:buSzPts val="2100"/>
              <a:buAutoNum type="arabicPeriod"/>
            </a:pPr>
            <a:r>
              <a:rPr lang="en-GB" sz="2100"/>
              <a:t>Identifying trends</a:t>
            </a:r>
            <a:endParaRPr sz="2100"/>
          </a:p>
          <a:p>
            <a:pPr indent="-361950" lvl="0" marL="457200" rtl="0" algn="l">
              <a:spcBef>
                <a:spcPts val="0"/>
              </a:spcBef>
              <a:spcAft>
                <a:spcPts val="0"/>
              </a:spcAft>
              <a:buSzPts val="2100"/>
              <a:buAutoNum type="arabicPeriod"/>
            </a:pPr>
            <a:r>
              <a:rPr lang="en-GB" sz="2100"/>
              <a:t>Predicting Future Trends</a:t>
            </a:r>
            <a:endParaRPr sz="2100"/>
          </a:p>
          <a:p>
            <a:pPr indent="-361950" lvl="0" marL="457200" rtl="0" algn="l">
              <a:spcBef>
                <a:spcPts val="0"/>
              </a:spcBef>
              <a:spcAft>
                <a:spcPts val="0"/>
              </a:spcAft>
              <a:buSzPts val="2100"/>
              <a:buAutoNum type="arabicPeriod"/>
            </a:pPr>
            <a:r>
              <a:rPr lang="en-GB" sz="2100"/>
              <a:t>Evaluating Marketing Campaigns</a:t>
            </a:r>
            <a:endParaRPr sz="2100"/>
          </a:p>
          <a:p>
            <a:pPr indent="-361950" lvl="0" marL="457200" rtl="0" algn="l">
              <a:spcBef>
                <a:spcPts val="0"/>
              </a:spcBef>
              <a:spcAft>
                <a:spcPts val="0"/>
              </a:spcAft>
              <a:buSzPts val="2100"/>
              <a:buAutoNum type="arabicPeriod"/>
            </a:pPr>
            <a:r>
              <a:rPr lang="en-GB" sz="2100"/>
              <a:t>Market Research</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Methodology</a:t>
            </a:r>
            <a:r>
              <a:rPr b="1" lang="en-GB"/>
              <a:t> Diagram:</a:t>
            </a:r>
            <a:endParaRPr b="1"/>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GB" sz="2400"/>
              <a:t>Defining the Scope</a:t>
            </a:r>
            <a:endParaRPr sz="2400"/>
          </a:p>
          <a:p>
            <a:pPr indent="-381000" lvl="0" marL="457200" rtl="0" algn="l">
              <a:spcBef>
                <a:spcPts val="0"/>
              </a:spcBef>
              <a:spcAft>
                <a:spcPts val="0"/>
              </a:spcAft>
              <a:buSzPts val="2400"/>
              <a:buAutoNum type="arabicPeriod"/>
            </a:pPr>
            <a:r>
              <a:rPr lang="en-GB" sz="2400"/>
              <a:t>Collecting Data</a:t>
            </a:r>
            <a:endParaRPr sz="2400"/>
          </a:p>
          <a:p>
            <a:pPr indent="-381000" lvl="0" marL="457200" rtl="0" algn="l">
              <a:spcBef>
                <a:spcPts val="0"/>
              </a:spcBef>
              <a:spcAft>
                <a:spcPts val="0"/>
              </a:spcAft>
              <a:buSzPts val="2400"/>
              <a:buAutoNum type="arabicPeriod"/>
            </a:pPr>
            <a:r>
              <a:rPr lang="en-GB" sz="2400"/>
              <a:t>Analyzing Data</a:t>
            </a:r>
            <a:endParaRPr sz="2400"/>
          </a:p>
          <a:p>
            <a:pPr indent="-381000" lvl="0" marL="457200" rtl="0" algn="l">
              <a:spcBef>
                <a:spcPts val="0"/>
              </a:spcBef>
              <a:spcAft>
                <a:spcPts val="0"/>
              </a:spcAft>
              <a:buSzPts val="2400"/>
              <a:buAutoNum type="arabicPeriod"/>
            </a:pPr>
            <a:r>
              <a:rPr lang="en-GB" sz="2400"/>
              <a:t>Visualization</a:t>
            </a:r>
            <a:endParaRPr sz="2400"/>
          </a:p>
          <a:p>
            <a:pPr indent="-381000" lvl="0" marL="457200" rtl="0" algn="l">
              <a:spcBef>
                <a:spcPts val="0"/>
              </a:spcBef>
              <a:spcAft>
                <a:spcPts val="0"/>
              </a:spcAft>
              <a:buSzPts val="2400"/>
              <a:buAutoNum type="arabicPeriod"/>
            </a:pPr>
            <a:r>
              <a:rPr lang="en-GB" sz="2400"/>
              <a:t>Applications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WorkFlow:</a:t>
            </a:r>
            <a:endParaRPr b="1"/>
          </a:p>
        </p:txBody>
      </p:sp>
      <p:sp>
        <p:nvSpPr>
          <p:cNvPr id="97" name="Google Shape;97;p18"/>
          <p:cNvSpPr txBox="1"/>
          <p:nvPr>
            <p:ph idx="1" type="body"/>
          </p:nvPr>
        </p:nvSpPr>
        <p:spPr>
          <a:xfrm>
            <a:off x="4644675" y="500925"/>
            <a:ext cx="4166400" cy="4431900"/>
          </a:xfrm>
          <a:prstGeom prst="rect">
            <a:avLst/>
          </a:prstGeom>
        </p:spPr>
        <p:txBody>
          <a:bodyPr anchorCtr="0" anchor="t" bIns="91425" lIns="91425" spcFirstLastPara="1" rIns="91425" wrap="square" tIns="91425">
            <a:noAutofit/>
          </a:bodyPr>
          <a:lstStyle/>
          <a:p>
            <a:pPr indent="-355600" lvl="0" marL="914400" rtl="0" algn="just">
              <a:lnSpc>
                <a:spcPct val="100000"/>
              </a:lnSpc>
              <a:spcBef>
                <a:spcPts val="0"/>
              </a:spcBef>
              <a:spcAft>
                <a:spcPts val="0"/>
              </a:spcAft>
              <a:buSzPts val="2000"/>
              <a:buAutoNum type="arabicPeriod"/>
            </a:pPr>
            <a:r>
              <a:rPr lang="en-GB" sz="2000">
                <a:highlight>
                  <a:schemeClr val="lt1"/>
                </a:highlight>
              </a:rPr>
              <a:t>Import Libraries: pytrends, pandas, matplotlib.</a:t>
            </a:r>
            <a:endParaRPr sz="2000">
              <a:highlight>
                <a:schemeClr val="lt1"/>
              </a:highlight>
            </a:endParaRPr>
          </a:p>
          <a:p>
            <a:pPr indent="-355600" lvl="0" marL="914400" rtl="0" algn="just">
              <a:lnSpc>
                <a:spcPct val="100000"/>
              </a:lnSpc>
              <a:spcBef>
                <a:spcPts val="0"/>
              </a:spcBef>
              <a:spcAft>
                <a:spcPts val="0"/>
              </a:spcAft>
              <a:buSzPts val="2000"/>
              <a:buAutoNum type="arabicPeriod"/>
            </a:pPr>
            <a:r>
              <a:rPr lang="en-GB" sz="2000">
                <a:highlight>
                  <a:schemeClr val="lt1"/>
                </a:highlight>
              </a:rPr>
              <a:t>Fetch Data: Use pytrends to gather data on a set of keywords.</a:t>
            </a:r>
            <a:endParaRPr sz="2000">
              <a:highlight>
                <a:schemeClr val="lt1"/>
              </a:highlight>
            </a:endParaRPr>
          </a:p>
          <a:p>
            <a:pPr indent="-355600" lvl="0" marL="914400" rtl="0" algn="just">
              <a:lnSpc>
                <a:spcPct val="100000"/>
              </a:lnSpc>
              <a:spcBef>
                <a:spcPts val="0"/>
              </a:spcBef>
              <a:spcAft>
                <a:spcPts val="0"/>
              </a:spcAft>
              <a:buSzPts val="2000"/>
              <a:buAutoNum type="arabicPeriod"/>
            </a:pPr>
            <a:r>
              <a:rPr lang="en-GB" sz="2000">
                <a:highlight>
                  <a:schemeClr val="lt1"/>
                </a:highlight>
              </a:rPr>
              <a:t>Clean Data: Use pandas to filter and sort relevant data.</a:t>
            </a:r>
            <a:endParaRPr sz="2000">
              <a:highlight>
                <a:schemeClr val="lt1"/>
              </a:highlight>
            </a:endParaRPr>
          </a:p>
          <a:p>
            <a:pPr indent="-355600" lvl="0" marL="914400" rtl="0" algn="just">
              <a:lnSpc>
                <a:spcPct val="100000"/>
              </a:lnSpc>
              <a:spcBef>
                <a:spcPts val="0"/>
              </a:spcBef>
              <a:spcAft>
                <a:spcPts val="0"/>
              </a:spcAft>
              <a:buSzPts val="2000"/>
              <a:buAutoNum type="arabicPeriod"/>
            </a:pPr>
            <a:r>
              <a:rPr lang="en-GB" sz="2000">
                <a:highlight>
                  <a:schemeClr val="lt1"/>
                </a:highlight>
              </a:rPr>
              <a:t>Analyza: Use statistical method to analyze the data.</a:t>
            </a:r>
            <a:endParaRPr sz="2000">
              <a:highlight>
                <a:schemeClr val="lt1"/>
              </a:highlight>
            </a:endParaRPr>
          </a:p>
          <a:p>
            <a:pPr indent="-355600" lvl="0" marL="914400" rtl="0" algn="just">
              <a:lnSpc>
                <a:spcPct val="100000"/>
              </a:lnSpc>
              <a:spcBef>
                <a:spcPts val="0"/>
              </a:spcBef>
              <a:spcAft>
                <a:spcPts val="0"/>
              </a:spcAft>
              <a:buSzPts val="2000"/>
              <a:buAutoNum type="arabicPeriod"/>
            </a:pPr>
            <a:r>
              <a:rPr lang="en-GB" sz="2000">
                <a:highlight>
                  <a:schemeClr val="lt1"/>
                </a:highlight>
              </a:rPr>
              <a:t>Visualize: Create charts to present trends and patterns.</a:t>
            </a:r>
            <a:endParaRPr sz="2000">
              <a:highlight>
                <a:schemeClr val="lt1"/>
              </a:highlight>
            </a:endParaRPr>
          </a:p>
          <a:p>
            <a:pPr indent="0" lvl="0" marL="914400" rtl="0" algn="just">
              <a:lnSpc>
                <a:spcPct val="100000"/>
              </a:lnSpc>
              <a:spcBef>
                <a:spcPts val="0"/>
              </a:spcBef>
              <a:spcAft>
                <a:spcPts val="0"/>
              </a:spcAft>
              <a:buClr>
                <a:schemeClr val="dk1"/>
              </a:buClr>
              <a:buSzPts val="1018"/>
              <a:buFont typeface="Arial"/>
              <a:buNone/>
            </a:pPr>
            <a:r>
              <a:t/>
            </a:r>
            <a:endParaRPr sz="2000">
              <a:highlight>
                <a:schemeClr val="lt1"/>
              </a:highlight>
            </a:endParaRPr>
          </a:p>
          <a:p>
            <a:pPr indent="0" lvl="0" marL="0" rtl="0" algn="l">
              <a:spcBef>
                <a:spcPts val="0"/>
              </a:spcBef>
              <a:spcAft>
                <a:spcPts val="1200"/>
              </a:spcAft>
              <a:buSzPts val="1018"/>
              <a:buNone/>
            </a:pPr>
            <a:r>
              <a:t/>
            </a:r>
            <a:endParaRPr sz="2035">
              <a:highlight>
                <a:schemeClr val="lt1"/>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Conclusion:</a:t>
            </a:r>
            <a:endParaRPr b="1"/>
          </a:p>
        </p:txBody>
      </p:sp>
      <p:sp>
        <p:nvSpPr>
          <p:cNvPr id="103" name="Google Shape;103;p19"/>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just">
              <a:lnSpc>
                <a:spcPct val="100000"/>
              </a:lnSpc>
              <a:spcBef>
                <a:spcPts val="0"/>
              </a:spcBef>
              <a:spcAft>
                <a:spcPts val="0"/>
              </a:spcAft>
              <a:buClr>
                <a:schemeClr val="dk1"/>
              </a:buClr>
              <a:buSzPts val="1100"/>
              <a:buFont typeface="Arial"/>
              <a:buNone/>
            </a:pPr>
            <a:r>
              <a:rPr lang="en-GB" sz="2100"/>
              <a:t>In conclusion, a google search analysis with python offers valuable insights into user search behavior, keywords trends, and market dynamics. By leveraging tools such as the Google Trends API, Data cleaning, and data analysis libraries like pandas and matplotlib, you can extract actionable insights from search data.</a:t>
            </a:r>
            <a:endParaRPr sz="2100"/>
          </a:p>
          <a:p>
            <a:pPr indent="0" lvl="0" marL="0" rtl="0" algn="l">
              <a:lnSpc>
                <a:spcPct val="100000"/>
              </a:lnSpc>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References:</a:t>
            </a:r>
            <a:endParaRPr b="1"/>
          </a:p>
        </p:txBody>
      </p:sp>
      <p:sp>
        <p:nvSpPr>
          <p:cNvPr id="109" name="Google Shape;109;p20"/>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55600" lvl="0" marL="457200" rtl="0" algn="just">
              <a:lnSpc>
                <a:spcPct val="100000"/>
              </a:lnSpc>
              <a:spcBef>
                <a:spcPts val="0"/>
              </a:spcBef>
              <a:spcAft>
                <a:spcPts val="0"/>
              </a:spcAft>
              <a:buClr>
                <a:schemeClr val="dk1"/>
              </a:buClr>
              <a:buSzPts val="2000"/>
              <a:buAutoNum type="arabicPeriod"/>
            </a:pPr>
            <a:r>
              <a:rPr lang="en-GB" sz="2000">
                <a:solidFill>
                  <a:schemeClr val="dk1"/>
                </a:solidFill>
              </a:rPr>
              <a:t>Pandas Documentation:  [</a:t>
            </a:r>
            <a:r>
              <a:rPr lang="en-GB" sz="2000" u="sng">
                <a:solidFill>
                  <a:schemeClr val="dk1"/>
                </a:solidFill>
                <a:hlinkClick r:id="rId3">
                  <a:extLst>
                    <a:ext uri="{A12FA001-AC4F-418D-AE19-62706E023703}">
                      <ahyp:hlinkClr val="tx"/>
                    </a:ext>
                  </a:extLst>
                </a:hlinkClick>
              </a:rPr>
              <a:t>https://pandas.pydata.org/docs/</a:t>
            </a:r>
            <a:r>
              <a:rPr lang="en-GB" sz="2000">
                <a:solidFill>
                  <a:schemeClr val="dk1"/>
                </a:solidFill>
              </a:rPr>
              <a:t>]</a:t>
            </a:r>
            <a:endParaRPr sz="2000">
              <a:solidFill>
                <a:schemeClr val="dk1"/>
              </a:solidFill>
            </a:endParaRPr>
          </a:p>
          <a:p>
            <a:pPr indent="-355600" lvl="0" marL="457200" rtl="0" algn="just">
              <a:lnSpc>
                <a:spcPct val="100000"/>
              </a:lnSpc>
              <a:spcBef>
                <a:spcPts val="0"/>
              </a:spcBef>
              <a:spcAft>
                <a:spcPts val="0"/>
              </a:spcAft>
              <a:buClr>
                <a:schemeClr val="dk1"/>
              </a:buClr>
              <a:buSzPts val="2000"/>
              <a:buAutoNum type="arabicPeriod"/>
            </a:pPr>
            <a:r>
              <a:rPr lang="en-GB" sz="2000">
                <a:solidFill>
                  <a:schemeClr val="dk1"/>
                </a:solidFill>
              </a:rPr>
              <a:t>Matplotlib Documentation:  [</a:t>
            </a:r>
            <a:r>
              <a:rPr lang="en-GB" sz="2000" u="sng">
                <a:solidFill>
                  <a:schemeClr val="dk1"/>
                </a:solidFill>
                <a:hlinkClick r:id="rId4">
                  <a:extLst>
                    <a:ext uri="{A12FA001-AC4F-418D-AE19-62706E023703}">
                      <ahyp:hlinkClr val="tx"/>
                    </a:ext>
                  </a:extLst>
                </a:hlinkClick>
              </a:rPr>
              <a:t>https://matplotlib.org/stable/index.html</a:t>
            </a:r>
            <a:r>
              <a:rPr lang="en-GB" sz="2000">
                <a:solidFill>
                  <a:schemeClr val="dk1"/>
                </a:solidFill>
              </a:rPr>
              <a:t>]</a:t>
            </a:r>
            <a:endParaRPr sz="20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2000">
              <a:solidFill>
                <a:schemeClr val="dk1"/>
              </a:solidFill>
            </a:endParaRPr>
          </a:p>
          <a:p>
            <a:pPr indent="0" lvl="0" marL="0" rtl="0" algn="l">
              <a:spcBef>
                <a:spcPts val="0"/>
              </a:spcBef>
              <a:spcAft>
                <a:spcPts val="1200"/>
              </a:spcAft>
              <a:buNone/>
            </a:pPr>
            <a:r>
              <a:t/>
            </a:r>
            <a:endParaRPr sz="2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nvSpPr>
        <p:spPr>
          <a:xfrm>
            <a:off x="1579150" y="1293400"/>
            <a:ext cx="5654700" cy="16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100"/>
              <a:t>THANK     YOU</a:t>
            </a:r>
            <a:endParaRPr sz="51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