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5028-B7FA-CF8C-EBF2-41577A4E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3595-6ED9-6F37-5EAD-249D6D917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40BE-B3AF-C5C9-A79E-F748147A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05D4-C627-AC92-54A7-A9431072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C291-BBD4-0479-C874-282494D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1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44BC-6609-97D8-6AB9-F99F193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BE1A-E78D-40DB-334D-6DA3A99A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792F-EF9E-0D65-9F0B-2FA08B13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CE37-5DDA-6868-3436-392140F2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D2E6-DE34-E1F2-82DD-79CFA080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5B7F6-7D37-3D91-6A8D-80288A61C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99E27-AFE8-7F14-1457-26CA88512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AD35-B0C3-915D-8C50-DF6F80A6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CB53-7216-2130-1064-F30401DB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E31C-3F93-8969-A6AA-9B8F0C4B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767B-90A3-49E5-B5D4-2B557336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EE23-5595-61FA-F63E-970B8A7C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9242-B71C-7C8D-364F-C61801DE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2C78-5608-8E43-2C33-724C08FF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D1AD-876F-3F54-D0B6-03F5E2C9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6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A443-2216-6D76-3A3B-F835F0F2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CC2DE-AFE7-0774-8615-80B1FBAF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0305-D97F-7EE9-CCD9-A5F2FB4A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4F62-768E-4A23-B57E-ABEECD7F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D856-1B63-B298-31D4-1A6006AB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347-7FB1-04F4-510F-14F39237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B907-AC7F-FB16-C8ED-8590B0828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37E8F-90D0-53C1-362B-DD4E48FC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312FE-15DC-ADA4-373E-7DFC4B4C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4E37-8DFE-C4F7-D37A-E17B8F00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A2C9F-4778-9B1F-CCE1-A6032F73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0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9151-A650-9A2F-63FE-C2127AA4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75F7-D378-CCF3-9DE7-ED721885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4955-3BD3-3D2F-B922-700831C7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017A-8BF5-E092-D5FF-46687A98D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E2083-4E60-C837-C334-D1802F7D2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411CE-1026-1880-35D0-993B0C76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29EBB-E734-0EA6-4C38-5F358CB8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DE636-C96F-FC8B-F08D-0A4728E9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FD02-025E-D2B4-DE85-8B5A08D9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2E015-523C-6DBD-440E-FE73ED2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7FDB0-F905-4A4C-1F71-D051FA7A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B9F15-385D-0915-D08F-3A205326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7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526EE-0585-3A6E-2C7E-D1F8E81C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70290-AC43-0A09-E84C-ECF76E4D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988C3-A948-8D16-74D3-0172E882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0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137D-72CF-00E9-F817-7DDF441D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3315-5229-41A9-D028-8A89F361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0D270-31DF-61BC-8555-143E92F0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BEDE-096D-5E02-08A9-B836E14B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E0EB-6BB0-8ED5-971B-5D25042D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9AB0-15C9-BD6D-FB4F-1E181EAA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5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4297-2793-BFF1-C722-81FE6E19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619EB-2E6B-A7BC-2DC4-58B3FC087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46324-935D-9DDF-DC69-53489CEE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A0068-C6F7-F669-7418-93E93EFF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0C62-C2F2-6320-B95E-920EDD06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7D7EB-E22C-851E-0B21-D634C679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2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9417C-670D-189B-C3C8-8A135026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F2B9-2A5C-628F-0381-DE0AC42E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A77D-451E-91F9-06DA-07BE0CA62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E921-0DB0-4EE3-89C3-CFAFDA086CF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83F6-B9D1-654D-C5E6-0EC80746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7511-0742-8AA1-A0DE-3AE799C0A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0BD2-9F99-40A3-844A-4B2BB4F6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7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A65B6-AAA8-D3C6-7F96-96DFC71C1CC6}"/>
              </a:ext>
            </a:extLst>
          </p:cNvPr>
          <p:cNvSpPr txBox="1"/>
          <p:nvPr/>
        </p:nvSpPr>
        <p:spPr>
          <a:xfrm>
            <a:off x="-1658" y="830422"/>
            <a:ext cx="1219365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Evidence collection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-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general observation of the crime scene, photography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Identification of evidence,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proper collection of samples,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documentation of evidence collected,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preservation of samples,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Analysis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-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presumptive/confirmatory tests as per the expertise.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02124"/>
                </a:solidFill>
              </a:rPr>
              <a:t>Collaborations with other labs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Conduction of Lab tests with appropriate sample size/number and positive and negative control,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reproducible experiments if the evidence is ample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Communicating the test results with authority-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02124"/>
                </a:solidFill>
              </a:rPr>
              <a:t>Objectivity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202124"/>
                </a:solidFill>
                <a:effectLst/>
              </a:rPr>
              <a:t>Clear and detailed report, supported by electronic data if available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02124"/>
                </a:solidFill>
              </a:rPr>
              <a:t>Conclusion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202124"/>
                </a:solidFill>
                <a:effectLst/>
              </a:rPr>
              <a:t>Testifying in court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474747"/>
                </a:solidFill>
                <a:effectLst/>
              </a:rPr>
              <a:t>Confidentiality and disclosure</a:t>
            </a:r>
            <a:endParaRPr lang="en-US" i="0" dirty="0">
              <a:solidFill>
                <a:srgbClr val="202124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BC9B2-5F5D-3C8D-0068-EAD4FEF14F50}"/>
              </a:ext>
            </a:extLst>
          </p:cNvPr>
          <p:cNvSpPr txBox="1"/>
          <p:nvPr/>
        </p:nvSpPr>
        <p:spPr>
          <a:xfrm>
            <a:off x="0" y="6957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Duties of Forensic Scientists</a:t>
            </a:r>
          </a:p>
        </p:txBody>
      </p:sp>
    </p:spTree>
    <p:extLst>
      <p:ext uri="{BB962C8B-B14F-4D97-AF65-F5344CB8AC3E}">
        <p14:creationId xmlns:p14="http://schemas.microsoft.com/office/powerpoint/2010/main" val="1891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228EC-9241-6B74-6E6E-E7171D3A86D8}"/>
              </a:ext>
            </a:extLst>
          </p:cNvPr>
          <p:cNvSpPr txBox="1"/>
          <p:nvPr/>
        </p:nvSpPr>
        <p:spPr>
          <a:xfrm>
            <a:off x="0" y="6957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Code of conduct of Forensic Scientists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A2C77-7463-17D2-C416-3F068C5967D6}"/>
              </a:ext>
            </a:extLst>
          </p:cNvPr>
          <p:cNvSpPr txBox="1"/>
          <p:nvPr/>
        </p:nvSpPr>
        <p:spPr>
          <a:xfrm>
            <a:off x="0" y="900410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4 basic ethical principles that apply to forensic activities are: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Respect for autonomy,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Respect for beneficence,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Respect for nonmaleficence, and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Respect for justice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AC05E-9A63-F178-407F-AF4417A874D1}"/>
              </a:ext>
            </a:extLst>
          </p:cNvPr>
          <p:cNvSpPr txBox="1"/>
          <p:nvPr/>
        </p:nvSpPr>
        <p:spPr>
          <a:xfrm>
            <a:off x="0" y="404803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 ethical principles are honesty, fairness, leadership, integrity, compassion, respect, responsibility, loyalty, law-abiding, transparency, and environmental concerns.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66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0512B-7865-D130-0E6F-37A7F16DFF0C}"/>
              </a:ext>
            </a:extLst>
          </p:cNvPr>
          <p:cNvSpPr txBox="1"/>
          <p:nvPr/>
        </p:nvSpPr>
        <p:spPr>
          <a:xfrm>
            <a:off x="123825" y="197346"/>
            <a:ext cx="1206817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Respect for Autonomy</a:t>
            </a:r>
          </a:p>
          <a:p>
            <a:r>
              <a:rPr lang="en-US" dirty="0"/>
              <a:t>Respect for autonomy is a norm that obliges us to respect the decisions (self-determination) of adults who have decision-making capacity. Three conditions must exist for autonomous action :</a:t>
            </a:r>
          </a:p>
          <a:p>
            <a:endParaRPr lang="en-US" dirty="0"/>
          </a:p>
          <a:p>
            <a:r>
              <a:rPr lang="en-US" dirty="0"/>
              <a:t>1. Intentionality</a:t>
            </a:r>
          </a:p>
          <a:p>
            <a:r>
              <a:rPr lang="en-US" dirty="0"/>
              <a:t>2. Understanding</a:t>
            </a:r>
          </a:p>
          <a:p>
            <a:r>
              <a:rPr lang="en-US" dirty="0"/>
              <a:t>3. Absence of controlling influences that determine their action.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moral rules or obligations are derived from the application of the principle of respect for autonomy:</a:t>
            </a:r>
          </a:p>
          <a:p>
            <a:endParaRPr lang="en-US" dirty="0"/>
          </a:p>
          <a:p>
            <a:r>
              <a:rPr lang="en-US" dirty="0"/>
              <a:t>1. Tell the truth.</a:t>
            </a:r>
          </a:p>
          <a:p>
            <a:r>
              <a:rPr lang="en-US" dirty="0"/>
              <a:t>2. Respect the privacy of others.</a:t>
            </a:r>
          </a:p>
          <a:p>
            <a:r>
              <a:rPr lang="en-US" dirty="0"/>
              <a:t>3. Protect confidential information.</a:t>
            </a:r>
          </a:p>
          <a:p>
            <a:r>
              <a:rPr lang="en-US" dirty="0"/>
              <a:t>4. Obtain consent for interventions with patients.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34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08089-3BE0-F40B-570C-452A6A1B0625}"/>
              </a:ext>
            </a:extLst>
          </p:cNvPr>
          <p:cNvSpPr txBox="1"/>
          <p:nvPr/>
        </p:nvSpPr>
        <p:spPr>
          <a:xfrm>
            <a:off x="0" y="474345"/>
            <a:ext cx="121920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Respect for Beneficence</a:t>
            </a:r>
          </a:p>
          <a:p>
            <a:pPr algn="ctr"/>
            <a:endParaRPr lang="en-US" sz="2800" b="1" dirty="0"/>
          </a:p>
          <a:p>
            <a:r>
              <a:rPr lang="en-US" dirty="0"/>
              <a:t>The principle of beneficence is a moral obligation to act for the benefit of others. There are 2 aspects of beneficence:</a:t>
            </a:r>
          </a:p>
          <a:p>
            <a:endParaRPr lang="en-US" dirty="0"/>
          </a:p>
          <a:p>
            <a:r>
              <a:rPr lang="en-US" dirty="0"/>
              <a:t>1. Providing benefits</a:t>
            </a:r>
          </a:p>
          <a:p>
            <a:r>
              <a:rPr lang="en-US" dirty="0"/>
              <a:t>2. Balancing benefits and risks/harms.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principle of beneficence supports the following moral rules or obligations:</a:t>
            </a:r>
          </a:p>
          <a:p>
            <a:endParaRPr lang="en-US" dirty="0"/>
          </a:p>
          <a:p>
            <a:r>
              <a:rPr lang="en-US" dirty="0"/>
              <a:t>1. Protect and defend the rights of others.</a:t>
            </a:r>
          </a:p>
          <a:p>
            <a:r>
              <a:rPr lang="en-US" dirty="0"/>
              <a:t>2. Prevent harm from occurring to others.</a:t>
            </a:r>
          </a:p>
          <a:p>
            <a:r>
              <a:rPr lang="en-US" dirty="0"/>
              <a:t>3. Remove conditions that will cause harm.</a:t>
            </a:r>
          </a:p>
          <a:p>
            <a:r>
              <a:rPr lang="en-US" dirty="0"/>
              <a:t>4. Help persons with disabilities.</a:t>
            </a:r>
          </a:p>
          <a:p>
            <a:r>
              <a:rPr lang="en-US" dirty="0"/>
              <a:t>5. Rescue persons in danger.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4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592429-1A9F-30E6-8A1E-FA1AFDE5158E}"/>
              </a:ext>
            </a:extLst>
          </p:cNvPr>
          <p:cNvSpPr txBox="1"/>
          <p:nvPr/>
        </p:nvSpPr>
        <p:spPr>
          <a:xfrm>
            <a:off x="0" y="0"/>
            <a:ext cx="1219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Respect for Nonmaleficence</a:t>
            </a:r>
          </a:p>
          <a:p>
            <a:pPr algn="ctr"/>
            <a:endParaRPr lang="en-US" sz="2800" b="1" dirty="0"/>
          </a:p>
          <a:p>
            <a:r>
              <a:rPr lang="en-US" dirty="0"/>
              <a:t>The principle of nonmaleficence holds that there is an obligation not to inflict harm on others. It is closely associated with the </a:t>
            </a:r>
            <a:r>
              <a:rPr lang="en-US" i="1" dirty="0"/>
              <a:t>maxim primum non </a:t>
            </a:r>
            <a:r>
              <a:rPr lang="en-US" i="1" dirty="0" err="1"/>
              <a:t>nocere</a:t>
            </a:r>
            <a:r>
              <a:rPr lang="en-US" i="1" dirty="0"/>
              <a:t> </a:t>
            </a:r>
            <a:r>
              <a:rPr lang="en-US" dirty="0"/>
              <a:t>(first do no harm). The principle of nonmaleficence supports the following rules:</a:t>
            </a:r>
          </a:p>
          <a:p>
            <a:endParaRPr lang="en-US" dirty="0"/>
          </a:p>
          <a:p>
            <a:r>
              <a:rPr lang="en-US" dirty="0"/>
              <a:t>1. Do not kill.</a:t>
            </a:r>
          </a:p>
          <a:p>
            <a:r>
              <a:rPr lang="en-US" dirty="0"/>
              <a:t>2. Do not cause pain or suffering.</a:t>
            </a:r>
          </a:p>
          <a:p>
            <a:r>
              <a:rPr lang="en-US" dirty="0"/>
              <a:t>3. Do not incapacitate.</a:t>
            </a:r>
          </a:p>
          <a:p>
            <a:r>
              <a:rPr lang="en-US" dirty="0"/>
              <a:t>4. Do not cause offense.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1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6FCEA-F1C4-CC81-7F00-7EAEFAA89E19}"/>
              </a:ext>
            </a:extLst>
          </p:cNvPr>
          <p:cNvSpPr txBox="1"/>
          <p:nvPr/>
        </p:nvSpPr>
        <p:spPr>
          <a:xfrm>
            <a:off x="0" y="171867"/>
            <a:ext cx="121919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Respect for Justice</a:t>
            </a:r>
          </a:p>
          <a:p>
            <a:pPr algn="ctr"/>
            <a:endParaRPr lang="en-US" sz="2800" b="1" dirty="0"/>
          </a:p>
          <a:p>
            <a:r>
              <a:rPr lang="en-US" dirty="0"/>
              <a:t>The principle of justice obliges us to equitably distribute benefits, risks, costs, and resources. The following arguments (rules) are supported by the principle of justice:</a:t>
            </a:r>
          </a:p>
          <a:p>
            <a:endParaRPr lang="en-US" dirty="0"/>
          </a:p>
          <a:p>
            <a:r>
              <a:rPr lang="en-US" dirty="0"/>
              <a:t>1. To each person an equal share</a:t>
            </a:r>
          </a:p>
          <a:p>
            <a:r>
              <a:rPr lang="en-US" dirty="0"/>
              <a:t>2. To each person according to need</a:t>
            </a:r>
          </a:p>
          <a:p>
            <a:r>
              <a:rPr lang="en-US" dirty="0"/>
              <a:t>3. To each person according to effort</a:t>
            </a:r>
          </a:p>
          <a:p>
            <a:r>
              <a:rPr lang="en-US" dirty="0"/>
              <a:t>4. To each person according to contribution</a:t>
            </a:r>
          </a:p>
          <a:p>
            <a:r>
              <a:rPr lang="en-US" dirty="0"/>
              <a:t>5. To each person according to merit.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68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914D7-9108-1D8E-29AD-A8FAED5BCA5B}"/>
              </a:ext>
            </a:extLst>
          </p:cNvPr>
          <p:cNvSpPr txBox="1"/>
          <p:nvPr/>
        </p:nvSpPr>
        <p:spPr>
          <a:xfrm>
            <a:off x="0" y="58847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Code of Conduct is proposed for everyone belonging to The Chartered Society of Forensic Sciences by the Council of The Chartered Society of Forensic Sciences.</a:t>
            </a:r>
          </a:p>
          <a:p>
            <a:endParaRPr lang="en-US" dirty="0"/>
          </a:p>
          <a:p>
            <a:r>
              <a:rPr lang="en-US" dirty="0"/>
              <a:t>1. This Code of Conduct is applicable for everyone belonging to The Chartered Society of Forensic Sciences.</a:t>
            </a:r>
          </a:p>
          <a:p>
            <a:endParaRPr lang="en-US" dirty="0"/>
          </a:p>
          <a:p>
            <a:r>
              <a:rPr lang="en-US" dirty="0"/>
              <a:t>2. All have a duty to:</a:t>
            </a:r>
          </a:p>
          <a:p>
            <a:endParaRPr lang="en-US" dirty="0"/>
          </a:p>
          <a:p>
            <a:r>
              <a:rPr lang="en-US" dirty="0"/>
              <a:t>* observe the provisions of the Charter &amp; Bye Laws www.csofs.org/Charter-Bye-Laws- and Code of Conduct of the Society and any regulations made there under,</a:t>
            </a:r>
          </a:p>
          <a:p>
            <a:endParaRPr lang="en-US" dirty="0"/>
          </a:p>
          <a:p>
            <a:r>
              <a:rPr lang="en-US" dirty="0"/>
              <a:t>* promote to the utmost of their power the interests of the Society,</a:t>
            </a:r>
          </a:p>
          <a:p>
            <a:endParaRPr lang="en-US" dirty="0"/>
          </a:p>
          <a:p>
            <a:r>
              <a:rPr lang="en-US" dirty="0"/>
              <a:t>* maintain the dignity and welfare of the Society,</a:t>
            </a:r>
          </a:p>
          <a:p>
            <a:endParaRPr lang="en-US" dirty="0"/>
          </a:p>
          <a:p>
            <a:r>
              <a:rPr lang="en-US" dirty="0"/>
              <a:t>* conduct themselves </a:t>
            </a:r>
            <a:r>
              <a:rPr lang="en-US" dirty="0" err="1"/>
              <a:t>honourably</a:t>
            </a:r>
            <a:r>
              <a:rPr lang="en-US" dirty="0"/>
              <a:t> in the practice of their profession,</a:t>
            </a:r>
          </a:p>
          <a:p>
            <a:endParaRPr lang="en-US" dirty="0"/>
          </a:p>
          <a:p>
            <a:r>
              <a:rPr lang="en-US" dirty="0"/>
              <a:t>* have special regard at all times to the public interest and to the maintenance of the highest standards of competence and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96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645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UGFS-S1 P1</dc:title>
  <dc:creator>Rakhee Lohia</dc:creator>
  <cp:lastModifiedBy>Rakhee Lohia</cp:lastModifiedBy>
  <cp:revision>2</cp:revision>
  <dcterms:created xsi:type="dcterms:W3CDTF">2023-10-09T07:18:31Z</dcterms:created>
  <dcterms:modified xsi:type="dcterms:W3CDTF">2024-07-31T09:53:38Z</dcterms:modified>
</cp:coreProperties>
</file>