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7" r:id="rId8"/>
    <p:sldId id="266"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07472-B615-4318-A861-5C09923141A3}" type="datetimeFigureOut">
              <a:rPr lang="en-US" smtClean="0"/>
              <a:pPr/>
              <a:t>8/3/2024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54B06-3142-40B8-A01E-20F60EE02AB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1013FB8-97E9-4864-9B64-75E640ACF744}" type="datetime1">
              <a:rPr lang="en-US" smtClean="0"/>
              <a:pPr/>
              <a:t>8/3/2024</a:t>
            </a:fld>
            <a:endParaRPr lang="en-US"/>
          </a:p>
        </p:txBody>
      </p:sp>
      <p:sp>
        <p:nvSpPr>
          <p:cNvPr id="17" name="Footer Placeholder 16"/>
          <p:cNvSpPr>
            <a:spLocks noGrp="1"/>
          </p:cNvSpPr>
          <p:nvPr>
            <p:ph type="ftr" sz="quarter" idx="11"/>
          </p:nvPr>
        </p:nvSpPr>
        <p:spPr/>
        <p:txBody>
          <a:bodyPr/>
          <a:lstStyle/>
          <a:p>
            <a:r>
              <a:rPr lang="en-IN" smtClean="0"/>
              <a:t>Anurag Sahu @Govt. Institute of forensic science, Aurangabad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8340BB-2FC7-4156-8337-3A4F1C79A449}" type="datetime1">
              <a:rPr lang="en-US" smtClean="0"/>
              <a:pPr/>
              <a:t>8/3/2024</a:t>
            </a:fld>
            <a:endParaRPr lang="en-US"/>
          </a:p>
        </p:txBody>
      </p:sp>
      <p:sp>
        <p:nvSpPr>
          <p:cNvPr id="5" name="Footer Placeholder 4"/>
          <p:cNvSpPr>
            <a:spLocks noGrp="1"/>
          </p:cNvSpPr>
          <p:nvPr>
            <p:ph type="ftr" sz="quarter" idx="11"/>
          </p:nvPr>
        </p:nvSpPr>
        <p:spPr/>
        <p:txBody>
          <a:bodyPr/>
          <a:lstStyle/>
          <a:p>
            <a:r>
              <a:rPr lang="en-IN" smtClean="0"/>
              <a:t>Anurag Sahu @Govt. Institute of forensic science, Aurangabad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652535-DF0A-4344-A8D0-AC2232C76B0A}" type="datetime1">
              <a:rPr lang="en-US" smtClean="0"/>
              <a:pPr/>
              <a:t>8/3/2024</a:t>
            </a:fld>
            <a:endParaRPr lang="en-US"/>
          </a:p>
        </p:txBody>
      </p:sp>
      <p:sp>
        <p:nvSpPr>
          <p:cNvPr id="5" name="Footer Placeholder 4"/>
          <p:cNvSpPr>
            <a:spLocks noGrp="1"/>
          </p:cNvSpPr>
          <p:nvPr>
            <p:ph type="ftr" sz="quarter" idx="11"/>
          </p:nvPr>
        </p:nvSpPr>
        <p:spPr/>
        <p:txBody>
          <a:bodyPr/>
          <a:lstStyle/>
          <a:p>
            <a:r>
              <a:rPr lang="en-IN" smtClean="0"/>
              <a:t>Anurag Sahu @Govt. Institute of forensic science, Aurangabad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764FE1-941E-4AE5-A754-64C4908BC4EF}" type="datetime1">
              <a:rPr lang="en-US" smtClean="0"/>
              <a:pPr/>
              <a:t>8/3/2024</a:t>
            </a:fld>
            <a:endParaRPr lang="en-US"/>
          </a:p>
        </p:txBody>
      </p:sp>
      <p:sp>
        <p:nvSpPr>
          <p:cNvPr id="5" name="Footer Placeholder 4"/>
          <p:cNvSpPr>
            <a:spLocks noGrp="1"/>
          </p:cNvSpPr>
          <p:nvPr>
            <p:ph type="ftr" sz="quarter" idx="11"/>
          </p:nvPr>
        </p:nvSpPr>
        <p:spPr/>
        <p:txBody>
          <a:bodyPr/>
          <a:lstStyle/>
          <a:p>
            <a:r>
              <a:rPr lang="en-IN" smtClean="0"/>
              <a:t>Anurag Sahu @Govt. Institute of forensic science, Aurangabad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BE837F-B847-4EC1-B399-A50F18CECBC2}" type="datetime1">
              <a:rPr lang="en-US" smtClean="0"/>
              <a:pPr/>
              <a:t>8/3/2024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IN" smtClean="0"/>
              <a:t>Anurag Sahu @Govt. Institute of forensic science, Aurangabad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5D9C0FA-8601-42AF-8F2D-50B83FD076F9}"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3528830-B4E8-4AC0-9D6B-2EC43B824B44}" type="datetime1">
              <a:rPr lang="en-US" smtClean="0"/>
              <a:pPr/>
              <a:t>8/3/2024</a:t>
            </a:fld>
            <a:endParaRPr lang="en-US"/>
          </a:p>
        </p:txBody>
      </p:sp>
      <p:sp>
        <p:nvSpPr>
          <p:cNvPr id="8" name="Footer Placeholder 7"/>
          <p:cNvSpPr>
            <a:spLocks noGrp="1"/>
          </p:cNvSpPr>
          <p:nvPr>
            <p:ph type="ftr" sz="quarter" idx="11"/>
          </p:nvPr>
        </p:nvSpPr>
        <p:spPr/>
        <p:txBody>
          <a:bodyPr/>
          <a:lstStyle/>
          <a:p>
            <a:r>
              <a:rPr lang="en-IN" smtClean="0"/>
              <a:t>Anurag Sahu @Govt. Institute of forensic science, Aurangabad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06143F-C8C5-4259-95E3-E10C5B2A3222}" type="datetime1">
              <a:rPr lang="en-US" smtClean="0"/>
              <a:pPr/>
              <a:t>8/3/2024</a:t>
            </a:fld>
            <a:endParaRPr lang="en-US"/>
          </a:p>
        </p:txBody>
      </p:sp>
      <p:sp>
        <p:nvSpPr>
          <p:cNvPr id="4" name="Footer Placeholder 3"/>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AD96B-8E7C-4C09-A0B2-8569F61B0819}" type="datetime1">
              <a:rPr lang="en-US" smtClean="0"/>
              <a:pPr/>
              <a:t>8/3/2024</a:t>
            </a:fld>
            <a:endParaRPr lang="en-US"/>
          </a:p>
        </p:txBody>
      </p:sp>
      <p:sp>
        <p:nvSpPr>
          <p:cNvPr id="3" name="Footer Placeholder 2"/>
          <p:cNvSpPr>
            <a:spLocks noGrp="1"/>
          </p:cNvSpPr>
          <p:nvPr>
            <p:ph type="ftr" sz="quarter" idx="11"/>
          </p:nvPr>
        </p:nvSpPr>
        <p:spPr/>
        <p:txBody>
          <a:bodyPr/>
          <a:lstStyle/>
          <a:p>
            <a:r>
              <a:rPr lang="en-IN" smtClean="0"/>
              <a:t>Anurag Sahu @Govt. Institute of forensic science, Aurangabad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6F4B13-55E4-4A1E-BF6F-95951C19A8AD}"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2C7264-E5D9-49C5-8FAA-0D4A82D19B56}" type="datetime1">
              <a:rPr lang="en-US" smtClean="0"/>
              <a:pPr/>
              <a:t>8/3/2024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IN" smtClean="0"/>
              <a:t>Anurag Sahu @Govt. Institute of forensic science, Aurangabad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D4C8366-ACCC-45DA-98CD-47D86E8DEAF1}" type="datetime1">
              <a:rPr lang="en-US" smtClean="0"/>
              <a:pPr/>
              <a:t>8/3/2024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Anurag Sahu @Govt. Institute of forensic science, Aurangabad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Examination in chief, cross examination and re-examination</a:t>
            </a:r>
            <a:endParaRPr lang="en-IN" dirty="0"/>
          </a:p>
        </p:txBody>
      </p:sp>
      <p:sp>
        <p:nvSpPr>
          <p:cNvPr id="2" name="Title 1"/>
          <p:cNvSpPr>
            <a:spLocks noGrp="1"/>
          </p:cNvSpPr>
          <p:nvPr>
            <p:ph type="ctrTitle"/>
          </p:nvPr>
        </p:nvSpPr>
        <p:spPr/>
        <p:txBody>
          <a:bodyPr/>
          <a:lstStyle/>
          <a:p>
            <a:r>
              <a:rPr lang="en-US" dirty="0" smtClean="0"/>
              <a:t>Expert testimony and its procedure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Cross examination </a:t>
            </a:r>
            <a:endParaRPr lang="en-IN" b="1" dirty="0"/>
          </a:p>
        </p:txBody>
      </p:sp>
      <p:sp>
        <p:nvSpPr>
          <p:cNvPr id="4" name="Date Placeholder 3"/>
          <p:cNvSpPr>
            <a:spLocks noGrp="1"/>
          </p:cNvSpPr>
          <p:nvPr>
            <p:ph type="dt" sz="half" idx="10"/>
          </p:nvPr>
        </p:nvSpPr>
        <p:spPr/>
        <p:txBody>
          <a:bodyPr/>
          <a:lstStyle/>
          <a:p>
            <a:fld id="{688BB34E-ED85-4DF9-BD17-FDF9DD199B68}"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p:cNvSpPr>
            <a:spLocks noGrp="1"/>
          </p:cNvSpPr>
          <p:nvPr>
            <p:ph sz="quarter" idx="1"/>
          </p:nvPr>
        </p:nvSpPr>
        <p:spPr/>
        <p:txBody>
          <a:bodyPr>
            <a:normAutofit/>
          </a:bodyPr>
          <a:lstStyle/>
          <a:p>
            <a:pPr algn="just"/>
            <a:r>
              <a:rPr lang="en-IN" dirty="0" smtClean="0"/>
              <a:t>The examination of a witness by the adverse party shall be called his cross-examination.</a:t>
            </a:r>
          </a:p>
          <a:p>
            <a:pPr algn="just"/>
            <a:r>
              <a:rPr lang="en-IN" dirty="0" smtClean="0"/>
              <a:t>After the examination-in-chief the opposite party shall be called to examine the witness.</a:t>
            </a:r>
          </a:p>
          <a:p>
            <a:pPr algn="just"/>
            <a:r>
              <a:rPr lang="en-IN" dirty="0" smtClean="0"/>
              <a:t>It is the right of the opposite party to cross-examine the witness to expose all relevant facts which are either left or not disclosed in the examination-in-chief.</a:t>
            </a:r>
          </a:p>
          <a:p>
            <a:pPr algn="just"/>
            <a:r>
              <a:rPr lang="en-IN" dirty="0" smtClean="0"/>
              <a:t>The range of cross-examination is unlimited.</a:t>
            </a:r>
          </a:p>
          <a:p>
            <a:pPr algn="just"/>
            <a:r>
              <a:rPr lang="en-US" dirty="0" smtClean="0"/>
              <a:t>Leading questions are allowed. </a:t>
            </a:r>
            <a:r>
              <a:rPr lang="en-US" dirty="0" smtClean="0"/>
              <a:t>(Sec 146 </a:t>
            </a:r>
            <a:r>
              <a:rPr lang="en-US" dirty="0" smtClean="0"/>
              <a:t>BSA(4),</a:t>
            </a:r>
            <a:r>
              <a:rPr lang="en-US" dirty="0" smtClean="0"/>
              <a:t>2023)</a:t>
            </a:r>
            <a:endParaRPr lang="en-IN" dirty="0" smtClean="0"/>
          </a:p>
          <a:p>
            <a:pPr algn="just"/>
            <a:endParaRPr lang="en-IN" dirty="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Re-examination </a:t>
            </a:r>
            <a:endParaRPr lang="en-IN" b="1" dirty="0"/>
          </a:p>
        </p:txBody>
      </p:sp>
      <p:sp>
        <p:nvSpPr>
          <p:cNvPr id="4" name="Date Placeholder 3"/>
          <p:cNvSpPr>
            <a:spLocks noGrp="1"/>
          </p:cNvSpPr>
          <p:nvPr>
            <p:ph type="dt" sz="half" idx="10"/>
          </p:nvPr>
        </p:nvSpPr>
        <p:spPr/>
        <p:txBody>
          <a:bodyPr/>
          <a:lstStyle/>
          <a:p>
            <a:fld id="{DFBED685-0D93-4842-82A6-26231990A986}"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p:cNvSpPr>
            <a:spLocks noGrp="1"/>
          </p:cNvSpPr>
          <p:nvPr>
            <p:ph sz="quarter" idx="1"/>
          </p:nvPr>
        </p:nvSpPr>
        <p:spPr/>
        <p:txBody>
          <a:bodyPr>
            <a:normAutofit/>
          </a:bodyPr>
          <a:lstStyle/>
          <a:p>
            <a:pPr algn="just"/>
            <a:r>
              <a:rPr lang="en-IN" dirty="0" smtClean="0"/>
              <a:t>The examination of a witness, subsequent to the cross-examination by the party who called him, shall be called his re-examination.</a:t>
            </a:r>
          </a:p>
          <a:p>
            <a:pPr algn="just"/>
            <a:r>
              <a:rPr lang="en-IN" dirty="0" smtClean="0"/>
              <a:t>If the party finds inconsistencies or discrepancies arising out of cross-examination he has the right to re-examine his own witnesses.</a:t>
            </a:r>
          </a:p>
          <a:p>
            <a:pPr algn="just"/>
            <a:r>
              <a:rPr lang="en-IN" dirty="0" smtClean="0"/>
              <a:t>In case of re-examination no new question or fact shall be permitted to be asked without the court’s consent. Similarly, no leading question can be asked.</a:t>
            </a:r>
            <a:endParaRPr lang="en-IN" dirty="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BE504C-52C4-42E2-9B51-E4BA9B01121E}"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normAutofit/>
          </a:bodyPr>
          <a:lstStyle/>
          <a:p>
            <a:pPr algn="ctr">
              <a:buNone/>
            </a:pPr>
            <a:endParaRPr lang="en-US" sz="4000" dirty="0" smtClean="0"/>
          </a:p>
          <a:p>
            <a:pPr algn="ctr">
              <a:buNone/>
            </a:pPr>
            <a:endParaRPr lang="en-US" sz="4000" dirty="0" smtClean="0"/>
          </a:p>
          <a:p>
            <a:pPr algn="ctr">
              <a:buNone/>
            </a:pPr>
            <a:r>
              <a:rPr lang="en-US" sz="4000" smtClean="0"/>
              <a:t>Thank you</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1E9875-6B57-43E5-8E72-6ED176BB92E5}"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p:cNvSpPr>
            <a:spLocks noGrp="1"/>
          </p:cNvSpPr>
          <p:nvPr>
            <p:ph sz="quarter" idx="1"/>
          </p:nvPr>
        </p:nvSpPr>
        <p:spPr/>
        <p:txBody>
          <a:bodyPr/>
          <a:lstStyle/>
          <a:p>
            <a:pPr algn="ctr">
              <a:buNone/>
            </a:pPr>
            <a:r>
              <a:rPr lang="en-US" b="1" dirty="0" smtClean="0"/>
              <a:t>By: Mr. </a:t>
            </a:r>
            <a:r>
              <a:rPr lang="en-US" b="1" dirty="0" err="1" smtClean="0"/>
              <a:t>Anurag</a:t>
            </a:r>
            <a:r>
              <a:rPr lang="en-US" b="1" dirty="0" smtClean="0"/>
              <a:t> </a:t>
            </a:r>
            <a:r>
              <a:rPr lang="en-US" b="1" dirty="0" err="1" smtClean="0"/>
              <a:t>Sahu</a:t>
            </a:r>
            <a:endParaRPr lang="en-US" b="1" dirty="0" smtClean="0"/>
          </a:p>
          <a:p>
            <a:pPr algn="ctr">
              <a:buNone/>
            </a:pPr>
            <a:r>
              <a:rPr lang="en-US" dirty="0" smtClean="0"/>
              <a:t>Assistant Professor </a:t>
            </a:r>
          </a:p>
          <a:p>
            <a:pPr algn="ctr">
              <a:buNone/>
            </a:pPr>
            <a:r>
              <a:rPr lang="en-US" dirty="0" smtClean="0"/>
              <a:t>Department of forensic science </a:t>
            </a:r>
          </a:p>
          <a:p>
            <a:pPr algn="ctr">
              <a:buNone/>
            </a:pPr>
            <a:r>
              <a:rPr lang="en-US" dirty="0" smtClean="0"/>
              <a:t>Govt. Institute of forensic science </a:t>
            </a:r>
          </a:p>
          <a:p>
            <a:pPr algn="ctr">
              <a:buNone/>
            </a:pPr>
            <a:r>
              <a:rPr lang="en-US" dirty="0" smtClean="0"/>
              <a:t>Aurangabad, Maharashtra   </a:t>
            </a:r>
            <a:endParaRPr lang="en-IN" dirty="0"/>
          </a:p>
        </p:txBody>
      </p:sp>
      <p:pic>
        <p:nvPicPr>
          <p:cNvPr id="1026"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Expert testimony </a:t>
            </a:r>
            <a:r>
              <a:rPr lang="en-US" b="1" dirty="0" smtClean="0"/>
              <a:t>: Background </a:t>
            </a:r>
            <a:endParaRPr lang="en-IN" b="1" dirty="0"/>
          </a:p>
        </p:txBody>
      </p:sp>
      <p:sp>
        <p:nvSpPr>
          <p:cNvPr id="4" name="Date Placeholder 3"/>
          <p:cNvSpPr>
            <a:spLocks noGrp="1"/>
          </p:cNvSpPr>
          <p:nvPr>
            <p:ph type="dt" sz="half" idx="10"/>
          </p:nvPr>
        </p:nvSpPr>
        <p:spPr/>
        <p:txBody>
          <a:bodyPr/>
          <a:lstStyle/>
          <a:p>
            <a:fld id="{F8B712EB-8EB7-452C-96FF-D5BB3DB6CBD2}"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p:cNvSpPr>
            <a:spLocks noGrp="1"/>
          </p:cNvSpPr>
          <p:nvPr>
            <p:ph sz="quarter" idx="1"/>
          </p:nvPr>
        </p:nvSpPr>
        <p:spPr/>
        <p:txBody>
          <a:bodyPr>
            <a:normAutofit/>
          </a:bodyPr>
          <a:lstStyle/>
          <a:p>
            <a:pPr algn="just"/>
            <a:r>
              <a:rPr lang="en-IN" dirty="0" smtClean="0"/>
              <a:t>Expert evidence, Expert witness, Expert opinion </a:t>
            </a:r>
          </a:p>
          <a:p>
            <a:pPr algn="just"/>
            <a:r>
              <a:rPr lang="en-IN" dirty="0" smtClean="0"/>
              <a:t>Expert evidence is by definition an opinion only, based on facts which have been provided by  first-hand examination by the expert. </a:t>
            </a:r>
          </a:p>
          <a:p>
            <a:pPr algn="just"/>
            <a:r>
              <a:rPr lang="en-IN" dirty="0" smtClean="0"/>
              <a:t>Expert witnesses play a large and increasingly important role in the trial of actions.</a:t>
            </a:r>
          </a:p>
          <a:p>
            <a:pPr algn="just"/>
            <a:r>
              <a:rPr lang="en-US" dirty="0" smtClean="0"/>
              <a:t>Majority in all </a:t>
            </a:r>
            <a:r>
              <a:rPr lang="en-IN" dirty="0" smtClean="0"/>
              <a:t>civil and criminal cases.</a:t>
            </a:r>
          </a:p>
          <a:p>
            <a:pPr algn="just"/>
            <a:endParaRPr lang="en-IN" dirty="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Purpose of Expert testimony </a:t>
            </a:r>
            <a:endParaRPr lang="en-IN" b="1" dirty="0"/>
          </a:p>
        </p:txBody>
      </p:sp>
      <p:sp>
        <p:nvSpPr>
          <p:cNvPr id="4" name="Date Placeholder 3"/>
          <p:cNvSpPr>
            <a:spLocks noGrp="1"/>
          </p:cNvSpPr>
          <p:nvPr>
            <p:ph type="dt" sz="half" idx="10"/>
          </p:nvPr>
        </p:nvSpPr>
        <p:spPr/>
        <p:txBody>
          <a:bodyPr/>
          <a:lstStyle/>
          <a:p>
            <a:fld id="{7B55F038-D362-4AEA-B0C9-76345BBA55DC}"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p:cNvSpPr>
            <a:spLocks noGrp="1"/>
          </p:cNvSpPr>
          <p:nvPr>
            <p:ph sz="quarter" idx="1"/>
          </p:nvPr>
        </p:nvSpPr>
        <p:spPr/>
        <p:txBody>
          <a:bodyPr>
            <a:normAutofit/>
          </a:bodyPr>
          <a:lstStyle/>
          <a:p>
            <a:pPr algn="just"/>
            <a:r>
              <a:rPr lang="en-IN" dirty="0" smtClean="0"/>
              <a:t>Expert witness is called not to testify with respect to the factual background of an action but rather to provide an opinion with respect to those facts which will help the judge reach the conclusion. </a:t>
            </a:r>
          </a:p>
          <a:p>
            <a:r>
              <a:rPr lang="en-IN" dirty="0" smtClean="0"/>
              <a:t>Expert have first-hand knowledge of the facts of a case. but this knowledge is only incidental to the purpose for which the expert is allowed to testify.</a:t>
            </a:r>
            <a:endParaRPr lang="en-IN" dirty="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Preparation of Expert testimony </a:t>
            </a:r>
            <a:endParaRPr lang="en-IN" b="1" dirty="0"/>
          </a:p>
        </p:txBody>
      </p:sp>
      <p:sp>
        <p:nvSpPr>
          <p:cNvPr id="4" name="Date Placeholder 3"/>
          <p:cNvSpPr>
            <a:spLocks noGrp="1"/>
          </p:cNvSpPr>
          <p:nvPr>
            <p:ph type="dt" sz="half" idx="10"/>
          </p:nvPr>
        </p:nvSpPr>
        <p:spPr/>
        <p:txBody>
          <a:bodyPr/>
          <a:lstStyle/>
          <a:p>
            <a:fld id="{92F1EB33-2375-4223-AAC3-E5926353A0DA}"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p:cNvSpPr>
            <a:spLocks noGrp="1"/>
          </p:cNvSpPr>
          <p:nvPr>
            <p:ph sz="quarter" idx="1"/>
          </p:nvPr>
        </p:nvSpPr>
        <p:spPr/>
        <p:txBody>
          <a:bodyPr/>
          <a:lstStyle/>
          <a:p>
            <a:pPr algn="just"/>
            <a:r>
              <a:rPr lang="en-US" dirty="0" smtClean="0"/>
              <a:t>Pre-trail preparation </a:t>
            </a:r>
          </a:p>
          <a:p>
            <a:pPr algn="just"/>
            <a:r>
              <a:rPr lang="en-US" dirty="0" smtClean="0"/>
              <a:t>Test run of questions before courtroom</a:t>
            </a:r>
          </a:p>
          <a:p>
            <a:pPr algn="just"/>
            <a:r>
              <a:rPr lang="en-US" dirty="0" smtClean="0"/>
              <a:t>Preparation for courtroom (Rules and guidelines)  </a:t>
            </a:r>
          </a:p>
          <a:p>
            <a:pPr algn="just"/>
            <a:endParaRPr lang="en-IN" dirty="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Expert and Opinion of expert </a:t>
            </a:r>
            <a:endParaRPr lang="en-IN" b="1" dirty="0"/>
          </a:p>
        </p:txBody>
      </p:sp>
      <p:sp>
        <p:nvSpPr>
          <p:cNvPr id="4" name="Date Placeholder 3"/>
          <p:cNvSpPr>
            <a:spLocks noGrp="1"/>
          </p:cNvSpPr>
          <p:nvPr>
            <p:ph type="dt" sz="half" idx="10"/>
          </p:nvPr>
        </p:nvSpPr>
        <p:spPr/>
        <p:txBody>
          <a:bodyPr/>
          <a:lstStyle/>
          <a:p>
            <a:fld id="{29752B6F-D5FC-40F8-B1D5-39EC34C0BD89}"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p:cNvSpPr>
            <a:spLocks noGrp="1"/>
          </p:cNvSpPr>
          <p:nvPr>
            <p:ph sz="quarter" idx="1"/>
          </p:nvPr>
        </p:nvSpPr>
        <p:spPr/>
        <p:txBody>
          <a:bodyPr>
            <a:normAutofit/>
          </a:bodyPr>
          <a:lstStyle/>
          <a:p>
            <a:r>
              <a:rPr lang="en-US" dirty="0" smtClean="0"/>
              <a:t>Selection of expert: qualification of expert </a:t>
            </a:r>
          </a:p>
          <a:p>
            <a:r>
              <a:rPr lang="en-US" dirty="0" smtClean="0"/>
              <a:t>Sec 39(1) of BSA, 2023/Sec </a:t>
            </a:r>
            <a:r>
              <a:rPr lang="en-US" dirty="0" smtClean="0"/>
              <a:t>45 of </a:t>
            </a:r>
            <a:r>
              <a:rPr lang="en-US" dirty="0" smtClean="0"/>
              <a:t>IEA: </a:t>
            </a:r>
            <a:r>
              <a:rPr lang="en-US" dirty="0" smtClean="0"/>
              <a:t>Opinion of expert</a:t>
            </a:r>
          </a:p>
          <a:p>
            <a:pPr lvl="1" algn="just"/>
            <a:r>
              <a:rPr lang="en-IN" dirty="0" smtClean="0"/>
              <a:t>When the Court has to form an opinion upon a point of foreign law or of science or art, or as to identity of handwriting</a:t>
            </a:r>
            <a:r>
              <a:rPr lang="en-IN" baseline="30000" dirty="0" smtClean="0"/>
              <a:t>  </a:t>
            </a:r>
            <a:r>
              <a:rPr lang="en-IN" dirty="0" smtClean="0"/>
              <a:t>or finger impressions, the opinions upon that point of persons specially skilled in such foreign law, science or art or in questions as to identity of handwriting or finger impressions are relevant facts. Such persons are called experts</a:t>
            </a:r>
            <a:r>
              <a:rPr lang="en-IN" dirty="0" smtClean="0"/>
              <a:t>.</a:t>
            </a:r>
            <a:endParaRPr lang="en-US" dirty="0" smtClean="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rmAutofit/>
          </a:bodyPr>
          <a:lstStyle/>
          <a:p>
            <a:r>
              <a:rPr lang="en-US" b="1" dirty="0" smtClean="0"/>
              <a:t>Expert and Opinion of expert</a:t>
            </a:r>
            <a:endParaRPr lang="en-IN" b="1" dirty="0" smtClean="0"/>
          </a:p>
        </p:txBody>
      </p:sp>
      <p:sp>
        <p:nvSpPr>
          <p:cNvPr id="3" name="Date Placeholder 2"/>
          <p:cNvSpPr>
            <a:spLocks noGrp="1"/>
          </p:cNvSpPr>
          <p:nvPr>
            <p:ph type="dt" sz="half" idx="10"/>
          </p:nvPr>
        </p:nvSpPr>
        <p:spPr/>
        <p:txBody>
          <a:bodyPr/>
          <a:lstStyle/>
          <a:p>
            <a:fld id="{3D764FE1-941E-4AE5-A754-64C4908BC4EF}" type="datetime1">
              <a:rPr lang="en-US" smtClean="0"/>
              <a:pPr/>
              <a:t>8/3/2024</a:t>
            </a:fld>
            <a:endParaRPr lang="en-US"/>
          </a:p>
        </p:txBody>
      </p:sp>
      <p:sp>
        <p:nvSpPr>
          <p:cNvPr id="4" name="Footer Placeholder 3"/>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lstStyle/>
          <a:p>
            <a:r>
              <a:rPr lang="en-US" dirty="0" smtClean="0"/>
              <a:t>Sec </a:t>
            </a:r>
            <a:r>
              <a:rPr lang="en-US" dirty="0" smtClean="0"/>
              <a:t>39(2) </a:t>
            </a:r>
            <a:r>
              <a:rPr lang="en-US" dirty="0" smtClean="0"/>
              <a:t>of </a:t>
            </a:r>
            <a:r>
              <a:rPr lang="en-US" dirty="0" err="1" smtClean="0"/>
              <a:t>Bharatiya</a:t>
            </a:r>
            <a:r>
              <a:rPr lang="en-US" dirty="0" smtClean="0"/>
              <a:t> </a:t>
            </a:r>
            <a:r>
              <a:rPr lang="en-US" dirty="0" err="1" smtClean="0"/>
              <a:t>Shakshya</a:t>
            </a:r>
            <a:r>
              <a:rPr lang="en-US" dirty="0" smtClean="0"/>
              <a:t> </a:t>
            </a:r>
            <a:r>
              <a:rPr lang="en-US" dirty="0" err="1" smtClean="0"/>
              <a:t>Adhiniyam</a:t>
            </a:r>
            <a:r>
              <a:rPr lang="en-US" dirty="0" smtClean="0"/>
              <a:t>, 2023</a:t>
            </a:r>
          </a:p>
          <a:p>
            <a:pPr lvl="1" algn="just"/>
            <a:r>
              <a:rPr lang="en-IN" dirty="0" smtClean="0"/>
              <a:t>When in a proceeding, the court has to form an opinion on any matter relating </a:t>
            </a:r>
            <a:r>
              <a:rPr lang="en-IN" dirty="0" smtClean="0"/>
              <a:t>to any </a:t>
            </a:r>
            <a:r>
              <a:rPr lang="en-IN" dirty="0" smtClean="0"/>
              <a:t>information transmitted or stored in any computer resource or any other electronic </a:t>
            </a:r>
            <a:r>
              <a:rPr lang="en-IN" dirty="0" smtClean="0"/>
              <a:t>or digital </a:t>
            </a:r>
            <a:r>
              <a:rPr lang="en-IN" dirty="0" smtClean="0"/>
              <a:t>form, the opinion of the Examiner of Electronic Evidence referred to in section </a:t>
            </a:r>
            <a:r>
              <a:rPr lang="en-IN" dirty="0" smtClean="0"/>
              <a:t>79Aof the </a:t>
            </a:r>
            <a:r>
              <a:rPr lang="en-IN" dirty="0" smtClean="0"/>
              <a:t>Information </a:t>
            </a:r>
            <a:r>
              <a:rPr lang="en-IN" dirty="0" smtClean="0"/>
              <a:t>Technology Act</a:t>
            </a:r>
            <a:r>
              <a:rPr lang="en-IN" dirty="0" smtClean="0"/>
              <a:t>, 2000, is a relevant fact.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Expert testimony at the trail   </a:t>
            </a:r>
            <a:endParaRPr lang="en-IN" b="1" dirty="0" smtClean="0"/>
          </a:p>
        </p:txBody>
      </p:sp>
      <p:sp>
        <p:nvSpPr>
          <p:cNvPr id="3" name="Date Placeholder 2"/>
          <p:cNvSpPr>
            <a:spLocks noGrp="1"/>
          </p:cNvSpPr>
          <p:nvPr>
            <p:ph type="dt" sz="half" idx="10"/>
          </p:nvPr>
        </p:nvSpPr>
        <p:spPr/>
        <p:txBody>
          <a:bodyPr/>
          <a:lstStyle/>
          <a:p>
            <a:fld id="{3D764FE1-941E-4AE5-A754-64C4908BC4EF}" type="datetime1">
              <a:rPr lang="en-US" smtClean="0"/>
              <a:pPr/>
              <a:t>8/3/2024</a:t>
            </a:fld>
            <a:endParaRPr lang="en-US"/>
          </a:p>
        </p:txBody>
      </p:sp>
      <p:sp>
        <p:nvSpPr>
          <p:cNvPr id="4" name="Footer Placeholder 3"/>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Examination of witnesses </a:t>
            </a:r>
            <a:r>
              <a:rPr lang="en-US" dirty="0" smtClean="0"/>
              <a:t>(Sec 142 BSA, 2023/ Sec 137 IEA)</a:t>
            </a:r>
            <a:endParaRPr lang="en-US" dirty="0" smtClean="0"/>
          </a:p>
          <a:p>
            <a:pPr lvl="1"/>
            <a:r>
              <a:rPr lang="en-US" dirty="0" smtClean="0"/>
              <a:t>Cross </a:t>
            </a:r>
            <a:r>
              <a:rPr lang="en-US" dirty="0" smtClean="0"/>
              <a:t>examination</a:t>
            </a:r>
            <a:endParaRPr lang="en-US" dirty="0" smtClean="0"/>
          </a:p>
          <a:p>
            <a:pPr lvl="1"/>
            <a:r>
              <a:rPr lang="en-US" dirty="0" smtClean="0"/>
              <a:t>Re-examination </a:t>
            </a:r>
          </a:p>
          <a:p>
            <a:pPr lvl="1"/>
            <a:r>
              <a:rPr lang="en-US" dirty="0" smtClean="0"/>
              <a:t>Examination-in-chief</a:t>
            </a:r>
          </a:p>
          <a:p>
            <a:r>
              <a:rPr lang="en-US" dirty="0" smtClean="0"/>
              <a:t>Orders of examination </a:t>
            </a:r>
            <a:r>
              <a:rPr lang="en-US" dirty="0" smtClean="0"/>
              <a:t>(Sec </a:t>
            </a:r>
            <a:r>
              <a:rPr lang="en-US" dirty="0" smtClean="0"/>
              <a:t>143 </a:t>
            </a:r>
            <a:r>
              <a:rPr lang="en-US" dirty="0" smtClean="0"/>
              <a:t>BSA, </a:t>
            </a:r>
            <a:r>
              <a:rPr lang="en-US" dirty="0" smtClean="0"/>
              <a:t>2023) </a:t>
            </a:r>
          </a:p>
          <a:p>
            <a:pPr lvl="1" algn="just"/>
            <a:r>
              <a:rPr lang="en-IN" dirty="0" smtClean="0"/>
              <a:t>(</a:t>
            </a:r>
            <a:r>
              <a:rPr lang="en-IN" i="1" dirty="0" smtClean="0"/>
              <a:t>1</a:t>
            </a:r>
            <a:r>
              <a:rPr lang="en-IN" i="1" dirty="0" smtClean="0"/>
              <a:t>) Witnesses shall be first examined-in-chief, then (if the adverse party </a:t>
            </a:r>
            <a:r>
              <a:rPr lang="en-IN" i="1" dirty="0" smtClean="0"/>
              <a:t>so </a:t>
            </a:r>
            <a:r>
              <a:rPr lang="en-IN" dirty="0" smtClean="0"/>
              <a:t>desires</a:t>
            </a:r>
            <a:r>
              <a:rPr lang="en-IN" dirty="0" smtClean="0"/>
              <a:t>) cross-examined, then (if the party calling him so desires) re-examined.</a:t>
            </a:r>
          </a:p>
          <a:p>
            <a:pPr lvl="1" algn="just"/>
            <a:r>
              <a:rPr lang="en-IN" dirty="0" smtClean="0"/>
              <a:t>(</a:t>
            </a:r>
            <a:r>
              <a:rPr lang="en-IN" i="1" dirty="0" smtClean="0"/>
              <a:t>2) The examination-in-chief and cross-examination must relate to relevant facts, </a:t>
            </a:r>
            <a:r>
              <a:rPr lang="en-IN" i="1" dirty="0" smtClean="0"/>
              <a:t>but </a:t>
            </a:r>
            <a:r>
              <a:rPr lang="en-IN" dirty="0" smtClean="0"/>
              <a:t>the </a:t>
            </a:r>
            <a:r>
              <a:rPr lang="en-IN" dirty="0" smtClean="0"/>
              <a:t>cross-examination need not be confined to the facts to which the witness testified </a:t>
            </a:r>
            <a:r>
              <a:rPr lang="en-IN" dirty="0" smtClean="0"/>
              <a:t>of his </a:t>
            </a:r>
            <a:r>
              <a:rPr lang="en-IN" dirty="0" smtClean="0"/>
              <a:t>examination-in-chief.</a:t>
            </a:r>
          </a:p>
          <a:p>
            <a:pPr lvl="1" algn="just"/>
            <a:r>
              <a:rPr lang="en-IN" dirty="0" smtClean="0"/>
              <a:t>(</a:t>
            </a:r>
            <a:r>
              <a:rPr lang="en-IN" i="1" dirty="0" smtClean="0"/>
              <a:t>3) The re-examination shall be directed to the explanation of matters referred to </a:t>
            </a:r>
            <a:r>
              <a:rPr lang="en-IN" i="1" dirty="0" smtClean="0"/>
              <a:t>in </a:t>
            </a:r>
            <a:r>
              <a:rPr lang="en-IN" dirty="0" smtClean="0"/>
              <a:t>cross-examination</a:t>
            </a:r>
            <a:r>
              <a:rPr lang="en-IN" dirty="0" smtClean="0"/>
              <a:t>; and, if new matter is, by permission of the Court, introduced </a:t>
            </a:r>
            <a:r>
              <a:rPr lang="en-IN" dirty="0" smtClean="0"/>
              <a:t>in re-examination</a:t>
            </a:r>
            <a:r>
              <a:rPr lang="en-IN" dirty="0" smtClean="0"/>
              <a:t>, the adverse party may further cross-examine upon that matter.</a:t>
            </a:r>
            <a:endParaRPr lang="en-US"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Examination in chief</a:t>
            </a:r>
            <a:endParaRPr lang="en-IN" b="1" dirty="0"/>
          </a:p>
        </p:txBody>
      </p:sp>
      <p:sp>
        <p:nvSpPr>
          <p:cNvPr id="4" name="Date Placeholder 3"/>
          <p:cNvSpPr>
            <a:spLocks noGrp="1"/>
          </p:cNvSpPr>
          <p:nvPr>
            <p:ph type="dt" sz="half" idx="10"/>
          </p:nvPr>
        </p:nvSpPr>
        <p:spPr/>
        <p:txBody>
          <a:bodyPr/>
          <a:lstStyle/>
          <a:p>
            <a:fld id="{912552C6-3451-4618-B765-A5942042DA2A}" type="datetime1">
              <a:rPr lang="en-US" smtClean="0"/>
              <a:pPr/>
              <a:t>8/3/2024</a:t>
            </a:fld>
            <a:endParaRPr lang="en-US"/>
          </a:p>
        </p:txBody>
      </p:sp>
      <p:sp>
        <p:nvSpPr>
          <p:cNvPr id="6" name="Footer Placeholder 5"/>
          <p:cNvSpPr>
            <a:spLocks noGrp="1"/>
          </p:cNvSpPr>
          <p:nvPr>
            <p:ph type="ftr" sz="quarter" idx="11"/>
          </p:nvPr>
        </p:nvSpPr>
        <p:spPr/>
        <p:txBody>
          <a:bodyPr/>
          <a:lstStyle/>
          <a:p>
            <a:r>
              <a:rPr lang="en-IN" smtClean="0"/>
              <a:t>Anurag Sahu @Govt. Institute of forensic science, Aurangabad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sz="quarter" idx="1"/>
          </p:nvPr>
        </p:nvSpPr>
        <p:spPr/>
        <p:txBody>
          <a:bodyPr>
            <a:normAutofit fontScale="92500"/>
          </a:bodyPr>
          <a:lstStyle/>
          <a:p>
            <a:pPr algn="just"/>
            <a:r>
              <a:rPr lang="en-US" dirty="0" smtClean="0"/>
              <a:t>Direct examination </a:t>
            </a:r>
          </a:p>
          <a:p>
            <a:pPr algn="just"/>
            <a:r>
              <a:rPr lang="en-IN" dirty="0" smtClean="0"/>
              <a:t>The examination of a witness by the party who calls him shall be called his examination-in-chief.</a:t>
            </a:r>
          </a:p>
          <a:p>
            <a:pPr algn="just"/>
            <a:r>
              <a:rPr lang="en-IN" dirty="0" smtClean="0"/>
              <a:t>After taking oath the witness has to give answers the questions asked by the party who has called him before the court.</a:t>
            </a:r>
          </a:p>
          <a:p>
            <a:pPr algn="just"/>
            <a:r>
              <a:rPr lang="en-IN" dirty="0" smtClean="0"/>
              <a:t>In this process all material facts within the knowledge of the witness are recorded to prove his case.</a:t>
            </a:r>
          </a:p>
          <a:p>
            <a:pPr algn="just"/>
            <a:r>
              <a:rPr lang="en-IN" dirty="0" smtClean="0"/>
              <a:t>In examination-in-chief the testimony is strictly confined to the facts relevant to the issues only, and not to the law.</a:t>
            </a:r>
          </a:p>
          <a:p>
            <a:pPr algn="just"/>
            <a:r>
              <a:rPr lang="en-US" dirty="0" smtClean="0"/>
              <a:t>No leading questions are permitted to ask.(Sec </a:t>
            </a:r>
            <a:r>
              <a:rPr lang="en-US" dirty="0" smtClean="0"/>
              <a:t>146 (1) BSA,2023)</a:t>
            </a:r>
            <a:endParaRPr lang="en-IN" dirty="0" smtClean="0"/>
          </a:p>
          <a:p>
            <a:pPr algn="just"/>
            <a:endParaRPr lang="en-IN" dirty="0"/>
          </a:p>
        </p:txBody>
      </p:sp>
      <p:pic>
        <p:nvPicPr>
          <p:cNvPr id="7" name="Picture 2" descr="D:\forensic photo\logo\88x31.png"/>
          <p:cNvPicPr>
            <a:picLocks noChangeAspect="1" noChangeArrowheads="1"/>
          </p:cNvPicPr>
          <p:nvPr/>
        </p:nvPicPr>
        <p:blipFill>
          <a:blip r:embed="rId2"/>
          <a:srcRect/>
          <a:stretch>
            <a:fillRect/>
          </a:stretch>
        </p:blipFill>
        <p:spPr bwMode="auto">
          <a:xfrm>
            <a:off x="5257800" y="6172200"/>
            <a:ext cx="838200" cy="2952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113</TotalTime>
  <Words>846</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Expert testimony and its procedure</vt:lpstr>
      <vt:lpstr>Slide 2</vt:lpstr>
      <vt:lpstr>Expert testimony : Background </vt:lpstr>
      <vt:lpstr>Purpose of Expert testimony </vt:lpstr>
      <vt:lpstr>Preparation of Expert testimony </vt:lpstr>
      <vt:lpstr>Expert and Opinion of expert </vt:lpstr>
      <vt:lpstr>Expert and Opinion of expert</vt:lpstr>
      <vt:lpstr>Expert testimony at the trail   </vt:lpstr>
      <vt:lpstr>Examination in chief</vt:lpstr>
      <vt:lpstr>Cross examination </vt:lpstr>
      <vt:lpstr>Re-examination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testimony and its procedure</dc:title>
  <dc:creator>AARUSH</dc:creator>
  <cp:lastModifiedBy>DELL</cp:lastModifiedBy>
  <cp:revision>23</cp:revision>
  <dcterms:created xsi:type="dcterms:W3CDTF">2006-08-16T00:00:00Z</dcterms:created>
  <dcterms:modified xsi:type="dcterms:W3CDTF">2024-08-03T07:52:18Z</dcterms:modified>
</cp:coreProperties>
</file>