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1057" r:id="rId2"/>
    <p:sldId id="1042" r:id="rId3"/>
    <p:sldId id="1041" r:id="rId4"/>
    <p:sldId id="1064" r:id="rId5"/>
    <p:sldId id="1043" r:id="rId6"/>
    <p:sldId id="1044" r:id="rId7"/>
    <p:sldId id="1045" r:id="rId8"/>
    <p:sldId id="1140" r:id="rId9"/>
    <p:sldId id="1053" r:id="rId10"/>
    <p:sldId id="1054" r:id="rId11"/>
    <p:sldId id="1065" r:id="rId12"/>
    <p:sldId id="1055" r:id="rId13"/>
    <p:sldId id="1056" r:id="rId14"/>
    <p:sldId id="1066" r:id="rId15"/>
    <p:sldId id="749" r:id="rId16"/>
    <p:sldId id="1134" r:id="rId17"/>
    <p:sldId id="1147" r:id="rId18"/>
    <p:sldId id="1135" r:id="rId19"/>
    <p:sldId id="755" r:id="rId20"/>
    <p:sldId id="1136" r:id="rId21"/>
    <p:sldId id="1121" r:id="rId22"/>
    <p:sldId id="1067" r:id="rId23"/>
    <p:sldId id="1119" r:id="rId24"/>
    <p:sldId id="1000" r:id="rId25"/>
    <p:sldId id="1166" r:id="rId26"/>
    <p:sldId id="995" r:id="rId27"/>
    <p:sldId id="991" r:id="rId28"/>
    <p:sldId id="1061" r:id="rId29"/>
    <p:sldId id="1062" r:id="rId30"/>
    <p:sldId id="1069" r:id="rId31"/>
    <p:sldId id="737" r:id="rId32"/>
    <p:sldId id="1148" r:id="rId33"/>
    <p:sldId id="1150" r:id="rId34"/>
    <p:sldId id="1149" r:id="rId35"/>
    <p:sldId id="1151" r:id="rId36"/>
    <p:sldId id="1152" r:id="rId37"/>
    <p:sldId id="1153" r:id="rId38"/>
    <p:sldId id="1154" r:id="rId39"/>
    <p:sldId id="1155" r:id="rId40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E6EA"/>
    <a:srgbClr val="FAE2F6"/>
    <a:srgbClr val="170981"/>
    <a:srgbClr val="121328"/>
    <a:srgbClr val="D7FDF9"/>
    <a:srgbClr val="003366"/>
    <a:srgbClr val="FF7C8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1" autoAdjust="0"/>
    <p:restoredTop sz="88639" autoAdjust="0"/>
  </p:normalViewPr>
  <p:slideViewPr>
    <p:cSldViewPr>
      <p:cViewPr varScale="1">
        <p:scale>
          <a:sx n="75" d="100"/>
          <a:sy n="75" d="100"/>
        </p:scale>
        <p:origin x="169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942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909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7A2B0A70-51C8-FECC-1B73-C67802F138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B5FE474F-0495-48DE-50EB-992809A4717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312FC7BE-FA92-5B94-EDD0-CF4A218F830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BCA7BA1E-D713-F994-AA31-AFA189DB462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4D6A9796-CD46-4EA9-BA96-C3566C1456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393FE89-09B7-DE83-799E-B722CCFAA49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D53E141-6841-ED47-44E3-60299B1650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>
            <a:extLst>
              <a:ext uri="{FF2B5EF4-FFF2-40B4-BE49-F238E27FC236}">
                <a16:creationId xmlns:a16="http://schemas.microsoft.com/office/drawing/2014/main" id="{B63C389E-B910-AD08-4247-118D535999D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E524FD8E-4601-A054-6FC7-7427F02965D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387850"/>
            <a:ext cx="5140325" cy="415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BD18F5AE-199A-E3FB-E619-1F2A5EADE5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58725925-882A-7E64-E38C-29AA691F96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0" tIns="46586" rIns="93170" bIns="46586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9D7B482E-0C90-463D-8151-A0A6F622A1B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1D65A2F5-C4CE-2641-99A8-7EACFCF4D8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AC6F93C-6CD7-4B4D-ABE5-348126102857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F22C34C1-E259-28C0-68D3-50B0E4D69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66AA71C6-F8DA-D511-E242-8CE83B3FD6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C3E5CE7D-FFE1-35B1-B3B6-9334C2D098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14C60F5-92BD-4B32-9427-B06DAC2D16A2}" type="slidenum">
              <a:rPr lang="en-US" altLang="en-US" sz="120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FF7D8F58-3CD2-93DD-56E3-01099468EF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109531B3-D373-A136-7EB4-AFEE6C84C2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E65CC867-590A-5A82-F1F7-EC8694BD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C496AC2-8B4A-425F-A61B-9A65EBB3DEAA}" type="slidenum">
              <a:rPr lang="en-US" altLang="en-US" sz="120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574F7626-D5A0-457D-8F53-4EBA3945DA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318FEFC6-5075-8E19-A413-3EAE21B69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37139123-22E9-83E9-0350-30233F0651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E3AC4C1-8193-4D37-ABE4-31DB329838B9}" type="slidenum">
              <a:rPr lang="en-US" altLang="en-US" sz="1200">
                <a:latin typeface="Times New Roman" panose="02020603050405020304" pitchFamily="18" charset="0"/>
              </a:rPr>
              <a:pPr/>
              <a:t>12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22C241A-FF79-4DCD-28D7-4FB5D7E89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F8954EF1-857A-6712-17DE-73849D9ACD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10E01EEC-AB1A-32AD-4112-5B2887EA43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7EB7C95-F34B-4CAC-A452-423D8D12E66F}" type="slidenum">
              <a:rPr lang="en-US" altLang="en-US" sz="1200">
                <a:latin typeface="Times New Roman" panose="02020603050405020304" pitchFamily="18" charset="0"/>
              </a:rPr>
              <a:pPr/>
              <a:t>13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2E9F398E-AC31-26BB-8023-B2D96E78A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04BBD67C-B0D5-077D-6AB6-E3F8FE489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66F81748-0083-709D-9353-5AC225D9D1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3D72ADB8-CDEC-47A1-BED7-E082BAE1BBA6}" type="slidenum">
              <a:rPr lang="en-US" altLang="en-US" sz="1200">
                <a:latin typeface="Times New Roman" panose="02020603050405020304" pitchFamily="18" charset="0"/>
              </a:rPr>
              <a:pPr algn="r"/>
              <a:t>14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5C181024-74A6-71EC-E14C-FE1015BDC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500459AE-EB8B-4554-67FF-AD6E1A9CCC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47B9C8AB-DCB5-0838-221C-17F2C6C126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61AE003-0167-4E32-BEC2-399B53FF5262}" type="slidenum">
              <a:rPr lang="en-US" altLang="en-US" sz="1200">
                <a:latin typeface="Times New Roman" panose="02020603050405020304" pitchFamily="18" charset="0"/>
              </a:rPr>
              <a:pPr/>
              <a:t>15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8F08E782-9F5C-A220-2BB9-8ED37BA532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EDE0F920-C689-CA11-3B24-0D331B455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086E09DE-7A73-FA56-3EF9-759B54578D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9DD1A478-D71A-4420-94FC-2A4AF68C1949}" type="slidenum">
              <a:rPr lang="en-US" altLang="en-US" sz="1200">
                <a:latin typeface="Times New Roman" panose="02020603050405020304" pitchFamily="18" charset="0"/>
              </a:rPr>
              <a:pPr algn="r"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DE24D32A-E1F0-7905-3008-963368BE78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2E52309F-CB71-7908-5187-BBD33BEB2C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505F949D-383F-D2CC-5A6F-DF14E1C334A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2870C6DB-6E4D-49C1-B46F-5885C9D2A5B2}" type="slidenum">
              <a:rPr lang="en-US" altLang="en-US" sz="1200">
                <a:latin typeface="Times New Roman" panose="02020603050405020304" pitchFamily="18" charset="0"/>
              </a:rPr>
              <a:pPr algn="r"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9DAD59DB-57E0-EF18-528B-1AE147F460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8088" y="700088"/>
            <a:ext cx="4598987" cy="3449637"/>
          </a:xfrm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56620257-F030-7693-39FF-E50F18F1C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450" y="4387850"/>
            <a:ext cx="5141913" cy="415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>
            <a:extLst>
              <a:ext uri="{FF2B5EF4-FFF2-40B4-BE49-F238E27FC236}">
                <a16:creationId xmlns:a16="http://schemas.microsoft.com/office/drawing/2014/main" id="{DE89ED39-D86E-CCE8-091F-7F24FF0FEB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6B8CCC5-7B4D-4DA7-9234-B84A3119B1E4}" type="slidenum">
              <a:rPr lang="en-US" altLang="en-US" sz="1200">
                <a:latin typeface="Times New Roman" panose="02020603050405020304" pitchFamily="18" charset="0"/>
              </a:rPr>
              <a:pPr/>
              <a:t>18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6499" name="Rectangle 2">
            <a:extLst>
              <a:ext uri="{FF2B5EF4-FFF2-40B4-BE49-F238E27FC236}">
                <a16:creationId xmlns:a16="http://schemas.microsoft.com/office/drawing/2014/main" id="{3B951EA0-F73B-4A32-621F-25FA12C9AF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>
            <a:extLst>
              <a:ext uri="{FF2B5EF4-FFF2-40B4-BE49-F238E27FC236}">
                <a16:creationId xmlns:a16="http://schemas.microsoft.com/office/drawing/2014/main" id="{F314FC94-A885-F553-3739-9A31EF4C7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id="{4B018DC8-1C8F-B658-6E28-75C2ADD419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ED958EE-A2DC-4EAD-B3A6-8779027BC54B}" type="slidenum">
              <a:rPr lang="en-US" altLang="en-US" sz="1200">
                <a:latin typeface="Times New Roman" panose="02020603050405020304" pitchFamily="18" charset="0"/>
              </a:rPr>
              <a:pPr/>
              <a:t>19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id="{E5CF7229-C2A7-71CC-B6F9-5C0C585667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id="{87357A46-4045-BFFA-3953-64BA4D8887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DDEBFD9D-DE3A-CD6B-14F2-49E6C2AB17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02A0801-60F3-4C5C-BC67-CBB30E771A63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88C03E52-365A-47A1-F81C-A33C984FA3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57E56F1A-F8A6-B175-561C-7AA9451C8B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488" tIns="46744" rIns="93488" bIns="46744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BA32A970-26F2-E950-72CD-8BC3BAC07DE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8FABDA88-EAAF-4898-AE5A-F17C9B66873F}" type="slidenum">
              <a:rPr lang="en-US" altLang="en-US" sz="1200">
                <a:latin typeface="Times New Roman" panose="02020603050405020304" pitchFamily="18" charset="0"/>
              </a:rPr>
              <a:pPr algn="r"/>
              <a:t>20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B7299D97-F088-5E85-6BC1-BD591F3F7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F48A6D29-752C-CE1F-84D8-6C26ACBBB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9ADAFE45-7BDC-4BDF-ECDB-0520BD68CDE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09311CC1-D916-4170-A1FB-55716B44DFB9}" type="slidenum">
              <a:rPr lang="en-US" altLang="en-US" sz="1200">
                <a:latin typeface="Times New Roman" panose="02020603050405020304" pitchFamily="18" charset="0"/>
              </a:rPr>
              <a:pPr algn="r"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9758FA69-F7C1-330E-3E6C-1DE5789E21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18674229-B062-0BCA-DEAE-DF2C6FC8B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id="{EB4DEFE6-2A9C-8635-E2AE-830EB8AE11F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C9309EB4-9078-4F4C-ACB0-2863DEAC7C6E}" type="slidenum">
              <a:rPr lang="en-US" altLang="en-US" sz="1200">
                <a:latin typeface="Times New Roman" panose="02020603050405020304" pitchFamily="18" charset="0"/>
              </a:rPr>
              <a:pPr algn="r"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4B51BCE0-C657-63A0-70FC-FD09B80E8D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686E27B8-7547-F4F0-5C20-B2AC93F28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7910935A-4572-E7FD-6E33-B5BB5D9F890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48B072B9-4909-48FE-838B-8D0C0AECAFC3}" type="slidenum">
              <a:rPr lang="en-US" altLang="en-US" sz="1200">
                <a:latin typeface="Times New Roman" panose="02020603050405020304" pitchFamily="18" charset="0"/>
              </a:rPr>
              <a:pPr algn="r"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1DD1E745-1C8C-9993-9D49-4C924F837A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2CAC79C0-C168-7364-EC5B-944461EA7D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D41798EE-DD67-14AD-0A67-1DAB6D6188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95E9E03-B0C8-4906-89A3-279752F514EC}" type="slidenum">
              <a:rPr lang="en-US" altLang="en-US" sz="1200">
                <a:latin typeface="Times New Roman" panose="02020603050405020304" pitchFamily="18" charset="0"/>
              </a:rPr>
              <a:pPr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130C97FF-DB5A-38F4-44D9-2EFB830537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64684AC4-C828-DF46-42A1-7D84DCCB93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id="{8E6939F8-1839-A027-F8B4-775B18AAD7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5B9C5D6-C7DB-47EF-BD8D-0071A4A4A202}" type="slidenum">
              <a:rPr lang="en-US" altLang="en-US" sz="1200">
                <a:latin typeface="Times New Roman" panose="02020603050405020304" pitchFamily="18" charset="0"/>
              </a:rPr>
              <a:pPr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id="{837E1D21-FA8A-B343-C940-A10787D97B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id="{A9CC8443-0FC6-C48E-6713-B425DB866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id="{D16ABFAC-475E-44EC-3E98-860AEA838C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04B93DF-34DB-4EA9-A5F1-ABC336F6CDE9}" type="slidenum">
              <a:rPr lang="en-US" altLang="en-US" sz="1200">
                <a:latin typeface="Times New Roman" panose="02020603050405020304" pitchFamily="18" charset="0"/>
              </a:rPr>
              <a:pPr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id="{FE70BF50-0BA1-7B78-44BF-DDDD786ED0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id="{D5A99A6B-249C-3802-57E8-E12A14D30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id="{14123980-0098-6396-9E70-9EA94136E6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5134BDD-916F-4699-A6AC-320C6C49F180}" type="slidenum">
              <a:rPr lang="en-US" altLang="en-US" sz="1200">
                <a:latin typeface="Times New Roman" panose="02020603050405020304" pitchFamily="18" charset="0"/>
              </a:rPr>
              <a:pPr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id="{9F7A2350-091E-3153-E476-3CB0A4AA91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id="{10ED5936-8AAB-80CB-D773-363CC78081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id="{D599C4BC-109E-E4E8-8265-C668836569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5D1CD11-C6C6-4826-8CEA-069DF4D10D5D}" type="slidenum">
              <a:rPr lang="en-US" altLang="en-US" sz="120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id="{2167994B-2A6D-89F5-A8AE-2E108DA3F9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id="{627CCFEA-1B60-068E-140F-1CAF926779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id="{2CC5D621-520C-9C6A-55AF-12FDDE271C3E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2A92586F-CB36-40F0-A4C7-CE195C64BA97}" type="slidenum">
              <a:rPr lang="en-US" altLang="en-US" sz="1200">
                <a:latin typeface="Times New Roman" panose="02020603050405020304" pitchFamily="18" charset="0"/>
              </a:rPr>
              <a:pPr algn="r"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A27E1D1D-8DD8-1FC2-A183-3330118CE7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7D340B5E-6C59-BD06-9952-55ABAEEFEB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901BDB1A-FD97-C43F-9FDE-1C8BF74891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91C0ED8-5915-4CF3-A517-98D26E5AAD83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286ED371-FD1F-2659-D503-D66251BC5B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0AC5FB68-BAC6-7101-DEB6-20453FF8A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9DC7F7F5-D7CF-3838-38E2-E92FE3D2F5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12E08A3-6904-4D8C-884C-D1E83D0F4754}" type="slidenum">
              <a:rPr lang="en-US" altLang="en-US" sz="1200">
                <a:latin typeface="Times New Roman" panose="02020603050405020304" pitchFamily="18" charset="0"/>
              </a:rPr>
              <a:pPr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10183E47-7657-13C6-FF55-6B5D8BEE32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D0D8108B-B6B9-48F8-F958-ADE1210869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11E01567-C6CF-590A-D992-62D9CDEB46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2B77FF8-CE17-49C7-9D75-B7ED5BA7315E}" type="slidenum">
              <a:rPr lang="en-US" altLang="en-US" sz="120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18757E0-9A23-C8F8-0BAE-A1F5C58EE9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8D4B36A8-7A26-D37D-EB82-4FE6E5961E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solidFill>
                <a:schemeClr val="hlin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38906484-EBE0-1474-0AD4-ABDC385CE5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76B39E2-5C2A-42EE-A791-E9CEE6075E43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4F835F1E-AD4F-574B-6E7B-CA5D3D0FEE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C89ECE62-8083-CCE8-01BB-8EABD2C430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24B16A63-E87E-3065-377D-1257EF439E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D6943FE-3287-47CA-B3BD-127C277501BF}" type="slidenum">
              <a:rPr lang="en-US" altLang="en-US" sz="1200">
                <a:latin typeface="Times New Roman" panose="02020603050405020304" pitchFamily="18" charset="0"/>
              </a:rPr>
              <a:pPr/>
              <a:t>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00A24B98-675A-44EB-5C13-9BD31D3FDA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79CA1FC5-27D8-BE67-5D2F-949B39659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AF46C7A8-F6F5-7C5F-8BE3-BE82A32BEC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42C0DA8-CEA9-45A1-8B5A-40E881DBC04A}" type="slidenum">
              <a:rPr lang="en-US" altLang="en-US" sz="120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E205AEB-A018-37D7-EA69-9A44380C93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DA7BDB41-0001-1363-2B8F-7F8F57068F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EBDDD23B-3F3F-AB72-E634-5E878A11D84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71925" y="8774113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70" tIns="46586" rIns="93170" bIns="46586" anchor="b"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840541EF-F510-4089-927C-54943BBE7848}" type="slidenum">
              <a:rPr lang="en-US" altLang="en-US" sz="1200">
                <a:latin typeface="Times New Roman" panose="02020603050405020304" pitchFamily="18" charset="0"/>
              </a:rPr>
              <a:pPr algn="r"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9CD96AA9-60E6-59BD-9092-1D58E6F40E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5DAE137B-C588-586A-C05C-66D6ACCF2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39B76E7B-5157-432E-741A-D6FE256A0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2490F4C0-85B3-4399-BD7A-7F7423D96442}" type="slidenum">
              <a:rPr lang="en-US" altLang="en-US" sz="1200">
                <a:latin typeface="Times New Roman" panose="02020603050405020304" pitchFamily="18" charset="0"/>
              </a:rPr>
              <a:pPr/>
              <a:t>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224CA60F-A1A5-EA20-8CA5-27627566B5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92150"/>
            <a:ext cx="4618038" cy="3463925"/>
          </a:xfrm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52F586D2-797A-F146-C606-77E3E145A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617387A-A1EB-9424-52D3-D84D371B58C7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0B907720-4B57-0363-DC30-CF789F30A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E9B8AC6E-67D6-0BF9-C0B5-95495C6CE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B2E65425-4725-8A3B-A13F-C4A759A98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2924CFFA-A8CD-CBD4-36CE-A2AE8B0749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93BF98B-5C17-4931-FD83-C8F97787A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4ACAF7C-E405-3AA0-1FC1-9BEBF3349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1CD3E0AD-6961-2836-8D45-B2D6ABC6B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E4A4F13A-1F09-8F9E-FE56-41273B3D50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6E3FD7FD-7EAA-C1F8-88B4-C328AD97D4E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3960B018-64AC-ADF8-9152-65E9E9A197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21A4E82-02C2-4860-977D-C0185DA66CEE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2EABA2B7-7F5F-7AC9-1E46-80ED357065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EF6DF259-175B-04ED-BD4E-BF49D6F7A9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fld id="{59E43EF5-07B8-493D-802B-0084F4DBEB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3796774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FDB5A72F-080D-3204-42B8-F34F0D063B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DDCF6D-D00E-463C-914D-063BE81D3567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BE32E97B-5A79-F85F-CFB0-B29517508A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828CF3D7-4526-36D0-3F8F-91D69F0EB7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DE0CA1-FD4C-4070-B5E5-488F371A59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407936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9075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304800"/>
            <a:ext cx="641985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C439E358-2F12-7C02-540D-063A439897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942A9-635A-463A-B092-705296AAF105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EE2139A7-A1B0-06E1-ACAE-26C3529AF1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5AB7ABC2-FB2B-B5DE-6E63-D1FDEC20D3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325E419-083D-423C-9B8B-0AB66DE9443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815788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95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3962400"/>
            <a:ext cx="411480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05AD3983-524F-760A-43B9-C71561DBEE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6733F-92F1-485E-A255-70B57B006D1F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B2C6C7FA-834C-748A-1CDD-616B40D896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C8B4CC7A-4108-1918-9629-96FEB3C167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EDA5A2-D342-4B53-A7E7-CC5FA78AC3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684245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7630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E720A41A-F59D-01A6-CC3F-7FD2376E04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30DB60-8197-4AEF-8B99-BDC889E5F285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8B64D529-4589-EA88-DD83-A2D683D891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82D324B8-AE3D-F0A0-259A-67436DBDB2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E141A-DD77-4A6B-A2BD-40798619F7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400940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397FD4D0-8ED0-D057-60D1-036CC9931B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D1687D0-EDE3-4B13-AD56-023DF3EC8B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850281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6F1CA3B5-DEB1-070F-0EE2-D24A1A3A60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947DA-3C67-44AF-AF05-B1FF34F3EA91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6D4EAE29-7572-81D7-55A5-63674FF3AA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D261771D-F2DE-B28B-A720-FD0D0BF8F2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C7777E-9D5D-473C-AE40-B0D106877A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51182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95400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A5655EB6-140F-DF9A-41D3-A40FB3DB04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C4E58-6B0F-4BB9-BCD4-C65E6AD28606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13E06B1C-A27F-B44A-5500-A2BB0CBEE4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B40A1707-C144-3687-C6B5-45CC4811D1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A52F4D-B4E6-42F4-8387-B218F59A3C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341442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>
            <a:extLst>
              <a:ext uri="{FF2B5EF4-FFF2-40B4-BE49-F238E27FC236}">
                <a16:creationId xmlns:a16="http://schemas.microsoft.com/office/drawing/2014/main" id="{C9DF7E78-A930-9B2C-B388-1C0CE1BC90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374F1-26BC-4899-AB62-BDA040A2C66B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8" name="Rectangle 2060">
            <a:extLst>
              <a:ext uri="{FF2B5EF4-FFF2-40B4-BE49-F238E27FC236}">
                <a16:creationId xmlns:a16="http://schemas.microsoft.com/office/drawing/2014/main" id="{D6E133EF-9895-F0C8-3253-95997FFB46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Rectangle 2061">
            <a:extLst>
              <a:ext uri="{FF2B5EF4-FFF2-40B4-BE49-F238E27FC236}">
                <a16:creationId xmlns:a16="http://schemas.microsoft.com/office/drawing/2014/main" id="{588806C6-647E-5D78-BF9A-5EA1F8FE3E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8EB234-AFD0-4D8A-BBD0-3F76048BB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7486991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>
            <a:extLst>
              <a:ext uri="{FF2B5EF4-FFF2-40B4-BE49-F238E27FC236}">
                <a16:creationId xmlns:a16="http://schemas.microsoft.com/office/drawing/2014/main" id="{873EA840-B059-5D4F-7BB9-A176486CE1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461A2-BD75-4A02-9A5F-A9D00CBF8FD8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4" name="Rectangle 2060">
            <a:extLst>
              <a:ext uri="{FF2B5EF4-FFF2-40B4-BE49-F238E27FC236}">
                <a16:creationId xmlns:a16="http://schemas.microsoft.com/office/drawing/2014/main" id="{34E59E61-7000-C425-A4E4-5059C335F8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F19FF529-DFB2-A33C-620B-F5C890C889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235E00-5A3E-418B-B7D5-9C12F5C21E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4962247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711388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C289E7B2-AC56-7776-E570-F51249CBF6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5AF23-0D04-44D2-9E47-FAB2B46D8E81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81222211-6714-F4AD-049E-5F3EEB726B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3AF28756-1CA3-44D7-EE55-FF091099C8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8B6FF9-8616-4DBC-B916-041FD9FC60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9477912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C517AB9A-F87C-4467-F495-642077306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4009F-C89D-4B3D-BCF4-9CDF1A94B149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0922F686-7B0A-B0F8-29B9-12816DF7B5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3747B2DD-8D88-F93E-66C1-109104C093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D9EED4-1F65-47FD-910A-F91237C500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6784087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>
            <a:extLst>
              <a:ext uri="{FF2B5EF4-FFF2-40B4-BE49-F238E27FC236}">
                <a16:creationId xmlns:a16="http://schemas.microsoft.com/office/drawing/2014/main" id="{65D7C9A4-45E0-BEFE-F409-DFB452773F9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0" y="1143000"/>
            <a:ext cx="8226425" cy="46038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/>
            <a:endParaRPr kumimoji="1" lang="en-US" altLang="en-US"/>
          </a:p>
        </p:txBody>
      </p:sp>
      <p:sp>
        <p:nvSpPr>
          <p:cNvPr id="1027" name="Rectangle 2057">
            <a:extLst>
              <a:ext uri="{FF2B5EF4-FFF2-40B4-BE49-F238E27FC236}">
                <a16:creationId xmlns:a16="http://schemas.microsoft.com/office/drawing/2014/main" id="{B59E726A-7748-0426-D13A-58E000EA6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304800"/>
            <a:ext cx="8763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058">
            <a:extLst>
              <a:ext uri="{FF2B5EF4-FFF2-40B4-BE49-F238E27FC236}">
                <a16:creationId xmlns:a16="http://schemas.microsoft.com/office/drawing/2014/main" id="{D4E22C13-31C2-D408-2EED-28FB3B7C5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8779" name="Rectangle 2059">
            <a:extLst>
              <a:ext uri="{FF2B5EF4-FFF2-40B4-BE49-F238E27FC236}">
                <a16:creationId xmlns:a16="http://schemas.microsoft.com/office/drawing/2014/main" id="{05AE35B1-8069-7D64-9997-948AEF8CA2A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53479914-50BD-4717-B8C7-EA8DE20EBF4A}" type="datetime1">
              <a:rPr lang="en-US"/>
              <a:pPr>
                <a:defRPr/>
              </a:pPr>
              <a:t>9/4/2024</a:t>
            </a:fld>
            <a:endParaRPr lang="en-US"/>
          </a:p>
        </p:txBody>
      </p:sp>
      <p:sp>
        <p:nvSpPr>
          <p:cNvPr id="928780" name="Rectangle 2060">
            <a:extLst>
              <a:ext uri="{FF2B5EF4-FFF2-40B4-BE49-F238E27FC236}">
                <a16:creationId xmlns:a16="http://schemas.microsoft.com/office/drawing/2014/main" id="{842CA1FD-7C39-80C2-A38E-92FFCABE2BF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28781" name="Rectangle 2061">
            <a:extLst>
              <a:ext uri="{FF2B5EF4-FFF2-40B4-BE49-F238E27FC236}">
                <a16:creationId xmlns:a16="http://schemas.microsoft.com/office/drawing/2014/main" id="{8175B8A6-4A1E-7840-E9CF-2DBCA605FF4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32ED6E-EB4E-4AFE-A92C-7B4F639EFEC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57" r:id="rId3"/>
    <p:sldLayoutId id="2147483758" r:id="rId4"/>
    <p:sldLayoutId id="2147483759" r:id="rId5"/>
    <p:sldLayoutId id="2147483760" r:id="rId6"/>
    <p:sldLayoutId id="2147483769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</p:sldLayoutIdLst>
  <p:transition>
    <p:zoom/>
  </p:transition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Berlin Sans FB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061">
            <a:extLst>
              <a:ext uri="{FF2B5EF4-FFF2-40B4-BE49-F238E27FC236}">
                <a16:creationId xmlns:a16="http://schemas.microsoft.com/office/drawing/2014/main" id="{D0662E15-A6C9-135D-2ECE-556E4801AA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281A42F-55E2-4EFE-B045-D44E0ADF58C8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6147" name="Slide Number Placeholder 6">
            <a:extLst>
              <a:ext uri="{FF2B5EF4-FFF2-40B4-BE49-F238E27FC236}">
                <a16:creationId xmlns:a16="http://schemas.microsoft.com/office/drawing/2014/main" id="{A2503EF1-4963-EDB4-563F-B780A31CC6E8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CC4E0B3-032C-4331-961A-30B301324103}" type="slidenum">
              <a:rPr lang="en-US" altLang="en-US" sz="1200"/>
              <a:pPr algn="r" eaLnBrk="1" hangingPunct="1"/>
              <a:t>1</a:t>
            </a:fld>
            <a:endParaRPr lang="en-US" altLang="en-US" sz="12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CEBF3AD8-8C99-30A4-D01E-1F7C5EE35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Data Preprocessing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7C06F9ED-BB06-6793-A155-58190D0E6A5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Summary</a:t>
            </a:r>
          </a:p>
        </p:txBody>
      </p:sp>
      <p:sp>
        <p:nvSpPr>
          <p:cNvPr id="6150" name="AutoShape 4">
            <a:extLst>
              <a:ext uri="{FF2B5EF4-FFF2-40B4-BE49-F238E27FC236}">
                <a16:creationId xmlns:a16="http://schemas.microsoft.com/office/drawing/2014/main" id="{FD2E098C-2665-5883-1A83-A20770C5F6BE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5559425" y="137795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061">
            <a:extLst>
              <a:ext uri="{FF2B5EF4-FFF2-40B4-BE49-F238E27FC236}">
                <a16:creationId xmlns:a16="http://schemas.microsoft.com/office/drawing/2014/main" id="{3EEBB2AD-5036-5774-45A4-823DFA9B38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082C7F3-34ED-4F64-BC26-9A7DF675C3A3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6C4C8AC-B058-F612-4409-100A5F75B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Cleaning as a Process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E8AB38D-A40D-E023-5FB5-4370CD053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folHlink"/>
                </a:solidFill>
              </a:rPr>
              <a:t>Data discrepancy detection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Use metadata (e.g., domain, range, dependency, distribution)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Check field overloading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Check uniqueness rule, consecutive rule and null rule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Data scrubbing: use simple domain knowledge (e.g., postal code, spell-check) to detect errors and make corrections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/>
              <a:t>Data auditing: by analyzing data to discover rules and relationship to detect violators (e.g., correlation and clustering to find outliers)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folHlink"/>
                </a:solidFill>
              </a:rPr>
              <a:t>Data migration and integration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Data migration tools: allow transformations to be specified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ETL (Extraction/Transformation/Loading) tools: allow users to specify transformations through a graphical user interface</a:t>
            </a:r>
          </a:p>
        </p:txBody>
      </p:sp>
    </p:spTree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061">
            <a:extLst>
              <a:ext uri="{FF2B5EF4-FFF2-40B4-BE49-F238E27FC236}">
                <a16:creationId xmlns:a16="http://schemas.microsoft.com/office/drawing/2014/main" id="{CAC1C88A-57AB-192B-7450-684521BD20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4F3A653-5697-459B-A60C-335AD6CEDC7C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16387" name="Slide Number Placeholder 6">
            <a:extLst>
              <a:ext uri="{FF2B5EF4-FFF2-40B4-BE49-F238E27FC236}">
                <a16:creationId xmlns:a16="http://schemas.microsoft.com/office/drawing/2014/main" id="{D3CE352B-22BE-3DC8-FE93-F1C829E4045A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9D7E4D92-DB67-48F6-948D-E088B01C879D}" type="slidenum">
              <a:rPr lang="en-US" altLang="en-US" sz="1200"/>
              <a:pPr algn="r" eaLnBrk="1" hangingPunct="1"/>
              <a:t>11</a:t>
            </a:fld>
            <a:endParaRPr lang="en-US" altLang="en-US" sz="12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E6F4F3B5-593D-CD29-FFDB-7FE05C13F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Data Preprocessing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BD6997F9-451A-57D4-D22A-95FE5E6E95B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Summary</a:t>
            </a:r>
          </a:p>
        </p:txBody>
      </p:sp>
      <p:sp>
        <p:nvSpPr>
          <p:cNvPr id="16390" name="AutoShape 4">
            <a:extLst>
              <a:ext uri="{FF2B5EF4-FFF2-40B4-BE49-F238E27FC236}">
                <a16:creationId xmlns:a16="http://schemas.microsoft.com/office/drawing/2014/main" id="{7744BC73-F381-1270-AB6D-D5BA6ED7948C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3197225" y="381635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61">
            <a:extLst>
              <a:ext uri="{FF2B5EF4-FFF2-40B4-BE49-F238E27FC236}">
                <a16:creationId xmlns:a16="http://schemas.microsoft.com/office/drawing/2014/main" id="{B22C8F92-1255-2AFB-85D4-E498294CA9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F6695B0-01D0-45BB-9521-DC0956AB4451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id="{26B23679-0628-106B-A998-7A2E3F484555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E54318D-F34B-4A42-90CB-591F6F44D3F9}" type="slidenum">
              <a:rPr lang="en-US" altLang="en-US" sz="1200"/>
              <a:pPr algn="r" eaLnBrk="1" hangingPunct="1"/>
              <a:t>12</a:t>
            </a:fld>
            <a:endParaRPr lang="en-US" altLang="en-US" sz="1200"/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8F4DFE67-1839-CAAA-7353-9616051B45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5375" y="304800"/>
            <a:ext cx="6683375" cy="609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Integration</a:t>
            </a:r>
          </a:p>
        </p:txBody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AD51BCBD-D95D-FF59-4B3F-3D4FFD26E5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sz="2000" b="1"/>
              <a:t>Data integration</a:t>
            </a:r>
            <a:r>
              <a:rPr lang="en-US" altLang="en-US" sz="200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Combines data from multiple sources into a coherent store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Schema integration: e.g., A.cust-id </a:t>
            </a:r>
            <a:r>
              <a:rPr lang="en-US" altLang="en-US" sz="2000">
                <a:sym typeface="Symbol" panose="05050102010706020507" pitchFamily="18" charset="2"/>
              </a:rPr>
              <a:t> B.</a:t>
            </a:r>
            <a:r>
              <a:rPr lang="en-US" altLang="en-US" sz="2000"/>
              <a:t>cust-#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Integrate metadata from different sources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Entity identification problem</a:t>
            </a:r>
            <a:r>
              <a:rPr lang="en-US" altLang="en-US" sz="2000"/>
              <a:t>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Identify real world entities from multiple data sources, e.g., Bill Clinton = William Clinton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en-US" sz="2000"/>
              <a:t>Detecting and resolving data value conflicts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For the same real world entity, attribute values from different sources are different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en-US" sz="2000"/>
              <a:t>Possible reasons: different representations, different scales, e.g., metric vs. British units</a:t>
            </a:r>
          </a:p>
        </p:txBody>
      </p:sp>
    </p:spTree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061">
            <a:extLst>
              <a:ext uri="{FF2B5EF4-FFF2-40B4-BE49-F238E27FC236}">
                <a16:creationId xmlns:a16="http://schemas.microsoft.com/office/drawing/2014/main" id="{A36239E7-BB37-938A-7116-88F9BB47E88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B2341D3-1EBA-4EE3-A922-E5F556661979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49F61331-C28E-1ECB-A66F-BB6E0B1BADA5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CF296A81-37F4-4A60-ABA2-EF63D076674F}" type="slidenum">
              <a:rPr lang="en-US" altLang="en-US" sz="1200"/>
              <a:pPr algn="r" eaLnBrk="1" hangingPunct="1"/>
              <a:t>13</a:t>
            </a:fld>
            <a:endParaRPr lang="en-US" altLang="en-US" sz="12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BBA7C2AF-1FD0-8298-3F86-18732B3AD1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0678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Handling Redundancy in Data Integration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7BA242F9-D98F-D859-B83F-10F96FBAB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Redundant data occur often when integration of multiple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i="1"/>
              <a:t>Object identification</a:t>
            </a:r>
            <a:r>
              <a:rPr lang="en-US" altLang="en-US" sz="2400"/>
              <a:t>:  The same attribute or object may have different names in different databases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i="1"/>
              <a:t>Derivable data:</a:t>
            </a:r>
            <a:r>
              <a:rPr lang="en-US" altLang="en-US" sz="2400"/>
              <a:t> One attribute may be a “derived” attribute in another table, e.g., annual revenue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>
                <a:solidFill>
                  <a:schemeClr val="folHlink"/>
                </a:solidFill>
              </a:rPr>
              <a:t>Redundant attributes may be able to be detected by </a:t>
            </a:r>
            <a:r>
              <a:rPr lang="en-US" altLang="en-US" sz="2400" i="1">
                <a:solidFill>
                  <a:schemeClr val="folHlink"/>
                </a:solidFill>
              </a:rPr>
              <a:t>correlation analysis </a:t>
            </a:r>
            <a:r>
              <a:rPr lang="en-US" altLang="en-US" sz="2400">
                <a:solidFill>
                  <a:schemeClr val="folHlink"/>
                </a:solidFill>
              </a:rPr>
              <a:t>and</a:t>
            </a:r>
            <a:r>
              <a:rPr lang="en-US" altLang="en-US" sz="2400" i="1">
                <a:solidFill>
                  <a:schemeClr val="folHlink"/>
                </a:solidFill>
              </a:rPr>
              <a:t> covariance analysis</a:t>
            </a:r>
            <a:endParaRPr lang="en-US" altLang="en-US" sz="2400"/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Careful integration of the data from multiple sources may help reduce/avoid redundancies and inconsistencies and improve mining speed and quality</a:t>
            </a:r>
          </a:p>
        </p:txBody>
      </p:sp>
    </p:spTree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061">
            <a:extLst>
              <a:ext uri="{FF2B5EF4-FFF2-40B4-BE49-F238E27FC236}">
                <a16:creationId xmlns:a16="http://schemas.microsoft.com/office/drawing/2014/main" id="{17A8EAF7-A524-04A0-D2F0-9D27F971F9E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4656466-744E-4AE9-96A1-4F2771687F3F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26627" name="Slide Number Placeholder 6">
            <a:extLst>
              <a:ext uri="{FF2B5EF4-FFF2-40B4-BE49-F238E27FC236}">
                <a16:creationId xmlns:a16="http://schemas.microsoft.com/office/drawing/2014/main" id="{5D85DE2E-6E1D-CF37-0CA2-C0747F545AD0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F66E50A-29ED-4542-8748-52C0EC505099}" type="slidenum">
              <a:rPr lang="en-US" altLang="en-US" sz="1200"/>
              <a:pPr algn="r" eaLnBrk="1" hangingPunct="1"/>
              <a:t>14</a:t>
            </a:fld>
            <a:endParaRPr lang="en-US" altLang="en-US" sz="1200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702BB58E-CE8C-E36A-D2E3-97EB2A8FE8F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Data Preprocessing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C02C1FD2-1053-B4DA-37B0-74412E6042AE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Summary</a:t>
            </a:r>
          </a:p>
        </p:txBody>
      </p:sp>
      <p:sp>
        <p:nvSpPr>
          <p:cNvPr id="26630" name="AutoShape 4">
            <a:extLst>
              <a:ext uri="{FF2B5EF4-FFF2-40B4-BE49-F238E27FC236}">
                <a16:creationId xmlns:a16="http://schemas.microsoft.com/office/drawing/2014/main" id="{BD9924BB-C14E-DCC5-5561-48F94EBA5A39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3048000" y="449580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061">
            <a:extLst>
              <a:ext uri="{FF2B5EF4-FFF2-40B4-BE49-F238E27FC236}">
                <a16:creationId xmlns:a16="http://schemas.microsoft.com/office/drawing/2014/main" id="{401FA97C-7385-F897-71A7-DE54DC3CC1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C5CA819-1BAA-458B-9935-5D35365E65C6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936E91DE-F930-4902-CB83-44D9271C2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62484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Data Reduction Strategies</a:t>
            </a:r>
            <a:endParaRPr lang="en-US" altLang="en-US"/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94A918D6-8E57-0D8C-4060-B3AE376F4F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410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Data reduction</a:t>
            </a:r>
            <a:r>
              <a:rPr lang="en-US" altLang="en-US" sz="2000" dirty="0"/>
              <a:t>: Obtain a reduced representation of the data set that is much smaller in volume but yet produces the same (or almost the same) analytical results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Why data reduction? </a:t>
            </a:r>
            <a:r>
              <a:rPr lang="en-US" altLang="en-US" sz="2000" dirty="0">
                <a:cs typeface="Tahoma" panose="020B0604030504040204" pitchFamily="34" charset="0"/>
              </a:rPr>
              <a:t>— </a:t>
            </a:r>
            <a:r>
              <a:rPr lang="en-US" altLang="en-US" sz="2000" dirty="0"/>
              <a:t>A database/data warehouse may store terabytes of data.  Complex data analysis may take a very long time to run on the complete data set.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Data reduction strategies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hlink"/>
                </a:solidFill>
              </a:rPr>
              <a:t>Dimensionality reduction</a:t>
            </a:r>
            <a:r>
              <a:rPr lang="en-US" altLang="en-US" sz="2000" dirty="0">
                <a:solidFill>
                  <a:schemeClr val="folHlink"/>
                </a:solidFill>
              </a:rPr>
              <a:t>, </a:t>
            </a:r>
            <a:r>
              <a:rPr lang="en-US" altLang="en-US" sz="2000" dirty="0"/>
              <a:t>e.g.,</a:t>
            </a:r>
            <a:r>
              <a:rPr lang="en-US" altLang="en-US" sz="2000" dirty="0">
                <a:solidFill>
                  <a:schemeClr val="folHlink"/>
                </a:solidFill>
              </a:rPr>
              <a:t> </a:t>
            </a:r>
            <a:r>
              <a:rPr lang="en-US" altLang="en-US" sz="2000" dirty="0"/>
              <a:t>remove unimportant attributes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folHlink"/>
                </a:solidFill>
              </a:rPr>
              <a:t>Feature subset selection, feature creation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hlink"/>
                </a:solidFill>
              </a:rPr>
              <a:t>Numerosity reduction</a:t>
            </a:r>
            <a:r>
              <a:rPr lang="en-US" altLang="en-US" sz="2000" dirty="0">
                <a:solidFill>
                  <a:schemeClr val="folHlink"/>
                </a:solidFill>
              </a:rPr>
              <a:t> (some simply call it: Data Reduction)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folHlink"/>
                </a:solidFill>
              </a:rPr>
              <a:t>Regression and Log-Linear Models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folHlink"/>
                </a:solidFill>
              </a:rPr>
              <a:t>Histograms, clustering, sampling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folHlink"/>
                </a:solidFill>
              </a:rPr>
              <a:t>Data cube aggregation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>
                <a:solidFill>
                  <a:schemeClr val="hlink"/>
                </a:solidFill>
              </a:rPr>
              <a:t>Data compression</a:t>
            </a:r>
          </a:p>
        </p:txBody>
      </p:sp>
    </p:spTree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061">
            <a:extLst>
              <a:ext uri="{FF2B5EF4-FFF2-40B4-BE49-F238E27FC236}">
                <a16:creationId xmlns:a16="http://schemas.microsoft.com/office/drawing/2014/main" id="{C73D1547-5050-4958-96E0-F5F2ED5598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A5C2C0F-3D48-4FCF-9F40-6C50028219C2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0B3F674-8229-E964-6ECB-348B296D854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9600"/>
            <a:ext cx="9220200" cy="609600"/>
          </a:xfrm>
        </p:spPr>
        <p:txBody>
          <a:bodyPr/>
          <a:lstStyle/>
          <a:p>
            <a:pPr eaLnBrk="1" hangingPunct="1"/>
            <a:r>
              <a:rPr lang="en-US" altLang="en-US"/>
              <a:t>Data Reduction 1: Dimensionality Reduction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0DE9F94-663D-1BF0-B99D-6121E88CAD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8534400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1800" b="1"/>
              <a:t>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When dimensionality increases, data becomes increasingly sparse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Density and distance between points, which is critical to clustering, outlier analysis, becomes less meaningful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The possible combinations of subspaces will grow exponentially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b="1"/>
              <a:t>Dimensionality reduction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Avoid the curse of dimensionality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Help eliminate irrelevant features and reduce noise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Reduce time and space required in data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Allow easier visualization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1800" b="1"/>
              <a:t>Dimensionality reduction techniques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Wavelet transforms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Principal Component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1800"/>
              <a:t>Supervised and nonlinear techniques (e.g., feature selection)</a:t>
            </a:r>
          </a:p>
        </p:txBody>
      </p:sp>
    </p:spTree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061">
            <a:extLst>
              <a:ext uri="{FF2B5EF4-FFF2-40B4-BE49-F238E27FC236}">
                <a16:creationId xmlns:a16="http://schemas.microsoft.com/office/drawing/2014/main" id="{741C4657-8CA5-42AA-FBF4-1803DC98E11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453A11B1-8F97-4DBE-8E50-D144C75AB4B7}" type="slidenum">
              <a:rPr lang="en-US" altLang="en-US" sz="1200"/>
              <a:pPr algn="r" eaLnBrk="1" hangingPunct="1"/>
              <a:t>17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795D490-1A49-7D29-1224-13342DBBA1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 Creation (Feature Generation)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4C9AEFB0-AFCF-B653-67E4-5BC95AB589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Create new attributes (features) that can capture the important information in a data set more effectively than the original ones</a:t>
            </a:r>
          </a:p>
          <a:p>
            <a:pPr eaLnBrk="1" hangingPunct="1"/>
            <a:r>
              <a:rPr lang="en-US" altLang="en-US" sz="2400" dirty="0"/>
              <a:t>Three general methodologies</a:t>
            </a:r>
          </a:p>
          <a:p>
            <a:pPr lvl="1" eaLnBrk="1" hangingPunct="1"/>
            <a:r>
              <a:rPr lang="en-US" altLang="en-US" sz="2400" dirty="0"/>
              <a:t>Attribute extraction</a:t>
            </a:r>
          </a:p>
          <a:p>
            <a:pPr lvl="2" eaLnBrk="1" hangingPunct="1"/>
            <a:r>
              <a:rPr lang="en-US" altLang="en-US" dirty="0"/>
              <a:t> Domain-specific</a:t>
            </a:r>
          </a:p>
          <a:p>
            <a:pPr lvl="1" eaLnBrk="1" hangingPunct="1"/>
            <a:r>
              <a:rPr lang="en-US" altLang="en-US" sz="2400" dirty="0"/>
              <a:t>Mapping data to new space (see: data reduction)</a:t>
            </a:r>
          </a:p>
          <a:p>
            <a:pPr lvl="2" eaLnBrk="1" hangingPunct="1"/>
            <a:r>
              <a:rPr lang="en-US" altLang="en-US" dirty="0"/>
              <a:t>E.g., Fourier transformation, wavelet transformation, manifold approaches (not covered)</a:t>
            </a:r>
          </a:p>
          <a:p>
            <a:pPr lvl="1" eaLnBrk="1" hangingPunct="1"/>
            <a:r>
              <a:rPr lang="en-US" altLang="en-US" sz="2400" dirty="0"/>
              <a:t>Attribute construction </a:t>
            </a:r>
          </a:p>
          <a:p>
            <a:pPr lvl="2" eaLnBrk="1" hangingPunct="1"/>
            <a:r>
              <a:rPr lang="en-US" altLang="en-US" dirty="0"/>
              <a:t>Combining features</a:t>
            </a:r>
          </a:p>
          <a:p>
            <a:pPr lvl="2" eaLnBrk="1" hangingPunct="1"/>
            <a:r>
              <a:rPr lang="en-US" altLang="en-US" dirty="0"/>
              <a:t>Data discretization</a:t>
            </a:r>
          </a:p>
        </p:txBody>
      </p:sp>
    </p:spTree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061">
            <a:extLst>
              <a:ext uri="{FF2B5EF4-FFF2-40B4-BE49-F238E27FC236}">
                <a16:creationId xmlns:a16="http://schemas.microsoft.com/office/drawing/2014/main" id="{18B4F1F8-3E6E-AD33-62DF-08006910A2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3B6F5F1-77EA-40AC-AF59-39452C748C2A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3E75E17C-74C2-5A1E-B95A-EF827A3D2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8991600" cy="838200"/>
          </a:xfrm>
        </p:spPr>
        <p:txBody>
          <a:bodyPr/>
          <a:lstStyle/>
          <a:p>
            <a:pPr eaLnBrk="1" hangingPunct="1"/>
            <a:r>
              <a:rPr lang="en-US" altLang="en-US"/>
              <a:t>Data Reduction 2: Numerosity Reduction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9163BFDD-CCE1-DF79-A9D0-D849E73EB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229600" cy="51816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Reduce data volume by choosing alternative, </a:t>
            </a:r>
            <a:r>
              <a:rPr lang="en-US" altLang="en-US" sz="2400" i="1" dirty="0"/>
              <a:t>smaller forms</a:t>
            </a:r>
            <a:r>
              <a:rPr lang="en-US" altLang="en-US" sz="2400" dirty="0"/>
              <a:t> of data representation</a:t>
            </a:r>
          </a:p>
          <a:p>
            <a:pPr marL="0" indent="0" eaLnBrk="1" hangingPunct="1"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b="1" dirty="0"/>
              <a:t>Parametric methods</a:t>
            </a:r>
            <a:r>
              <a:rPr lang="en-US" altLang="en-US" sz="2400" dirty="0"/>
              <a:t> Assume the data fits some model, estimate model parameters, store only the parameters, and discard the data (except possible outliers)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 b="1" dirty="0"/>
              <a:t>Non-parametric</a:t>
            </a:r>
            <a:r>
              <a:rPr lang="en-US" altLang="en-US" sz="2400" dirty="0"/>
              <a:t> methods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Do not assume models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Major families: histograms, clustering, sampling, … </a:t>
            </a:r>
          </a:p>
        </p:txBody>
      </p:sp>
    </p:spTree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61">
            <a:extLst>
              <a:ext uri="{FF2B5EF4-FFF2-40B4-BE49-F238E27FC236}">
                <a16:creationId xmlns:a16="http://schemas.microsoft.com/office/drawing/2014/main" id="{AD06F3F3-8A54-861A-3FD7-3BFF897256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D3B8B3C-F024-4B5C-A9E6-86485B6BDFF9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9BD7F4A-BE2D-5F50-3D42-9787FB78F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924800" cy="8382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Histogram Analysis</a:t>
            </a:r>
          </a:p>
        </p:txBody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09E531E5-C8ED-1912-34BD-177BF4E41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4648200" cy="4191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/>
              <a:t>Divide data into buckets and store average (sum) for each bucket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/>
              <a:t>Partitioning rules: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Equal-width: equal bucket range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/>
              <a:t>Equal-frequency (or equal-depth)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400"/>
          </a:p>
        </p:txBody>
      </p:sp>
      <p:graphicFrame>
        <p:nvGraphicFramePr>
          <p:cNvPr id="45061" name="Object 4">
            <a:extLst>
              <a:ext uri="{FF2B5EF4-FFF2-40B4-BE49-F238E27FC236}">
                <a16:creationId xmlns:a16="http://schemas.microsoft.com/office/drawing/2014/main" id="{288B8360-628D-A6E6-05DE-73D16D01A00A}"/>
              </a:ext>
            </a:extLst>
          </p:cNvPr>
          <p:cNvGraphicFramePr>
            <a:graphicFrameLocks/>
          </p:cNvGraphicFramePr>
          <p:nvPr/>
        </p:nvGraphicFramePr>
        <p:xfrm>
          <a:off x="3962400" y="1295400"/>
          <a:ext cx="64770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915772" imgH="3848582" progId="MSGraph.Chart.8">
                  <p:embed followColorScheme="full"/>
                </p:oleObj>
              </mc:Choice>
              <mc:Fallback>
                <p:oleObj name="Chart" r:id="rId3" imgW="7915772" imgH="3848582" progId="MSGraph.Chart.8">
                  <p:embed followColorScheme="full"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95400"/>
                        <a:ext cx="6477000" cy="541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061">
            <a:extLst>
              <a:ext uri="{FF2B5EF4-FFF2-40B4-BE49-F238E27FC236}">
                <a16:creationId xmlns:a16="http://schemas.microsoft.com/office/drawing/2014/main" id="{A544030A-7BD1-4FFC-9752-39EB45ACD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3E78C03-0981-4287-978B-C7B3A8E33132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8399308-0A6D-38A2-893D-FD20B3CCB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Data Quality: Why Preprocess the Data?</a:t>
            </a:r>
            <a:endParaRPr lang="en-US" altLang="en-US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EF08684-03AF-B260-09B2-5B55499B93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382000" cy="494665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en-US" sz="2400"/>
              <a:t>Measures for data quality: A multidimensional view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Accuracy: correct or wrong, accurate or not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Completeness: not recorded, unavailable,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Consistency: some modified but some not, dangling, …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Timeliness: timely update? 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Believability: how trustable the data are correct?</a:t>
            </a:r>
          </a:p>
          <a:p>
            <a:pPr lvl="1" eaLnBrk="1" hangingPunct="1">
              <a:lnSpc>
                <a:spcPct val="140000"/>
              </a:lnSpc>
            </a:pPr>
            <a:r>
              <a:rPr lang="en-US" altLang="en-US" sz="2400"/>
              <a:t>Interpretability: how easily the data can be understood?</a:t>
            </a:r>
          </a:p>
        </p:txBody>
      </p:sp>
    </p:spTree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61">
            <a:extLst>
              <a:ext uri="{FF2B5EF4-FFF2-40B4-BE49-F238E27FC236}">
                <a16:creationId xmlns:a16="http://schemas.microsoft.com/office/drawing/2014/main" id="{51044127-5A07-81B5-A234-9FC5FA328B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 sz="1200" dirty="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702C8C0B-5A96-9121-C5EA-201D4FC3E01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en-US"/>
              <a:t>Data Reduction 3: Data Compression</a:t>
            </a:r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FE9E6793-19C0-C089-2EF5-1E8B1ED7681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610600" cy="5314950"/>
          </a:xfrm>
        </p:spPr>
        <p:txBody>
          <a:bodyPr/>
          <a:lstStyle/>
          <a:p>
            <a:pPr eaLnBrk="1" hangingPunct="1"/>
            <a:r>
              <a:rPr lang="en-US" altLang="en-US" sz="2400"/>
              <a:t>String compression</a:t>
            </a:r>
          </a:p>
          <a:p>
            <a:pPr lvl="1" eaLnBrk="1" hangingPunct="1"/>
            <a:r>
              <a:rPr lang="en-US" altLang="en-US" sz="2400"/>
              <a:t>There are extensive theories and well-tuned algorithms</a:t>
            </a:r>
          </a:p>
          <a:p>
            <a:pPr lvl="1" eaLnBrk="1" hangingPunct="1"/>
            <a:r>
              <a:rPr lang="en-US" altLang="en-US" sz="2400"/>
              <a:t>Typically lossless, but only limited manipulation is possible without expansion</a:t>
            </a:r>
            <a:endParaRPr lang="en-US" altLang="en-US" sz="2400">
              <a:sym typeface="Symbol" panose="05050102010706020507" pitchFamily="18" charset="2"/>
            </a:endParaRPr>
          </a:p>
          <a:p>
            <a:pPr eaLnBrk="1" hangingPunct="1"/>
            <a:r>
              <a:rPr lang="en-US" altLang="en-US" sz="2400">
                <a:sym typeface="Symbol" panose="05050102010706020507" pitchFamily="18" charset="2"/>
              </a:rPr>
              <a:t>Audio/video compression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Typically lossy compression, with progressive refinement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Sometimes small fragments of signal can be reconstructed without reconstructing the whole</a:t>
            </a:r>
          </a:p>
          <a:p>
            <a:pPr eaLnBrk="1" hangingPunct="1"/>
            <a:r>
              <a:rPr lang="en-US" altLang="en-US" sz="2400">
                <a:sym typeface="Symbol" panose="05050102010706020507" pitchFamily="18" charset="2"/>
              </a:rPr>
              <a:t>Time sequence is not audio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Typically short and vary slowly with time</a:t>
            </a:r>
          </a:p>
          <a:p>
            <a:pPr eaLnBrk="1" hangingPunct="1"/>
            <a:r>
              <a:rPr lang="en-US" altLang="en-US" sz="2400">
                <a:sym typeface="Symbol" panose="05050102010706020507" pitchFamily="18" charset="2"/>
              </a:rPr>
              <a:t>Dimensionality and numerosity reduction may also be considered as forms of data compression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400"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061">
            <a:extLst>
              <a:ext uri="{FF2B5EF4-FFF2-40B4-BE49-F238E27FC236}">
                <a16:creationId xmlns:a16="http://schemas.microsoft.com/office/drawing/2014/main" id="{E64C582D-60F7-1C3B-D084-0D55852BAC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7AFF02B-14F4-4E14-B2B0-BCA8471AFE09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6476C230-3C85-A67C-740E-0E11DCCC9C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57288" y="304800"/>
            <a:ext cx="5764212" cy="609600"/>
          </a:xfrm>
        </p:spPr>
        <p:txBody>
          <a:bodyPr/>
          <a:lstStyle/>
          <a:p>
            <a:pPr eaLnBrk="1" hangingPunct="1"/>
            <a:r>
              <a:rPr lang="en-US" altLang="en-US"/>
              <a:t>Data Compression</a:t>
            </a:r>
          </a:p>
        </p:txBody>
      </p:sp>
      <p:sp>
        <p:nvSpPr>
          <p:cNvPr id="53252" name="AutoShape 3">
            <a:extLst>
              <a:ext uri="{FF2B5EF4-FFF2-40B4-BE49-F238E27FC236}">
                <a16:creationId xmlns:a16="http://schemas.microsoft.com/office/drawing/2014/main" id="{51ECBE19-611B-4B1D-DD71-22C0A9FA1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25600"/>
            <a:ext cx="3446463" cy="2595563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Original Data</a:t>
            </a:r>
          </a:p>
        </p:txBody>
      </p:sp>
      <p:sp>
        <p:nvSpPr>
          <p:cNvPr id="53253" name="AutoShape 4">
            <a:extLst>
              <a:ext uri="{FF2B5EF4-FFF2-40B4-BE49-F238E27FC236}">
                <a16:creationId xmlns:a16="http://schemas.microsoft.com/office/drawing/2014/main" id="{80D7A29C-FFCF-3C1C-369D-403D850A0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75" y="2249488"/>
            <a:ext cx="2182813" cy="1608137"/>
          </a:xfrm>
          <a:prstGeom prst="cube">
            <a:avLst>
              <a:gd name="adj" fmla="val 25000"/>
            </a:avLst>
          </a:prstGeom>
          <a:solidFill>
            <a:srgbClr val="F6E6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Compressed 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Data</a:t>
            </a:r>
          </a:p>
        </p:txBody>
      </p:sp>
      <p:sp>
        <p:nvSpPr>
          <p:cNvPr id="53254" name="Line 5">
            <a:extLst>
              <a:ext uri="{FF2B5EF4-FFF2-40B4-BE49-F238E27FC236}">
                <a16:creationId xmlns:a16="http://schemas.microsoft.com/office/drawing/2014/main" id="{22CB94E5-9769-5156-0560-C0FDF53FE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9588" y="3005138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5" name="Line 6">
            <a:extLst>
              <a:ext uri="{FF2B5EF4-FFF2-40B4-BE49-F238E27FC236}">
                <a16:creationId xmlns:a16="http://schemas.microsoft.com/office/drawing/2014/main" id="{BE0AF737-3E1C-A7FA-239F-F9D3D3CAE4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9588" y="3579813"/>
            <a:ext cx="1838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6" name="Text Box 7">
            <a:extLst>
              <a:ext uri="{FF2B5EF4-FFF2-40B4-BE49-F238E27FC236}">
                <a16:creationId xmlns:a16="http://schemas.microsoft.com/office/drawing/2014/main" id="{83092D9F-7C38-4854-CB88-DC0A560BC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88" y="3665538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lossless</a:t>
            </a:r>
          </a:p>
        </p:txBody>
      </p:sp>
      <p:sp>
        <p:nvSpPr>
          <p:cNvPr id="53257" name="AutoShape 8">
            <a:extLst>
              <a:ext uri="{FF2B5EF4-FFF2-40B4-BE49-F238E27FC236}">
                <a16:creationId xmlns:a16="http://schemas.microsoft.com/office/drawing/2014/main" id="{DE16A4F8-7622-7118-5EEA-12149A515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913" y="4367213"/>
            <a:ext cx="3286125" cy="2184400"/>
          </a:xfrm>
          <a:prstGeom prst="can">
            <a:avLst>
              <a:gd name="adj" fmla="val 25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altLang="en-US">
                <a:latin typeface="Times New Roman" panose="02020603050405020304" pitchFamily="18" charset="0"/>
              </a:rPr>
              <a:t>Original Data</a:t>
            </a:r>
          </a:p>
          <a:p>
            <a:pPr algn="ctr"/>
            <a:r>
              <a:rPr lang="en-US" altLang="en-US">
                <a:latin typeface="Times New Roman" panose="02020603050405020304" pitchFamily="18" charset="0"/>
              </a:rPr>
              <a:t>Approximated </a:t>
            </a:r>
          </a:p>
        </p:txBody>
      </p:sp>
      <p:sp>
        <p:nvSpPr>
          <p:cNvPr id="53258" name="Line 9">
            <a:extLst>
              <a:ext uri="{FF2B5EF4-FFF2-40B4-BE49-F238E27FC236}">
                <a16:creationId xmlns:a16="http://schemas.microsoft.com/office/drawing/2014/main" id="{78E9E578-D352-88A7-15CE-E67DAF3141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52913" y="3875088"/>
            <a:ext cx="2743200" cy="180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9" name="Text Box 10">
            <a:extLst>
              <a:ext uri="{FF2B5EF4-FFF2-40B4-BE49-F238E27FC236}">
                <a16:creationId xmlns:a16="http://schemas.microsoft.com/office/drawing/2014/main" id="{95CE4C7C-7F0A-44B8-80D8-269B4B992A45}"/>
              </a:ext>
            </a:extLst>
          </p:cNvPr>
          <p:cNvSpPr txBox="1">
            <a:spLocks noChangeArrowheads="1"/>
          </p:cNvSpPr>
          <p:nvPr/>
        </p:nvSpPr>
        <p:spPr bwMode="auto">
          <a:xfrm rot="-1797028">
            <a:off x="5227638" y="4783138"/>
            <a:ext cx="81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>
                <a:latin typeface="Times New Roman" panose="02020603050405020304" pitchFamily="18" charset="0"/>
              </a:rPr>
              <a:t>lossy</a:t>
            </a:r>
          </a:p>
        </p:txBody>
      </p:sp>
    </p:spTree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061">
            <a:extLst>
              <a:ext uri="{FF2B5EF4-FFF2-40B4-BE49-F238E27FC236}">
                <a16:creationId xmlns:a16="http://schemas.microsoft.com/office/drawing/2014/main" id="{64AD46A6-2DB1-3F37-1267-25E0A79DC8B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5633531-FBF3-4141-8EAB-8FD1CD77E818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8CB90C4E-B28D-C9EA-9568-9D54E1023F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Data Preprocessing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A51145E-3682-CDFB-E017-A7A3204F30B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Summary</a:t>
            </a:r>
          </a:p>
        </p:txBody>
      </p:sp>
      <p:sp>
        <p:nvSpPr>
          <p:cNvPr id="54277" name="AutoShape 4">
            <a:extLst>
              <a:ext uri="{FF2B5EF4-FFF2-40B4-BE49-F238E27FC236}">
                <a16:creationId xmlns:a16="http://schemas.microsoft.com/office/drawing/2014/main" id="{E8A02EB3-1E7A-CAD4-704B-D4F019CFADE4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7010400" y="510540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061">
            <a:extLst>
              <a:ext uri="{FF2B5EF4-FFF2-40B4-BE49-F238E27FC236}">
                <a16:creationId xmlns:a16="http://schemas.microsoft.com/office/drawing/2014/main" id="{BD2136A1-CE88-D0AF-CC2D-C76EF326D8A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664D7E9-20A1-41E4-97EF-3B8135FD26E7}" type="slidenum">
              <a:rPr lang="en-US" altLang="en-US" sz="1200"/>
              <a:pPr eaLnBrk="1" hangingPunct="1"/>
              <a:t>23</a:t>
            </a:fld>
            <a:endParaRPr lang="en-US" altLang="en-US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F2220840-429C-9C2B-7D42-FBD64C787C0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304800"/>
            <a:ext cx="8054975" cy="609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Transformation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D487E8E-F793-B9A9-8EA5-14313274E57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19200"/>
            <a:ext cx="8305800" cy="5334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A function that maps the entire set of values of a given attribute to a new set of replacement values s.t. each old value can be identified with one of the new values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Methods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Smoothing: Remove noise from data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Attribute/feature construction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New attributes constructed from the given ones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Aggregation: Summarization, data cube construction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Normalization: Scaled to fall within a smaller, specified range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min-max normalization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z-score normalization</a:t>
            </a:r>
          </a:p>
          <a:p>
            <a:pPr lvl="2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normalization by decimal scaling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000"/>
              <a:t>Discretization: Concept hierarchy climbing</a:t>
            </a:r>
          </a:p>
        </p:txBody>
      </p:sp>
    </p:spTree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061">
            <a:extLst>
              <a:ext uri="{FF2B5EF4-FFF2-40B4-BE49-F238E27FC236}">
                <a16:creationId xmlns:a16="http://schemas.microsoft.com/office/drawing/2014/main" id="{FDA43596-84C6-229B-7B17-1CC666A1C5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9B8AD94-17C3-4A40-A7A0-50BE67CA5EB7}" type="slidenum">
              <a:rPr lang="en-US" altLang="en-US" sz="1200"/>
              <a:pPr eaLnBrk="1" hangingPunct="1"/>
              <a:t>24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2711BAC-1005-3ED3-FC3A-DE638E3E4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/>
              <a:t>Normalization</a:t>
            </a:r>
          </a:p>
        </p:txBody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D52B2199-D35D-4903-DC1B-5DFE4D0C897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95400"/>
            <a:ext cx="8305800" cy="50292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Min-max normalization</a:t>
            </a:r>
            <a:r>
              <a:rPr lang="en-US" altLang="en-US" sz="2000" dirty="0"/>
              <a:t>: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2000" dirty="0"/>
          </a:p>
          <a:p>
            <a:pPr lvl="1" eaLnBrk="1" hangingPunct="1">
              <a:lnSpc>
                <a:spcPct val="120000"/>
              </a:lnSpc>
            </a:pPr>
            <a:endParaRPr lang="en-US" altLang="en-US" sz="2000" dirty="0"/>
          </a:p>
          <a:p>
            <a:pPr lvl="1" eaLnBrk="1" hangingPunct="1">
              <a:lnSpc>
                <a:spcPct val="120000"/>
              </a:lnSpc>
            </a:pPr>
            <a:endParaRPr lang="en-US" altLang="en-US" sz="20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Z-score normalization</a:t>
            </a:r>
            <a:r>
              <a:rPr lang="en-US" altLang="en-US" sz="2000" dirty="0"/>
              <a:t> (</a:t>
            </a:r>
            <a:r>
              <a:rPr lang="el-GR" altLang="en-US" sz="2000" dirty="0"/>
              <a:t>μ</a:t>
            </a:r>
            <a:r>
              <a:rPr lang="en-US" altLang="en-US" sz="2000" dirty="0"/>
              <a:t>: mean, </a:t>
            </a:r>
            <a:r>
              <a:rPr lang="el-GR" altLang="en-US" sz="2000" dirty="0"/>
              <a:t>σ</a:t>
            </a:r>
            <a:r>
              <a:rPr lang="en-US" altLang="en-US" sz="2000" dirty="0"/>
              <a:t>: standard deviation):</a:t>
            </a:r>
          </a:p>
          <a:p>
            <a:pPr eaLnBrk="1" hangingPunct="1">
              <a:lnSpc>
                <a:spcPct val="120000"/>
              </a:lnSpc>
            </a:pPr>
            <a:endParaRPr lang="en-US" altLang="en-US" sz="2000" dirty="0"/>
          </a:p>
          <a:p>
            <a:pPr lvl="1" eaLnBrk="1" hangingPunct="1">
              <a:lnSpc>
                <a:spcPct val="120000"/>
              </a:lnSpc>
            </a:pPr>
            <a:endParaRPr lang="en-US" altLang="en-US" sz="2000" dirty="0"/>
          </a:p>
          <a:p>
            <a:pPr eaLnBrk="1" hangingPunct="1">
              <a:lnSpc>
                <a:spcPct val="120000"/>
              </a:lnSpc>
            </a:pPr>
            <a:endParaRPr lang="en-US" altLang="en-US" sz="2000" b="1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000" b="1" dirty="0"/>
              <a:t>Normalization by decimal scaling</a:t>
            </a:r>
          </a:p>
        </p:txBody>
      </p:sp>
      <p:graphicFrame>
        <p:nvGraphicFramePr>
          <p:cNvPr id="56326" name="Object 5">
            <a:extLst>
              <a:ext uri="{FF2B5EF4-FFF2-40B4-BE49-F238E27FC236}">
                <a16:creationId xmlns:a16="http://schemas.microsoft.com/office/drawing/2014/main" id="{C62FBD95-160F-BD11-E71D-70DDAE94C5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176881"/>
              </p:ext>
            </p:extLst>
          </p:nvPr>
        </p:nvGraphicFramePr>
        <p:xfrm>
          <a:off x="1905000" y="1828800"/>
          <a:ext cx="61722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40100" imgH="393700" progId="Equation.3">
                  <p:embed/>
                </p:oleObj>
              </mc:Choice>
              <mc:Fallback>
                <p:oleObj name="Equation" r:id="rId3" imgW="33401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828800"/>
                        <a:ext cx="61722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6">
            <a:extLst>
              <a:ext uri="{FF2B5EF4-FFF2-40B4-BE49-F238E27FC236}">
                <a16:creationId xmlns:a16="http://schemas.microsoft.com/office/drawing/2014/main" id="{A851F446-E9D5-6C33-C065-CB369D3680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244496"/>
              </p:ext>
            </p:extLst>
          </p:nvPr>
        </p:nvGraphicFramePr>
        <p:xfrm>
          <a:off x="1981200" y="3751262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34725" imgH="393529" progId="Equation.3">
                  <p:embed/>
                </p:oleObj>
              </mc:Choice>
              <mc:Fallback>
                <p:oleObj name="Equation" r:id="rId5" imgW="634725" imgH="39352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51262"/>
                        <a:ext cx="1447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8" name="Object 7">
            <a:extLst>
              <a:ext uri="{FF2B5EF4-FFF2-40B4-BE49-F238E27FC236}">
                <a16:creationId xmlns:a16="http://schemas.microsoft.com/office/drawing/2014/main" id="{C7C1719F-3041-85A8-5378-D958CFC1B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486400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5085" imgH="393529" progId="Equation.3">
                  <p:embed/>
                </p:oleObj>
              </mc:Choice>
              <mc:Fallback>
                <p:oleObj name="Equation" r:id="rId7" imgW="495085" imgH="39352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86400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8">
            <a:extLst>
              <a:ext uri="{FF2B5EF4-FFF2-40B4-BE49-F238E27FC236}">
                <a16:creationId xmlns:a16="http://schemas.microsoft.com/office/drawing/2014/main" id="{160EB039-4364-62EA-E0D1-0DCFEA63A0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4850" y="33210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4151" imgH="215619" progId="Equation.3">
                  <p:embed/>
                </p:oleObj>
              </mc:Choice>
              <mc:Fallback>
                <p:oleObj name="Equation" r:id="rId9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9">
            <a:extLst>
              <a:ext uri="{FF2B5EF4-FFF2-40B4-BE49-F238E27FC236}">
                <a16:creationId xmlns:a16="http://schemas.microsoft.com/office/drawing/2014/main" id="{F9113462-557F-FBF4-FF30-F95628F0E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638800"/>
            <a:ext cx="6126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>
                <a:latin typeface="Times New Roman" panose="02020603050405020304" pitchFamily="18" charset="0"/>
              </a:rPr>
              <a:t>Where 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 is the smallest integer such that Max(|</a:t>
            </a:r>
            <a:r>
              <a:rPr lang="el-GR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ν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000">
                <a:latin typeface="Times New Roman" panose="02020603050405020304" pitchFamily="18" charset="0"/>
              </a:rPr>
              <a:t>|) &lt; 1</a:t>
            </a: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DBAAB8-A802-67B4-43BB-6C570B41BDF6}"/>
              </a:ext>
            </a:extLst>
          </p:cNvPr>
          <p:cNvSpPr/>
          <p:nvPr/>
        </p:nvSpPr>
        <p:spPr bwMode="auto">
          <a:xfrm>
            <a:off x="3733800" y="1981200"/>
            <a:ext cx="4343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39E174A-E148-3DAE-CAC1-378ED7790B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fld id="{80EDA5A2-D342-4B53-A7E7-CC5FA78AC395}" type="slidenum">
              <a:rPr lang="en-US" altLang="en-US" smtClean="0"/>
              <a:pPr/>
              <a:t>25</a:t>
            </a:fld>
            <a:endParaRPr lang="en-US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46D481-097E-8D10-5565-CD5D72BD3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4800"/>
            <a:ext cx="7784855" cy="60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39601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061">
            <a:extLst>
              <a:ext uri="{FF2B5EF4-FFF2-40B4-BE49-F238E27FC236}">
                <a16:creationId xmlns:a16="http://schemas.microsoft.com/office/drawing/2014/main" id="{EEFE8C9E-BB99-01B7-BFA4-1ED5AECE1A3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8E552509-189B-40C6-BB30-2CC197E61AE7}" type="slidenum">
              <a:rPr lang="en-US" altLang="en-US" sz="1200"/>
              <a:pPr eaLnBrk="1" hangingPunct="1"/>
              <a:t>26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D232D1A3-AFD6-C68D-8C21-CDDFE8517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Discretization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6326EDB5-0F41-DDA4-B00C-458EF7C26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dirty="0"/>
              <a:t>Discretization: Divide the range of a continuous attribute into intervals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Interval labels can then be used to replace actual data values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dirty="0"/>
              <a:t>Reduce data size by discretization</a:t>
            </a:r>
          </a:p>
          <a:p>
            <a:pPr marL="457200" lvl="1" indent="0" eaLnBrk="1" hangingPunct="1">
              <a:lnSpc>
                <a:spcPct val="120000"/>
              </a:lnSpc>
              <a:buNone/>
            </a:pPr>
            <a:endParaRPr lang="en-US" altLang="en-US" sz="2000" dirty="0"/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Typical methods: All the methods can be applied recursively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Binning</a:t>
            </a:r>
            <a:r>
              <a:rPr lang="en-US" altLang="en-US" sz="2400" dirty="0"/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Histogram analysis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Clustering analysis</a:t>
            </a:r>
            <a:endParaRPr lang="en-US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>
                <a:solidFill>
                  <a:schemeClr val="hlink"/>
                </a:solidFill>
              </a:rPr>
              <a:t>Decision-tree analysis</a:t>
            </a:r>
            <a:endParaRPr lang="en-US" altLang="en-US" sz="2400" dirty="0"/>
          </a:p>
          <a:p>
            <a:pPr marL="457200" lvl="1" indent="0" eaLnBrk="1" hangingPunct="1">
              <a:lnSpc>
                <a:spcPct val="120000"/>
              </a:lnSpc>
              <a:buNone/>
            </a:pPr>
            <a:endParaRPr lang="en-US" altLang="en-US" sz="2000" dirty="0"/>
          </a:p>
        </p:txBody>
      </p:sp>
    </p:spTree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061">
            <a:extLst>
              <a:ext uri="{FF2B5EF4-FFF2-40B4-BE49-F238E27FC236}">
                <a16:creationId xmlns:a16="http://schemas.microsoft.com/office/drawing/2014/main" id="{A320B357-D7B2-8F3E-F70A-5051B4349D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B2FB4CF-E4A3-4C02-91AC-FD73EC63579E}" type="slidenum">
              <a:rPr lang="en-US" altLang="en-US" sz="1200"/>
              <a:pPr eaLnBrk="1" hangingPunct="1"/>
              <a:t>27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19F0892F-55AF-2E8D-B98F-E5BD06A86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2400" y="304800"/>
            <a:ext cx="9372600" cy="609600"/>
          </a:xfrm>
        </p:spPr>
        <p:txBody>
          <a:bodyPr/>
          <a:lstStyle/>
          <a:p>
            <a:pPr eaLnBrk="1" hangingPunct="1"/>
            <a:r>
              <a:rPr lang="en-US" altLang="en-US" sz="3200"/>
              <a:t>Simple Discretization: Binning</a:t>
            </a:r>
            <a:endParaRPr lang="en-US" altLang="en-US"/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EAF9F73-419D-5754-EA6A-47801C00D1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458200" cy="51816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Equal-width</a:t>
            </a:r>
            <a:r>
              <a:rPr lang="en-US" altLang="en-US" sz="2000"/>
              <a:t> (distance)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Divides the range into </a:t>
            </a:r>
            <a:r>
              <a:rPr lang="en-US" altLang="en-US" sz="2000" i="1"/>
              <a:t>N</a:t>
            </a:r>
            <a:r>
              <a:rPr lang="en-US" altLang="en-US" sz="2000"/>
              <a:t> intervals of equal size: </a:t>
            </a:r>
            <a:r>
              <a:rPr lang="en-US" altLang="en-US" sz="2000">
                <a:solidFill>
                  <a:srgbClr val="39513E"/>
                </a:solidFill>
              </a:rPr>
              <a:t>uniform grid</a:t>
            </a:r>
            <a:endParaRPr lang="en-US" altLang="en-US" sz="2000">
              <a:solidFill>
                <a:schemeClr val="hlink"/>
              </a:solidFill>
            </a:endParaRP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if </a:t>
            </a:r>
            <a:r>
              <a:rPr lang="en-US" altLang="en-US" sz="2000" i="1"/>
              <a:t>A</a:t>
            </a:r>
            <a:r>
              <a:rPr lang="en-US" altLang="en-US" sz="2000"/>
              <a:t> and </a:t>
            </a:r>
            <a:r>
              <a:rPr lang="en-US" altLang="en-US" sz="2000" i="1"/>
              <a:t>B</a:t>
            </a:r>
            <a:r>
              <a:rPr lang="en-US" altLang="en-US" sz="2000"/>
              <a:t> are the lowest and highest values of the attribute, the width of intervals will be: </a:t>
            </a:r>
            <a:r>
              <a:rPr lang="en-US" altLang="en-US" sz="2000" i="1"/>
              <a:t>W </a:t>
            </a:r>
            <a:r>
              <a:rPr lang="en-US" altLang="en-US" sz="2000"/>
              <a:t>= (</a:t>
            </a:r>
            <a:r>
              <a:rPr lang="en-US" altLang="en-US" sz="2000" i="1"/>
              <a:t>B </a:t>
            </a:r>
            <a:r>
              <a:rPr lang="en-US" altLang="en-US" sz="2000"/>
              <a:t>–</a:t>
            </a:r>
            <a:r>
              <a:rPr lang="en-US" altLang="en-US" sz="2000" i="1"/>
              <a:t>A</a:t>
            </a:r>
            <a:r>
              <a:rPr lang="en-US" altLang="en-US" sz="2000"/>
              <a:t>)/</a:t>
            </a:r>
            <a:r>
              <a:rPr lang="en-US" altLang="en-US" sz="2000" i="1"/>
              <a:t>N.</a:t>
            </a:r>
            <a:endParaRPr lang="en-US" altLang="en-US" sz="200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The most straightforward, but outliers may dominate presentation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Skewed data is not handled well</a:t>
            </a:r>
            <a:endParaRPr lang="en-US" altLang="en-US" sz="2000" i="1"/>
          </a:p>
          <a:p>
            <a:pPr eaLnBrk="1" hangingPunct="1">
              <a:lnSpc>
                <a:spcPct val="15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Equal-depth</a:t>
            </a:r>
            <a:r>
              <a:rPr lang="en-US" altLang="en-US" sz="2000"/>
              <a:t> (frequency) partitioning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Divides the range into </a:t>
            </a:r>
            <a:r>
              <a:rPr lang="en-US" altLang="en-US" sz="2000" i="1"/>
              <a:t>N</a:t>
            </a:r>
            <a:r>
              <a:rPr lang="en-US" altLang="en-US" sz="2000"/>
              <a:t> intervals, each containing approximately same number of samples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Good data scaling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Managing categorical attributes can be tricky</a:t>
            </a:r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061">
            <a:extLst>
              <a:ext uri="{FF2B5EF4-FFF2-40B4-BE49-F238E27FC236}">
                <a16:creationId xmlns:a16="http://schemas.microsoft.com/office/drawing/2014/main" id="{325EF3F1-40FB-E997-AF3B-1F8564BDFCC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019BEB7-9E48-441E-BA73-BCCE73B5BA40}" type="slidenum">
              <a:rPr lang="en-US" altLang="en-US" sz="1200"/>
              <a:pPr eaLnBrk="1" hangingPunct="1"/>
              <a:t>28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C41600D-8977-E845-DC4E-ED88DB814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2400" y="228600"/>
            <a:ext cx="9448800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Concept Hierarchy Generation </a:t>
            </a:r>
            <a:br>
              <a:rPr lang="en-US" altLang="en-US" sz="3200"/>
            </a:br>
            <a:r>
              <a:rPr lang="en-US" altLang="en-US" sz="3200"/>
              <a:t>for Nominal Data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3CFD374-E113-B945-5973-E4F7672F5F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Specification of a partial/total ordering of attributes explicitly at the schema level by users or experts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i="1"/>
              <a:t>street</a:t>
            </a:r>
            <a:r>
              <a:rPr lang="en-US" altLang="en-US" sz="2400"/>
              <a:t> &lt; </a:t>
            </a:r>
            <a:r>
              <a:rPr lang="en-US" altLang="en-US" sz="2400" i="1"/>
              <a:t>city</a:t>
            </a:r>
            <a:r>
              <a:rPr lang="en-US" altLang="en-US" sz="2400"/>
              <a:t> &lt; </a:t>
            </a:r>
            <a:r>
              <a:rPr lang="en-US" altLang="en-US" sz="2400" i="1"/>
              <a:t>state</a:t>
            </a:r>
            <a:r>
              <a:rPr lang="en-US" altLang="en-US" sz="2400"/>
              <a:t> &lt; </a:t>
            </a:r>
            <a:r>
              <a:rPr lang="en-US" altLang="en-US" sz="2400" i="1"/>
              <a:t>country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Specification of a hierarchy for a set of values by explicit data grouping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{Urbana, Champaign, Chicago} &lt; Illinois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Specification of only a partial set of attributes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E.g., only </a:t>
            </a:r>
            <a:r>
              <a:rPr lang="en-US" altLang="en-US" sz="2400" i="1"/>
              <a:t>street</a:t>
            </a:r>
            <a:r>
              <a:rPr lang="en-US" altLang="en-US" sz="2400"/>
              <a:t> &lt; </a:t>
            </a:r>
            <a:r>
              <a:rPr lang="en-US" altLang="en-US" sz="2400" i="1"/>
              <a:t>city</a:t>
            </a:r>
            <a:r>
              <a:rPr lang="en-US" altLang="en-US" sz="2400"/>
              <a:t>, not others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Automatic generation of hierarchies (or attribute levels) by the analysis of the number of distinct values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E.g., for a set of attributes: {</a:t>
            </a:r>
            <a:r>
              <a:rPr lang="en-US" altLang="en-US" sz="2400" i="1"/>
              <a:t>street, city, state, country</a:t>
            </a:r>
            <a:r>
              <a:rPr lang="en-US" altLang="en-US" sz="2400"/>
              <a:t>}</a:t>
            </a:r>
          </a:p>
        </p:txBody>
      </p:sp>
    </p:spTree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061">
            <a:extLst>
              <a:ext uri="{FF2B5EF4-FFF2-40B4-BE49-F238E27FC236}">
                <a16:creationId xmlns:a16="http://schemas.microsoft.com/office/drawing/2014/main" id="{F09BD5CB-E8B2-C1AA-15AC-571F71B7342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FCB5066-1652-4FAD-B8E3-5114ECB877BA}" type="slidenum">
              <a:rPr lang="en-US" altLang="en-US" sz="1200"/>
              <a:pPr eaLnBrk="1" hangingPunct="1"/>
              <a:t>29</a:t>
            </a:fld>
            <a:endParaRPr lang="en-US" altLang="en-US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32E9BAB3-8A62-C9F3-2B79-0F1A83E89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Automatic Concept Hierarchy Generation</a:t>
            </a:r>
          </a:p>
        </p:txBody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57E9409-305D-23EA-E254-D6CCD98C89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0772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Some hierarchies can be automatically generated based on the analysis of the number of distinct values per attribute in the data set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The attribute with the most distinct values is placed at the lowest level of the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alibri" panose="020F0502020204030204" pitchFamily="34" charset="0"/>
                <a:cs typeface="Calibri" panose="020F0502020204030204" pitchFamily="34" charset="0"/>
              </a:rPr>
              <a:t>Exceptions, e.g., weekday, month, quarter, year</a:t>
            </a:r>
          </a:p>
        </p:txBody>
      </p:sp>
      <p:grpSp>
        <p:nvGrpSpPr>
          <p:cNvPr id="65541" name="Group 4">
            <a:extLst>
              <a:ext uri="{FF2B5EF4-FFF2-40B4-BE49-F238E27FC236}">
                <a16:creationId xmlns:a16="http://schemas.microsoft.com/office/drawing/2014/main" id="{5E19764F-E9C0-2A99-5E80-CADF9D8B8BFE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733800"/>
            <a:ext cx="7156450" cy="2724150"/>
            <a:chOff x="672" y="2438"/>
            <a:chExt cx="4508" cy="1716"/>
          </a:xfrm>
        </p:grpSpPr>
        <p:sp>
          <p:nvSpPr>
            <p:cNvPr id="65542" name="Oval 5">
              <a:extLst>
                <a:ext uri="{FF2B5EF4-FFF2-40B4-BE49-F238E27FC236}">
                  <a16:creationId xmlns:a16="http://schemas.microsoft.com/office/drawing/2014/main" id="{54AEF62B-F696-CF5C-E213-060D5D2188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9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country</a:t>
              </a:r>
            </a:p>
          </p:txBody>
        </p:sp>
        <p:sp>
          <p:nvSpPr>
            <p:cNvPr id="65543" name="Oval 6">
              <a:extLst>
                <a:ext uri="{FF2B5EF4-FFF2-40B4-BE49-F238E27FC236}">
                  <a16:creationId xmlns:a16="http://schemas.microsoft.com/office/drawing/2014/main" id="{A05C0D3D-1814-BB09-7DB4-F689B6C14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2952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province_or_ state</a:t>
              </a:r>
            </a:p>
          </p:txBody>
        </p:sp>
        <p:sp>
          <p:nvSpPr>
            <p:cNvPr id="65544" name="Oval 7">
              <a:extLst>
                <a:ext uri="{FF2B5EF4-FFF2-40B4-BE49-F238E27FC236}">
                  <a16:creationId xmlns:a16="http://schemas.microsoft.com/office/drawing/2014/main" id="{4115F299-32AC-6496-EFAB-8C1987DDF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345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city</a:t>
              </a:r>
            </a:p>
          </p:txBody>
        </p:sp>
        <p:sp>
          <p:nvSpPr>
            <p:cNvPr id="65545" name="Oval 8">
              <a:extLst>
                <a:ext uri="{FF2B5EF4-FFF2-40B4-BE49-F238E27FC236}">
                  <a16:creationId xmlns:a16="http://schemas.microsoft.com/office/drawing/2014/main" id="{CB4AEF76-330A-B89B-396D-CBFB50736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" y="3936"/>
              <a:ext cx="2256" cy="216"/>
            </a:xfrm>
            <a:prstGeom prst="ellipse">
              <a:avLst/>
            </a:prstGeom>
            <a:noFill/>
            <a:ln w="952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 i="1">
                  <a:latin typeface="Times New Roman" panose="02020603050405020304" pitchFamily="18" charset="0"/>
                </a:rPr>
                <a:t>street</a:t>
              </a:r>
            </a:p>
          </p:txBody>
        </p:sp>
        <p:sp>
          <p:nvSpPr>
            <p:cNvPr id="65546" name="Line 9">
              <a:extLst>
                <a:ext uri="{FF2B5EF4-FFF2-40B4-BE49-F238E27FC236}">
                  <a16:creationId xmlns:a16="http://schemas.microsoft.com/office/drawing/2014/main" id="{E3ADA8B5-294F-7CBE-ADA0-F21FF4C52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6" y="2736"/>
              <a:ext cx="0" cy="24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547" name="Line 10">
              <a:extLst>
                <a:ext uri="{FF2B5EF4-FFF2-40B4-BE49-F238E27FC236}">
                  <a16:creationId xmlns:a16="http://schemas.microsoft.com/office/drawing/2014/main" id="{2305DA00-CD84-FCB0-3747-7BF76B736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096"/>
              <a:ext cx="0" cy="33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548" name="Line 11">
              <a:extLst>
                <a:ext uri="{FF2B5EF4-FFF2-40B4-BE49-F238E27FC236}">
                  <a16:creationId xmlns:a16="http://schemas.microsoft.com/office/drawing/2014/main" id="{57ED5489-3697-0CA9-0A3F-D89CFAC95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6" y="3612"/>
              <a:ext cx="0" cy="3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5549" name="Text Box 12">
              <a:extLst>
                <a:ext uri="{FF2B5EF4-FFF2-40B4-BE49-F238E27FC236}">
                  <a16:creationId xmlns:a16="http://schemas.microsoft.com/office/drawing/2014/main" id="{6516B803-B235-2579-3531-9636625CA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2438"/>
              <a:ext cx="14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15 distinct values</a:t>
              </a:r>
            </a:p>
          </p:txBody>
        </p:sp>
        <p:sp>
          <p:nvSpPr>
            <p:cNvPr id="65550" name="Text Box 13">
              <a:extLst>
                <a:ext uri="{FF2B5EF4-FFF2-40B4-BE49-F238E27FC236}">
                  <a16:creationId xmlns:a16="http://schemas.microsoft.com/office/drawing/2014/main" id="{13D908DE-B2A8-79AC-41CC-B0CC46FEAB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942"/>
              <a:ext cx="1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365 distinct values</a:t>
              </a:r>
            </a:p>
          </p:txBody>
        </p:sp>
        <p:sp>
          <p:nvSpPr>
            <p:cNvPr id="65551" name="Text Box 14">
              <a:extLst>
                <a:ext uri="{FF2B5EF4-FFF2-40B4-BE49-F238E27FC236}">
                  <a16:creationId xmlns:a16="http://schemas.microsoft.com/office/drawing/2014/main" id="{0FCC9F6E-503A-502F-4E45-96C9F2105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0" y="3410"/>
              <a:ext cx="16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3567 distinct values</a:t>
              </a:r>
            </a:p>
          </p:txBody>
        </p:sp>
        <p:sp>
          <p:nvSpPr>
            <p:cNvPr id="65552" name="Text Box 15">
              <a:extLst>
                <a:ext uri="{FF2B5EF4-FFF2-40B4-BE49-F238E27FC236}">
                  <a16:creationId xmlns:a16="http://schemas.microsoft.com/office/drawing/2014/main" id="{E4A40F28-57BF-590E-CD40-FEC5BE1B40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0" y="3866"/>
              <a:ext cx="18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674,339 distinct values</a:t>
              </a:r>
            </a:p>
          </p:txBody>
        </p:sp>
      </p:grpSp>
    </p:spTree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61">
            <a:extLst>
              <a:ext uri="{FF2B5EF4-FFF2-40B4-BE49-F238E27FC236}">
                <a16:creationId xmlns:a16="http://schemas.microsoft.com/office/drawing/2014/main" id="{FAAD8DDA-9E8E-1CE3-2781-7B06FB0498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4F77421-9959-44C2-B29A-247FA5104B13}" type="slidenum">
              <a:rPr lang="en-US" altLang="en-US" sz="1200"/>
              <a:pPr eaLnBrk="1" hangingPunct="1"/>
              <a:t>3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FBE9730-A424-BF39-AB76-1ED1B08DB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685800"/>
          </a:xfrm>
        </p:spPr>
        <p:txBody>
          <a:bodyPr/>
          <a:lstStyle/>
          <a:p>
            <a:pPr eaLnBrk="1" hangingPunct="1"/>
            <a:r>
              <a:rPr lang="en-US" altLang="en-US" sz="3200"/>
              <a:t>Major Tasks in Data Preprocessing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1312D38-66BB-3E21-F58F-B08D57C90E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5800" cy="510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cleaning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Fill in missing values, smooth noisy data, identify or remove outliers, and resolve inconsistencies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integration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Integration of multiple databases, data cubes, or files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Dimensionality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Numerosity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Data compression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000" b="1"/>
              <a:t>Data transformation and data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Normalization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/>
              <a:t>Concept hierarchy generation</a:t>
            </a: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061">
            <a:extLst>
              <a:ext uri="{FF2B5EF4-FFF2-40B4-BE49-F238E27FC236}">
                <a16:creationId xmlns:a16="http://schemas.microsoft.com/office/drawing/2014/main" id="{8FD95CEC-DBE0-E747-2E15-7311BC3CF60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7CAB7C3-17C4-443B-9B71-E270D1480827}" type="slidenum">
              <a:rPr lang="en-US" altLang="en-US" sz="1200"/>
              <a:pPr eaLnBrk="1" hangingPunct="1"/>
              <a:t>30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62EA196F-E779-B752-13CA-9C10985EED4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Data Preprocessing</a:t>
            </a:r>
          </a:p>
        </p:txBody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28F4A38C-0AA5-2597-8D82-0FCC015EFA27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/>
              <a:t>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2400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/>
              <a:t>Summary</a:t>
            </a:r>
          </a:p>
        </p:txBody>
      </p:sp>
      <p:sp>
        <p:nvSpPr>
          <p:cNvPr id="66565" name="AutoShape 4">
            <a:extLst>
              <a:ext uri="{FF2B5EF4-FFF2-40B4-BE49-F238E27FC236}">
                <a16:creationId xmlns:a16="http://schemas.microsoft.com/office/drawing/2014/main" id="{CDF812D6-6DC5-92EF-BCCF-85524C887B0B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2362200" y="571500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061">
            <a:extLst>
              <a:ext uri="{FF2B5EF4-FFF2-40B4-BE49-F238E27FC236}">
                <a16:creationId xmlns:a16="http://schemas.microsoft.com/office/drawing/2014/main" id="{0DC84000-EFFC-0E51-9673-1D78375F629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537420D-5B0B-46C6-86DE-959C0610F542}" type="slidenum">
              <a:rPr lang="en-US" altLang="en-US" sz="1200"/>
              <a:pPr eaLnBrk="1" hangingPunct="1"/>
              <a:t>31</a:t>
            </a:fld>
            <a:endParaRPr lang="en-US" altLang="en-US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2D31556A-74FD-43D1-2258-0F9B535F9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09600"/>
          </a:xfrm>
        </p:spPr>
        <p:txBody>
          <a:bodyPr/>
          <a:lstStyle/>
          <a:p>
            <a:pPr eaLnBrk="1" hangingPunct="1"/>
            <a:r>
              <a:rPr lang="en-US" altLang="en-US" sz="4000"/>
              <a:t>Summary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E967EF54-BAE0-6ED7-46AF-24371EB0F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610600" cy="5103813"/>
          </a:xfrm>
        </p:spPr>
        <p:txBody>
          <a:bodyPr/>
          <a:lstStyle/>
          <a:p>
            <a:pPr eaLnBrk="1" hangingPunct="1"/>
            <a:r>
              <a:rPr lang="en-US" altLang="en-US" sz="2000" b="1" dirty="0"/>
              <a:t>Data quality</a:t>
            </a:r>
            <a:r>
              <a:rPr lang="en-US" altLang="en-US" sz="2000" dirty="0"/>
              <a:t>: accuracy, completeness, consistency, timeliness, believability, interpretability</a:t>
            </a:r>
          </a:p>
          <a:p>
            <a:pPr eaLnBrk="1" hangingPunct="1"/>
            <a:r>
              <a:rPr lang="en-US" altLang="en-US" sz="2000" b="1" dirty="0"/>
              <a:t>Data cleaning</a:t>
            </a:r>
            <a:r>
              <a:rPr lang="en-US" altLang="en-US" sz="2000" dirty="0"/>
              <a:t>: e.g. missing/noisy values, outliers</a:t>
            </a:r>
          </a:p>
          <a:p>
            <a:pPr eaLnBrk="1" hangingPunct="1"/>
            <a:r>
              <a:rPr lang="en-US" altLang="en-US" sz="2000" b="1" dirty="0"/>
              <a:t>Data integration</a:t>
            </a:r>
            <a:r>
              <a:rPr lang="en-US" altLang="en-US" sz="2000" dirty="0"/>
              <a:t> from multiple sources: </a:t>
            </a:r>
          </a:p>
          <a:p>
            <a:pPr lvl="1" eaLnBrk="1" hangingPunct="1"/>
            <a:r>
              <a:rPr lang="en-US" altLang="en-US" sz="2000" dirty="0"/>
              <a:t>Entity identification problem</a:t>
            </a:r>
          </a:p>
          <a:p>
            <a:pPr lvl="1" eaLnBrk="1" hangingPunct="1"/>
            <a:r>
              <a:rPr lang="en-US" altLang="en-US" sz="2000" dirty="0"/>
              <a:t>Remove redundancies</a:t>
            </a:r>
          </a:p>
          <a:p>
            <a:pPr lvl="1" eaLnBrk="1" hangingPunct="1"/>
            <a:r>
              <a:rPr lang="en-US" altLang="en-US" sz="2000" dirty="0"/>
              <a:t>Detect inconsistencies</a:t>
            </a:r>
          </a:p>
          <a:p>
            <a:pPr eaLnBrk="1" hangingPunct="1"/>
            <a:r>
              <a:rPr lang="en-US" altLang="en-US" sz="2000" b="1" dirty="0"/>
              <a:t>Data reduction</a:t>
            </a:r>
          </a:p>
          <a:p>
            <a:pPr lvl="1" eaLnBrk="1" hangingPunct="1"/>
            <a:r>
              <a:rPr lang="en-US" altLang="en-US" sz="2000" dirty="0"/>
              <a:t>Dimensionality reduction</a:t>
            </a:r>
          </a:p>
          <a:p>
            <a:pPr lvl="1" eaLnBrk="1" hangingPunct="1"/>
            <a:r>
              <a:rPr lang="en-US" altLang="en-US" sz="2000" dirty="0"/>
              <a:t>Numerosity reduction</a:t>
            </a:r>
          </a:p>
          <a:p>
            <a:pPr lvl="1" eaLnBrk="1" hangingPunct="1"/>
            <a:r>
              <a:rPr lang="en-US" altLang="en-US" sz="2000" dirty="0"/>
              <a:t>Data compression</a:t>
            </a:r>
          </a:p>
          <a:p>
            <a:pPr eaLnBrk="1" hangingPunct="1"/>
            <a:r>
              <a:rPr lang="en-US" altLang="en-US" sz="2000" b="1" dirty="0"/>
              <a:t>Data transformation and data discretization</a:t>
            </a:r>
            <a:endParaRPr lang="en-US" altLang="en-US" sz="2000" dirty="0"/>
          </a:p>
          <a:p>
            <a:pPr lvl="1" eaLnBrk="1" hangingPunct="1"/>
            <a:r>
              <a:rPr lang="en-US" altLang="en-US" sz="2000" dirty="0"/>
              <a:t>Normalization</a:t>
            </a:r>
          </a:p>
          <a:p>
            <a:pPr lvl="1" eaLnBrk="1" hangingPunct="1"/>
            <a:r>
              <a:rPr lang="en-US" altLang="en-US" sz="2000" dirty="0"/>
              <a:t>Concept hierarchy generation</a:t>
            </a:r>
          </a:p>
          <a:p>
            <a:pPr lvl="1" eaLnBrk="1" hangingPunct="1">
              <a:lnSpc>
                <a:spcPct val="120000"/>
              </a:lnSpc>
            </a:pPr>
            <a:endParaRPr lang="en-US" altLang="en-US" sz="1600" dirty="0"/>
          </a:p>
          <a:p>
            <a:pPr eaLnBrk="1" hangingPunct="1">
              <a:lnSpc>
                <a:spcPct val="120000"/>
              </a:lnSpc>
            </a:pPr>
            <a:endParaRPr lang="en-US" altLang="en-US" sz="1600" dirty="0"/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</p:txBody>
      </p:sp>
    </p:spTree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5C95-DFBD-4F96-4BD9-CE02687A8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BFEB-992C-B8F9-5811-0602FD0BC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binary classifier produces output with two class values or labels, such as Yes/No, 1/0, Positive/Negative for given input data</a:t>
            </a:r>
          </a:p>
          <a:p>
            <a:r>
              <a:rPr lang="en-US" sz="2000" dirty="0"/>
              <a:t>A dataset used for performance evaluation is called a test dataset. Observed labels are used to compare with the predicted labels for performance evaluation after classification</a:t>
            </a:r>
          </a:p>
          <a:p>
            <a:r>
              <a:rPr lang="en-US" sz="2000" dirty="0"/>
              <a:t>The predicted labels will be exactly the same if the performance of a classifier is perfect, But it is uncommon to be able to develop a perfect classifier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46B2B-8331-BB00-3D77-06DADBC3B3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687D0-EDE3-4B13-AD56-023DF3EC8B2F}" type="slidenum">
              <a:rPr lang="en-US" altLang="en-US" smtClean="0"/>
              <a:pPr/>
              <a:t>32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15E07F-1FFB-4060-15E9-D2201B787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568" y="4114800"/>
            <a:ext cx="4892464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752867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70D01-4689-1140-F66C-16E6081E0E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fld id="{0D1687D0-EDE3-4B13-AD56-023DF3EC8B2F}" type="slidenum">
              <a:rPr lang="en-US" altLang="en-US" smtClean="0"/>
              <a:pPr/>
              <a:t>33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436061-015F-92B5-5A85-DC44D2D1F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4" y="2590800"/>
            <a:ext cx="8668252" cy="3276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9DF0778-4AD4-7BEC-659E-9E2D6B383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74" y="147160"/>
            <a:ext cx="4892464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19655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15F9-042A-8351-C868-06B48BF1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 Confusion Matrix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1F0B-25AA-8BEE-FE2B-3301B4CF3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confusion matrix is formed from the four outcomes produced as a result of binary classification</a:t>
            </a:r>
          </a:p>
          <a:p>
            <a:r>
              <a:rPr lang="en-US" sz="2000" dirty="0"/>
              <a:t>True positive (TP): correct positive prediction</a:t>
            </a:r>
          </a:p>
          <a:p>
            <a:r>
              <a:rPr lang="en-US" sz="2000" dirty="0"/>
              <a:t>False positive (FP): incorrect positive prediction</a:t>
            </a:r>
          </a:p>
          <a:p>
            <a:r>
              <a:rPr lang="en-US" sz="2000" dirty="0"/>
              <a:t>True negative (TN): correct negative prediction</a:t>
            </a:r>
          </a:p>
          <a:p>
            <a:r>
              <a:rPr lang="en-US" sz="2000" dirty="0"/>
              <a:t>False negative (FN): incorrect negative prediction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E7FDF-2AAE-EE5A-D606-CC9B15EAAA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687D0-EDE3-4B13-AD56-023DF3EC8B2F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3947451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D503-BF14-CB23-30D4-C1282B2F4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8601B-BB49-EFC7-5B3B-D25489BF7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E653A-1420-637E-978D-069A43106A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687D0-EDE3-4B13-AD56-023DF3EC8B2F}" type="slidenum">
              <a:rPr lang="en-US" altLang="en-US" smtClean="0"/>
              <a:pPr/>
              <a:t>35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5F6D79-F674-58E9-3CB3-0C626492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59" y="304800"/>
            <a:ext cx="8731681" cy="541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561201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96F2-A5A0-1297-2507-3858443C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15E91-86E6-50C7-FAFC-9997EA262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687D0-EDE3-4B13-AD56-023DF3EC8B2F}" type="slidenum">
              <a:rPr lang="en-US" altLang="en-US" smtClean="0"/>
              <a:pPr/>
              <a:t>36</a:t>
            </a:fld>
            <a:endParaRPr lang="en-US" alt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08B2D89-1C08-4256-99A9-E8B1D5E5E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295400"/>
            <a:ext cx="6479756" cy="506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75428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0C35-BE39-54FD-78DD-F5D616A8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Precision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31E7F61-F7C9-4B10-638D-61E5CC05DE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0704" y="1234338"/>
            <a:ext cx="6467663" cy="52426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1BF29-A996-4A1B-E4B3-4987634CC7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687D0-EDE3-4B13-AD56-023DF3EC8B2F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2876064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A9E6-CE9D-3A18-44BF-2B47369E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Recall (Probability of detection)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8B3959-6D1B-FA73-E889-57DCE2389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234799"/>
            <a:ext cx="5496052" cy="46326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3A8E-0D77-2C96-27C6-AC6D39BA40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687D0-EDE3-4B13-AD56-023DF3EC8B2F}" type="slidenum">
              <a:rPr lang="en-US" altLang="en-US" smtClean="0"/>
              <a:pPr/>
              <a:t>38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AB6B1-9872-BA04-7854-51FF7477CCAD}"/>
              </a:ext>
            </a:extLst>
          </p:cNvPr>
          <p:cNvSpPr txBox="1"/>
          <p:nvPr/>
        </p:nvSpPr>
        <p:spPr>
          <a:xfrm>
            <a:off x="2123440" y="5835152"/>
            <a:ext cx="5254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TPR – True positive Rate</a:t>
            </a:r>
          </a:p>
        </p:txBody>
      </p:sp>
    </p:spTree>
    <p:extLst>
      <p:ext uri="{BB962C8B-B14F-4D97-AF65-F5344CB8AC3E}">
        <p14:creationId xmlns:p14="http://schemas.microsoft.com/office/powerpoint/2010/main" val="2246183274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E6384-692F-8BAD-C7D2-6EDA983BA3C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239000" y="6477000"/>
            <a:ext cx="1905000" cy="381000"/>
          </a:xfrm>
        </p:spPr>
        <p:txBody>
          <a:bodyPr/>
          <a:lstStyle/>
          <a:p>
            <a:fld id="{0D1687D0-EDE3-4B13-AD56-023DF3EC8B2F}" type="slidenum">
              <a:rPr lang="en-US" altLang="en-US" smtClean="0"/>
              <a:pPr/>
              <a:t>39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9B190E-863B-A3C5-85F0-257F3AB7223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40272" y="304800"/>
            <a:ext cx="8094128" cy="5562600"/>
          </a:xfrm>
        </p:spPr>
      </p:pic>
    </p:spTree>
    <p:extLst>
      <p:ext uri="{BB962C8B-B14F-4D97-AF65-F5344CB8AC3E}">
        <p14:creationId xmlns:p14="http://schemas.microsoft.com/office/powerpoint/2010/main" val="2961171779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061">
            <a:extLst>
              <a:ext uri="{FF2B5EF4-FFF2-40B4-BE49-F238E27FC236}">
                <a16:creationId xmlns:a16="http://schemas.microsoft.com/office/drawing/2014/main" id="{0FFA8A18-F55C-AA74-F1D7-1D9AE3E119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66F4341-980D-4E60-B23B-3CC0DEF6D182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9219" name="Slide Number Placeholder 6">
            <a:extLst>
              <a:ext uri="{FF2B5EF4-FFF2-40B4-BE49-F238E27FC236}">
                <a16:creationId xmlns:a16="http://schemas.microsoft.com/office/drawing/2014/main" id="{F51BD8A7-87C4-99B1-F4EC-24C40F6975DC}"/>
              </a:ext>
            </a:extLst>
          </p:cNvPr>
          <p:cNvSpPr txBox="1">
            <a:spLocks noGrp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FA167C86-69D1-48E6-8667-B6568C636330}" type="slidenum">
              <a:rPr lang="en-US" altLang="en-US" sz="1200"/>
              <a:pPr algn="r" eaLnBrk="1" hangingPunct="1"/>
              <a:t>4</a:t>
            </a:fld>
            <a:endParaRPr lang="en-US" altLang="en-US" sz="1200"/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33AD2246-A295-BA45-930F-5F70AE9E0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Data Preprocessing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B8B88734-AE18-C7E3-3479-E12035219B5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8229600" cy="51054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Data Preprocessing: An Overview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Why ? Ans: Data Quality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Major Tasks in Data Preprocessing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Data Cleaning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Data Integration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Data Reduction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Data Transformation and Data Discretization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dirty="0"/>
              <a:t>Summary</a:t>
            </a:r>
          </a:p>
        </p:txBody>
      </p:sp>
      <p:sp>
        <p:nvSpPr>
          <p:cNvPr id="9222" name="AutoShape 4">
            <a:extLst>
              <a:ext uri="{FF2B5EF4-FFF2-40B4-BE49-F238E27FC236}">
                <a16:creationId xmlns:a16="http://schemas.microsoft.com/office/drawing/2014/main" id="{29ABA4DD-F77B-292B-6A29-8F396A53FAB1}"/>
              </a:ext>
            </a:extLst>
          </p:cNvPr>
          <p:cNvSpPr>
            <a:spLocks noChangeArrowheads="1"/>
          </p:cNvSpPr>
          <p:nvPr/>
        </p:nvSpPr>
        <p:spPr bwMode="auto">
          <a:xfrm rot="9430553">
            <a:off x="2968625" y="320675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061">
            <a:extLst>
              <a:ext uri="{FF2B5EF4-FFF2-40B4-BE49-F238E27FC236}">
                <a16:creationId xmlns:a16="http://schemas.microsoft.com/office/drawing/2014/main" id="{36248C7B-7EA0-185C-D746-581E44180E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9350566-F21E-4820-977A-8710533136EC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DAC20473-218D-FCF2-00B9-6BB081791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Data Cleaning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BA4324D9-E697-71DF-38E8-02AFEC413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000"/>
              <a:t>Data in the Real World Is Dirty: Lots of potentially incorrect data, e.g., instrument faulty, human or computer error, transmission error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u="sng"/>
              <a:t>incomplete</a:t>
            </a:r>
            <a:r>
              <a:rPr lang="en-US" altLang="en-US" sz="2000"/>
              <a:t>: lacking attribute values, lacking certain attributes of interest, or containing only aggregate data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e.g., </a:t>
            </a:r>
            <a:r>
              <a:rPr lang="en-US" altLang="en-US" sz="2000" i="1"/>
              <a:t>Occupation</a:t>
            </a:r>
            <a:r>
              <a:rPr lang="en-US" altLang="en-US" sz="2000"/>
              <a:t>=“ ” (missing data)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/>
              <a:t>noisy</a:t>
            </a:r>
            <a:r>
              <a:rPr lang="en-US" altLang="en-US" sz="2000"/>
              <a:t>: containing noise, errors, or outliers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e.g., </a:t>
            </a:r>
            <a:r>
              <a:rPr lang="en-US" altLang="en-US" sz="2000" i="1"/>
              <a:t>Salary</a:t>
            </a:r>
            <a:r>
              <a:rPr lang="en-US" altLang="en-US" sz="2000"/>
              <a:t>=“</a:t>
            </a:r>
            <a:r>
              <a:rPr lang="en-US" altLang="en-US" sz="2000">
                <a:cs typeface="Tahoma" panose="020B0604030504040204" pitchFamily="34" charset="0"/>
              </a:rPr>
              <a:t>−</a:t>
            </a:r>
            <a:r>
              <a:rPr lang="en-US" altLang="en-US" sz="2000"/>
              <a:t>10” (an error)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u="sng"/>
              <a:t>inconsistent</a:t>
            </a:r>
            <a:r>
              <a:rPr lang="en-US" altLang="en-US" sz="2000"/>
              <a:t>: containing discrepancies in codes or names, e.g.,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 i="1"/>
              <a:t>Age</a:t>
            </a:r>
            <a:r>
              <a:rPr lang="en-US" altLang="en-US" sz="2000"/>
              <a:t>=“42”, </a:t>
            </a:r>
            <a:r>
              <a:rPr lang="en-US" altLang="en-US" sz="2000" i="1"/>
              <a:t>Birthday</a:t>
            </a:r>
            <a:r>
              <a:rPr lang="en-US" altLang="en-US" sz="2000"/>
              <a:t>=“03/07/2010”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Was rating “1, 2, 3”, now rating “A, B, C”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000"/>
              <a:t>discrepancy between duplicate records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000" u="sng"/>
              <a:t>Intentional</a:t>
            </a:r>
            <a:r>
              <a:rPr lang="en-US" altLang="en-US" sz="2000" b="1" u="sng"/>
              <a:t> </a:t>
            </a:r>
            <a:r>
              <a:rPr lang="en-US" altLang="en-US" sz="2000"/>
              <a:t>(e.g., </a:t>
            </a:r>
            <a:r>
              <a:rPr lang="en-US" altLang="en-US" sz="2000" i="1"/>
              <a:t>disguised missing</a:t>
            </a:r>
            <a:r>
              <a:rPr lang="en-US" altLang="en-US" sz="2000"/>
              <a:t> data)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sz="2000"/>
              <a:t>Jan. 1 as everyone’s birthday?</a:t>
            </a:r>
          </a:p>
        </p:txBody>
      </p:sp>
    </p:spTree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061">
            <a:extLst>
              <a:ext uri="{FF2B5EF4-FFF2-40B4-BE49-F238E27FC236}">
                <a16:creationId xmlns:a16="http://schemas.microsoft.com/office/drawing/2014/main" id="{1D1DA20C-4E49-A12A-F0DE-5D84B087B6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54BD06A-4D95-4957-8E56-B46C3251A3C2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797C8ACB-FC13-14A9-FF98-53F5D286B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9950" y="304800"/>
            <a:ext cx="7169150" cy="6096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Incomplete (Missing) Data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81C4B342-8963-C593-1B84-B8CDDF1E9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3058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/>
              <a:t>Data is not always available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E.g., many tuples have no recorded value for several attributes, such as customer income in sales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Missing data may be due to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equipment malfunction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inconsistent with other recorded data and thus deleted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data not entered due to misunderstanding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certain data may not be considered important at the time of entry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/>
              <a:t>not register history or changes of the data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/>
              <a:t>Missing data may need to be inferred</a:t>
            </a:r>
          </a:p>
        </p:txBody>
      </p:sp>
    </p:spTree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061">
            <a:extLst>
              <a:ext uri="{FF2B5EF4-FFF2-40B4-BE49-F238E27FC236}">
                <a16:creationId xmlns:a16="http://schemas.microsoft.com/office/drawing/2014/main" id="{F33ACF56-1076-45CC-D470-07D49D45DD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69616C6D-9DAE-4EA9-A91D-75605DF04BD3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992152BF-9595-F010-0523-777B2CE97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543800" cy="762000"/>
          </a:xfrm>
        </p:spPr>
        <p:txBody>
          <a:bodyPr/>
          <a:lstStyle/>
          <a:p>
            <a:pPr eaLnBrk="1" hangingPunct="1"/>
            <a:r>
              <a:rPr lang="en-US" altLang="en-US"/>
              <a:t>How to Handle Missing Data?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DCBB842-AD9F-9596-447E-C21E15F59F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257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Ignore the tuple: usually done when class label is missing (when doing classification)—not effective when the % of missing values per attribute varies considerably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Fill in the missing value manually: tedious + infeasible?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Fill in it automatically with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a global constant : e.g., “unknown”, a new class?!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the attribute mean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/>
              <a:t>the attribute mean for all samples belonging to the same class: smarter</a:t>
            </a:r>
          </a:p>
        </p:txBody>
      </p:sp>
    </p:spTree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61">
            <a:extLst>
              <a:ext uri="{FF2B5EF4-FFF2-40B4-BE49-F238E27FC236}">
                <a16:creationId xmlns:a16="http://schemas.microsoft.com/office/drawing/2014/main" id="{54E6691E-9609-3D5C-BF6C-4711A726E22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239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2E525C63-25FD-49FB-B9F2-80653F521232}" type="slidenum">
              <a:rPr lang="en-US" altLang="en-US" sz="1200"/>
              <a:pPr algn="r" eaLnBrk="1" hangingPunct="1"/>
              <a:t>8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4FCDC94-3F63-DB36-818D-9FC2548FE6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76400" y="228600"/>
            <a:ext cx="5638800" cy="76200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170981"/>
                </a:solidFill>
              </a:rPr>
              <a:t>Noisy Data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EE620C7-63FC-2EEB-B70B-B93B0716D9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371600"/>
            <a:ext cx="8382000" cy="49530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Noise</a:t>
            </a:r>
            <a:r>
              <a:rPr lang="en-US" altLang="en-US" sz="2400"/>
              <a:t>: random error or variance in a measured variable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Incorrect attribute values</a:t>
            </a:r>
            <a:r>
              <a:rPr lang="en-US" altLang="en-US" sz="2400"/>
              <a:t> may be due to</a:t>
            </a:r>
          </a:p>
          <a:p>
            <a:pPr lvl="1" eaLnBrk="1" hangingPunct="1"/>
            <a:r>
              <a:rPr lang="en-US" altLang="en-US" sz="2400"/>
              <a:t>faulty data collection instruments</a:t>
            </a:r>
          </a:p>
          <a:p>
            <a:pPr lvl="1" eaLnBrk="1" hangingPunct="1"/>
            <a:r>
              <a:rPr lang="en-US" altLang="en-US" sz="2400"/>
              <a:t>data entry problems</a:t>
            </a:r>
          </a:p>
          <a:p>
            <a:pPr lvl="1" eaLnBrk="1" hangingPunct="1"/>
            <a:r>
              <a:rPr lang="en-US" altLang="en-US" sz="2400"/>
              <a:t>data transmission problems</a:t>
            </a:r>
          </a:p>
          <a:p>
            <a:pPr lvl="1" eaLnBrk="1" hangingPunct="1"/>
            <a:r>
              <a:rPr lang="en-US" altLang="en-US" sz="2400"/>
              <a:t>technology limitation</a:t>
            </a:r>
          </a:p>
          <a:p>
            <a:pPr lvl="1" eaLnBrk="1" hangingPunct="1"/>
            <a:r>
              <a:rPr lang="en-US" altLang="en-US" sz="2400"/>
              <a:t>inconsistency in naming convention 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Other data problems</a:t>
            </a:r>
            <a:r>
              <a:rPr lang="en-US" altLang="en-US" sz="2400"/>
              <a:t> which require data cleaning</a:t>
            </a:r>
          </a:p>
          <a:p>
            <a:pPr lvl="1" eaLnBrk="1" hangingPunct="1"/>
            <a:r>
              <a:rPr lang="en-US" altLang="en-US" sz="2400"/>
              <a:t>duplicate records</a:t>
            </a:r>
          </a:p>
          <a:p>
            <a:pPr lvl="1" eaLnBrk="1" hangingPunct="1"/>
            <a:r>
              <a:rPr lang="en-US" altLang="en-US" sz="2400"/>
              <a:t>incomplete data</a:t>
            </a:r>
          </a:p>
          <a:p>
            <a:pPr lvl="1" eaLnBrk="1" hangingPunct="1"/>
            <a:r>
              <a:rPr lang="en-US" altLang="en-US" sz="2400"/>
              <a:t>inconsistent data</a:t>
            </a:r>
          </a:p>
        </p:txBody>
      </p:sp>
    </p:spTree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061">
            <a:extLst>
              <a:ext uri="{FF2B5EF4-FFF2-40B4-BE49-F238E27FC236}">
                <a16:creationId xmlns:a16="http://schemas.microsoft.com/office/drawing/2014/main" id="{61D512E8-6A3C-7F53-ECE5-1C9197182E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B343C5D-5351-4FB4-804F-21A13AE2A28E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C16BF546-0E60-4710-4A39-3D2C1807D4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304800"/>
            <a:ext cx="8591550" cy="609600"/>
          </a:xfrm>
        </p:spPr>
        <p:txBody>
          <a:bodyPr/>
          <a:lstStyle/>
          <a:p>
            <a:pPr eaLnBrk="1" hangingPunct="1"/>
            <a:r>
              <a:rPr lang="en-US" altLang="en-US"/>
              <a:t>How to Handle Noisy Data?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CD05D48-270A-26AB-9A2A-529418AF5A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82000" cy="5029200"/>
          </a:xfrm>
        </p:spPr>
        <p:txBody>
          <a:bodyPr/>
          <a:lstStyle/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Binning</a:t>
            </a:r>
          </a:p>
          <a:p>
            <a:pPr lvl="1" eaLnBrk="1" hangingPunct="1"/>
            <a:r>
              <a:rPr lang="en-US" altLang="en-US" sz="2400"/>
              <a:t>first sort data and partition into (equal-frequency) bins</a:t>
            </a:r>
          </a:p>
          <a:p>
            <a:pPr lvl="1" eaLnBrk="1" hangingPunct="1"/>
            <a:r>
              <a:rPr lang="en-US" altLang="en-US" sz="2400"/>
              <a:t>then one can </a:t>
            </a:r>
            <a:r>
              <a:rPr lang="en-US" altLang="en-US" sz="2400">
                <a:solidFill>
                  <a:schemeClr val="hlink"/>
                </a:solidFill>
              </a:rPr>
              <a:t>smooth by bin means,  smooth by bin median, smooth by bin boundaries</a:t>
            </a:r>
            <a:r>
              <a:rPr lang="en-US" altLang="en-US" sz="2400"/>
              <a:t>, etc.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Regression</a:t>
            </a:r>
          </a:p>
          <a:p>
            <a:pPr lvl="1" eaLnBrk="1" hangingPunct="1"/>
            <a:r>
              <a:rPr lang="en-US" altLang="en-US" sz="2400"/>
              <a:t>smooth by fitting the data into regression functions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Clustering</a:t>
            </a:r>
          </a:p>
          <a:p>
            <a:pPr lvl="1" eaLnBrk="1" hangingPunct="1"/>
            <a:r>
              <a:rPr lang="en-US" altLang="en-US" sz="2400"/>
              <a:t>detect and remove outliers</a:t>
            </a:r>
          </a:p>
          <a:p>
            <a:pPr eaLnBrk="1" hangingPunct="1"/>
            <a:r>
              <a:rPr lang="en-US" altLang="en-US" sz="2400">
                <a:solidFill>
                  <a:schemeClr val="folHlink"/>
                </a:solidFill>
              </a:rPr>
              <a:t>Combined computer and human inspection</a:t>
            </a:r>
          </a:p>
          <a:p>
            <a:pPr lvl="1" eaLnBrk="1" hangingPunct="1"/>
            <a:r>
              <a:rPr lang="en-US" altLang="en-US" sz="2400"/>
              <a:t>detect suspicious values and check by human (e.g., deal with possible outliers)</a:t>
            </a:r>
          </a:p>
        </p:txBody>
      </p:sp>
    </p:spTree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11744</TotalTime>
  <Words>2167</Words>
  <Application>Microsoft Office PowerPoint</Application>
  <PresentationFormat>On-screen Show (4:3)</PresentationFormat>
  <Paragraphs>384</Paragraphs>
  <Slides>39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Berlin Sans FB Demi</vt:lpstr>
      <vt:lpstr>Calibri</vt:lpstr>
      <vt:lpstr>Open Sans</vt:lpstr>
      <vt:lpstr>Symbol</vt:lpstr>
      <vt:lpstr>Tahoma</vt:lpstr>
      <vt:lpstr>Times New Roman</vt:lpstr>
      <vt:lpstr>Wingdings</vt:lpstr>
      <vt:lpstr>Blends</vt:lpstr>
      <vt:lpstr>Chart</vt:lpstr>
      <vt:lpstr>Equation</vt:lpstr>
      <vt:lpstr>Data Preprocessing</vt:lpstr>
      <vt:lpstr>Data Quality: Why Preprocess the Data?</vt:lpstr>
      <vt:lpstr>Major Tasks in Data Preprocessing</vt:lpstr>
      <vt:lpstr>Data Preprocessing</vt:lpstr>
      <vt:lpstr>Data Cleaning</vt:lpstr>
      <vt:lpstr>Incomplete (Missing) Data</vt:lpstr>
      <vt:lpstr>How to Handle Missing Data?</vt:lpstr>
      <vt:lpstr>Noisy Data</vt:lpstr>
      <vt:lpstr>How to Handle Noisy Data?</vt:lpstr>
      <vt:lpstr>Data Cleaning as a Process</vt:lpstr>
      <vt:lpstr>Data Preprocessing</vt:lpstr>
      <vt:lpstr>Data Integration</vt:lpstr>
      <vt:lpstr>Handling Redundancy in Data Integration</vt:lpstr>
      <vt:lpstr>Data Preprocessing</vt:lpstr>
      <vt:lpstr>Data Reduction Strategies</vt:lpstr>
      <vt:lpstr>Data Reduction 1: Dimensionality Reduction</vt:lpstr>
      <vt:lpstr>Attribute Creation (Feature Generation)</vt:lpstr>
      <vt:lpstr>Data Reduction 2: Numerosity Reduction</vt:lpstr>
      <vt:lpstr>Histogram Analysis</vt:lpstr>
      <vt:lpstr>Data Reduction 3: Data Compression</vt:lpstr>
      <vt:lpstr>Data Compression</vt:lpstr>
      <vt:lpstr>Data Preprocessing</vt:lpstr>
      <vt:lpstr>Data Transformation</vt:lpstr>
      <vt:lpstr>Normalization</vt:lpstr>
      <vt:lpstr>PowerPoint Presentation</vt:lpstr>
      <vt:lpstr>Discretization </vt:lpstr>
      <vt:lpstr>Simple Discretization: Binning</vt:lpstr>
      <vt:lpstr>Concept Hierarchy Generation  for Nominal Data</vt:lpstr>
      <vt:lpstr>Automatic Concept Hierarchy Generation</vt:lpstr>
      <vt:lpstr>Data Preprocessing</vt:lpstr>
      <vt:lpstr>Summary</vt:lpstr>
      <vt:lpstr>Binary Classifier</vt:lpstr>
      <vt:lpstr>PowerPoint Presentation</vt:lpstr>
      <vt:lpstr> Confusion Matrix</vt:lpstr>
      <vt:lpstr>PowerPoint Presentation</vt:lpstr>
      <vt:lpstr>Accuracy</vt:lpstr>
      <vt:lpstr>Precision</vt:lpstr>
      <vt:lpstr>Recall (Probability of detection)</vt:lpstr>
      <vt:lpstr>PowerPoint Presentation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henil garadharia</cp:lastModifiedBy>
  <cp:revision>778</cp:revision>
  <cp:lastPrinted>1999-09-10T20:38:56Z</cp:lastPrinted>
  <dcterms:created xsi:type="dcterms:W3CDTF">1998-06-19T04:38:52Z</dcterms:created>
  <dcterms:modified xsi:type="dcterms:W3CDTF">2024-09-04T04:44:14Z</dcterms:modified>
</cp:coreProperties>
</file>