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hdphoto2.wdp" ContentType="image/vnd.ms-photo"/>
  <Override PartName="/ppt/media/image17.png" ContentType="image/png"/>
  <Override PartName="/ppt/media/image9.png" ContentType="image/png"/>
  <Override PartName="/ppt/media/image11.jpeg" ContentType="image/jpeg"/>
  <Override PartName="/ppt/media/hdphoto1.wdp" ContentType="image/vnd.ms-photo"/>
  <Override PartName="/ppt/media/image16.png" ContentType="image/png"/>
  <Override PartName="/ppt/media/image8.png" ContentType="image/png"/>
  <Override PartName="/ppt/media/image7.png" ContentType="image/png"/>
  <Override PartName="/ppt/media/image6.png" ContentType="image/png"/>
  <Override PartName="/ppt/media/hdphoto4.wdp" ContentType="image/vnd.ms-photo"/>
  <Override PartName="/ppt/media/image18.png" ContentType="image/png"/>
  <Override PartName="/ppt/media/hdphoto3.wdp" ContentType="image/vnd.ms-photo"/>
  <Override PartName="/ppt/media/image15.png" ContentType="image/png"/>
  <Override PartName="/ppt/media/image14.png" ContentType="image/png"/>
  <Override PartName="/ppt/media/image13.png" ContentType="image/png"/>
  <Override PartName="/ppt/media/image12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scatterChart>
        <c:scatterStyle val="line"/>
        <c:varyColors val="0"/>
        <c:ser>
          <c:idx val="0"/>
          <c:order val="0"/>
          <c:spPr>
            <a:solidFill>
              <a:srgbClr val="808080"/>
            </a:solidFill>
            <a:ln cap="rnd" w="19080">
              <a:solidFill>
                <a:srgbClr val="808080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81"/>
                <c:pt idx="0">
                  <c:v>-10</c:v>
                </c:pt>
                <c:pt idx="1">
                  <c:v>-9.75</c:v>
                </c:pt>
                <c:pt idx="2">
                  <c:v>-9.5</c:v>
                </c:pt>
                <c:pt idx="3">
                  <c:v>-9.25</c:v>
                </c:pt>
                <c:pt idx="4">
                  <c:v>-9</c:v>
                </c:pt>
                <c:pt idx="5">
                  <c:v>-8.75</c:v>
                </c:pt>
                <c:pt idx="6">
                  <c:v>-8.5</c:v>
                </c:pt>
                <c:pt idx="7">
                  <c:v>-8.25</c:v>
                </c:pt>
                <c:pt idx="8">
                  <c:v>-8</c:v>
                </c:pt>
                <c:pt idx="9">
                  <c:v>-7.75</c:v>
                </c:pt>
                <c:pt idx="10">
                  <c:v>-7.5</c:v>
                </c:pt>
                <c:pt idx="11">
                  <c:v>-7.25</c:v>
                </c:pt>
                <c:pt idx="12">
                  <c:v>-7</c:v>
                </c:pt>
                <c:pt idx="13">
                  <c:v>-6.75</c:v>
                </c:pt>
                <c:pt idx="14">
                  <c:v>-6.5</c:v>
                </c:pt>
                <c:pt idx="15">
                  <c:v>-6.25</c:v>
                </c:pt>
                <c:pt idx="16">
                  <c:v>-6</c:v>
                </c:pt>
                <c:pt idx="17">
                  <c:v>-5.75</c:v>
                </c:pt>
                <c:pt idx="18">
                  <c:v>-5.5</c:v>
                </c:pt>
                <c:pt idx="19">
                  <c:v>-5.25</c:v>
                </c:pt>
                <c:pt idx="20">
                  <c:v>-5</c:v>
                </c:pt>
                <c:pt idx="21">
                  <c:v>-4.75</c:v>
                </c:pt>
                <c:pt idx="22">
                  <c:v>-4.5</c:v>
                </c:pt>
                <c:pt idx="23">
                  <c:v>-4.25</c:v>
                </c:pt>
                <c:pt idx="24">
                  <c:v>-4</c:v>
                </c:pt>
                <c:pt idx="25">
                  <c:v>-3.75</c:v>
                </c:pt>
                <c:pt idx="26">
                  <c:v>-3.5</c:v>
                </c:pt>
                <c:pt idx="27">
                  <c:v>-3.25</c:v>
                </c:pt>
                <c:pt idx="28">
                  <c:v>-3</c:v>
                </c:pt>
                <c:pt idx="29">
                  <c:v>-2.75</c:v>
                </c:pt>
                <c:pt idx="30">
                  <c:v>-2.5</c:v>
                </c:pt>
                <c:pt idx="31">
                  <c:v>-2.25</c:v>
                </c:pt>
                <c:pt idx="32">
                  <c:v>-2</c:v>
                </c:pt>
                <c:pt idx="33">
                  <c:v>-1.75</c:v>
                </c:pt>
                <c:pt idx="34">
                  <c:v>-1.5</c:v>
                </c:pt>
                <c:pt idx="35">
                  <c:v>-1.25</c:v>
                </c:pt>
                <c:pt idx="36">
                  <c:v>-1</c:v>
                </c:pt>
                <c:pt idx="37">
                  <c:v>-0.75</c:v>
                </c:pt>
                <c:pt idx="38">
                  <c:v>-0.5</c:v>
                </c:pt>
                <c:pt idx="39">
                  <c:v>-0.25</c:v>
                </c:pt>
                <c:pt idx="40">
                  <c:v>0</c:v>
                </c:pt>
                <c:pt idx="41">
                  <c:v>0.25</c:v>
                </c:pt>
                <c:pt idx="42">
                  <c:v>0.5</c:v>
                </c:pt>
                <c:pt idx="43">
                  <c:v>0.75</c:v>
                </c:pt>
                <c:pt idx="44">
                  <c:v>1</c:v>
                </c:pt>
                <c:pt idx="45">
                  <c:v>1.25</c:v>
                </c:pt>
                <c:pt idx="46">
                  <c:v>1.5</c:v>
                </c:pt>
                <c:pt idx="47">
                  <c:v>1.75</c:v>
                </c:pt>
                <c:pt idx="48">
                  <c:v>2</c:v>
                </c:pt>
                <c:pt idx="49">
                  <c:v>2.25</c:v>
                </c:pt>
                <c:pt idx="50">
                  <c:v>2.5</c:v>
                </c:pt>
                <c:pt idx="51">
                  <c:v>2.75</c:v>
                </c:pt>
                <c:pt idx="52">
                  <c:v>3</c:v>
                </c:pt>
                <c:pt idx="53">
                  <c:v>3.25</c:v>
                </c:pt>
                <c:pt idx="54">
                  <c:v>3.5</c:v>
                </c:pt>
                <c:pt idx="55">
                  <c:v>3.75</c:v>
                </c:pt>
                <c:pt idx="56">
                  <c:v>4</c:v>
                </c:pt>
                <c:pt idx="57">
                  <c:v>4.25</c:v>
                </c:pt>
                <c:pt idx="58">
                  <c:v>4.5</c:v>
                </c:pt>
                <c:pt idx="59">
                  <c:v>4.75</c:v>
                </c:pt>
                <c:pt idx="60">
                  <c:v>5</c:v>
                </c:pt>
                <c:pt idx="61">
                  <c:v>5.25</c:v>
                </c:pt>
                <c:pt idx="62">
                  <c:v>5.5</c:v>
                </c:pt>
                <c:pt idx="63">
                  <c:v>5.75</c:v>
                </c:pt>
                <c:pt idx="64">
                  <c:v>6</c:v>
                </c:pt>
                <c:pt idx="65">
                  <c:v>6.25</c:v>
                </c:pt>
                <c:pt idx="66">
                  <c:v>6.5</c:v>
                </c:pt>
                <c:pt idx="67">
                  <c:v>6.75</c:v>
                </c:pt>
                <c:pt idx="68">
                  <c:v>7</c:v>
                </c:pt>
                <c:pt idx="69">
                  <c:v>7.25</c:v>
                </c:pt>
                <c:pt idx="70">
                  <c:v>7.5</c:v>
                </c:pt>
                <c:pt idx="71">
                  <c:v>7.75</c:v>
                </c:pt>
                <c:pt idx="72">
                  <c:v>8</c:v>
                </c:pt>
                <c:pt idx="73">
                  <c:v>8.25</c:v>
                </c:pt>
                <c:pt idx="74">
                  <c:v>8.5</c:v>
                </c:pt>
                <c:pt idx="75">
                  <c:v>8.75</c:v>
                </c:pt>
                <c:pt idx="76">
                  <c:v>9</c:v>
                </c:pt>
                <c:pt idx="77">
                  <c:v>9.25</c:v>
                </c:pt>
                <c:pt idx="78">
                  <c:v>9.5</c:v>
                </c:pt>
                <c:pt idx="79">
                  <c:v>9.75</c:v>
                </c:pt>
                <c:pt idx="80">
                  <c:v>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81"/>
                <c:pt idx="0">
                  <c:v>4.53978687024344E-005</c:v>
                </c:pt>
                <c:pt idx="1">
                  <c:v>5.82912656611387E-005</c:v>
                </c:pt>
                <c:pt idx="2">
                  <c:v>7.48462275106112E-005</c:v>
                </c:pt>
                <c:pt idx="3">
                  <c:v>9.6102415499474E-005</c:v>
                </c:pt>
                <c:pt idx="4">
                  <c:v>0.000123394575986232</c:v>
                </c:pt>
                <c:pt idx="5">
                  <c:v>0.000158436219102526</c:v>
                </c:pt>
                <c:pt idx="6">
                  <c:v>0.000203426978055207</c:v>
                </c:pt>
                <c:pt idx="7">
                  <c:v>0.000261190319095719</c:v>
                </c:pt>
                <c:pt idx="8">
                  <c:v>0.000335350130466478</c:v>
                </c:pt>
                <c:pt idx="9">
                  <c:v>0.000430557081324615</c:v>
                </c:pt>
                <c:pt idx="10">
                  <c:v>0.0005527786369236</c:v>
                </c:pt>
                <c:pt idx="11">
                  <c:v>0.000709670399100588</c:v>
                </c:pt>
                <c:pt idx="12">
                  <c:v>0.000911051194400645</c:v>
                </c:pt>
                <c:pt idx="13">
                  <c:v>0.00116951026505551</c:v>
                </c:pt>
                <c:pt idx="14">
                  <c:v>0.00150118225673699</c:v>
                </c:pt>
                <c:pt idx="15">
                  <c:v>0.00192673466332748</c:v>
                </c:pt>
                <c:pt idx="16">
                  <c:v>0.00247262315663477</c:v>
                </c:pt>
                <c:pt idx="17">
                  <c:v>0.00317268284248519</c:v>
                </c:pt>
                <c:pt idx="18">
                  <c:v>0.00407013771589613</c:v>
                </c:pt>
                <c:pt idx="19">
                  <c:v>0.0052201256935584</c:v>
                </c:pt>
                <c:pt idx="20">
                  <c:v>0.00669285092428486</c:v>
                </c:pt>
                <c:pt idx="21">
                  <c:v>0.00857748541371198</c:v>
                </c:pt>
                <c:pt idx="22">
                  <c:v>0.0109869426305932</c:v>
                </c:pt>
                <c:pt idx="23">
                  <c:v>0.0140636270432455</c:v>
                </c:pt>
                <c:pt idx="24">
                  <c:v>0.0179862099620916</c:v>
                </c:pt>
                <c:pt idx="25">
                  <c:v>0.0229773699100256</c:v>
                </c:pt>
                <c:pt idx="26">
                  <c:v>0.0293122307513563</c:v>
                </c:pt>
                <c:pt idx="27">
                  <c:v>0.0373268873441295</c:v>
                </c:pt>
                <c:pt idx="28">
                  <c:v>0.0474258731775668</c:v>
                </c:pt>
                <c:pt idx="29">
                  <c:v>0.0600866501740076</c:v>
                </c:pt>
                <c:pt idx="30">
                  <c:v>0.0758581800212436</c:v>
                </c:pt>
                <c:pt idx="31">
                  <c:v>0.0953494648991095</c:v>
                </c:pt>
                <c:pt idx="32">
                  <c:v>0.119202922022118</c:v>
                </c:pt>
                <c:pt idx="33">
                  <c:v>0.148047198031689</c:v>
                </c:pt>
                <c:pt idx="34">
                  <c:v>0.182425523806356</c:v>
                </c:pt>
                <c:pt idx="35">
                  <c:v>0.222700138825309</c:v>
                </c:pt>
                <c:pt idx="36">
                  <c:v>0.268941421369995</c:v>
                </c:pt>
                <c:pt idx="37">
                  <c:v>0.320821300824607</c:v>
                </c:pt>
                <c:pt idx="38">
                  <c:v>0.377540668798145</c:v>
                </c:pt>
                <c:pt idx="39">
                  <c:v>0.437823499114202</c:v>
                </c:pt>
                <c:pt idx="40">
                  <c:v>0.5</c:v>
                </c:pt>
                <c:pt idx="41">
                  <c:v>0.562176500885798</c:v>
                </c:pt>
                <c:pt idx="42">
                  <c:v>0.622459331201855</c:v>
                </c:pt>
                <c:pt idx="43">
                  <c:v>0.679178699175393</c:v>
                </c:pt>
                <c:pt idx="44">
                  <c:v>0.731058578630005</c:v>
                </c:pt>
                <c:pt idx="45">
                  <c:v>0.777299861174691</c:v>
                </c:pt>
                <c:pt idx="46">
                  <c:v>0.817574476193644</c:v>
                </c:pt>
                <c:pt idx="47">
                  <c:v>0.851952801968311</c:v>
                </c:pt>
                <c:pt idx="48">
                  <c:v>0.880797077977882</c:v>
                </c:pt>
                <c:pt idx="49">
                  <c:v>0.904650535100891</c:v>
                </c:pt>
                <c:pt idx="50">
                  <c:v>0.924141819978757</c:v>
                </c:pt>
                <c:pt idx="51">
                  <c:v>0.939913349825992</c:v>
                </c:pt>
                <c:pt idx="52">
                  <c:v>0.952574126822433</c:v>
                </c:pt>
                <c:pt idx="53">
                  <c:v>0.962673112655871</c:v>
                </c:pt>
                <c:pt idx="54">
                  <c:v>0.970687769248644</c:v>
                </c:pt>
                <c:pt idx="55">
                  <c:v>0.977022630089974</c:v>
                </c:pt>
                <c:pt idx="56">
                  <c:v>0.982013790037909</c:v>
                </c:pt>
                <c:pt idx="57">
                  <c:v>0.985936372956754</c:v>
                </c:pt>
                <c:pt idx="58">
                  <c:v>0.989013057369407</c:v>
                </c:pt>
                <c:pt idx="59">
                  <c:v>0.991422514586288</c:v>
                </c:pt>
                <c:pt idx="60">
                  <c:v>0.993307149075715</c:v>
                </c:pt>
                <c:pt idx="61">
                  <c:v>0.994779874306442</c:v>
                </c:pt>
                <c:pt idx="62">
                  <c:v>0.995929862284104</c:v>
                </c:pt>
                <c:pt idx="63">
                  <c:v>0.996827317157515</c:v>
                </c:pt>
                <c:pt idx="64">
                  <c:v>0.997527376843365</c:v>
                </c:pt>
                <c:pt idx="65">
                  <c:v>0.998073265336673</c:v>
                </c:pt>
                <c:pt idx="66">
                  <c:v>0.998498817743263</c:v>
                </c:pt>
                <c:pt idx="67">
                  <c:v>0.998830489734945</c:v>
                </c:pt>
                <c:pt idx="68">
                  <c:v>0.999088948805599</c:v>
                </c:pt>
                <c:pt idx="69">
                  <c:v>0.9992903296009</c:v>
                </c:pt>
                <c:pt idx="70">
                  <c:v>0.999447221363076</c:v>
                </c:pt>
                <c:pt idx="71">
                  <c:v>0.999569442918675</c:v>
                </c:pt>
                <c:pt idx="72">
                  <c:v>0.999664649869534</c:v>
                </c:pt>
                <c:pt idx="73">
                  <c:v>0.999738809680904</c:v>
                </c:pt>
                <c:pt idx="74">
                  <c:v>0.999796573021945</c:v>
                </c:pt>
                <c:pt idx="75">
                  <c:v>0.999841563780898</c:v>
                </c:pt>
                <c:pt idx="76">
                  <c:v>0.999876605424014</c:v>
                </c:pt>
                <c:pt idx="77">
                  <c:v>0.999903897584501</c:v>
                </c:pt>
                <c:pt idx="78">
                  <c:v>0.99992515377249</c:v>
                </c:pt>
                <c:pt idx="79">
                  <c:v>0.999941708734339</c:v>
                </c:pt>
                <c:pt idx="80">
                  <c:v>0.999954602131298</c:v>
                </c:pt>
              </c:numCache>
            </c:numRef>
          </c:yVal>
          <c:smooth val="1"/>
        </c:ser>
        <c:axId val="32712292"/>
        <c:axId val="80175287"/>
      </c:scatterChart>
      <c:valAx>
        <c:axId val="32712292"/>
        <c:scaling>
          <c:orientation val="minMax"/>
          <c:max val="6"/>
          <c:min val="-6"/>
        </c:scaling>
        <c:delete val="1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80175287"/>
        <c:crossBetween val="midCat"/>
        <c:majorUnit val="1"/>
      </c:valAx>
      <c:valAx>
        <c:axId val="80175287"/>
        <c:scaling>
          <c:orientation val="minMax"/>
          <c:max val="1"/>
        </c:scaling>
        <c:delete val="1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32712292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C5D3E2-D5B8-4805-9402-A4541EF54A6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16159A-0CEC-40A1-B58F-F7FA4FB144B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4872E5-F4D1-42DA-978B-DCAD41C2781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317458-2689-4C80-8831-D62F9B3F955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75B315-A0FD-48A4-9389-B0F989FF703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1E504F-1C09-4923-9FF8-6C0766E1F05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500FB9-A86C-417E-8F13-044ED83766F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A1022F-A0AC-404B-BFD9-FE00C2444C9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3E9BB-48C7-4F88-B097-1D7AAD5630D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E79C7E-A818-431C-8C60-437BD046AE4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B96F9-A772-4964-98B4-E2916662663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58C88C-63D9-4879-A03F-9FA4B33A579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6C7BD5-B1B6-4038-AFC6-91ADF2FB635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FB2AF9-BE22-45C8-A2E8-7D47C5B7A8E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49420-A5FA-48C7-9B48-F053DEF4197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906C1-4126-4FA5-A883-DDB8FF01C15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D63C8-D318-4730-943D-C20C1FEE989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2275E0-958C-42AF-A459-064E9B62257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79C4BD-A36F-4A97-8BED-96FB5962589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8C1A8B-5C84-45DF-AEA5-E32ACEE9A22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A62743-C9B8-40DC-8E91-B9BDF8A4BFE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646BE5-3518-4FA1-8258-3921CD5B131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E42FD6-B2BF-4446-BF56-7D5C9B42D1B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9421C3-4618-4EFD-9CC3-9B8D30A268D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" name="Rectangle 6"/>
          <p:cNvSpPr/>
          <p:nvPr/>
        </p:nvSpPr>
        <p:spPr>
          <a:xfrm>
            <a:off x="0" y="0"/>
            <a:ext cx="12191760" cy="44712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TextBox 8"/>
          <p:cNvSpPr/>
          <p:nvPr/>
        </p:nvSpPr>
        <p:spPr>
          <a:xfrm>
            <a:off x="6095880" y="6211800"/>
            <a:ext cx="614124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By Ms. Drashti Garadharia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National Forensic Science University, Gandhinagar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/>
          <p:cNvSpPr/>
          <p:nvPr/>
        </p:nvSpPr>
        <p:spPr>
          <a:xfrm>
            <a:off x="30600" y="62290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M.Tech. AIDS SEM:1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9160" y="64774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Fundamental of Data Science &amp; Machine Learning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1"/>
          </p:nvPr>
        </p:nvSpPr>
        <p:spPr>
          <a:xfrm>
            <a:off x="137880" y="47520"/>
            <a:ext cx="700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3E896B-8A45-4E07-9DAC-B2B4C102FDFC}" type="slidenum">
              <a:rPr b="0" lang="en-US" sz="1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0" y="0"/>
            <a:ext cx="12191760" cy="44712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6095880" y="6211800"/>
            <a:ext cx="614124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By Ms. Drashti Garadharia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National Forensic Science University, Gandhinagar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Subtitle 2"/>
          <p:cNvSpPr/>
          <p:nvPr/>
        </p:nvSpPr>
        <p:spPr>
          <a:xfrm>
            <a:off x="30600" y="62290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M.Tech. AIDS SEM:1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ubtitle 2"/>
          <p:cNvSpPr/>
          <p:nvPr/>
        </p:nvSpPr>
        <p:spPr>
          <a:xfrm>
            <a:off x="29160" y="64774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Fundamental of Data Science &amp; Machine Learning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"/>
          </p:nvPr>
        </p:nvSpPr>
        <p:spPr>
          <a:xfrm>
            <a:off x="137880" y="47520"/>
            <a:ext cx="700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089250-8F77-4114-BB7B-0E3A4AF8DC86}" type="slidenum">
              <a:rPr b="0" lang="en-US" sz="1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microsoft.com/office/2007/relationships/hdphoto" Target="../media/hdphoto2.wdp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microsoft.com/office/2007/relationships/hdphoto" Target="../media/hdphoto3.wdp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microsoft.com/office/2007/relationships/hdphoto" Target="../media/hdphoto4.wdp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20200" y="15217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5000"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8800" spc="-1" strike="noStrike">
                <a:solidFill>
                  <a:srgbClr val="002060"/>
                </a:solidFill>
                <a:latin typeface="Times New Roman"/>
              </a:rPr>
              <a:t>Unit -3</a:t>
            </a:r>
            <a:br>
              <a:rPr sz="8800"/>
            </a:br>
            <a:r>
              <a:rPr b="0" lang="en-US" sz="88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Emblem | NFSU"/>
          <p:cNvPicPr/>
          <p:nvPr/>
        </p:nvPicPr>
        <p:blipFill>
          <a:blip r:embed="rId1"/>
          <a:stretch/>
        </p:blipFill>
        <p:spPr>
          <a:xfrm>
            <a:off x="2926080" y="3542400"/>
            <a:ext cx="6339600" cy="22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Regression vs Classification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Box 2"/>
          <p:cNvSpPr/>
          <p:nvPr/>
        </p:nvSpPr>
        <p:spPr>
          <a:xfrm>
            <a:off x="838080" y="1091160"/>
            <a:ext cx="104076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Linear regression is used to predict the relationship between two variables by applying a linear equation to observed data. Linear regression is commonly used for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predictive analysis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The main idea of regression is to examine two things.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First, does a set of predictor variables do a good job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in predicting an outcome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Second,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which variables 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are significant predictors of the outcome variable?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2" descr="AI_Part_3_Regression vs Classification Models"/>
          <p:cNvPicPr/>
          <p:nvPr/>
        </p:nvPicPr>
        <p:blipFill>
          <a:blip r:embed="rId1"/>
          <a:stretch/>
        </p:blipFill>
        <p:spPr>
          <a:xfrm>
            <a:off x="2319120" y="3280680"/>
            <a:ext cx="6648480" cy="289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Regression vs Classification vs Clustering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Regression vs Classification. I had explained about A.I and A.I… | by  Dhanush V | Mediu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/>
        </p:blipFill>
        <p:spPr>
          <a:xfrm>
            <a:off x="753120" y="1450800"/>
            <a:ext cx="10313640" cy="41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426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Types of Regression Algorithms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Box 2"/>
          <p:cNvSpPr/>
          <p:nvPr/>
        </p:nvSpPr>
        <p:spPr>
          <a:xfrm>
            <a:off x="838080" y="1449360"/>
            <a:ext cx="10407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Linear 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Random Forest 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Decision Tree 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4421160"/>
            <a:ext cx="10515240" cy="211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Age prediction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Weather prediction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Market trend prediction,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itle 1"/>
          <p:cNvSpPr/>
          <p:nvPr/>
        </p:nvSpPr>
        <p:spPr>
          <a:xfrm>
            <a:off x="838080" y="345672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Use cases of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Linear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838080" y="1091160"/>
            <a:ext cx="104076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Linear regression is used to predict the relationship between two variables by applying a linear equation to observed data. Linear regression is commonly used for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predictive analysis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The main idea of regression is to examine two things.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First, does a set of predictor variables do a good job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in predicting an outcome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Second,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which variables 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are significant predictors of the outcome variable?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2" descr="All About Linear Regression Formula - Shiksha Online"/>
          <p:cNvPicPr/>
          <p:nvPr/>
        </p:nvPicPr>
        <p:blipFill>
          <a:blip r:embed="rId1"/>
          <a:stretch/>
        </p:blipFill>
        <p:spPr>
          <a:xfrm>
            <a:off x="3999960" y="3504240"/>
            <a:ext cx="3756240" cy="250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06280" y="1612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7000"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latin typeface="Calibri Light"/>
              </a:rPr>
              <a:t>0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 = C</a:t>
            </a:r>
            <a:br>
              <a:rPr sz="2000"/>
            </a:b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IN" sz="2000" spc="-1" strike="noStrike">
                <a:solidFill>
                  <a:srgbClr val="000000"/>
                </a:solidFill>
                <a:latin typeface="Calibri Light"/>
              </a:rPr>
              <a:t>1</a:t>
            </a:r>
            <a:r>
              <a:rPr b="0" lang="en-IN" sz="4800" spc="-1" strike="noStrike">
                <a:solidFill>
                  <a:srgbClr val="000000"/>
                </a:solidFill>
                <a:latin typeface="Calibri Light"/>
              </a:rPr>
              <a:t> = m</a:t>
            </a:r>
            <a:br>
              <a:rPr sz="4800"/>
            </a:br>
            <a:br>
              <a:rPr sz="4800"/>
            </a:br>
            <a:r>
              <a:rPr b="0" lang="en-IN" sz="4800" spc="-1" strike="noStrike">
                <a:solidFill>
                  <a:srgbClr val="000000"/>
                </a:solidFill>
                <a:latin typeface="Calibri Light"/>
              </a:rPr>
              <a:t>y=mx+c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2" descr="What is Linear Regression in Machine Learning?"/>
          <p:cNvPicPr/>
          <p:nvPr/>
        </p:nvPicPr>
        <p:blipFill>
          <a:blip r:embed="rId1"/>
          <a:stretch/>
        </p:blipFill>
        <p:spPr>
          <a:xfrm>
            <a:off x="2693160" y="681480"/>
            <a:ext cx="9479520" cy="51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LR – Practical Manual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447920"/>
            <a:ext cx="10804680" cy="47289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58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numpy as np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matplotlib.pyplot as plt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Given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x = np.array([1500, 1600, 1700, 1800, 1900])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Square Footage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 = np.array([245, 312, 279, 308, 335])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Prices in thousands of dollars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Calculating the means of x and 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mean_x = np.mean(x)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mean_y = np.mean(y)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Calculating slope (m) and intercept (c)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 = np.sum((x - mean_x) * (y - mean_y)) / np.sum((x - mean_x) ** 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 = mean_y - m * mean_x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print(f"Slope (m): {m}")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print(f"Intercept (c): {c}")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Predicting prices using the linear regression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y_pred = m * x + 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Calculating Mean Squared Error (MSE)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mse = np.mean((y - y_pred) ** 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print(f"Mean Squared Error (MSE): {mse}")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plt.scatter(x,y)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plt.plot(x,y_pred)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plt.show()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Linear Regression using sklearn lib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450800"/>
            <a:ext cx="10515240" cy="47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9000"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from sklearn.model_selection import train_test_split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from sklearn.linear_model import LinearRegression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# load titaninc dataset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df = df.dropna()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x=df.Age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y=df.Fare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x_train,x_test,y_train,y_test=train_test_split(x,y,test_size=0.2,random_state=2)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lr = LinearRegression()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lr.fit(x_train.values.reshape(146,1),y_train.values.reshape(146,1)) #numer of row : 146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y_pred=lr.predict(x_test.values.reshape(37,1))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plt.scatter(x_test,y_test)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plt.plot(x_test,y_pred , c='red')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plt.title("Actual vs. Predicted Fares")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plt.show()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426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Types of classification Algorithms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Box 2"/>
          <p:cNvSpPr/>
          <p:nvPr/>
        </p:nvSpPr>
        <p:spPr>
          <a:xfrm>
            <a:off x="838080" y="1449360"/>
            <a:ext cx="104076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Logistic 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K-Nearest Neighbours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Naive Bayes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Decision Tree classification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Random Forest classification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4421160"/>
            <a:ext cx="10515240" cy="211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Email spam detection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Disease Detection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Speech Recognition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Face recognition, etc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itle 1"/>
          <p:cNvSpPr/>
          <p:nvPr/>
        </p:nvSpPr>
        <p:spPr>
          <a:xfrm>
            <a:off x="838080" y="345672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Use cases of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Classification Problem : 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9" name="Chart 34"/>
          <p:cNvGraphicFramePr/>
          <p:nvPr/>
        </p:nvGraphicFramePr>
        <p:xfrm>
          <a:off x="1239120" y="2174400"/>
          <a:ext cx="9944640" cy="309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0" name="Multiplication Sign 35"/>
          <p:cNvSpPr/>
          <p:nvPr/>
        </p:nvSpPr>
        <p:spPr>
          <a:xfrm>
            <a:off x="598932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Multiplication Sign 36"/>
          <p:cNvSpPr/>
          <p:nvPr/>
        </p:nvSpPr>
        <p:spPr>
          <a:xfrm>
            <a:off x="663048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Multiplication Sign 37"/>
          <p:cNvSpPr/>
          <p:nvPr/>
        </p:nvSpPr>
        <p:spPr>
          <a:xfrm>
            <a:off x="750888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Multiplication Sign 38"/>
          <p:cNvSpPr/>
          <p:nvPr/>
        </p:nvSpPr>
        <p:spPr>
          <a:xfrm>
            <a:off x="788580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Multiplication Sign 39"/>
          <p:cNvSpPr/>
          <p:nvPr/>
        </p:nvSpPr>
        <p:spPr>
          <a:xfrm>
            <a:off x="862380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Multiplication Sign 40"/>
          <p:cNvSpPr/>
          <p:nvPr/>
        </p:nvSpPr>
        <p:spPr>
          <a:xfrm>
            <a:off x="898416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Multiplication Sign 41"/>
          <p:cNvSpPr/>
          <p:nvPr/>
        </p:nvSpPr>
        <p:spPr>
          <a:xfrm>
            <a:off x="957492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Multiplication Sign 42"/>
          <p:cNvSpPr/>
          <p:nvPr/>
        </p:nvSpPr>
        <p:spPr>
          <a:xfrm>
            <a:off x="162216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8" name="Multiplication Sign 43"/>
          <p:cNvSpPr/>
          <p:nvPr/>
        </p:nvSpPr>
        <p:spPr>
          <a:xfrm>
            <a:off x="213156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Multiplication Sign 44"/>
          <p:cNvSpPr/>
          <p:nvPr/>
        </p:nvSpPr>
        <p:spPr>
          <a:xfrm>
            <a:off x="281052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0" name="Multiplication Sign 45"/>
          <p:cNvSpPr/>
          <p:nvPr/>
        </p:nvSpPr>
        <p:spPr>
          <a:xfrm>
            <a:off x="305784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Multiplication Sign 46"/>
          <p:cNvSpPr/>
          <p:nvPr/>
        </p:nvSpPr>
        <p:spPr>
          <a:xfrm>
            <a:off x="382860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2" name="Multiplication Sign 47"/>
          <p:cNvSpPr/>
          <p:nvPr/>
        </p:nvSpPr>
        <p:spPr>
          <a:xfrm>
            <a:off x="4599000" y="460764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Multiplication Sign 48"/>
          <p:cNvSpPr/>
          <p:nvPr/>
        </p:nvSpPr>
        <p:spPr>
          <a:xfrm>
            <a:off x="5299920" y="460764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Multiplication Sign 49"/>
          <p:cNvSpPr/>
          <p:nvPr/>
        </p:nvSpPr>
        <p:spPr>
          <a:xfrm>
            <a:off x="6818760" y="462492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5" name="TextBox 50"/>
          <p:cNvSpPr/>
          <p:nvPr/>
        </p:nvSpPr>
        <p:spPr>
          <a:xfrm>
            <a:off x="5783400" y="5268240"/>
            <a:ext cx="810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weight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51"/>
          <p:cNvSpPr/>
          <p:nvPr/>
        </p:nvSpPr>
        <p:spPr>
          <a:xfrm>
            <a:off x="546840" y="3536640"/>
            <a:ext cx="77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Obese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52"/>
          <p:cNvSpPr/>
          <p:nvPr/>
        </p:nvSpPr>
        <p:spPr>
          <a:xfrm>
            <a:off x="923400" y="4624920"/>
            <a:ext cx="335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53"/>
          <p:cNvSpPr/>
          <p:nvPr/>
        </p:nvSpPr>
        <p:spPr>
          <a:xfrm>
            <a:off x="876240" y="2377080"/>
            <a:ext cx="335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Star: 6 Points 54"/>
          <p:cNvSpPr/>
          <p:nvPr/>
        </p:nvSpPr>
        <p:spPr>
          <a:xfrm>
            <a:off x="6862680" y="289044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0" name="Straight Connector 55"/>
          <p:cNvCxnSpPr>
            <a:endCxn id="169" idx="2"/>
          </p:cNvCxnSpPr>
          <p:nvPr/>
        </p:nvCxnSpPr>
        <p:spPr>
          <a:xfrm flipV="1">
            <a:off x="7021440" y="3191760"/>
            <a:ext cx="360" cy="170928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  <p:sp>
        <p:nvSpPr>
          <p:cNvPr id="171" name="Star: 6 Points 56"/>
          <p:cNvSpPr/>
          <p:nvPr/>
        </p:nvSpPr>
        <p:spPr>
          <a:xfrm>
            <a:off x="5370480" y="415692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00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2" name="Straight Connector 57"/>
          <p:cNvCxnSpPr/>
          <p:nvPr/>
        </p:nvCxnSpPr>
        <p:spPr>
          <a:xfrm flipV="1">
            <a:off x="5529240" y="4306680"/>
            <a:ext cx="360" cy="57852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  <p:sp>
        <p:nvSpPr>
          <p:cNvPr id="173" name="Star: 6 Points 58"/>
          <p:cNvSpPr/>
          <p:nvPr/>
        </p:nvSpPr>
        <p:spPr>
          <a:xfrm rot="10566000">
            <a:off x="6063840" y="355104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accent6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4" name="Straight Connector 59"/>
          <p:cNvCxnSpPr/>
          <p:nvPr/>
        </p:nvCxnSpPr>
        <p:spPr>
          <a:xfrm>
            <a:off x="6188760" y="2607480"/>
            <a:ext cx="360" cy="111384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  <p:sp>
        <p:nvSpPr>
          <p:cNvPr id="175" name="Star: 6 Points 60"/>
          <p:cNvSpPr/>
          <p:nvPr/>
        </p:nvSpPr>
        <p:spPr>
          <a:xfrm rot="10566000">
            <a:off x="6698520" y="303696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accent6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6" name="Straight Connector 61"/>
          <p:cNvCxnSpPr/>
          <p:nvPr/>
        </p:nvCxnSpPr>
        <p:spPr>
          <a:xfrm>
            <a:off x="6829200" y="2568960"/>
            <a:ext cx="22680" cy="60984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LogisticRegression – using Sklearn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447920"/>
            <a:ext cx="10804680" cy="47289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50000"/>
          </a:bodyPr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import numpy as np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from sklearn.linear_model import LogisticRegression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import matplotlib.pyplot as plt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# Data: Hours studied (X) and whether the student passed (Y)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X = np.array([[1], [2], [3], [4], [5], [6], [7]])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# Hours studied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Y = np.array([0, 0, 0, 1, 1, 1, 1])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# Pass (1) or Fail (0)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# Initialize the logistic regression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model = LogisticRegression()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# Fit the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model.fit(X, 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x_test=np.linspace(0,8,10).reshape(10,1)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Prob_passing = model.predict_proba(x_test)[:,1]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plt.scatter(X, Y, color='red', label='Data points')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plt.plot(x_test, Prob_passing, color='blue', label='Logistic Regression Curve')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plt.xlabel('Hours Studied')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plt.ylabel('Probability of Passing')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plt.title('Logistic Regression: Probability of Passing vs. Hours Studied')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plt.grid(True)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scadia Mono Light"/>
                <a:ea typeface="Cascadia Mono Light"/>
              </a:rPr>
              <a:t>plt.show()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-4424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8830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Association Rule Mining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Types of ML Algorithm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Classification vs 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Linear Regression &amp; Logistic Regression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K-Nearest Neighbors(k-NN)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Decision Tree – Naïve Bayes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Ensemble Method Random Forest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Feature – Generation and Selection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Filters, Wrappers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2"/>
          <p:cNvSpPr/>
          <p:nvPr/>
        </p:nvSpPr>
        <p:spPr>
          <a:xfrm>
            <a:off x="875880" y="1157040"/>
            <a:ext cx="499680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The k-nearest neighbors (KNN) algorithm is a supervised learning classifier, which uses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proximity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 to make classifications or predictions about the </a:t>
            </a:r>
            <a:r>
              <a:rPr b="0" lang="en-US" sz="2400" spc="-1" strike="noStrike">
                <a:solidFill>
                  <a:schemeClr val="accent1"/>
                </a:solidFill>
                <a:latin typeface="Untitled Sans"/>
              </a:rPr>
              <a:t>grouping</a:t>
            </a: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 of an individual data point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3582360"/>
            <a:ext cx="10515240" cy="259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import matplotlib.pyplot as plt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x = [4, 5, 10, 4, 3, 11, 14 , 8, 10, 12]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y = [21, 19, 24, 17, 16, 25, 24, 22, 21, 21]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classes = [0, 0, 1, 0, 0, 1, 1, 0, 1, 1]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plt.scatter(x, y, c=classes)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plt.show()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2" descr="K-Nearest Neighbors Algorithm - Intuitive Tutorials"/>
          <p:cNvPicPr/>
          <p:nvPr/>
        </p:nvPicPr>
        <p:blipFill>
          <a:blip r:embed="rId1"/>
          <a:stretch/>
        </p:blipFill>
        <p:spPr>
          <a:xfrm>
            <a:off x="5835240" y="901800"/>
            <a:ext cx="5889600" cy="33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093680"/>
            <a:ext cx="10515240" cy="508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value of k affects the model's error rate and performance: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Overfitting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small value of k can cause overfitting, which means the model performs well on training data but poorly on new data.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Underfitting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large value of k can cause underfitting, which means the model doesn't perform well on training data and can't be generalized to new data.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Choosing an </a:t>
            </a:r>
            <a:r>
              <a:rPr b="1" lang="en-US" sz="1800" spc="-1" strike="noStrike">
                <a:solidFill>
                  <a:schemeClr val="accent3">
                    <a:lumMod val="75000"/>
                  </a:schemeClr>
                </a:solidFill>
                <a:latin typeface="Calibri"/>
              </a:rPr>
              <a:t>odd value of 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help avoid ties in classification.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 are some tips for choosing the value of k: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Square root of n: Choose k as the square root of the total number of data points.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Bootstrap method: In binary classification problems, the bootstrap method is a popular way to choose the optimal k.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Cross-validation: Use cross-validation to select the best value of k and improve performance. 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Box 2"/>
          <p:cNvSpPr/>
          <p:nvPr/>
        </p:nvSpPr>
        <p:spPr>
          <a:xfrm>
            <a:off x="904320" y="1034640"/>
            <a:ext cx="1140696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Untitled Sans"/>
              </a:rPr>
              <a:t>USED For: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Data Preprocessing ( As simple Data Imputer – to handle null value)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Forecasting (Finance / Healthcare)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Untitled Sans"/>
              </a:rPr>
              <a:t>Advantage: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Easy to implement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Few Hyperparameter (Distance Matrix, k-value)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Adaptable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Untitled Sans"/>
              </a:rPr>
              <a:t>Disadvantage: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Scale ( require whole data so time taking process)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Curse of Dimensionality (add unnecessary column which might add noise)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Overfitting (on lower k values)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Untitled Sans"/>
              </a:rPr>
              <a:t>Underfitting (on higher k values)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2"/>
          <p:cNvSpPr/>
          <p:nvPr/>
        </p:nvSpPr>
        <p:spPr>
          <a:xfrm>
            <a:off x="875880" y="1157040"/>
            <a:ext cx="11039040" cy="58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Untitled Sans"/>
              </a:rPr>
              <a:t>from sklearn.neighbors import KNeighborsClassifier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Untitled Sans"/>
              </a:rPr>
              <a:t>data = list(zip(x, y))      // convert like [(4,5),(8,9)]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Untitled Sans"/>
              </a:rPr>
              <a:t>knn = KNeighborsClassifier(n_neighbors=1)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333333"/>
                </a:solidFill>
                <a:latin typeface="Untitled Sans"/>
              </a:rPr>
              <a:t>knn.fit(data, classes)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new_x = 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new_y = 21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new_point = [(new_x, new_y)]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prediction = knn.predict(new_point)   //[0] or [1] sklearn provide result in array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plt.scatter(x + [new_x], y + [new_y], c=classes + [prediction[0]])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plt.show()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500"/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500"/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967320" y="1146960"/>
            <a:ext cx="9025200" cy="36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1071504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Step 1: Calculate Probabilities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Prior probabilities: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P(Spam) = 3/5 = 0.6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P(Not Spam) = 2/5 = 0.4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Step 2: Classify a New Email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New email: "free offer buy"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Calculate probabilities: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Bookman Old Style"/>
              </a:rPr>
              <a:t>P(Class=Spam | Word1=free, Word2=offer, Word3=busy) = 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Bookman Old Style"/>
              </a:rPr>
              <a:t>P(Spam) * P(Word1=free | Spam) * P(Word2=offer | Spam) * P(Word3=buy| Spam)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Bookman Old Style"/>
              </a:rPr>
              <a:t>P(Class=Not Spam | Word1=free, Word2=offer, Word3=busy) = 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700" spc="-1" strike="noStrike">
                <a:solidFill>
                  <a:srgbClr val="000000"/>
                </a:solidFill>
                <a:latin typeface="Bookman Old Style"/>
              </a:rPr>
              <a:t>P(Not Spam) * P(Word1=free | Not Spam) * P(Word2=offer | Not Spam) * P(Word3=buy | Not Spam)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Compare probabilities and assign the class with the highest probability.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2" descr="bayes theorem formula"/>
          <p:cNvPicPr/>
          <p:nvPr/>
        </p:nvPicPr>
        <p:blipFill>
          <a:blip r:embed="rId1"/>
          <a:stretch/>
        </p:blipFill>
        <p:spPr>
          <a:xfrm>
            <a:off x="9605880" y="-72000"/>
            <a:ext cx="2585880" cy="18486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Naive Bayes is a simple </a:t>
            </a:r>
            <a:r>
              <a:rPr b="0" lang="en-US" sz="2800" spc="-1" strike="noStrike">
                <a:solidFill>
                  <a:schemeClr val="accent2">
                    <a:lumMod val="75000"/>
                  </a:schemeClr>
                </a:solidFill>
                <a:latin typeface="Nunito"/>
              </a:rPr>
              <a:t>probabilistic classifier </a:t>
            </a: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based on </a:t>
            </a:r>
            <a:r>
              <a:rPr b="0" lang="en-US" sz="2800" spc="-1" strike="noStrike">
                <a:solidFill>
                  <a:schemeClr val="accent2">
                    <a:lumMod val="75000"/>
                  </a:schemeClr>
                </a:solidFill>
                <a:latin typeface="Nunito"/>
              </a:rPr>
              <a:t>Bayes’ theorem</a:t>
            </a: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It assumes that the features of a given data point are </a:t>
            </a:r>
            <a:r>
              <a:rPr b="1" lang="en-US" sz="2800" spc="-1" strike="noStrike">
                <a:solidFill>
                  <a:srgbClr val="000000"/>
                </a:solidFill>
                <a:latin typeface="Nunito"/>
              </a:rPr>
              <a:t>independent</a:t>
            </a: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 of each other, which is often not the case in reality.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Used in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chemeClr val="accent2">
                    <a:lumMod val="75000"/>
                  </a:schemeClr>
                </a:solidFill>
                <a:latin typeface="Nunito"/>
              </a:rPr>
              <a:t>text classification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. In text classification tasks, data contains high dimension (as each word represent one feature in the data).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spam filtering, sentiment detection, rating classification etc.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Picture 2" descr="bayes theorem formula"/>
          <p:cNvPicPr/>
          <p:nvPr/>
        </p:nvPicPr>
        <p:blipFill>
          <a:blip r:embed="rId1"/>
          <a:stretch/>
        </p:blipFill>
        <p:spPr>
          <a:xfrm>
            <a:off x="9605880" y="-72000"/>
            <a:ext cx="2585880" cy="184860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Steps Involved in Naive Bayes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Preparation: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Collect and clean your data: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Ensure the data is relevant and free from errors.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Split the data into training and testing sets: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helps evaluate the model's performance.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Calculate Probabilities: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Calculate the prior probability: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is the probability of each class occurring in the training set.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Calculate the conditional probability: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is the probability of a feature occurring given a particular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Make Predictions: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a new instance, calculate the probability of it belonging to each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Assign the instance to the class with the highest probability.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" descr="bayes theorem formula"/>
          <p:cNvPicPr/>
          <p:nvPr/>
        </p:nvPicPr>
        <p:blipFill>
          <a:blip r:embed="rId1"/>
          <a:stretch/>
        </p:blipFill>
        <p:spPr>
          <a:xfrm>
            <a:off x="9605880" y="-72000"/>
            <a:ext cx="2585880" cy="1848600"/>
          </a:xfrm>
          <a:prstGeom prst="rect">
            <a:avLst/>
          </a:prstGeom>
          <a:ln w="0">
            <a:noFill/>
          </a:ln>
        </p:spPr>
      </p:pic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Steps Involved in Naive Bayes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 Preparation: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Collect and clean your data: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Ensure the data is relevant and free from errors.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Split the data into training and testing sets: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helps evaluate the model's performance.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Calculate Probabilities: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Calculate the prior probability: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is the probability of each class occurring in the training set.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Calculate the conditional probability: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is the probability of a feature occurring given a particular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Make Predictions: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a new instance, calculate the probability of it belonging to each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Assign the instance to the class with the highest probability.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icture 4"/>
          <p:cNvSpPr/>
          <p:nvPr/>
        </p:nvSpPr>
        <p:spPr>
          <a:xfrm>
            <a:off x="206640" y="467640"/>
            <a:ext cx="11525400" cy="5631120"/>
          </a:xfrm>
          <a:prstGeom prst="foldedCorner">
            <a:avLst>
              <a:gd name="adj" fmla="val 16667"/>
            </a:avLst>
          </a:prstGeom>
          <a:blipFill rotWithShape="0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Association Rule Learning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Association rule learning is a type of </a:t>
            </a:r>
            <a:r>
              <a:rPr b="0" lang="en-IN" sz="2400" spc="-1" strike="noStrike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</a:rPr>
              <a:t>unsupervised learning technique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. It tries to find some interesting </a:t>
            </a:r>
            <a:r>
              <a:rPr b="0" lang="en-IN" sz="2400" spc="-1" strike="noStrike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</a:rPr>
              <a:t>relations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or </a:t>
            </a:r>
            <a:r>
              <a:rPr b="0" lang="en-IN" sz="2400" spc="-1" strike="noStrike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</a:rPr>
              <a:t>associations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among the variables of dataset. It is based on different rules to discover the interesting relations between variables in the database.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 : Market Basket analysis,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Web usage mining, etc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1" descr="Association Rule Learning"/>
          <p:cNvPicPr/>
          <p:nvPr/>
        </p:nvPicPr>
        <p:blipFill>
          <a:blip r:embed="rId1"/>
          <a:stretch/>
        </p:blipFill>
        <p:spPr>
          <a:xfrm>
            <a:off x="6256080" y="2895840"/>
            <a:ext cx="4563000" cy="308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7" name="Content Placeholder 4"/>
          <p:cNvSpPr/>
          <p:nvPr/>
        </p:nvSpPr>
        <p:spPr>
          <a:xfrm>
            <a:off x="560520" y="707040"/>
            <a:ext cx="10873800" cy="5036760"/>
          </a:xfrm>
          <a:prstGeom prst="foldedCorner">
            <a:avLst>
              <a:gd name="adj" fmla="val 16667"/>
            </a:avLst>
          </a:prstGeom>
          <a:blipFill rotWithShape="0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2"/>
          <p:cNvSpPr/>
          <p:nvPr/>
        </p:nvSpPr>
        <p:spPr>
          <a:xfrm>
            <a:off x="10243440" y="373968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Rectangle 5"/>
          <p:cNvSpPr/>
          <p:nvPr/>
        </p:nvSpPr>
        <p:spPr>
          <a:xfrm>
            <a:off x="9804600" y="453672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0" name="Rectangle 6"/>
          <p:cNvSpPr/>
          <p:nvPr/>
        </p:nvSpPr>
        <p:spPr>
          <a:xfrm>
            <a:off x="293400" y="4906800"/>
            <a:ext cx="11234160" cy="83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1" name="Rectangle 7"/>
          <p:cNvSpPr/>
          <p:nvPr/>
        </p:nvSpPr>
        <p:spPr>
          <a:xfrm>
            <a:off x="10395720" y="389232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8"/>
          <p:cNvSpPr/>
          <p:nvPr/>
        </p:nvSpPr>
        <p:spPr>
          <a:xfrm>
            <a:off x="2246760" y="2304360"/>
            <a:ext cx="2273760" cy="11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3" name="Rectangle 9"/>
          <p:cNvSpPr/>
          <p:nvPr/>
        </p:nvSpPr>
        <p:spPr>
          <a:xfrm>
            <a:off x="10548000" y="404460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215" name="Content Placeholder 4" descr=""/>
          <p:cNvPicPr/>
          <p:nvPr/>
        </p:nvPicPr>
        <p:blipFill>
          <a:blip r:embed="rId1"/>
          <a:stretch/>
        </p:blipFill>
        <p:spPr>
          <a:xfrm>
            <a:off x="428400" y="207720"/>
            <a:ext cx="11040120" cy="5811480"/>
          </a:xfrm>
          <a:prstGeom prst="rect">
            <a:avLst/>
          </a:prstGeom>
          <a:ln w="0">
            <a:noFill/>
          </a:ln>
        </p:spPr>
      </p:pic>
      <p:sp>
        <p:nvSpPr>
          <p:cNvPr id="216" name="Rectangle 3"/>
          <p:cNvSpPr/>
          <p:nvPr/>
        </p:nvSpPr>
        <p:spPr>
          <a:xfrm>
            <a:off x="5948640" y="207720"/>
            <a:ext cx="5612040" cy="36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7" name="Rectangle 5"/>
          <p:cNvSpPr/>
          <p:nvPr/>
        </p:nvSpPr>
        <p:spPr>
          <a:xfrm>
            <a:off x="513360" y="3822120"/>
            <a:ext cx="10954800" cy="22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8" name="Rectangle 6"/>
          <p:cNvSpPr/>
          <p:nvPr/>
        </p:nvSpPr>
        <p:spPr>
          <a:xfrm>
            <a:off x="4541040" y="3084840"/>
            <a:ext cx="739440" cy="60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Advantage: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96880" indent="-198720" algn="just">
              <a:lnSpc>
                <a:spcPct val="90000"/>
              </a:lnSpc>
              <a:spcBef>
                <a:spcPts val="499"/>
              </a:spcBef>
              <a:buClr>
                <a:srgbClr val="276f8c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Nunito"/>
              </a:rPr>
              <a:t>Less complex: 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considered as simpler classifier since the parameters are easier to estimate.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96880" indent="-198720" algn="just">
              <a:lnSpc>
                <a:spcPct val="90000"/>
              </a:lnSpc>
              <a:spcBef>
                <a:spcPts val="499"/>
              </a:spcBef>
              <a:buClr>
                <a:srgbClr val="276f8c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Nunito"/>
              </a:rPr>
              <a:t>Scales well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: fairly accurate when the conditional independence assumption holds. It also has low storage requirements.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96880" indent="-198720" algn="just">
              <a:lnSpc>
                <a:spcPct val="90000"/>
              </a:lnSpc>
              <a:spcBef>
                <a:spcPts val="499"/>
              </a:spcBef>
              <a:buClr>
                <a:srgbClr val="276f8c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Nunito"/>
              </a:rPr>
              <a:t>Can handle high-dimensional data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</a:rPr>
              <a:t>: Use cases, such document classification, can have a high number of dimensions, which can be difficult for other classifiers to manage.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96880" indent="-198720" algn="just">
              <a:lnSpc>
                <a:spcPct val="90000"/>
              </a:lnSpc>
              <a:spcBef>
                <a:spcPts val="499"/>
              </a:spcBef>
              <a:buClr>
                <a:srgbClr val="3a8f9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Overfitting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generally not a major concern with Naive Bayes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This is primarily due to its strong independence assumption.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Nunito"/>
              </a:rPr>
              <a:t>Disadvantage: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96880" indent="-1987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Subject to </a:t>
            </a:r>
            <a:r>
              <a:rPr b="1" lang="en-US" sz="24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Zero frequency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If categorical variable has a category (in test set), which was not observed in training data set, then model will assign a 0 (zero) probability and will be unable to make a prediction.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96880" indent="-198720" algn="just">
              <a:lnSpc>
                <a:spcPct val="90000"/>
              </a:lnSpc>
              <a:spcBef>
                <a:spcPts val="499"/>
              </a:spcBef>
              <a:buClr>
                <a:srgbClr val="3a8f98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4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Unrealistic core assumption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In real life, it is almost impossible that we get a set of predictors which are completely independent.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4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5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How does Association Rule Learning work?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Association rule learning works on the concept of If and Else Statement, such as if A then 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Here the If element is called </a:t>
            </a:r>
            <a:r>
              <a:rPr b="0" lang="en-US" sz="2400" spc="-1" strike="noStrike">
                <a:solidFill>
                  <a:schemeClr val="accent1"/>
                </a:solidFill>
                <a:latin typeface="Calibri"/>
                <a:ea typeface="Calibri"/>
              </a:rPr>
              <a:t>ANTECEDENT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and then statement is called as </a:t>
            </a:r>
            <a:r>
              <a:rPr b="0" lang="en-US" sz="2400" spc="-1" strike="noStrike">
                <a:solidFill>
                  <a:schemeClr val="accent1"/>
                </a:solidFill>
                <a:latin typeface="Calibri"/>
                <a:ea typeface="Calibri"/>
              </a:rPr>
              <a:t>CONSEQUENT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These types of relationships where we can find out some association or relation between two items is known as </a:t>
            </a:r>
            <a:r>
              <a:rPr b="0" lang="en-US" sz="2400" spc="-1" strike="noStrike">
                <a:solidFill>
                  <a:schemeClr val="accent1"/>
                </a:solidFill>
                <a:latin typeface="Calibri"/>
                <a:ea typeface="Calibri"/>
              </a:rPr>
              <a:t>single cardinality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1" descr="Association Rule Learning"/>
          <p:cNvPicPr/>
          <p:nvPr/>
        </p:nvPicPr>
        <p:blipFill>
          <a:blip r:embed="rId1"/>
          <a:stretch/>
        </p:blipFill>
        <p:spPr>
          <a:xfrm>
            <a:off x="3904560" y="2430000"/>
            <a:ext cx="3714840" cy="10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To measure the associations between Multiple of data items following metrics used.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Support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Confidence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Lift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Association Rule Learning"/>
          <p:cNvPicPr/>
          <p:nvPr/>
        </p:nvPicPr>
        <p:blipFill>
          <a:blip r:embed="rId1"/>
          <a:stretch/>
        </p:blipFill>
        <p:spPr>
          <a:xfrm>
            <a:off x="1797480" y="2503440"/>
            <a:ext cx="5731200" cy="5500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Association Rule Learning"/>
          <p:cNvPicPr/>
          <p:nvPr/>
        </p:nvPicPr>
        <p:blipFill>
          <a:blip r:embed="rId2"/>
          <a:stretch/>
        </p:blipFill>
        <p:spPr>
          <a:xfrm>
            <a:off x="1797480" y="3726360"/>
            <a:ext cx="5731200" cy="53496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7" descr="Association Rule Learning"/>
          <p:cNvPicPr/>
          <p:nvPr/>
        </p:nvPicPr>
        <p:blipFill>
          <a:blip r:embed="rId3"/>
          <a:stretch/>
        </p:blipFill>
        <p:spPr>
          <a:xfrm>
            <a:off x="1797480" y="5045400"/>
            <a:ext cx="5731200" cy="535680"/>
          </a:xfrm>
          <a:prstGeom prst="rect">
            <a:avLst/>
          </a:prstGeom>
          <a:ln w="0">
            <a:noFill/>
          </a:ln>
        </p:spPr>
      </p:pic>
      <p:sp>
        <p:nvSpPr>
          <p:cNvPr id="106" name="TextBox 1"/>
          <p:cNvSpPr/>
          <p:nvPr/>
        </p:nvSpPr>
        <p:spPr>
          <a:xfrm>
            <a:off x="4098240" y="5144040"/>
            <a:ext cx="2529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 PL UKai TW MBE"/>
                <a:ea typeface="AR PL UKai TW MBE"/>
              </a:rPr>
              <a:t>Supp(x,y) = freq(x,y)/T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8" descr=""/>
          <p:cNvPicPr/>
          <p:nvPr/>
        </p:nvPicPr>
        <p:blipFill>
          <a:blip r:embed="rId4"/>
          <a:srcRect l="15497" t="0" r="13547" b="20769"/>
          <a:stretch/>
        </p:blipFill>
        <p:spPr>
          <a:xfrm>
            <a:off x="7529040" y="1508400"/>
            <a:ext cx="4205520" cy="3906720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9"/>
          <p:cNvSpPr/>
          <p:nvPr/>
        </p:nvSpPr>
        <p:spPr>
          <a:xfrm>
            <a:off x="8621640" y="937080"/>
            <a:ext cx="14749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B-&gt;C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4572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If Lift= 1: The probability of occurrence of antecedent and consequent is </a:t>
            </a: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independent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of each other.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4572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Lift&gt;1: It determines the degree to which the two itemsets are </a:t>
            </a: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dependent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to each other.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4572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Lift&lt;1: It tells us that one item is a substitute for other items, which means one item has a </a:t>
            </a: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negative effect on another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4572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3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Basics of Machine Learning Algorithms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Rectangle 2"/>
          <p:cNvSpPr/>
          <p:nvPr/>
        </p:nvSpPr>
        <p:spPr>
          <a:xfrm>
            <a:off x="843120" y="1215360"/>
            <a:ext cx="10776960" cy="49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Machine Learning (ML)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subset of artificial intelligence that involves training computers to learn from data without being explicitly programmed. This learning process allows machines to </a:t>
            </a:r>
            <a:r>
              <a:rPr b="0" lang="en-US" sz="24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identify patterns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chemeClr val="accent3">
                    <a:lumMod val="75000"/>
                  </a:schemeClr>
                </a:solidFill>
                <a:latin typeface="Arial"/>
              </a:rPr>
              <a:t>make predictions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and perform tasks that would typically require </a:t>
            </a:r>
            <a:r>
              <a:rPr b="0" lang="en-US" sz="2400" spc="-1" strike="noStrike">
                <a:solidFill>
                  <a:schemeClr val="accent3">
                    <a:lumMod val="50000"/>
                  </a:schemeClr>
                </a:solidFill>
                <a:latin typeface="Arial"/>
              </a:rPr>
              <a:t>human intervention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 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Key Components of a Machine Learning Algorithm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raw material for ML algorithms. It can be structured (e.g., CSV files) or unstructured (e.g., images, text).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Features: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relevant attributes or characteristics extracted from the data.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Model: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mathematical representation that learns a mapping function between the features and the target variable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Algorithm: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procedure or method used to train the model.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Types of Machine Learning Algorithms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843120" y="2003760"/>
            <a:ext cx="10776960" cy="33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marL="457200" indent="-457200">
              <a:lnSpc>
                <a:spcPct val="100000"/>
              </a:lnSpc>
              <a:buClr>
                <a:srgbClr val="276f8c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Supervised Learning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Regression: Predicting a continuous numerical value (e.g., house prices).Linear regression, logistic regression, decision trees, random forests.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Classification: decision trees. random forests, neural networks.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276f8c"/>
              </a:buClr>
              <a:buFont typeface="Calibri Light"/>
              <a:buAutoNum type="arabicPeriod" startAt="2"/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Unsupervised Learning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Clustering: Grouping data points into similar clusters. K-means clustering, hierarchical clustering, DBSCAN.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276f8c"/>
              </a:buClr>
              <a:buFont typeface="Calibri Light"/>
              <a:buAutoNum type="arabicPeriod" startAt="3"/>
            </a:pPr>
            <a:r>
              <a:rPr b="1" lang="en-US" sz="24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Reinforcement Learning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: Learning through trial and error, interacting with an environment and receiving rewards or penalties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Types of ML Algorithms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ontent Placeholder 7"/>
          <p:cNvSpPr/>
          <p:nvPr/>
        </p:nvSpPr>
        <p:spPr>
          <a:xfrm>
            <a:off x="2125800" y="1690560"/>
            <a:ext cx="7940520" cy="4320720"/>
          </a:xfrm>
          <a:prstGeom prst="round2SameRect">
            <a:avLst>
              <a:gd name="adj1" fmla="val 35211"/>
              <a:gd name="adj2" fmla="val 0"/>
            </a:avLst>
          </a:prstGeom>
          <a:blipFill rotWithShape="0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7909200" y="4441320"/>
            <a:ext cx="2573280" cy="145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6584760" y="4322880"/>
            <a:ext cx="1371240" cy="47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Application>LibreOffice/7.4.7.2$Linux_X86_64 LibreOffice_project/40$Build-2</Application>
  <AppVersion>15.0000</AppVersion>
  <Words>2108</Words>
  <Paragraphs>267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2018-09-30T17:44:39Z</dcterms:created>
  <dc:creator>Geoff Hulten</dc:creator>
  <dc:description/>
  <dc:language>en-US</dc:language>
  <cp:lastModifiedBy>Lenovo</cp:lastModifiedBy>
  <dcterms:modified xsi:type="dcterms:W3CDTF">2024-10-01T04:03:57Z</dcterms:modified>
  <cp:revision>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32</vt:r8>
  </property>
</Properties>
</file>