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92000"/>
  <p:notesSz cx="6858000" cy="9144000"/>
  <p:embeddedFontLst>
    <p:embeddedFont>
      <p:font typeface="IBM Plex Sans"/>
      <p:regular r:id="rId49"/>
      <p:bold r:id="rId50"/>
      <p:italic r:id="rId51"/>
      <p:boldItalic r:id="rId52"/>
    </p:embeddedFont>
    <p:embeddedFont>
      <p:font typeface="Nuni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7" roundtripDataSignature="AMtx7mg+Z9DCzQgKf+0ybK2dZCwRzo4d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E87528-5862-4904-B2FD-D4EBE2169E97}">
  <a:tblStyle styleId="{B4E87528-5862-4904-B2FD-D4EBE2169E9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EF3"/>
          </a:solidFill>
        </a:fill>
      </a:tcStyle>
    </a:wholeTbl>
    <a:band1H>
      <a:tcTxStyle/>
      <a:tcStyle>
        <a:fill>
          <a:solidFill>
            <a:srgbClr val="CCDCE6"/>
          </a:solidFill>
        </a:fill>
      </a:tcStyle>
    </a:band1H>
    <a:band2H>
      <a:tcTxStyle/>
    </a:band2H>
    <a:band1V>
      <a:tcTxStyle/>
      <a:tcStyle>
        <a:fill>
          <a:solidFill>
            <a:srgbClr val="CCDCE6"/>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IBMPlex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IBMPlexSans-italic.fntdata"/><Relationship Id="rId50" Type="http://schemas.openxmlformats.org/officeDocument/2006/relationships/font" Target="fonts/IBMPlexSans-bold.fntdata"/><Relationship Id="rId53" Type="http://schemas.openxmlformats.org/officeDocument/2006/relationships/font" Target="fonts/Nunito-regular.fntdata"/><Relationship Id="rId52" Type="http://schemas.openxmlformats.org/officeDocument/2006/relationships/font" Target="fonts/IBMPlexSans-boldItalic.fntdata"/><Relationship Id="rId11" Type="http://schemas.openxmlformats.org/officeDocument/2006/relationships/slide" Target="slides/slide6.xml"/><Relationship Id="rId55" Type="http://schemas.openxmlformats.org/officeDocument/2006/relationships/font" Target="fonts/Nunito-italic.fntdata"/><Relationship Id="rId10" Type="http://schemas.openxmlformats.org/officeDocument/2006/relationships/slide" Target="slides/slide5.xml"/><Relationship Id="rId54" Type="http://schemas.openxmlformats.org/officeDocument/2006/relationships/font" Target="fonts/Nunito-bold.fntdata"/><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ce56e7ac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30ce56e7acd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ce56e7acd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30ce56e7acd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3b54f57e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3b54f57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30ce56e7ac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g30ce56e7acd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0ce56e7ac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30ce56e7acd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4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44"/>
          <p:cNvSpPr txBox="1"/>
          <p:nvPr>
            <p:ph idx="12" type="sldNum"/>
          </p:nvPr>
        </p:nvSpPr>
        <p:spPr>
          <a:xfrm>
            <a:off x="137808" y="47625"/>
            <a:ext cx="70039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45"/>
          <p:cNvSpPr txBox="1"/>
          <p:nvPr>
            <p:ph idx="12" type="sldNum"/>
          </p:nvPr>
        </p:nvSpPr>
        <p:spPr>
          <a:xfrm>
            <a:off x="137808" y="47625"/>
            <a:ext cx="70039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3"/>
          <p:cNvSpPr/>
          <p:nvPr/>
        </p:nvSpPr>
        <p:spPr>
          <a:xfrm>
            <a:off x="0" y="6176963"/>
            <a:ext cx="12192000" cy="68103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 name="Google Shape;7;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 name="Google Shape;9;p43"/>
          <p:cNvSpPr/>
          <p:nvPr/>
        </p:nvSpPr>
        <p:spPr>
          <a:xfrm>
            <a:off x="1" y="0"/>
            <a:ext cx="12192000" cy="44747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 name="Google Shape;10;p43"/>
          <p:cNvSpPr txBox="1"/>
          <p:nvPr>
            <p:ph idx="12" type="sldNum"/>
          </p:nvPr>
        </p:nvSpPr>
        <p:spPr>
          <a:xfrm>
            <a:off x="137808" y="47625"/>
            <a:ext cx="70039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400" u="none" cap="none" strike="noStrike">
                <a:solidFill>
                  <a:schemeClr val="lt1"/>
                </a:solidFill>
                <a:latin typeface="Calibri"/>
                <a:ea typeface="Calibri"/>
                <a:cs typeface="Calibri"/>
                <a:sym typeface="Calibri"/>
              </a:defRPr>
            </a:lvl1pPr>
            <a:lvl2pPr indent="0" lvl="1" marL="0" marR="0" rtl="0" algn="r">
              <a:spcBef>
                <a:spcPts val="0"/>
              </a:spcBef>
              <a:buNone/>
              <a:defRPr b="0" i="0" sz="1400" u="none" cap="none" strike="noStrike">
                <a:solidFill>
                  <a:schemeClr val="lt1"/>
                </a:solidFill>
                <a:latin typeface="Calibri"/>
                <a:ea typeface="Calibri"/>
                <a:cs typeface="Calibri"/>
                <a:sym typeface="Calibri"/>
              </a:defRPr>
            </a:lvl2pPr>
            <a:lvl3pPr indent="0" lvl="2" marL="0" marR="0" rtl="0" algn="r">
              <a:spcBef>
                <a:spcPts val="0"/>
              </a:spcBef>
              <a:buNone/>
              <a:defRPr b="0" i="0" sz="1400" u="none" cap="none" strike="noStrike">
                <a:solidFill>
                  <a:schemeClr val="lt1"/>
                </a:solidFill>
                <a:latin typeface="Calibri"/>
                <a:ea typeface="Calibri"/>
                <a:cs typeface="Calibri"/>
                <a:sym typeface="Calibri"/>
              </a:defRPr>
            </a:lvl3pPr>
            <a:lvl4pPr indent="0" lvl="3" marL="0" marR="0" rtl="0" algn="r">
              <a:spcBef>
                <a:spcPts val="0"/>
              </a:spcBef>
              <a:buNone/>
              <a:defRPr b="0" i="0" sz="1400" u="none" cap="none" strike="noStrike">
                <a:solidFill>
                  <a:schemeClr val="lt1"/>
                </a:solidFill>
                <a:latin typeface="Calibri"/>
                <a:ea typeface="Calibri"/>
                <a:cs typeface="Calibri"/>
                <a:sym typeface="Calibri"/>
              </a:defRPr>
            </a:lvl4pPr>
            <a:lvl5pPr indent="0" lvl="4" marL="0" marR="0" rtl="0" algn="r">
              <a:spcBef>
                <a:spcPts val="0"/>
              </a:spcBef>
              <a:buNone/>
              <a:defRPr b="0" i="0" sz="1400" u="none" cap="none" strike="noStrike">
                <a:solidFill>
                  <a:schemeClr val="lt1"/>
                </a:solidFill>
                <a:latin typeface="Calibri"/>
                <a:ea typeface="Calibri"/>
                <a:cs typeface="Calibri"/>
                <a:sym typeface="Calibri"/>
              </a:defRPr>
            </a:lvl5pPr>
            <a:lvl6pPr indent="0" lvl="5" marL="0" marR="0" rtl="0" algn="r">
              <a:spcBef>
                <a:spcPts val="0"/>
              </a:spcBef>
              <a:buNone/>
              <a:defRPr b="0" i="0" sz="1400" u="none" cap="none" strike="noStrike">
                <a:solidFill>
                  <a:schemeClr val="lt1"/>
                </a:solidFill>
                <a:latin typeface="Calibri"/>
                <a:ea typeface="Calibri"/>
                <a:cs typeface="Calibri"/>
                <a:sym typeface="Calibri"/>
              </a:defRPr>
            </a:lvl6pPr>
            <a:lvl7pPr indent="0" lvl="6" marL="0" marR="0" rtl="0" algn="r">
              <a:spcBef>
                <a:spcPts val="0"/>
              </a:spcBef>
              <a:buNone/>
              <a:defRPr b="0" i="0" sz="1400" u="none" cap="none" strike="noStrike">
                <a:solidFill>
                  <a:schemeClr val="lt1"/>
                </a:solidFill>
                <a:latin typeface="Calibri"/>
                <a:ea typeface="Calibri"/>
                <a:cs typeface="Calibri"/>
                <a:sym typeface="Calibri"/>
              </a:defRPr>
            </a:lvl7pPr>
            <a:lvl8pPr indent="0" lvl="7" marL="0" marR="0" rtl="0" algn="r">
              <a:spcBef>
                <a:spcPts val="0"/>
              </a:spcBef>
              <a:buNone/>
              <a:defRPr b="0" i="0" sz="1400" u="none" cap="none" strike="noStrike">
                <a:solidFill>
                  <a:schemeClr val="lt1"/>
                </a:solidFill>
                <a:latin typeface="Calibri"/>
                <a:ea typeface="Calibri"/>
                <a:cs typeface="Calibri"/>
                <a:sym typeface="Calibri"/>
              </a:defRPr>
            </a:lvl8pPr>
            <a:lvl9pPr indent="0" lvl="8" marL="0" marR="0" rtl="0" algn="r">
              <a:spcBef>
                <a:spcPts val="0"/>
              </a:spcBef>
              <a:buNone/>
              <a:defRPr b="0" i="0" sz="14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43"/>
          <p:cNvSpPr txBox="1"/>
          <p:nvPr/>
        </p:nvSpPr>
        <p:spPr>
          <a:xfrm>
            <a:off x="6096000" y="6211669"/>
            <a:ext cx="6141720" cy="67710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By Ms. Drashti Garadharia</a:t>
            </a:r>
            <a:endParaRPr/>
          </a:p>
          <a:p>
            <a:pPr indent="0" lvl="0" marL="0" marR="0" rtl="0" algn="r">
              <a:lnSpc>
                <a:spcPct val="100000"/>
              </a:lnSpc>
              <a:spcBef>
                <a:spcPts val="0"/>
              </a:spcBef>
              <a:spcAft>
                <a:spcPts val="0"/>
              </a:spcAft>
              <a:buClr>
                <a:schemeClr val="lt1"/>
              </a:buClr>
              <a:buSzPts val="1900"/>
              <a:buFont typeface="Calibri"/>
              <a:buNone/>
            </a:pPr>
            <a:r>
              <a:rPr b="0" i="0" lang="en-US" sz="1900" u="none" cap="none" strike="noStrike">
                <a:solidFill>
                  <a:schemeClr val="lt1"/>
                </a:solidFill>
                <a:latin typeface="Calibri"/>
                <a:ea typeface="Calibri"/>
                <a:cs typeface="Calibri"/>
                <a:sym typeface="Calibri"/>
              </a:rPr>
              <a:t>National Forensic Science University, Gandhinagar</a:t>
            </a:r>
            <a:endParaRPr/>
          </a:p>
        </p:txBody>
      </p:sp>
      <p:sp>
        <p:nvSpPr>
          <p:cNvPr id="12" name="Google Shape;12;p43"/>
          <p:cNvSpPr txBox="1"/>
          <p:nvPr/>
        </p:nvSpPr>
        <p:spPr>
          <a:xfrm>
            <a:off x="30480" y="6228986"/>
            <a:ext cx="6141720" cy="26389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900"/>
              <a:buFont typeface="Arial"/>
              <a:buNone/>
            </a:pPr>
            <a:r>
              <a:rPr b="0" i="0" lang="en-US" sz="1900" u="none" cap="none" strike="noStrike">
                <a:solidFill>
                  <a:schemeClr val="lt1"/>
                </a:solidFill>
                <a:latin typeface="Calibri"/>
                <a:ea typeface="Calibri"/>
                <a:cs typeface="Calibri"/>
                <a:sym typeface="Calibri"/>
              </a:rPr>
              <a:t>M.Tech. AIDS SEM:1       </a:t>
            </a:r>
            <a:r>
              <a:rPr b="0" i="0" lang="en-US" sz="1800" u="none" cap="none" strike="noStrike">
                <a:solidFill>
                  <a:schemeClr val="lt1"/>
                </a:solidFill>
                <a:latin typeface="Calibri"/>
                <a:ea typeface="Calibri"/>
                <a:cs typeface="Calibri"/>
                <a:sym typeface="Calibri"/>
              </a:rPr>
              <a:t>                   </a:t>
            </a:r>
            <a:endParaRPr/>
          </a:p>
        </p:txBody>
      </p:sp>
      <p:sp>
        <p:nvSpPr>
          <p:cNvPr id="13" name="Google Shape;13;p43"/>
          <p:cNvSpPr txBox="1"/>
          <p:nvPr/>
        </p:nvSpPr>
        <p:spPr>
          <a:xfrm>
            <a:off x="29074" y="6477554"/>
            <a:ext cx="6141720" cy="26389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Fundamental of Data Science &amp; Machine Learning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ibm.com/topics/neural-network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ibm.com/topics/bagg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 name="Shape 25"/>
        <p:cNvGrpSpPr/>
        <p:nvPr/>
      </p:nvGrpSpPr>
      <p:grpSpPr>
        <a:xfrm>
          <a:off x="0" y="0"/>
          <a:ext cx="0" cy="0"/>
          <a:chOff x="0" y="0"/>
          <a:chExt cx="0" cy="0"/>
        </a:xfrm>
      </p:grpSpPr>
      <p:sp>
        <p:nvSpPr>
          <p:cNvPr id="26" name="Google Shape;26;p9"/>
          <p:cNvSpPr txBox="1"/>
          <p:nvPr>
            <p:ph type="title"/>
          </p:nvPr>
        </p:nvSpPr>
        <p:spPr>
          <a:xfrm>
            <a:off x="838200" y="1251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sz="4400">
                <a:solidFill>
                  <a:srgbClr val="266F8B"/>
                </a:solidFill>
              </a:rPr>
              <a:t>Decision Tree</a:t>
            </a:r>
            <a:endParaRPr b="1">
              <a:solidFill>
                <a:srgbClr val="266F8B"/>
              </a:solidFill>
            </a:endParaRPr>
          </a:p>
        </p:txBody>
      </p:sp>
      <p:pic>
        <p:nvPicPr>
          <p:cNvPr descr="Decision Tree Classification Algorithm" id="27" name="Google Shape;27;p9"/>
          <p:cNvPicPr preferRelativeResize="0"/>
          <p:nvPr>
            <p:ph idx="1" type="body"/>
          </p:nvPr>
        </p:nvPicPr>
        <p:blipFill rotWithShape="1">
          <a:blip r:embed="rId3">
            <a:alphaModFix/>
          </a:blip>
          <a:srcRect b="0" l="0" r="0" t="0"/>
          <a:stretch/>
        </p:blipFill>
        <p:spPr>
          <a:xfrm>
            <a:off x="3025139" y="731520"/>
            <a:ext cx="7510701" cy="50071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0"/>
          <p:cNvSpPr txBox="1"/>
          <p:nvPr>
            <p:ph type="title"/>
          </p:nvPr>
        </p:nvSpPr>
        <p:spPr>
          <a:xfrm>
            <a:off x="579120" y="990758"/>
            <a:ext cx="10515600" cy="40917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Arial"/>
              <a:buNone/>
            </a:pPr>
            <a:r>
              <a:rPr b="1" i="1" lang="en-US">
                <a:solidFill>
                  <a:srgbClr val="266F8B"/>
                </a:solidFill>
                <a:latin typeface="Arial"/>
                <a:ea typeface="Arial"/>
                <a:cs typeface="Arial"/>
                <a:sym typeface="Arial"/>
              </a:rPr>
              <a:t>Gini Impurity</a:t>
            </a:r>
            <a:br>
              <a:rPr b="0" i="0" lang="en-US">
                <a:solidFill>
                  <a:srgbClr val="161616"/>
                </a:solidFill>
                <a:latin typeface="IBM Plex Sans"/>
                <a:ea typeface="IBM Plex Sans"/>
                <a:cs typeface="IBM Plex Sans"/>
                <a:sym typeface="IBM Plex Sans"/>
              </a:rPr>
            </a:br>
            <a:br>
              <a:rPr b="0" i="0" lang="en-US">
                <a:solidFill>
                  <a:srgbClr val="161616"/>
                </a:solidFill>
                <a:latin typeface="IBM Plex Sans"/>
                <a:ea typeface="IBM Plex Sans"/>
                <a:cs typeface="IBM Plex Sans"/>
                <a:sym typeface="IBM Plex Sans"/>
              </a:rPr>
            </a:br>
            <a:endParaRPr/>
          </a:p>
        </p:txBody>
      </p:sp>
      <p:pic>
        <p:nvPicPr>
          <p:cNvPr id="85" name="Google Shape;85;p10"/>
          <p:cNvPicPr preferRelativeResize="0"/>
          <p:nvPr/>
        </p:nvPicPr>
        <p:blipFill rotWithShape="1">
          <a:blip r:embed="rId3">
            <a:alphaModFix/>
          </a:blip>
          <a:srcRect b="0" l="0" r="0" t="0"/>
          <a:stretch/>
        </p:blipFill>
        <p:spPr>
          <a:xfrm>
            <a:off x="7093458" y="2966689"/>
            <a:ext cx="3162300" cy="1190625"/>
          </a:xfrm>
          <a:prstGeom prst="rect">
            <a:avLst/>
          </a:prstGeom>
          <a:noFill/>
          <a:ln>
            <a:noFill/>
          </a:ln>
        </p:spPr>
      </p:pic>
      <p:sp>
        <p:nvSpPr>
          <p:cNvPr id="86" name="Google Shape;86;p10"/>
          <p:cNvSpPr/>
          <p:nvPr/>
        </p:nvSpPr>
        <p:spPr>
          <a:xfrm>
            <a:off x="579120" y="2843402"/>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5171A"/>
                </a:solidFill>
                <a:latin typeface="Georgia"/>
                <a:ea typeface="Georgia"/>
                <a:cs typeface="Georgia"/>
                <a:sym typeface="Georgia"/>
              </a:rPr>
              <a:t>Gini impurity is the probability of incorrectly classifying a random data point in a dataset. It is an impurity metric since it shows how the model differs from a pure division.</a:t>
            </a:r>
            <a:endParaRPr/>
          </a:p>
          <a:p>
            <a:pPr indent="0" lvl="0" marL="0" marR="0" rtl="0" algn="l">
              <a:spcBef>
                <a:spcPts val="0"/>
              </a:spcBef>
              <a:spcAft>
                <a:spcPts val="0"/>
              </a:spcAft>
              <a:buNone/>
            </a:pPr>
            <a:r>
              <a:t/>
            </a:r>
            <a:endParaRPr sz="1800">
              <a:solidFill>
                <a:srgbClr val="15171A"/>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1"/>
          <p:cNvSpPr txBox="1"/>
          <p:nvPr>
            <p:ph type="title"/>
          </p:nvPr>
        </p:nvSpPr>
        <p:spPr>
          <a:xfrm>
            <a:off x="286512" y="359822"/>
            <a:ext cx="10515600" cy="40917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Arial"/>
              <a:buNone/>
            </a:pPr>
            <a:r>
              <a:rPr b="1" i="1" lang="en-US">
                <a:solidFill>
                  <a:srgbClr val="266F8B"/>
                </a:solidFill>
                <a:latin typeface="Arial"/>
                <a:ea typeface="Arial"/>
                <a:cs typeface="Arial"/>
                <a:sym typeface="Arial"/>
              </a:rPr>
              <a:t>Gini Impurity</a:t>
            </a:r>
            <a:br>
              <a:rPr b="0" i="0" lang="en-US">
                <a:solidFill>
                  <a:srgbClr val="161616"/>
                </a:solidFill>
                <a:latin typeface="IBM Plex Sans"/>
                <a:ea typeface="IBM Plex Sans"/>
                <a:cs typeface="IBM Plex Sans"/>
                <a:sym typeface="IBM Plex Sans"/>
              </a:rPr>
            </a:br>
            <a:br>
              <a:rPr b="0" i="0" lang="en-US">
                <a:solidFill>
                  <a:srgbClr val="161616"/>
                </a:solidFill>
                <a:latin typeface="IBM Plex Sans"/>
                <a:ea typeface="IBM Plex Sans"/>
                <a:cs typeface="IBM Plex Sans"/>
                <a:sym typeface="IBM Plex Sans"/>
              </a:rPr>
            </a:br>
            <a:endParaRPr/>
          </a:p>
        </p:txBody>
      </p:sp>
      <p:pic>
        <p:nvPicPr>
          <p:cNvPr descr="https://digitalpress.fra1.cdn.digitaloceanspaces.com/mhujhsj/2022/12/image.png" id="92" name="Google Shape;92;p11"/>
          <p:cNvPicPr preferRelativeResize="0"/>
          <p:nvPr/>
        </p:nvPicPr>
        <p:blipFill rotWithShape="1">
          <a:blip r:embed="rId3">
            <a:alphaModFix/>
          </a:blip>
          <a:srcRect b="0" l="0" r="0" t="0"/>
          <a:stretch/>
        </p:blipFill>
        <p:spPr>
          <a:xfrm>
            <a:off x="5836920" y="676275"/>
            <a:ext cx="5857875" cy="2752725"/>
          </a:xfrm>
          <a:prstGeom prst="rect">
            <a:avLst/>
          </a:prstGeom>
          <a:noFill/>
          <a:ln>
            <a:noFill/>
          </a:ln>
        </p:spPr>
      </p:pic>
      <p:sp>
        <p:nvSpPr>
          <p:cNvPr id="93" name="Google Shape;93;p11"/>
          <p:cNvSpPr/>
          <p:nvPr/>
        </p:nvSpPr>
        <p:spPr>
          <a:xfrm>
            <a:off x="7626096" y="3745453"/>
            <a:ext cx="4206240" cy="2077492"/>
          </a:xfrm>
          <a:prstGeom prst="rect">
            <a:avLst/>
          </a:prstGeom>
          <a:solidFill>
            <a:srgbClr val="FFFFFF"/>
          </a:solidFill>
          <a:ln>
            <a:noFill/>
          </a:ln>
        </p:spPr>
        <p:txBody>
          <a:bodyPr anchorCtr="0" anchor="ctr" bIns="0" lIns="0" spcFirstLastPara="1" rIns="0" wrap="square" tIns="0">
            <a:spAutoFit/>
          </a:bodyPr>
          <a:lstStyle/>
          <a:p>
            <a:pPr indent="-95250" lvl="0" marL="0" marR="0" rtl="0" algn="l">
              <a:lnSpc>
                <a:spcPct val="100000"/>
              </a:lnSpc>
              <a:spcBef>
                <a:spcPts val="0"/>
              </a:spcBef>
              <a:spcAft>
                <a:spcPts val="0"/>
              </a:spcAft>
              <a:buClr>
                <a:srgbClr val="15171A"/>
              </a:buClr>
              <a:buSzPts val="1500"/>
              <a:buFont typeface="Arial"/>
              <a:buChar char="•"/>
            </a:pPr>
            <a:r>
              <a:rPr b="0" i="0" lang="en-US" sz="1500" u="none" cap="none" strike="noStrike">
                <a:solidFill>
                  <a:srgbClr val="15171A"/>
                </a:solidFill>
                <a:latin typeface="Arial"/>
                <a:ea typeface="Arial"/>
                <a:cs typeface="Arial"/>
                <a:sym typeface="Arial"/>
              </a:rPr>
              <a:t>Hire - 6 instances.</a:t>
            </a:r>
            <a:endParaRPr/>
          </a:p>
          <a:p>
            <a:pPr indent="-95250" lvl="0" marL="0" marR="0" rtl="0" algn="l">
              <a:lnSpc>
                <a:spcPct val="100000"/>
              </a:lnSpc>
              <a:spcBef>
                <a:spcPts val="0"/>
              </a:spcBef>
              <a:spcAft>
                <a:spcPts val="0"/>
              </a:spcAft>
              <a:buClr>
                <a:srgbClr val="15171A"/>
              </a:buClr>
              <a:buSzPts val="1500"/>
              <a:buFont typeface="Arial"/>
              <a:buChar char="•"/>
            </a:pPr>
            <a:r>
              <a:rPr b="0" i="0" lang="en-US" sz="1500" u="none" cap="none" strike="noStrike">
                <a:solidFill>
                  <a:srgbClr val="15171A"/>
                </a:solidFill>
                <a:latin typeface="Arial"/>
                <a:ea typeface="Arial"/>
                <a:cs typeface="Arial"/>
                <a:sym typeface="Arial"/>
              </a:rPr>
              <a:t>Reject - 2 instances.</a:t>
            </a:r>
            <a:endParaRPr/>
          </a:p>
          <a:p>
            <a:pPr indent="-95250" lvl="0" marL="0" marR="0" rtl="0" algn="l">
              <a:lnSpc>
                <a:spcPct val="100000"/>
              </a:lnSpc>
              <a:spcBef>
                <a:spcPts val="0"/>
              </a:spcBef>
              <a:spcAft>
                <a:spcPts val="0"/>
              </a:spcAft>
              <a:buClr>
                <a:srgbClr val="15171A"/>
              </a:buClr>
              <a:buSzPts val="1500"/>
              <a:buFont typeface="Arial"/>
              <a:buChar char="•"/>
            </a:pPr>
            <a:r>
              <a:rPr b="0" i="0" lang="en-US" sz="1500" u="none" cap="none" strike="noStrike">
                <a:solidFill>
                  <a:srgbClr val="15171A"/>
                </a:solidFill>
                <a:latin typeface="Arial"/>
                <a:ea typeface="Arial"/>
                <a:cs typeface="Arial"/>
                <a:sym typeface="Arial"/>
              </a:rPr>
              <a:t>Train - 2 instances.</a:t>
            </a:r>
            <a:endParaRPr b="0" i="0" sz="900" u="none" cap="none" strike="noStrike">
              <a:solidFill>
                <a:srgbClr val="15171A"/>
              </a:solidFill>
              <a:latin typeface="Arial"/>
              <a:ea typeface="Arial"/>
              <a:cs typeface="Arial"/>
              <a:sym typeface="Arial"/>
            </a:endParaRPr>
          </a:p>
          <a:p>
            <a:pPr indent="0" lvl="0" marL="0" marR="0" rtl="0" algn="l">
              <a:lnSpc>
                <a:spcPct val="100000"/>
              </a:lnSpc>
              <a:spcBef>
                <a:spcPts val="0"/>
              </a:spcBef>
              <a:spcAft>
                <a:spcPts val="0"/>
              </a:spcAft>
              <a:buClr>
                <a:srgbClr val="15171A"/>
              </a:buClr>
              <a:buSzPts val="1800"/>
              <a:buFont typeface="Arial"/>
              <a:buNone/>
            </a:pPr>
            <a:r>
              <a:rPr b="0" i="0" lang="en-US" sz="1800" u="none" cap="none" strike="noStrike">
                <a:solidFill>
                  <a:srgbClr val="15171A"/>
                </a:solidFill>
                <a:latin typeface="Arial"/>
                <a:ea typeface="Arial"/>
                <a:cs typeface="Arial"/>
                <a:sym typeface="Arial"/>
              </a:rPr>
              <a:t>So the Gini Impurity on Decision will be:</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15171A"/>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sz="1800">
              <a:solidFill>
                <a:srgbClr val="15171A"/>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digitalpress.fra1.cdn.digitaloceanspaces.com/mhujhsj/2022/12/image-1.png" id="94" name="Google Shape;94;p11"/>
          <p:cNvPicPr preferRelativeResize="0"/>
          <p:nvPr/>
        </p:nvPicPr>
        <p:blipFill rotWithShape="1">
          <a:blip r:embed="rId4">
            <a:alphaModFix/>
          </a:blip>
          <a:srcRect b="0" l="0" r="0" t="0"/>
          <a:stretch/>
        </p:blipFill>
        <p:spPr>
          <a:xfrm>
            <a:off x="6251257" y="4896004"/>
            <a:ext cx="5029200" cy="68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2"/>
          <p:cNvSpPr txBox="1"/>
          <p:nvPr>
            <p:ph type="title"/>
          </p:nvPr>
        </p:nvSpPr>
        <p:spPr>
          <a:xfrm>
            <a:off x="838200" y="50006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sz="4400">
                <a:solidFill>
                  <a:srgbClr val="266F8B"/>
                </a:solidFill>
              </a:rPr>
              <a:t>Decision Tree - </a:t>
            </a:r>
            <a:r>
              <a:rPr b="0" i="0" lang="en-US">
                <a:solidFill>
                  <a:srgbClr val="161616"/>
                </a:solidFill>
                <a:latin typeface="IBM Plex Sans"/>
                <a:ea typeface="IBM Plex Sans"/>
                <a:cs typeface="IBM Plex Sans"/>
                <a:sym typeface="IBM Plex Sans"/>
              </a:rPr>
              <a:t>How to choose the best attribute at each node</a:t>
            </a:r>
            <a:endParaRPr b="1">
              <a:solidFill>
                <a:srgbClr val="266F8B"/>
              </a:solidFill>
            </a:endParaRPr>
          </a:p>
        </p:txBody>
      </p:sp>
      <p:sp>
        <p:nvSpPr>
          <p:cNvPr id="100" name="Google Shape;100;p12"/>
          <p:cNvSpPr txBox="1"/>
          <p:nvPr>
            <p:ph idx="1" type="body"/>
          </p:nvPr>
        </p:nvSpPr>
        <p:spPr>
          <a:xfrm>
            <a:off x="838200" y="2209649"/>
            <a:ext cx="10515600" cy="3967200"/>
          </a:xfrm>
          <a:prstGeom prst="rect">
            <a:avLst/>
          </a:prstGeom>
          <a:noFill/>
          <a:ln>
            <a:noFill/>
          </a:ln>
        </p:spPr>
        <p:txBody>
          <a:bodyPr anchorCtr="0" anchor="t" bIns="45700" lIns="91425" spcFirstLastPara="1" rIns="91425" wrap="square" tIns="45700">
            <a:normAutofit/>
          </a:bodyPr>
          <a:lstStyle/>
          <a:p>
            <a:pPr indent="-215900" lvl="0" marL="228600" rtl="0" algn="l">
              <a:lnSpc>
                <a:spcPct val="90000"/>
              </a:lnSpc>
              <a:spcBef>
                <a:spcPts val="0"/>
              </a:spcBef>
              <a:spcAft>
                <a:spcPts val="0"/>
              </a:spcAft>
              <a:buClr>
                <a:srgbClr val="161616"/>
              </a:buClr>
              <a:buSzPts val="2600"/>
              <a:buChar char="•"/>
            </a:pPr>
            <a:r>
              <a:rPr b="0" i="0" lang="en-US" sz="2600">
                <a:solidFill>
                  <a:srgbClr val="161616"/>
                </a:solidFill>
                <a:latin typeface="IBM Plex Sans"/>
                <a:ea typeface="IBM Plex Sans"/>
                <a:cs typeface="IBM Plex Sans"/>
                <a:sym typeface="IBM Plex Sans"/>
              </a:rPr>
              <a:t>Entropy values can fall between 0 and 1. If all samples in data set, S, belong to one class, then entropy will equal zero. If half of the samples are classified as one class and the other half are in another class, entropy will be at its highest at 1. </a:t>
            </a:r>
            <a:endParaRPr sz="2600"/>
          </a:p>
          <a:p>
            <a:pPr indent="-215900" lvl="0" marL="228600" rtl="0" algn="l">
              <a:lnSpc>
                <a:spcPct val="90000"/>
              </a:lnSpc>
              <a:spcBef>
                <a:spcPts val="1000"/>
              </a:spcBef>
              <a:spcAft>
                <a:spcPts val="0"/>
              </a:spcAft>
              <a:buClr>
                <a:srgbClr val="161616"/>
              </a:buClr>
              <a:buSzPts val="2600"/>
              <a:buChar char="•"/>
            </a:pPr>
            <a:r>
              <a:rPr b="0" i="0" lang="en-US" sz="2600">
                <a:solidFill>
                  <a:srgbClr val="161616"/>
                </a:solidFill>
                <a:latin typeface="IBM Plex Sans"/>
                <a:ea typeface="IBM Plex Sans"/>
                <a:cs typeface="IBM Plex Sans"/>
                <a:sym typeface="IBM Plex Sans"/>
              </a:rPr>
              <a:t>Information gain represents the difference in entropy before and after a split on a given attribute. </a:t>
            </a:r>
            <a:r>
              <a:rPr b="1" i="0" lang="en-US" sz="2600">
                <a:solidFill>
                  <a:srgbClr val="161616"/>
                </a:solidFill>
                <a:latin typeface="IBM Plex Sans"/>
                <a:ea typeface="IBM Plex Sans"/>
                <a:cs typeface="IBM Plex Sans"/>
                <a:sym typeface="IBM Plex Sans"/>
              </a:rPr>
              <a:t>The attribute with the highest information gain will produce the best split as it’s doing the best job at classifying the training data according to its target classification</a:t>
            </a:r>
            <a:r>
              <a:rPr b="0" i="0" lang="en-US" sz="2600">
                <a:solidFill>
                  <a:srgbClr val="161616"/>
                </a:solidFill>
                <a:latin typeface="IBM Plex Sans"/>
                <a:ea typeface="IBM Plex Sans"/>
                <a:cs typeface="IBM Plex Sans"/>
                <a:sym typeface="IBM Plex Sans"/>
              </a:rPr>
              <a:t>.</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title"/>
          </p:nvPr>
        </p:nvSpPr>
        <p:spPr>
          <a:xfrm>
            <a:off x="278673" y="573211"/>
            <a:ext cx="10589700" cy="2352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6F8B"/>
              </a:buClr>
              <a:buSzPct val="100000"/>
              <a:buFont typeface="Arial"/>
              <a:buNone/>
            </a:pPr>
            <a:r>
              <a:rPr b="1" i="1" lang="en-US" sz="4000">
                <a:solidFill>
                  <a:srgbClr val="266F8B"/>
                </a:solidFill>
                <a:latin typeface="Arial"/>
                <a:ea typeface="Arial"/>
                <a:cs typeface="Arial"/>
                <a:sym typeface="Arial"/>
              </a:rPr>
              <a:t>Information Gain</a:t>
            </a:r>
            <a:endParaRPr b="1" i="1" sz="4000">
              <a:solidFill>
                <a:srgbClr val="266F8B"/>
              </a:solidFill>
              <a:latin typeface="Arial"/>
              <a:ea typeface="Arial"/>
              <a:cs typeface="Arial"/>
              <a:sym typeface="Arial"/>
            </a:endParaRPr>
          </a:p>
          <a:p>
            <a:pPr indent="0" lvl="0" marL="0" rtl="0" algn="l">
              <a:lnSpc>
                <a:spcPct val="90000"/>
              </a:lnSpc>
              <a:spcBef>
                <a:spcPts val="0"/>
              </a:spcBef>
              <a:spcAft>
                <a:spcPts val="0"/>
              </a:spcAft>
              <a:buClr>
                <a:srgbClr val="266F8B"/>
              </a:buClr>
              <a:buSzPct val="125000"/>
              <a:buFont typeface="Arial"/>
              <a:buNone/>
            </a:pPr>
            <a:br>
              <a:rPr b="0" i="0" lang="en-US" sz="3200">
                <a:solidFill>
                  <a:srgbClr val="161616"/>
                </a:solidFill>
                <a:latin typeface="IBM Plex Sans"/>
                <a:ea typeface="IBM Plex Sans"/>
                <a:cs typeface="IBM Plex Sans"/>
                <a:sym typeface="IBM Plex Sans"/>
              </a:rPr>
            </a:br>
            <a:r>
              <a:rPr lang="en-US" sz="3200">
                <a:solidFill>
                  <a:srgbClr val="161616"/>
                </a:solidFill>
                <a:latin typeface="IBM Plex Sans"/>
                <a:ea typeface="IBM Plex Sans"/>
                <a:cs typeface="IBM Plex Sans"/>
                <a:sym typeface="IBM Plex Sans"/>
              </a:rPr>
              <a:t>information gain, is simply the expected reduction in entropy caused by partitioning the data set. </a:t>
            </a:r>
            <a:r>
              <a:rPr lang="en-US" sz="3200"/>
              <a:t>The information gain of an attribute A relative to a collection of data set S, is defined as-</a:t>
            </a:r>
            <a:r>
              <a:rPr b="0" i="0" lang="en-US" sz="3200">
                <a:solidFill>
                  <a:srgbClr val="161616"/>
                </a:solidFill>
                <a:latin typeface="IBM Plex Sans"/>
                <a:ea typeface="IBM Plex Sans"/>
                <a:cs typeface="IBM Plex Sans"/>
                <a:sym typeface="IBM Plex Sans"/>
              </a:rPr>
              <a:t> </a:t>
            </a:r>
            <a:br>
              <a:rPr b="0" i="0" lang="en-US" sz="3200">
                <a:solidFill>
                  <a:srgbClr val="161616"/>
                </a:solidFill>
                <a:latin typeface="IBM Plex Sans"/>
                <a:ea typeface="IBM Plex Sans"/>
                <a:cs typeface="IBM Plex Sans"/>
                <a:sym typeface="IBM Plex Sans"/>
              </a:rPr>
            </a:br>
            <a:endParaRPr sz="3200"/>
          </a:p>
        </p:txBody>
      </p:sp>
      <p:pic>
        <p:nvPicPr>
          <p:cNvPr id="106" name="Google Shape;106;p13"/>
          <p:cNvPicPr preferRelativeResize="0"/>
          <p:nvPr/>
        </p:nvPicPr>
        <p:blipFill rotWithShape="1">
          <a:blip r:embed="rId3">
            <a:alphaModFix/>
          </a:blip>
          <a:srcRect b="0" l="0" r="0" t="0"/>
          <a:stretch/>
        </p:blipFill>
        <p:spPr>
          <a:xfrm>
            <a:off x="696783" y="2605631"/>
            <a:ext cx="8688607" cy="1966369"/>
          </a:xfrm>
          <a:prstGeom prst="rect">
            <a:avLst/>
          </a:prstGeom>
          <a:noFill/>
          <a:ln>
            <a:noFill/>
          </a:ln>
        </p:spPr>
      </p:pic>
      <p:sp>
        <p:nvSpPr>
          <p:cNvPr id="107" name="Google Shape;107;p13"/>
          <p:cNvSpPr/>
          <p:nvPr/>
        </p:nvSpPr>
        <p:spPr>
          <a:xfrm>
            <a:off x="8323043" y="3073149"/>
            <a:ext cx="1480457" cy="51566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4"/>
          <p:cNvPicPr preferRelativeResize="0"/>
          <p:nvPr/>
        </p:nvPicPr>
        <p:blipFill rotWithShape="1">
          <a:blip r:embed="rId3">
            <a:alphaModFix/>
          </a:blip>
          <a:srcRect b="0" l="0" r="0" t="0"/>
          <a:stretch/>
        </p:blipFill>
        <p:spPr>
          <a:xfrm>
            <a:off x="3273551" y="1106424"/>
            <a:ext cx="8582515" cy="4690872"/>
          </a:xfrm>
          <a:prstGeom prst="rect">
            <a:avLst/>
          </a:prstGeom>
          <a:noFill/>
          <a:ln>
            <a:noFill/>
          </a:ln>
        </p:spPr>
      </p:pic>
      <p:sp>
        <p:nvSpPr>
          <p:cNvPr id="113" name="Google Shape;11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Information </a:t>
            </a:r>
            <a:br>
              <a:rPr lang="en-US"/>
            </a:br>
            <a:r>
              <a:rPr lang="en-US"/>
              <a:t>Gain</a:t>
            </a:r>
            <a:endParaRPr/>
          </a:p>
        </p:txBody>
      </p:sp>
      <p:sp>
        <p:nvSpPr>
          <p:cNvPr id="114" name="Google Shape;114;p14"/>
          <p:cNvSpPr/>
          <p:nvPr/>
        </p:nvSpPr>
        <p:spPr>
          <a:xfrm>
            <a:off x="9265920" y="3381656"/>
            <a:ext cx="1480457" cy="235163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504725" y="1331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Information Gain</a:t>
            </a:r>
            <a:endParaRPr/>
          </a:p>
        </p:txBody>
      </p:sp>
      <p:pic>
        <p:nvPicPr>
          <p:cNvPr id="120" name="Google Shape;120;p15"/>
          <p:cNvPicPr preferRelativeResize="0"/>
          <p:nvPr>
            <p:ph idx="1" type="body"/>
          </p:nvPr>
        </p:nvPicPr>
        <p:blipFill rotWithShape="1">
          <a:blip r:embed="rId3">
            <a:alphaModFix/>
          </a:blip>
          <a:srcRect b="0" l="0" r="0" t="0"/>
          <a:stretch/>
        </p:blipFill>
        <p:spPr>
          <a:xfrm>
            <a:off x="4689566" y="496388"/>
            <a:ext cx="7118387" cy="5664632"/>
          </a:xfrm>
          <a:prstGeom prst="rect">
            <a:avLst/>
          </a:prstGeom>
          <a:noFill/>
          <a:ln>
            <a:noFill/>
          </a:ln>
        </p:spPr>
      </p:pic>
      <p:sp>
        <p:nvSpPr>
          <p:cNvPr id="121" name="Google Shape;121;p15"/>
          <p:cNvSpPr/>
          <p:nvPr/>
        </p:nvSpPr>
        <p:spPr>
          <a:xfrm>
            <a:off x="11155680" y="2991394"/>
            <a:ext cx="652273" cy="30305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5"/>
          <p:cNvSpPr/>
          <p:nvPr/>
        </p:nvSpPr>
        <p:spPr>
          <a:xfrm>
            <a:off x="6592389" y="1175022"/>
            <a:ext cx="1480457" cy="51566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https://miro.medium.com/v2/resize:fit:700/1*ms56TR5y_0mqr7hiZ_O43g.png" id="123" name="Google Shape;123;p15"/>
          <p:cNvPicPr preferRelativeResize="0"/>
          <p:nvPr>
            <p:ph idx="1" type="body"/>
          </p:nvPr>
        </p:nvPicPr>
        <p:blipFill rotWithShape="1">
          <a:blip r:embed="rId4">
            <a:alphaModFix/>
          </a:blip>
          <a:srcRect b="0" l="0" r="0" t="0"/>
          <a:stretch/>
        </p:blipFill>
        <p:spPr>
          <a:xfrm>
            <a:off x="-6203600" y="1110825"/>
            <a:ext cx="9277500" cy="505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974325" y="365125"/>
            <a:ext cx="11149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Information Gain</a:t>
            </a:r>
            <a:endParaRPr/>
          </a:p>
        </p:txBody>
      </p:sp>
      <p:sp>
        <p:nvSpPr>
          <p:cNvPr id="129" name="Google Shape;129;p16"/>
          <p:cNvSpPr/>
          <p:nvPr/>
        </p:nvSpPr>
        <p:spPr>
          <a:xfrm>
            <a:off x="11155680" y="2991394"/>
            <a:ext cx="652273" cy="303058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6"/>
          <p:cNvSpPr/>
          <p:nvPr/>
        </p:nvSpPr>
        <p:spPr>
          <a:xfrm>
            <a:off x="6592389" y="1175022"/>
            <a:ext cx="1480457" cy="51566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16"/>
          <p:cNvSpPr txBox="1"/>
          <p:nvPr>
            <p:ph idx="1" type="body"/>
          </p:nvPr>
        </p:nvSpPr>
        <p:spPr>
          <a:xfrm>
            <a:off x="910700" y="1506650"/>
            <a:ext cx="10515600" cy="4351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t>The most useful attribute is “Outlook” as it is giving us more information than others. So, “Outlook” will be the root of our tree.</a:t>
            </a:r>
            <a:endParaRPr/>
          </a:p>
        </p:txBody>
      </p:sp>
      <p:pic>
        <p:nvPicPr>
          <p:cNvPr id="132" name="Google Shape;132;p16"/>
          <p:cNvPicPr preferRelativeResize="0"/>
          <p:nvPr/>
        </p:nvPicPr>
        <p:blipFill rotWithShape="1">
          <a:blip r:embed="rId3">
            <a:alphaModFix/>
          </a:blip>
          <a:srcRect b="0" l="0" r="0" t="0"/>
          <a:stretch/>
        </p:blipFill>
        <p:spPr>
          <a:xfrm>
            <a:off x="8613599" y="3602372"/>
            <a:ext cx="2628900" cy="1466850"/>
          </a:xfrm>
          <a:prstGeom prst="rect">
            <a:avLst/>
          </a:prstGeom>
          <a:noFill/>
          <a:ln>
            <a:noFill/>
          </a:ln>
        </p:spPr>
      </p:pic>
      <p:pic>
        <p:nvPicPr>
          <p:cNvPr id="133" name="Google Shape;133;p16"/>
          <p:cNvPicPr preferRelativeResize="0"/>
          <p:nvPr/>
        </p:nvPicPr>
        <p:blipFill rotWithShape="1">
          <a:blip r:embed="rId4">
            <a:alphaModFix/>
          </a:blip>
          <a:srcRect b="0" l="0" r="0" t="0"/>
          <a:stretch/>
        </p:blipFill>
        <p:spPr>
          <a:xfrm>
            <a:off x="3821352" y="2466599"/>
            <a:ext cx="4414025" cy="3555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256032" y="365125"/>
            <a:ext cx="1109776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Information Gain </a:t>
            </a:r>
            <a:br>
              <a:rPr lang="en-US"/>
            </a:br>
            <a:r>
              <a:rPr lang="en-US"/>
              <a:t>for second level</a:t>
            </a:r>
            <a:endParaRPr/>
          </a:p>
        </p:txBody>
      </p:sp>
      <p:sp>
        <p:nvSpPr>
          <p:cNvPr id="139" name="Google Shape;13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40" name="Google Shape;140;p17"/>
          <p:cNvPicPr preferRelativeResize="0"/>
          <p:nvPr/>
        </p:nvPicPr>
        <p:blipFill rotWithShape="1">
          <a:blip r:embed="rId3">
            <a:alphaModFix/>
          </a:blip>
          <a:srcRect b="0" l="0" r="0" t="0"/>
          <a:stretch/>
        </p:blipFill>
        <p:spPr>
          <a:xfrm>
            <a:off x="4378183" y="543284"/>
            <a:ext cx="7813806" cy="53583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210312" y="483997"/>
            <a:ext cx="11097768"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Information Gain </a:t>
            </a:r>
            <a:br>
              <a:rPr lang="en-US"/>
            </a:br>
            <a:r>
              <a:rPr lang="en-US"/>
              <a:t>for second level</a:t>
            </a:r>
            <a:endParaRPr/>
          </a:p>
        </p:txBody>
      </p:sp>
      <p:pic>
        <p:nvPicPr>
          <p:cNvPr id="146" name="Google Shape;146;p18"/>
          <p:cNvPicPr preferRelativeResize="0"/>
          <p:nvPr>
            <p:ph idx="1" type="body"/>
          </p:nvPr>
        </p:nvPicPr>
        <p:blipFill rotWithShape="1">
          <a:blip r:embed="rId3">
            <a:alphaModFix/>
          </a:blip>
          <a:srcRect b="0" l="0" r="0" t="0"/>
          <a:stretch/>
        </p:blipFill>
        <p:spPr>
          <a:xfrm>
            <a:off x="-176022" y="2240280"/>
            <a:ext cx="4708677" cy="3086982"/>
          </a:xfrm>
          <a:prstGeom prst="rect">
            <a:avLst/>
          </a:prstGeom>
          <a:noFill/>
          <a:ln>
            <a:noFill/>
          </a:ln>
        </p:spPr>
      </p:pic>
      <p:pic>
        <p:nvPicPr>
          <p:cNvPr id="147" name="Google Shape;147;p18"/>
          <p:cNvPicPr preferRelativeResize="0"/>
          <p:nvPr/>
        </p:nvPicPr>
        <p:blipFill rotWithShape="1">
          <a:blip r:embed="rId4">
            <a:alphaModFix/>
          </a:blip>
          <a:srcRect b="17920" l="120" r="-119" t="0"/>
          <a:stretch/>
        </p:blipFill>
        <p:spPr>
          <a:xfrm>
            <a:off x="4559998" y="1365453"/>
            <a:ext cx="7632002" cy="3462579"/>
          </a:xfrm>
          <a:prstGeom prst="rect">
            <a:avLst/>
          </a:prstGeom>
          <a:noFill/>
          <a:ln>
            <a:noFill/>
          </a:ln>
        </p:spPr>
      </p:pic>
      <p:sp>
        <p:nvSpPr>
          <p:cNvPr id="148" name="Google Shape;148;p18"/>
          <p:cNvSpPr/>
          <p:nvPr/>
        </p:nvSpPr>
        <p:spPr>
          <a:xfrm>
            <a:off x="10088880" y="4466844"/>
            <a:ext cx="1761744" cy="72237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838200" y="1251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sz="4400">
                <a:solidFill>
                  <a:srgbClr val="266F8B"/>
                </a:solidFill>
              </a:rPr>
              <a:t>Decision Tree</a:t>
            </a:r>
            <a:endParaRPr b="1">
              <a:solidFill>
                <a:srgbClr val="266F8B"/>
              </a:solidFill>
            </a:endParaRPr>
          </a:p>
        </p:txBody>
      </p:sp>
      <p:sp>
        <p:nvSpPr>
          <p:cNvPr id="154" name="Google Shape;154;p19"/>
          <p:cNvSpPr txBox="1"/>
          <p:nvPr>
            <p:ph idx="1" type="body"/>
          </p:nvPr>
        </p:nvSpPr>
        <p:spPr>
          <a:xfrm>
            <a:off x="838200" y="1347150"/>
            <a:ext cx="10515600" cy="4351200"/>
          </a:xfrm>
          <a:prstGeom prst="rect">
            <a:avLst/>
          </a:prstGeom>
          <a:noFill/>
          <a:ln>
            <a:noFill/>
          </a:ln>
        </p:spPr>
        <p:txBody>
          <a:bodyPr anchorCtr="0" anchor="t" bIns="45700" lIns="91425" spcFirstLastPara="1" rIns="91425" wrap="square" tIns="45700">
            <a:normAutofit fontScale="47500" lnSpcReduction="20000"/>
          </a:bodyPr>
          <a:lstStyle/>
          <a:p>
            <a:pPr indent="0" lvl="0" marL="0" marR="0" rtl="0" algn="just">
              <a:lnSpc>
                <a:spcPct val="90000"/>
              </a:lnSpc>
              <a:spcBef>
                <a:spcPts val="0"/>
              </a:spcBef>
              <a:spcAft>
                <a:spcPts val="0"/>
              </a:spcAft>
              <a:buClr>
                <a:schemeClr val="dk1"/>
              </a:buClr>
              <a:buSzPct val="41791"/>
              <a:buNone/>
            </a:pPr>
            <a:r>
              <a:rPr b="1" lang="en-US" sz="6700">
                <a:latin typeface="Nunito"/>
                <a:ea typeface="Nunito"/>
                <a:cs typeface="Nunito"/>
                <a:sym typeface="Nunito"/>
              </a:rPr>
              <a:t>Advantages</a:t>
            </a:r>
            <a:endParaRPr b="1" sz="6700">
              <a:latin typeface="Nunito"/>
              <a:ea typeface="Nunito"/>
              <a:cs typeface="Nunito"/>
              <a:sym typeface="Nunito"/>
            </a:endParaRPr>
          </a:p>
          <a:p>
            <a:pPr indent="0" lvl="0" marL="0" marR="0" rtl="0" algn="just">
              <a:lnSpc>
                <a:spcPct val="90000"/>
              </a:lnSpc>
              <a:spcBef>
                <a:spcPts val="0"/>
              </a:spcBef>
              <a:spcAft>
                <a:spcPts val="0"/>
              </a:spcAft>
              <a:buClr>
                <a:schemeClr val="dk1"/>
              </a:buClr>
              <a:buSzPct val="85737"/>
              <a:buNone/>
            </a:pPr>
            <a:r>
              <a:t/>
            </a:r>
            <a:endParaRPr b="1" sz="3265">
              <a:latin typeface="Nunito"/>
              <a:ea typeface="Nunito"/>
              <a:cs typeface="Nunito"/>
              <a:sym typeface="Nunito"/>
            </a:endParaRPr>
          </a:p>
          <a:p>
            <a:pPr indent="0" lvl="0" marL="0" marR="0" rtl="0" algn="just">
              <a:lnSpc>
                <a:spcPct val="90000"/>
              </a:lnSpc>
              <a:spcBef>
                <a:spcPts val="0"/>
              </a:spcBef>
              <a:spcAft>
                <a:spcPts val="0"/>
              </a:spcAft>
              <a:buClr>
                <a:schemeClr val="dk1"/>
              </a:buClr>
              <a:buSzPct val="47863"/>
              <a:buFont typeface="Arial"/>
              <a:buNone/>
            </a:pPr>
            <a:r>
              <a:rPr b="1" lang="en-US" sz="5850">
                <a:latin typeface="Nunito"/>
                <a:ea typeface="Nunito"/>
                <a:cs typeface="Nunito"/>
                <a:sym typeface="Nunito"/>
              </a:rPr>
              <a:t>-Easy to interpret:</a:t>
            </a:r>
            <a:r>
              <a:rPr b="1" lang="en-US" sz="4678">
                <a:latin typeface="Nunito"/>
                <a:ea typeface="Nunito"/>
                <a:cs typeface="Nunito"/>
                <a:sym typeface="Nunito"/>
              </a:rPr>
              <a:t> </a:t>
            </a:r>
            <a:r>
              <a:rPr b="1" lang="en-US" sz="3951">
                <a:latin typeface="Nunito"/>
                <a:ea typeface="Nunito"/>
                <a:cs typeface="Nunito"/>
                <a:sym typeface="Nunito"/>
              </a:rPr>
              <a:t>The Boolean logic and visual representations of decision trees make them easier to understand and consume. The hierarchical nature of a decision tree also makes it easy to see which attributes are most important, which isn’t always clear with other algorithms, like </a:t>
            </a:r>
            <a:r>
              <a:rPr b="1" lang="en-US" sz="3951">
                <a:uFill>
                  <a:noFill/>
                </a:uFill>
                <a:latin typeface="Nunito"/>
                <a:ea typeface="Nunito"/>
                <a:cs typeface="Nunito"/>
                <a:sym typeface="Nunito"/>
                <a:hlinkClick r:id="rId3"/>
              </a:rPr>
              <a:t>neural networks</a:t>
            </a:r>
            <a:r>
              <a:rPr b="1" lang="en-US" sz="3951">
                <a:latin typeface="Nunito"/>
                <a:ea typeface="Nunito"/>
                <a:cs typeface="Nunito"/>
                <a:sym typeface="Nunito"/>
              </a:rPr>
              <a:t>.</a:t>
            </a:r>
            <a:endParaRPr b="1" sz="3951">
              <a:latin typeface="Nunito"/>
              <a:ea typeface="Nunito"/>
              <a:cs typeface="Nunito"/>
              <a:sym typeface="Nunito"/>
            </a:endParaRPr>
          </a:p>
          <a:p>
            <a:pPr indent="0" lvl="0" marL="0" marR="0" rtl="0" algn="just">
              <a:lnSpc>
                <a:spcPct val="90000"/>
              </a:lnSpc>
              <a:spcBef>
                <a:spcPts val="0"/>
              </a:spcBef>
              <a:spcAft>
                <a:spcPts val="0"/>
              </a:spcAft>
              <a:buClr>
                <a:schemeClr val="dk1"/>
              </a:buClr>
              <a:buSzPct val="47863"/>
              <a:buNone/>
            </a:pPr>
            <a:r>
              <a:t/>
            </a:r>
            <a:endParaRPr b="1" sz="5850">
              <a:latin typeface="Nunito"/>
              <a:ea typeface="Nunito"/>
              <a:cs typeface="Nunito"/>
              <a:sym typeface="Nunito"/>
            </a:endParaRPr>
          </a:p>
          <a:p>
            <a:pPr indent="0" lvl="0" marL="0" marR="0" rtl="0" algn="just">
              <a:lnSpc>
                <a:spcPct val="90000"/>
              </a:lnSpc>
              <a:spcBef>
                <a:spcPts val="0"/>
              </a:spcBef>
              <a:spcAft>
                <a:spcPts val="0"/>
              </a:spcAft>
              <a:buClr>
                <a:schemeClr val="dk1"/>
              </a:buClr>
              <a:buSzPct val="47863"/>
              <a:buNone/>
            </a:pPr>
            <a:r>
              <a:rPr b="1" lang="en-US" sz="5850">
                <a:latin typeface="Nunito"/>
                <a:ea typeface="Nunito"/>
                <a:cs typeface="Nunito"/>
                <a:sym typeface="Nunito"/>
              </a:rPr>
              <a:t>-Little to no data preparation required: </a:t>
            </a:r>
            <a:r>
              <a:rPr b="1" lang="en-US" sz="3951">
                <a:latin typeface="Nunito"/>
                <a:ea typeface="Nunito"/>
                <a:cs typeface="Nunito"/>
                <a:sym typeface="Nunito"/>
              </a:rPr>
              <a:t>Decision trees have a number of characteristics, which make it more flexible than other classifiers. It can handle various data types—i.e. discrete or continuous values, and continuous values can be converted into categorical values through the use of thresholds. Additionally, it can also handle values with missing values, which can be problematic for other classifiers, like Naïve Bayes.  </a:t>
            </a:r>
            <a:endParaRPr b="1" sz="3951">
              <a:latin typeface="Nunito"/>
              <a:ea typeface="Nunito"/>
              <a:cs typeface="Nunito"/>
              <a:sym typeface="Nunito"/>
            </a:endParaRPr>
          </a:p>
          <a:p>
            <a:pPr indent="0" lvl="0" marL="0" marR="0" rtl="0" algn="just">
              <a:lnSpc>
                <a:spcPct val="90000"/>
              </a:lnSpc>
              <a:spcBef>
                <a:spcPts val="0"/>
              </a:spcBef>
              <a:spcAft>
                <a:spcPts val="0"/>
              </a:spcAft>
              <a:buClr>
                <a:schemeClr val="dk1"/>
              </a:buClr>
              <a:buSzPct val="70855"/>
              <a:buFont typeface="Arial"/>
              <a:buNone/>
            </a:pPr>
            <a:r>
              <a:t/>
            </a:r>
            <a:endParaRPr b="1" sz="3951">
              <a:latin typeface="Nunito"/>
              <a:ea typeface="Nunito"/>
              <a:cs typeface="Nunito"/>
              <a:sym typeface="Nunito"/>
            </a:endParaRPr>
          </a:p>
          <a:p>
            <a:pPr indent="0" lvl="0" marL="0" marR="0" rtl="0" algn="just">
              <a:lnSpc>
                <a:spcPct val="90000"/>
              </a:lnSpc>
              <a:spcBef>
                <a:spcPts val="0"/>
              </a:spcBef>
              <a:spcAft>
                <a:spcPts val="0"/>
              </a:spcAft>
              <a:buClr>
                <a:schemeClr val="dk1"/>
              </a:buClr>
              <a:buSzPct val="47863"/>
              <a:buFont typeface="Arial"/>
              <a:buNone/>
            </a:pPr>
            <a:r>
              <a:rPr b="1" lang="en-US" sz="5850">
                <a:latin typeface="Nunito"/>
                <a:ea typeface="Nunito"/>
                <a:cs typeface="Nunito"/>
                <a:sym typeface="Nunito"/>
              </a:rPr>
              <a:t>-More flexible:</a:t>
            </a:r>
            <a:r>
              <a:rPr b="1" lang="en-US" sz="3951">
                <a:latin typeface="Nunito"/>
                <a:ea typeface="Nunito"/>
                <a:cs typeface="Nunito"/>
                <a:sym typeface="Nunito"/>
              </a:rPr>
              <a:t> Decision trees can be leveraged for both classification and regression tasks, making it more flexible than some other algorithms. It’s also insensitive to underlying relationships between attributes; this means that if two variables are highly correlated, the algorithm will only choose one of the features to split on. </a:t>
            </a:r>
            <a:endParaRPr sz="3010"/>
          </a:p>
          <a:p>
            <a:pPr indent="0" lvl="0" marL="0" rtl="0" algn="just">
              <a:lnSpc>
                <a:spcPct val="90000"/>
              </a:lnSpc>
              <a:spcBef>
                <a:spcPts val="1000"/>
              </a:spcBef>
              <a:spcAft>
                <a:spcPts val="0"/>
              </a:spcAft>
              <a:buClr>
                <a:schemeClr val="dk1"/>
              </a:buClr>
              <a:buSzPct val="93006"/>
              <a:buNone/>
            </a:pPr>
            <a:r>
              <a:t/>
            </a:r>
            <a:endParaRPr sz="301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p3"/>
          <p:cNvSpPr txBox="1"/>
          <p:nvPr>
            <p:ph type="title"/>
          </p:nvPr>
        </p:nvSpPr>
        <p:spPr>
          <a:xfrm>
            <a:off x="838200" y="1251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sz="4400">
                <a:solidFill>
                  <a:srgbClr val="266F8B"/>
                </a:solidFill>
              </a:rPr>
              <a:t>Decision Tree</a:t>
            </a:r>
            <a:endParaRPr b="1">
              <a:solidFill>
                <a:srgbClr val="266F8B"/>
              </a:solidFill>
            </a:endParaRPr>
          </a:p>
        </p:txBody>
      </p:sp>
      <p:sp>
        <p:nvSpPr>
          <p:cNvPr id="33" name="Google Shape;33;p3"/>
          <p:cNvSpPr txBox="1"/>
          <p:nvPr>
            <p:ph idx="1" type="body"/>
          </p:nvPr>
        </p:nvSpPr>
        <p:spPr>
          <a:xfrm>
            <a:off x="838200" y="1234440"/>
            <a:ext cx="10515600" cy="494252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i="0" lang="en-US" sz="2300">
                <a:latin typeface="Nunito"/>
                <a:ea typeface="Nunito"/>
                <a:cs typeface="Nunito"/>
                <a:sym typeface="Nunito"/>
              </a:rPr>
              <a:t>How Decision Trees Work?</a:t>
            </a:r>
            <a:endParaRPr sz="2300"/>
          </a:p>
          <a:p>
            <a:pPr indent="0" lvl="0" marL="0" rtl="0" algn="l">
              <a:lnSpc>
                <a:spcPct val="90000"/>
              </a:lnSpc>
              <a:spcBef>
                <a:spcPts val="1000"/>
              </a:spcBef>
              <a:spcAft>
                <a:spcPts val="0"/>
              </a:spcAft>
              <a:buClr>
                <a:schemeClr val="dk1"/>
              </a:buClr>
              <a:buSzPts val="2800"/>
              <a:buNone/>
            </a:pPr>
            <a:r>
              <a:rPr b="0" i="0" lang="en-US" sz="2300">
                <a:latin typeface="Nunito"/>
                <a:ea typeface="Nunito"/>
                <a:cs typeface="Nunito"/>
                <a:sym typeface="Nunito"/>
              </a:rPr>
              <a:t>The process of creating a decision tree involves:</a:t>
            </a:r>
            <a:endParaRPr b="0" i="0" sz="2300">
              <a:latin typeface="Nunito"/>
              <a:ea typeface="Nunito"/>
              <a:cs typeface="Nunito"/>
              <a:sym typeface="Nunito"/>
            </a:endParaRPr>
          </a:p>
          <a:p>
            <a:pPr indent="0" lvl="0" marL="0" rtl="0" algn="l">
              <a:lnSpc>
                <a:spcPct val="90000"/>
              </a:lnSpc>
              <a:spcBef>
                <a:spcPts val="1000"/>
              </a:spcBef>
              <a:spcAft>
                <a:spcPts val="0"/>
              </a:spcAft>
              <a:buClr>
                <a:schemeClr val="dk1"/>
              </a:buClr>
              <a:buSzPts val="2800"/>
              <a:buNone/>
            </a:pPr>
            <a:r>
              <a:t/>
            </a:r>
            <a:endParaRPr sz="1600">
              <a:latin typeface="Nunito"/>
              <a:ea typeface="Nunito"/>
              <a:cs typeface="Nunito"/>
              <a:sym typeface="Nunito"/>
            </a:endParaRPr>
          </a:p>
          <a:p>
            <a:pPr indent="-228600" lvl="0" marL="228600" rtl="0" algn="l">
              <a:lnSpc>
                <a:spcPct val="90000"/>
              </a:lnSpc>
              <a:spcBef>
                <a:spcPts val="1000"/>
              </a:spcBef>
              <a:spcAft>
                <a:spcPts val="0"/>
              </a:spcAft>
              <a:buClr>
                <a:schemeClr val="dk1"/>
              </a:buClr>
              <a:buSzPts val="2800"/>
              <a:buFont typeface="Calibri"/>
              <a:buAutoNum type="arabicPeriod"/>
            </a:pPr>
            <a:r>
              <a:rPr b="1" i="0" lang="en-US">
                <a:latin typeface="Nunito"/>
                <a:ea typeface="Nunito"/>
                <a:cs typeface="Nunito"/>
                <a:sym typeface="Nunito"/>
              </a:rPr>
              <a:t>Selecting the Best Attribute</a:t>
            </a:r>
            <a:r>
              <a:rPr b="0" i="0" lang="en-US">
                <a:latin typeface="Nunito"/>
                <a:ea typeface="Nunito"/>
                <a:cs typeface="Nunito"/>
                <a:sym typeface="Nunito"/>
              </a:rPr>
              <a:t>: Using a metric like Gini impurity, entropy, or information gain, the best attribute to split the data is selected.</a:t>
            </a:r>
            <a:endParaRPr/>
          </a:p>
          <a:p>
            <a:pPr indent="-228600" lvl="0" marL="228600" rtl="0" algn="l">
              <a:lnSpc>
                <a:spcPct val="90000"/>
              </a:lnSpc>
              <a:spcBef>
                <a:spcPts val="1000"/>
              </a:spcBef>
              <a:spcAft>
                <a:spcPts val="0"/>
              </a:spcAft>
              <a:buClr>
                <a:schemeClr val="dk1"/>
              </a:buClr>
              <a:buSzPts val="2800"/>
              <a:buFont typeface="Calibri"/>
              <a:buAutoNum type="arabicPeriod"/>
            </a:pPr>
            <a:r>
              <a:rPr b="1" i="0" lang="en-US">
                <a:latin typeface="Nunito"/>
                <a:ea typeface="Nunito"/>
                <a:cs typeface="Nunito"/>
                <a:sym typeface="Nunito"/>
              </a:rPr>
              <a:t>Splitting the Dataset</a:t>
            </a:r>
            <a:r>
              <a:rPr b="0" i="0" lang="en-US">
                <a:latin typeface="Nunito"/>
                <a:ea typeface="Nunito"/>
                <a:cs typeface="Nunito"/>
                <a:sym typeface="Nunito"/>
              </a:rPr>
              <a:t>: The dataset is split into subsets based on the selected attribute.</a:t>
            </a:r>
            <a:endParaRPr/>
          </a:p>
          <a:p>
            <a:pPr indent="-228600" lvl="0" marL="228600" rtl="0" algn="l">
              <a:lnSpc>
                <a:spcPct val="90000"/>
              </a:lnSpc>
              <a:spcBef>
                <a:spcPts val="1000"/>
              </a:spcBef>
              <a:spcAft>
                <a:spcPts val="0"/>
              </a:spcAft>
              <a:buClr>
                <a:schemeClr val="dk1"/>
              </a:buClr>
              <a:buSzPts val="2800"/>
              <a:buFont typeface="Calibri"/>
              <a:buAutoNum type="arabicPeriod"/>
            </a:pPr>
            <a:r>
              <a:rPr b="1" i="0" lang="en-US">
                <a:latin typeface="Nunito"/>
                <a:ea typeface="Nunito"/>
                <a:cs typeface="Nunito"/>
                <a:sym typeface="Nunito"/>
              </a:rPr>
              <a:t>Repeating the Process</a:t>
            </a:r>
            <a:r>
              <a:rPr b="0" i="0" lang="en-US">
                <a:latin typeface="Nunito"/>
                <a:ea typeface="Nunito"/>
                <a:cs typeface="Nunito"/>
                <a:sym typeface="Nunito"/>
              </a:rPr>
              <a:t>: The process is repeated recursively for each subset, creating a new internal node or leaf node until a stopping criterion is met (e.g., all instances in a node belong to the same class or a predefined depth is reached)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838200" y="1251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sz="4400">
                <a:solidFill>
                  <a:srgbClr val="266F8B"/>
                </a:solidFill>
              </a:rPr>
              <a:t>Decision Tree</a:t>
            </a:r>
            <a:endParaRPr b="1">
              <a:solidFill>
                <a:srgbClr val="266F8B"/>
              </a:solidFill>
            </a:endParaRPr>
          </a:p>
        </p:txBody>
      </p:sp>
      <p:sp>
        <p:nvSpPr>
          <p:cNvPr id="160" name="Google Shape;160;p20"/>
          <p:cNvSpPr txBox="1"/>
          <p:nvPr>
            <p:ph idx="1" type="body"/>
          </p:nvPr>
        </p:nvSpPr>
        <p:spPr>
          <a:xfrm>
            <a:off x="838200" y="1629675"/>
            <a:ext cx="10515600" cy="45474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chemeClr val="dk1"/>
              </a:buClr>
              <a:buSzPts val="2800"/>
              <a:buNone/>
            </a:pPr>
            <a:r>
              <a:rPr b="1" lang="en-US" sz="3741">
                <a:latin typeface="Nunito"/>
                <a:ea typeface="Nunito"/>
                <a:cs typeface="Nunito"/>
                <a:sym typeface="Nunito"/>
              </a:rPr>
              <a:t>Disadvantages</a:t>
            </a:r>
            <a:endParaRPr b="1" sz="3741">
              <a:latin typeface="Nunito"/>
              <a:ea typeface="Nunito"/>
              <a:cs typeface="Nunito"/>
              <a:sym typeface="Nunito"/>
            </a:endParaRPr>
          </a:p>
          <a:p>
            <a:pPr indent="0" lvl="0" marL="0" rtl="0" algn="just">
              <a:lnSpc>
                <a:spcPct val="90000"/>
              </a:lnSpc>
              <a:spcBef>
                <a:spcPts val="1000"/>
              </a:spcBef>
              <a:spcAft>
                <a:spcPts val="0"/>
              </a:spcAft>
              <a:buClr>
                <a:srgbClr val="161616"/>
              </a:buClr>
              <a:buSzPts val="2800"/>
              <a:buNone/>
            </a:pPr>
            <a:r>
              <a:rPr b="1" lang="en-US">
                <a:latin typeface="Nunito"/>
                <a:ea typeface="Nunito"/>
                <a:cs typeface="Nunito"/>
                <a:sym typeface="Nunito"/>
              </a:rPr>
              <a:t>- Prone to overfitting: </a:t>
            </a:r>
            <a:r>
              <a:rPr b="1" lang="en-US" sz="2175">
                <a:latin typeface="Nunito"/>
                <a:ea typeface="Nunito"/>
                <a:cs typeface="Nunito"/>
                <a:sym typeface="Nunito"/>
              </a:rPr>
              <a:t>Complex decision trees tend to overfit and do not generalize well to new data. This scenario can be avoided through the processes of pre-pruning or post-pruning. Pre-pruning halts tree growth when there is insufficient data while post-pruning removes subtrees with inadequate data after tree construction. </a:t>
            </a:r>
            <a:endParaRPr b="1" sz="2175">
              <a:latin typeface="Nunito"/>
              <a:ea typeface="Nunito"/>
              <a:cs typeface="Nunito"/>
              <a:sym typeface="Nunito"/>
            </a:endParaRPr>
          </a:p>
          <a:p>
            <a:pPr indent="0" lvl="0" marL="0" rtl="0" algn="just">
              <a:lnSpc>
                <a:spcPct val="90000"/>
              </a:lnSpc>
              <a:spcBef>
                <a:spcPts val="1000"/>
              </a:spcBef>
              <a:spcAft>
                <a:spcPts val="0"/>
              </a:spcAft>
              <a:buClr>
                <a:srgbClr val="161616"/>
              </a:buClr>
              <a:buSzPts val="2800"/>
              <a:buNone/>
            </a:pPr>
            <a:r>
              <a:rPr b="1" lang="en-US">
                <a:latin typeface="Nunito"/>
                <a:ea typeface="Nunito"/>
                <a:cs typeface="Nunito"/>
                <a:sym typeface="Nunito"/>
              </a:rPr>
              <a:t>- High variance estimators: </a:t>
            </a:r>
            <a:r>
              <a:rPr b="1" lang="en-US" sz="2175">
                <a:latin typeface="Nunito"/>
                <a:ea typeface="Nunito"/>
                <a:cs typeface="Nunito"/>
                <a:sym typeface="Nunito"/>
              </a:rPr>
              <a:t>Small variations within data can produce a very different decision tree. </a:t>
            </a:r>
            <a:r>
              <a:rPr b="1" lang="en-US" sz="2175">
                <a:uFill>
                  <a:noFill/>
                </a:uFill>
                <a:latin typeface="Nunito"/>
                <a:ea typeface="Nunito"/>
                <a:cs typeface="Nunito"/>
                <a:sym typeface="Nunito"/>
                <a:hlinkClick r:id="rId3"/>
              </a:rPr>
              <a:t>Bagging</a:t>
            </a:r>
            <a:r>
              <a:rPr b="1" lang="en-US" sz="2175">
                <a:latin typeface="Nunito"/>
                <a:ea typeface="Nunito"/>
                <a:cs typeface="Nunito"/>
                <a:sym typeface="Nunito"/>
              </a:rPr>
              <a:t>, or the averaging of estimates, can be a method of reducing variance of decision trees. However, this approach is limited as it can lead to highly correlated predictors. </a:t>
            </a:r>
            <a:r>
              <a:rPr b="1" lang="en-US">
                <a:latin typeface="Nunito"/>
                <a:ea typeface="Nunito"/>
                <a:cs typeface="Nunito"/>
                <a:sym typeface="Nunito"/>
              </a:rPr>
              <a:t> </a:t>
            </a:r>
            <a:endParaRPr b="1">
              <a:latin typeface="Nunito"/>
              <a:ea typeface="Nunito"/>
              <a:cs typeface="Nunito"/>
              <a:sym typeface="Nunito"/>
            </a:endParaRPr>
          </a:p>
          <a:p>
            <a:pPr indent="0" lvl="0" marL="0" rtl="0" algn="just">
              <a:lnSpc>
                <a:spcPct val="90000"/>
              </a:lnSpc>
              <a:spcBef>
                <a:spcPts val="1000"/>
              </a:spcBef>
              <a:spcAft>
                <a:spcPts val="0"/>
              </a:spcAft>
              <a:buClr>
                <a:srgbClr val="161616"/>
              </a:buClr>
              <a:buSzPts val="2800"/>
              <a:buNone/>
            </a:pPr>
            <a:r>
              <a:rPr b="1" lang="en-US">
                <a:latin typeface="Nunito"/>
                <a:ea typeface="Nunito"/>
                <a:cs typeface="Nunito"/>
                <a:sym typeface="Nunito"/>
              </a:rPr>
              <a:t>- More costly: </a:t>
            </a:r>
            <a:r>
              <a:rPr b="1" lang="en-US" sz="2175">
                <a:latin typeface="Nunito"/>
                <a:ea typeface="Nunito"/>
                <a:cs typeface="Nunito"/>
                <a:sym typeface="Nunito"/>
              </a:rPr>
              <a:t>Given that decision trees take a greedy search approach during construction, they can be more expensive to train compared to other algorithms.</a:t>
            </a:r>
            <a:r>
              <a:rPr b="1" lang="en-US">
                <a:latin typeface="Nunito"/>
                <a:ea typeface="Nunito"/>
                <a:cs typeface="Nunito"/>
                <a:sym typeface="Nunito"/>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6" name="Google Shape;16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67" name="Google Shape;167;p21"/>
          <p:cNvPicPr preferRelativeResize="0"/>
          <p:nvPr/>
        </p:nvPicPr>
        <p:blipFill>
          <a:blip r:embed="rId3">
            <a:alphaModFix/>
          </a:blip>
          <a:stretch>
            <a:fillRect/>
          </a:stretch>
        </p:blipFill>
        <p:spPr>
          <a:xfrm>
            <a:off x="883075" y="579399"/>
            <a:ext cx="10880300" cy="5452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838200" y="1251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sz="4400">
                <a:solidFill>
                  <a:srgbClr val="266F8B"/>
                </a:solidFill>
              </a:rPr>
              <a:t>Random Forest</a:t>
            </a:r>
            <a:endParaRPr b="1">
              <a:solidFill>
                <a:srgbClr val="266F8B"/>
              </a:solidFill>
            </a:endParaRPr>
          </a:p>
        </p:txBody>
      </p:sp>
      <p:sp>
        <p:nvSpPr>
          <p:cNvPr id="173" name="Google Shape;173;p22"/>
          <p:cNvSpPr txBox="1"/>
          <p:nvPr>
            <p:ph idx="1" type="body"/>
          </p:nvPr>
        </p:nvSpPr>
        <p:spPr>
          <a:xfrm>
            <a:off x="838200" y="1450670"/>
            <a:ext cx="10515600" cy="47262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sz="3200"/>
              <a:t>Random Forest</a:t>
            </a:r>
            <a:r>
              <a:rPr lang="en-US" sz="3200"/>
              <a:t> is a popular ensemble learning method that combines multiple decision trees to improve prediction accuracy and reduce overfitting. It's a versatile algorithm that can be applied to both classification and regression problems.</a:t>
            </a:r>
            <a:endParaRPr/>
          </a:p>
        </p:txBody>
      </p:sp>
      <p:sp>
        <p:nvSpPr>
          <p:cNvPr id="174" name="Google Shape;174;p22"/>
          <p:cNvSpPr/>
          <p:nvPr/>
        </p:nvSpPr>
        <p:spPr>
          <a:xfrm>
            <a:off x="0" y="-184666"/>
            <a:ext cx="264816"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838200" y="1251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sz="4400">
                <a:solidFill>
                  <a:srgbClr val="266F8B"/>
                </a:solidFill>
              </a:rPr>
              <a:t>Random Forest</a:t>
            </a:r>
            <a:endParaRPr b="1">
              <a:solidFill>
                <a:srgbClr val="266F8B"/>
              </a:solidFill>
            </a:endParaRPr>
          </a:p>
        </p:txBody>
      </p:sp>
      <p:sp>
        <p:nvSpPr>
          <p:cNvPr id="180" name="Google Shape;180;p23"/>
          <p:cNvSpPr txBox="1"/>
          <p:nvPr>
            <p:ph idx="1" type="body"/>
          </p:nvPr>
        </p:nvSpPr>
        <p:spPr>
          <a:xfrm>
            <a:off x="838200" y="1450670"/>
            <a:ext cx="10515600" cy="47262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sz="3200"/>
              <a:t>How it works ?</a:t>
            </a:r>
            <a:endParaRPr/>
          </a:p>
          <a:p>
            <a:pPr indent="0" lvl="0" marL="0" rtl="0" algn="l">
              <a:lnSpc>
                <a:spcPct val="100000"/>
              </a:lnSpc>
              <a:spcBef>
                <a:spcPts val="0"/>
              </a:spcBef>
              <a:spcAft>
                <a:spcPts val="0"/>
              </a:spcAft>
              <a:buClr>
                <a:schemeClr val="dk1"/>
              </a:buClr>
              <a:buSzPts val="2000"/>
              <a:buFont typeface="Calibri"/>
              <a:buNone/>
            </a:pPr>
            <a:r>
              <a:t/>
            </a:r>
            <a:endParaRPr b="1" sz="2000">
              <a:latin typeface="Arial"/>
              <a:ea typeface="Arial"/>
              <a:cs typeface="Arial"/>
              <a:sym typeface="Arial"/>
            </a:endParaRPr>
          </a:p>
          <a:p>
            <a:pPr indent="-127000" lvl="0" marL="0" rtl="0" algn="l">
              <a:lnSpc>
                <a:spcPct val="100000"/>
              </a:lnSpc>
              <a:spcBef>
                <a:spcPts val="0"/>
              </a:spcBef>
              <a:spcAft>
                <a:spcPts val="0"/>
              </a:spcAft>
              <a:buClr>
                <a:schemeClr val="dk1"/>
              </a:buClr>
              <a:buSzPts val="2000"/>
              <a:buFont typeface="Arial"/>
              <a:buChar char="•"/>
            </a:pPr>
            <a:r>
              <a:rPr b="1" lang="en-US" sz="2000">
                <a:latin typeface="Arial"/>
                <a:ea typeface="Arial"/>
                <a:cs typeface="Arial"/>
                <a:sym typeface="Arial"/>
              </a:rPr>
              <a:t>Bootstrap Sampling:</a:t>
            </a:r>
            <a:r>
              <a:rPr lang="en-US" sz="2000">
                <a:latin typeface="Arial"/>
                <a:ea typeface="Arial"/>
                <a:cs typeface="Arial"/>
                <a:sym typeface="Arial"/>
              </a:rPr>
              <a:t> The algorithm randomly selects multiple samples (with replacement) from the original dataset. Each sample is used to train a separate decision tree. </a:t>
            </a:r>
            <a:endParaRPr/>
          </a:p>
          <a:p>
            <a:pPr indent="0" lvl="0" marL="0" rtl="0" algn="l">
              <a:lnSpc>
                <a:spcPct val="100000"/>
              </a:lnSpc>
              <a:spcBef>
                <a:spcPts val="0"/>
              </a:spcBef>
              <a:spcAft>
                <a:spcPts val="0"/>
              </a:spcAft>
              <a:buClr>
                <a:schemeClr val="dk1"/>
              </a:buClr>
              <a:buSzPts val="2000"/>
              <a:buFont typeface="Calibri"/>
              <a:buNone/>
            </a:pPr>
            <a:r>
              <a:t/>
            </a:r>
            <a:endParaRPr b="1" sz="2000">
              <a:latin typeface="Arial"/>
              <a:ea typeface="Arial"/>
              <a:cs typeface="Arial"/>
              <a:sym typeface="Arial"/>
            </a:endParaRPr>
          </a:p>
          <a:p>
            <a:pPr indent="-127000" lvl="0" marL="0" rtl="0" algn="l">
              <a:lnSpc>
                <a:spcPct val="100000"/>
              </a:lnSpc>
              <a:spcBef>
                <a:spcPts val="0"/>
              </a:spcBef>
              <a:spcAft>
                <a:spcPts val="0"/>
              </a:spcAft>
              <a:buClr>
                <a:schemeClr val="dk1"/>
              </a:buClr>
              <a:buSzPts val="2000"/>
              <a:buFont typeface="Arial"/>
              <a:buChar char="•"/>
            </a:pPr>
            <a:r>
              <a:rPr b="1" lang="en-US" sz="2000">
                <a:latin typeface="Arial"/>
                <a:ea typeface="Arial"/>
                <a:cs typeface="Arial"/>
                <a:sym typeface="Arial"/>
              </a:rPr>
              <a:t>Feature Randomization:</a:t>
            </a:r>
            <a:r>
              <a:rPr lang="en-US" sz="2000">
                <a:latin typeface="Arial"/>
                <a:ea typeface="Arial"/>
                <a:cs typeface="Arial"/>
                <a:sym typeface="Arial"/>
              </a:rPr>
              <a:t> At each node of each decision tree, only a random subset of features is considered for splitting. This helps to decorrelate the trees and reduce overfitting. </a:t>
            </a:r>
            <a:endParaRPr/>
          </a:p>
          <a:p>
            <a:pPr indent="0" lvl="0" marL="0" rtl="0" algn="l">
              <a:lnSpc>
                <a:spcPct val="100000"/>
              </a:lnSpc>
              <a:spcBef>
                <a:spcPts val="0"/>
              </a:spcBef>
              <a:spcAft>
                <a:spcPts val="0"/>
              </a:spcAft>
              <a:buClr>
                <a:schemeClr val="dk1"/>
              </a:buClr>
              <a:buSzPts val="2000"/>
              <a:buFont typeface="Calibri"/>
              <a:buNone/>
            </a:pPr>
            <a:r>
              <a:t/>
            </a:r>
            <a:endParaRPr b="1" sz="2000">
              <a:latin typeface="Arial"/>
              <a:ea typeface="Arial"/>
              <a:cs typeface="Arial"/>
              <a:sym typeface="Arial"/>
            </a:endParaRPr>
          </a:p>
          <a:p>
            <a:pPr indent="-127000" lvl="0" marL="0" rtl="0" algn="l">
              <a:lnSpc>
                <a:spcPct val="100000"/>
              </a:lnSpc>
              <a:spcBef>
                <a:spcPts val="0"/>
              </a:spcBef>
              <a:spcAft>
                <a:spcPts val="0"/>
              </a:spcAft>
              <a:buClr>
                <a:schemeClr val="dk1"/>
              </a:buClr>
              <a:buSzPts val="2000"/>
              <a:buFont typeface="Arial"/>
              <a:buChar char="•"/>
            </a:pPr>
            <a:r>
              <a:rPr b="1" lang="en-US" sz="2000">
                <a:latin typeface="Arial"/>
                <a:ea typeface="Arial"/>
                <a:cs typeface="Arial"/>
                <a:sym typeface="Arial"/>
              </a:rPr>
              <a:t>Tree Growth:</a:t>
            </a:r>
            <a:r>
              <a:rPr lang="en-US" sz="2000">
                <a:latin typeface="Arial"/>
                <a:ea typeface="Arial"/>
                <a:cs typeface="Arial"/>
                <a:sym typeface="Arial"/>
              </a:rPr>
              <a:t> Each decision tree is grown to its maximum depth without pruning. </a:t>
            </a:r>
            <a:endParaRPr/>
          </a:p>
          <a:p>
            <a:pPr indent="0" lvl="0" marL="0" rtl="0" algn="l">
              <a:lnSpc>
                <a:spcPct val="100000"/>
              </a:lnSpc>
              <a:spcBef>
                <a:spcPts val="0"/>
              </a:spcBef>
              <a:spcAft>
                <a:spcPts val="0"/>
              </a:spcAft>
              <a:buClr>
                <a:schemeClr val="dk1"/>
              </a:buClr>
              <a:buSzPts val="2000"/>
              <a:buFont typeface="Calibri"/>
              <a:buNone/>
            </a:pPr>
            <a:r>
              <a:t/>
            </a:r>
            <a:endParaRPr b="1" sz="2000">
              <a:latin typeface="Arial"/>
              <a:ea typeface="Arial"/>
              <a:cs typeface="Arial"/>
              <a:sym typeface="Arial"/>
            </a:endParaRPr>
          </a:p>
          <a:p>
            <a:pPr indent="-127000" lvl="0" marL="0" rtl="0" algn="l">
              <a:lnSpc>
                <a:spcPct val="100000"/>
              </a:lnSpc>
              <a:spcBef>
                <a:spcPts val="0"/>
              </a:spcBef>
              <a:spcAft>
                <a:spcPts val="0"/>
              </a:spcAft>
              <a:buClr>
                <a:schemeClr val="dk1"/>
              </a:buClr>
              <a:buSzPts val="2000"/>
              <a:buFont typeface="Arial"/>
              <a:buChar char="•"/>
            </a:pPr>
            <a:r>
              <a:rPr b="1" lang="en-US" sz="2000">
                <a:latin typeface="Arial"/>
                <a:ea typeface="Arial"/>
                <a:cs typeface="Arial"/>
                <a:sym typeface="Arial"/>
              </a:rPr>
              <a:t>Prediction:</a:t>
            </a:r>
            <a:r>
              <a:rPr lang="en-US" sz="2000">
                <a:latin typeface="Arial"/>
                <a:ea typeface="Arial"/>
                <a:cs typeface="Arial"/>
                <a:sym typeface="Arial"/>
              </a:rPr>
              <a:t> To make a prediction for a new instance, the predictions of all trees are combined. For classification, the most frequent class among the predictions is chosen. For regression, the average of the predictions is taken. </a:t>
            </a:r>
            <a:endParaRPr/>
          </a:p>
          <a:p>
            <a:pPr indent="0" lvl="0" marL="0" rtl="0" algn="l">
              <a:lnSpc>
                <a:spcPct val="90000"/>
              </a:lnSpc>
              <a:spcBef>
                <a:spcPts val="1000"/>
              </a:spcBef>
              <a:spcAft>
                <a:spcPts val="0"/>
              </a:spcAft>
              <a:buClr>
                <a:schemeClr val="dk1"/>
              </a:buClr>
              <a:buSzPts val="2800"/>
              <a:buNone/>
            </a:pPr>
            <a:r>
              <a:t/>
            </a:r>
            <a:endParaRPr/>
          </a:p>
        </p:txBody>
      </p:sp>
      <p:sp>
        <p:nvSpPr>
          <p:cNvPr id="181" name="Google Shape;181;p23"/>
          <p:cNvSpPr/>
          <p:nvPr/>
        </p:nvSpPr>
        <p:spPr>
          <a:xfrm>
            <a:off x="0" y="-184666"/>
            <a:ext cx="264816"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30ce56e7acd_1_6"/>
          <p:cNvSpPr txBox="1"/>
          <p:nvPr>
            <p:ph type="title"/>
          </p:nvPr>
        </p:nvSpPr>
        <p:spPr>
          <a:xfrm>
            <a:off x="838200" y="12510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sz="4400">
                <a:solidFill>
                  <a:srgbClr val="266F8B"/>
                </a:solidFill>
              </a:rPr>
              <a:t>Random Forest</a:t>
            </a:r>
            <a:endParaRPr b="1">
              <a:solidFill>
                <a:srgbClr val="266F8B"/>
              </a:solidFill>
            </a:endParaRPr>
          </a:p>
        </p:txBody>
      </p:sp>
      <p:sp>
        <p:nvSpPr>
          <p:cNvPr id="187" name="Google Shape;187;g30ce56e7acd_1_6"/>
          <p:cNvSpPr txBox="1"/>
          <p:nvPr>
            <p:ph idx="1" type="body"/>
          </p:nvPr>
        </p:nvSpPr>
        <p:spPr>
          <a:xfrm>
            <a:off x="838200" y="1450670"/>
            <a:ext cx="10515600" cy="4726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t/>
            </a:r>
            <a:endParaRPr/>
          </a:p>
        </p:txBody>
      </p:sp>
      <p:sp>
        <p:nvSpPr>
          <p:cNvPr id="188" name="Google Shape;188;g30ce56e7acd_1_6"/>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189" name="Google Shape;189;g30ce56e7acd_1_6"/>
          <p:cNvPicPr preferRelativeResize="0"/>
          <p:nvPr/>
        </p:nvPicPr>
        <p:blipFill>
          <a:blip r:embed="rId3">
            <a:alphaModFix/>
          </a:blip>
          <a:stretch>
            <a:fillRect/>
          </a:stretch>
        </p:blipFill>
        <p:spPr>
          <a:xfrm>
            <a:off x="975063" y="1939188"/>
            <a:ext cx="10067925" cy="3095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0ce56e7acd_1_13"/>
          <p:cNvSpPr txBox="1"/>
          <p:nvPr>
            <p:ph type="title"/>
          </p:nvPr>
        </p:nvSpPr>
        <p:spPr>
          <a:xfrm>
            <a:off x="838200" y="12510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sz="4400">
                <a:solidFill>
                  <a:srgbClr val="266F8B"/>
                </a:solidFill>
              </a:rPr>
              <a:t>Random Forest</a:t>
            </a:r>
            <a:endParaRPr b="1">
              <a:solidFill>
                <a:srgbClr val="266F8B"/>
              </a:solidFill>
            </a:endParaRPr>
          </a:p>
        </p:txBody>
      </p:sp>
      <p:sp>
        <p:nvSpPr>
          <p:cNvPr id="195" name="Google Shape;195;g30ce56e7acd_1_13"/>
          <p:cNvSpPr txBox="1"/>
          <p:nvPr>
            <p:ph idx="1" type="body"/>
          </p:nvPr>
        </p:nvSpPr>
        <p:spPr>
          <a:xfrm>
            <a:off x="838200" y="1450670"/>
            <a:ext cx="10515600" cy="4726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t/>
            </a:r>
            <a:endParaRPr/>
          </a:p>
        </p:txBody>
      </p:sp>
      <p:sp>
        <p:nvSpPr>
          <p:cNvPr id="196" name="Google Shape;196;g30ce56e7acd_1_13"/>
          <p:cNvSpPr/>
          <p:nvPr/>
        </p:nvSpPr>
        <p:spPr>
          <a:xfrm>
            <a:off x="0" y="-184666"/>
            <a:ext cx="264900" cy="369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197" name="Google Shape;197;g30ce56e7acd_1_13"/>
          <p:cNvPicPr preferRelativeResize="0"/>
          <p:nvPr/>
        </p:nvPicPr>
        <p:blipFill rotWithShape="1">
          <a:blip r:embed="rId3">
            <a:alphaModFix/>
          </a:blip>
          <a:srcRect b="7315" l="0" r="0" t="6006"/>
          <a:stretch/>
        </p:blipFill>
        <p:spPr>
          <a:xfrm>
            <a:off x="112500" y="448200"/>
            <a:ext cx="11823600" cy="5765100"/>
          </a:xfrm>
          <a:prstGeom prst="roundRect">
            <a:avLst>
              <a:gd fmla="val 22368" name="adj"/>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838200" y="1251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sz="4400">
                <a:solidFill>
                  <a:srgbClr val="266F8B"/>
                </a:solidFill>
              </a:rPr>
              <a:t>Random Forest</a:t>
            </a:r>
            <a:endParaRPr b="1">
              <a:solidFill>
                <a:srgbClr val="266F8B"/>
              </a:solidFill>
            </a:endParaRPr>
          </a:p>
        </p:txBody>
      </p:sp>
      <p:sp>
        <p:nvSpPr>
          <p:cNvPr id="203" name="Google Shape;203;p24"/>
          <p:cNvSpPr txBox="1"/>
          <p:nvPr>
            <p:ph idx="1" type="body"/>
          </p:nvPr>
        </p:nvSpPr>
        <p:spPr>
          <a:xfrm>
            <a:off x="838200" y="1450670"/>
            <a:ext cx="10515600" cy="47262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sz="3200"/>
              <a:t>Advantages</a:t>
            </a:r>
            <a:endParaRPr/>
          </a:p>
          <a:p>
            <a:pPr indent="0" lvl="0" marL="0" rtl="0" algn="l">
              <a:lnSpc>
                <a:spcPct val="100000"/>
              </a:lnSpc>
              <a:spcBef>
                <a:spcPts val="0"/>
              </a:spcBef>
              <a:spcAft>
                <a:spcPts val="0"/>
              </a:spcAft>
              <a:buClr>
                <a:schemeClr val="dk1"/>
              </a:buClr>
              <a:buSzPts val="2000"/>
              <a:buFont typeface="Calibri"/>
              <a:buNone/>
            </a:pPr>
            <a:r>
              <a:t/>
            </a:r>
            <a:endParaRPr b="1" sz="2000">
              <a:latin typeface="Arial"/>
              <a:ea typeface="Arial"/>
              <a:cs typeface="Arial"/>
              <a:sym typeface="Arial"/>
            </a:endParaRPr>
          </a:p>
          <a:p>
            <a:pPr indent="-127000" lvl="0" marL="0" rtl="0" algn="l">
              <a:lnSpc>
                <a:spcPct val="100000"/>
              </a:lnSpc>
              <a:spcBef>
                <a:spcPts val="0"/>
              </a:spcBef>
              <a:spcAft>
                <a:spcPts val="0"/>
              </a:spcAft>
              <a:buClr>
                <a:schemeClr val="dk1"/>
              </a:buClr>
              <a:buSzPts val="2000"/>
              <a:buFont typeface="Arial"/>
              <a:buChar char="•"/>
            </a:pPr>
            <a:r>
              <a:rPr b="1" lang="en-US" sz="2000">
                <a:latin typeface="Arial"/>
                <a:ea typeface="Arial"/>
                <a:cs typeface="Arial"/>
                <a:sym typeface="Arial"/>
              </a:rPr>
              <a:t>Reduced Overfitting:</a:t>
            </a:r>
            <a:r>
              <a:rPr lang="en-US" sz="2000">
                <a:latin typeface="Arial"/>
                <a:ea typeface="Arial"/>
                <a:cs typeface="Arial"/>
                <a:sym typeface="Arial"/>
              </a:rPr>
              <a:t> By averaging the predictions of multiple trees, random forests can help to reduce overfitting, which is a common problem with decision trees. </a:t>
            </a:r>
            <a:endParaRPr/>
          </a:p>
          <a:p>
            <a:pPr indent="0" lvl="0" marL="0" rtl="0" algn="l">
              <a:lnSpc>
                <a:spcPct val="100000"/>
              </a:lnSpc>
              <a:spcBef>
                <a:spcPts val="0"/>
              </a:spcBef>
              <a:spcAft>
                <a:spcPts val="0"/>
              </a:spcAft>
              <a:buClr>
                <a:schemeClr val="dk1"/>
              </a:buClr>
              <a:buSzPts val="2000"/>
              <a:buFont typeface="Calibri"/>
              <a:buNone/>
            </a:pPr>
            <a:r>
              <a:t/>
            </a:r>
            <a:endParaRPr sz="2000">
              <a:latin typeface="Arial"/>
              <a:ea typeface="Arial"/>
              <a:cs typeface="Arial"/>
              <a:sym typeface="Arial"/>
            </a:endParaRPr>
          </a:p>
          <a:p>
            <a:pPr indent="-127000" lvl="0" marL="0" rtl="0" algn="l">
              <a:lnSpc>
                <a:spcPct val="100000"/>
              </a:lnSpc>
              <a:spcBef>
                <a:spcPts val="0"/>
              </a:spcBef>
              <a:spcAft>
                <a:spcPts val="0"/>
              </a:spcAft>
              <a:buClr>
                <a:schemeClr val="dk1"/>
              </a:buClr>
              <a:buSzPts val="2000"/>
              <a:buFont typeface="Arial"/>
              <a:buChar char="•"/>
            </a:pPr>
            <a:r>
              <a:rPr b="1" lang="en-US" sz="2000">
                <a:latin typeface="Arial"/>
                <a:ea typeface="Arial"/>
                <a:cs typeface="Arial"/>
                <a:sym typeface="Arial"/>
              </a:rPr>
              <a:t>Improved Accuracy:</a:t>
            </a:r>
            <a:r>
              <a:rPr lang="en-US" sz="2000">
                <a:latin typeface="Arial"/>
                <a:ea typeface="Arial"/>
                <a:cs typeface="Arial"/>
                <a:sym typeface="Arial"/>
              </a:rPr>
              <a:t> Random forests often achieve higher accuracy than individual decision trees, especially on large and complex datasets. </a:t>
            </a:r>
            <a:endParaRPr/>
          </a:p>
          <a:p>
            <a:pPr indent="0" lvl="0" marL="0" rtl="0" algn="l">
              <a:lnSpc>
                <a:spcPct val="100000"/>
              </a:lnSpc>
              <a:spcBef>
                <a:spcPts val="0"/>
              </a:spcBef>
              <a:spcAft>
                <a:spcPts val="0"/>
              </a:spcAft>
              <a:buClr>
                <a:schemeClr val="dk1"/>
              </a:buClr>
              <a:buSzPts val="2000"/>
              <a:buFont typeface="Calibri"/>
              <a:buNone/>
            </a:pPr>
            <a:r>
              <a:t/>
            </a:r>
            <a:endParaRPr b="1" sz="2000">
              <a:latin typeface="Arial"/>
              <a:ea typeface="Arial"/>
              <a:cs typeface="Arial"/>
              <a:sym typeface="Arial"/>
            </a:endParaRPr>
          </a:p>
          <a:p>
            <a:pPr indent="-127000" lvl="0" marL="0" rtl="0" algn="l">
              <a:lnSpc>
                <a:spcPct val="100000"/>
              </a:lnSpc>
              <a:spcBef>
                <a:spcPts val="0"/>
              </a:spcBef>
              <a:spcAft>
                <a:spcPts val="0"/>
              </a:spcAft>
              <a:buClr>
                <a:schemeClr val="dk1"/>
              </a:buClr>
              <a:buSzPts val="2000"/>
              <a:buFont typeface="Arial"/>
              <a:buChar char="•"/>
            </a:pPr>
            <a:r>
              <a:rPr b="1" lang="en-US" sz="2000">
                <a:latin typeface="Arial"/>
                <a:ea typeface="Arial"/>
                <a:cs typeface="Arial"/>
                <a:sym typeface="Arial"/>
              </a:rPr>
              <a:t>Robustness:</a:t>
            </a:r>
            <a:r>
              <a:rPr lang="en-US" sz="2000">
                <a:latin typeface="Arial"/>
                <a:ea typeface="Arial"/>
                <a:cs typeface="Arial"/>
                <a:sym typeface="Arial"/>
              </a:rPr>
              <a:t> Random forests are relatively robust to noise and outliers in the data. </a:t>
            </a:r>
            <a:endParaRPr/>
          </a:p>
          <a:p>
            <a:pPr indent="0" lvl="0" marL="0" rtl="0" algn="l">
              <a:lnSpc>
                <a:spcPct val="100000"/>
              </a:lnSpc>
              <a:spcBef>
                <a:spcPts val="0"/>
              </a:spcBef>
              <a:spcAft>
                <a:spcPts val="0"/>
              </a:spcAft>
              <a:buClr>
                <a:schemeClr val="dk1"/>
              </a:buClr>
              <a:buSzPts val="2000"/>
              <a:buFont typeface="Calibri"/>
              <a:buNone/>
            </a:pPr>
            <a:r>
              <a:t/>
            </a:r>
            <a:endParaRPr b="1" sz="2000">
              <a:latin typeface="Arial"/>
              <a:ea typeface="Arial"/>
              <a:cs typeface="Arial"/>
              <a:sym typeface="Arial"/>
            </a:endParaRPr>
          </a:p>
          <a:p>
            <a:pPr indent="-127000" lvl="0" marL="0" rtl="0" algn="l">
              <a:lnSpc>
                <a:spcPct val="100000"/>
              </a:lnSpc>
              <a:spcBef>
                <a:spcPts val="0"/>
              </a:spcBef>
              <a:spcAft>
                <a:spcPts val="0"/>
              </a:spcAft>
              <a:buClr>
                <a:schemeClr val="dk1"/>
              </a:buClr>
              <a:buSzPts val="2000"/>
              <a:buFont typeface="Arial"/>
              <a:buChar char="•"/>
            </a:pPr>
            <a:r>
              <a:rPr b="1" lang="en-US" sz="2000">
                <a:latin typeface="Arial"/>
                <a:ea typeface="Arial"/>
                <a:cs typeface="Arial"/>
                <a:sym typeface="Arial"/>
              </a:rPr>
              <a:t>Feature Importance:</a:t>
            </a:r>
            <a:r>
              <a:rPr lang="en-US" sz="2000">
                <a:latin typeface="Arial"/>
                <a:ea typeface="Arial"/>
                <a:cs typeface="Arial"/>
                <a:sym typeface="Arial"/>
              </a:rPr>
              <a:t> The algorithm can be used to assess the importance of different features in the prediction task.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838200" y="1251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sz="4400">
                <a:solidFill>
                  <a:srgbClr val="266F8B"/>
                </a:solidFill>
              </a:rPr>
              <a:t>Ensemble methods Random Forest</a:t>
            </a:r>
            <a:endParaRPr b="1">
              <a:solidFill>
                <a:srgbClr val="266F8B"/>
              </a:solidFill>
            </a:endParaRPr>
          </a:p>
        </p:txBody>
      </p:sp>
      <p:sp>
        <p:nvSpPr>
          <p:cNvPr id="209" name="Google Shape;20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sz="3200"/>
              <a:t>Disadvantage</a:t>
            </a:r>
            <a:endParaRPr/>
          </a:p>
          <a:p>
            <a:pPr indent="0" lvl="0" marL="0" rtl="0" algn="l">
              <a:lnSpc>
                <a:spcPct val="100000"/>
              </a:lnSpc>
              <a:spcBef>
                <a:spcPts val="0"/>
              </a:spcBef>
              <a:spcAft>
                <a:spcPts val="0"/>
              </a:spcAft>
              <a:buClr>
                <a:schemeClr val="dk1"/>
              </a:buClr>
              <a:buSzPts val="2000"/>
              <a:buFont typeface="Calibri"/>
              <a:buNone/>
            </a:pPr>
            <a:r>
              <a:t/>
            </a:r>
            <a:endParaRPr b="1" sz="2000">
              <a:latin typeface="Arial"/>
              <a:ea typeface="Arial"/>
              <a:cs typeface="Arial"/>
              <a:sym typeface="Arial"/>
            </a:endParaRPr>
          </a:p>
          <a:p>
            <a:pPr indent="-127000" lvl="0" marL="0" rtl="0" algn="l">
              <a:lnSpc>
                <a:spcPct val="100000"/>
              </a:lnSpc>
              <a:spcBef>
                <a:spcPts val="0"/>
              </a:spcBef>
              <a:spcAft>
                <a:spcPts val="0"/>
              </a:spcAft>
              <a:buClr>
                <a:schemeClr val="dk1"/>
              </a:buClr>
              <a:buSzPts val="2000"/>
              <a:buFont typeface="Arial"/>
              <a:buChar char="•"/>
            </a:pPr>
            <a:r>
              <a:rPr b="1" lang="en-US" sz="2000">
                <a:latin typeface="Arial"/>
                <a:ea typeface="Arial"/>
                <a:cs typeface="Arial"/>
                <a:sym typeface="Arial"/>
              </a:rPr>
              <a:t>Computational Cost:</a:t>
            </a:r>
            <a:r>
              <a:rPr lang="en-US" sz="2000">
                <a:latin typeface="Arial"/>
                <a:ea typeface="Arial"/>
                <a:cs typeface="Arial"/>
                <a:sym typeface="Arial"/>
              </a:rPr>
              <a:t> Training a random forest can be computationally expensive, especially for large datasets with many features. </a:t>
            </a:r>
            <a:endParaRPr/>
          </a:p>
          <a:p>
            <a:pPr indent="0" lvl="0" marL="0" rtl="0" algn="l">
              <a:lnSpc>
                <a:spcPct val="100000"/>
              </a:lnSpc>
              <a:spcBef>
                <a:spcPts val="0"/>
              </a:spcBef>
              <a:spcAft>
                <a:spcPts val="0"/>
              </a:spcAft>
              <a:buClr>
                <a:schemeClr val="dk1"/>
              </a:buClr>
              <a:buSzPts val="2000"/>
              <a:buFont typeface="Calibri"/>
              <a:buNone/>
            </a:pPr>
            <a:r>
              <a:t/>
            </a:r>
            <a:endParaRPr b="1" sz="2000">
              <a:latin typeface="Arial"/>
              <a:ea typeface="Arial"/>
              <a:cs typeface="Arial"/>
              <a:sym typeface="Arial"/>
            </a:endParaRPr>
          </a:p>
          <a:p>
            <a:pPr indent="-127000" lvl="0" marL="0" rtl="0" algn="l">
              <a:lnSpc>
                <a:spcPct val="100000"/>
              </a:lnSpc>
              <a:spcBef>
                <a:spcPts val="0"/>
              </a:spcBef>
              <a:spcAft>
                <a:spcPts val="0"/>
              </a:spcAft>
              <a:buClr>
                <a:schemeClr val="dk1"/>
              </a:buClr>
              <a:buSzPts val="2000"/>
              <a:buFont typeface="Arial"/>
              <a:buChar char="•"/>
            </a:pPr>
            <a:r>
              <a:rPr b="1" lang="en-US" sz="2000">
                <a:latin typeface="Arial"/>
                <a:ea typeface="Arial"/>
                <a:cs typeface="Arial"/>
                <a:sym typeface="Arial"/>
              </a:rPr>
              <a:t>Interpretability:</a:t>
            </a:r>
            <a:r>
              <a:rPr lang="en-US" sz="2000">
                <a:latin typeface="Arial"/>
                <a:ea typeface="Arial"/>
                <a:cs typeface="Arial"/>
                <a:sym typeface="Arial"/>
              </a:rPr>
              <a:t> While random forests can be more accurate than individual decision trees, they can be less interpretable due to the complexity of the ensemble.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Image showing new features generated from multiplying original features." id="215" name="Google Shape;215;p26"/>
          <p:cNvPicPr preferRelativeResize="0"/>
          <p:nvPr>
            <p:ph idx="1" type="body"/>
          </p:nvPr>
        </p:nvPicPr>
        <p:blipFill rotWithShape="1">
          <a:blip r:embed="rId3">
            <a:alphaModFix/>
          </a:blip>
          <a:srcRect b="0" l="0" r="0" t="0"/>
          <a:stretch/>
        </p:blipFill>
        <p:spPr>
          <a:xfrm>
            <a:off x="838200" y="438912"/>
            <a:ext cx="10070932" cy="5664899"/>
          </a:xfrm>
          <a:prstGeom prst="rect">
            <a:avLst/>
          </a:prstGeom>
          <a:noFill/>
          <a:ln>
            <a:noFill/>
          </a:ln>
        </p:spPr>
      </p:pic>
      <p:sp>
        <p:nvSpPr>
          <p:cNvPr id="216" name="Google Shape;216;p26"/>
          <p:cNvSpPr/>
          <p:nvPr/>
        </p:nvSpPr>
        <p:spPr>
          <a:xfrm>
            <a:off x="8577072" y="539496"/>
            <a:ext cx="3520440" cy="12249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838200" y="1251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a:solidFill>
                  <a:srgbClr val="266F8B"/>
                </a:solidFill>
              </a:rPr>
              <a:t>Feature Generation</a:t>
            </a:r>
            <a:endParaRPr/>
          </a:p>
        </p:txBody>
      </p:sp>
      <p:sp>
        <p:nvSpPr>
          <p:cNvPr id="222" name="Google Shape;22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t>Feature Generation (also known as </a:t>
            </a:r>
            <a:r>
              <a:rPr b="1" lang="en-US"/>
              <a:t>feature construction</a:t>
            </a:r>
            <a:r>
              <a:rPr lang="en-US"/>
              <a:t>) is the process of transforming features into new features that better relate to the target. </a:t>
            </a:r>
            <a:endParaRPr/>
          </a:p>
          <a:p>
            <a:pPr indent="0" lvl="0" marL="0" rtl="0" algn="just">
              <a:lnSpc>
                <a:spcPct val="90000"/>
              </a:lnSpc>
              <a:spcBef>
                <a:spcPts val="1000"/>
              </a:spcBef>
              <a:spcAft>
                <a:spcPts val="0"/>
              </a:spcAft>
              <a:buClr>
                <a:srgbClr val="398F98"/>
              </a:buClr>
              <a:buSzPts val="2800"/>
              <a:buNone/>
            </a:pPr>
            <a:r>
              <a:rPr lang="en-US">
                <a:solidFill>
                  <a:srgbClr val="398F98"/>
                </a:solidFill>
              </a:rPr>
              <a:t>Examples of Feature Generation techniques</a:t>
            </a:r>
            <a:endParaRPr/>
          </a:p>
          <a:p>
            <a:pPr indent="0" lvl="0" marL="0" rtl="0" algn="just">
              <a:lnSpc>
                <a:spcPct val="90000"/>
              </a:lnSpc>
              <a:spcBef>
                <a:spcPts val="1000"/>
              </a:spcBef>
              <a:spcAft>
                <a:spcPts val="0"/>
              </a:spcAft>
              <a:buClr>
                <a:schemeClr val="dk1"/>
              </a:buClr>
              <a:buSzPts val="2800"/>
              <a:buNone/>
            </a:pPr>
            <a:r>
              <a:rPr lang="en-US"/>
              <a:t>A transformation is a mapping that is used to transform a feature into a new feature. The right transformation depends on the type and structure of the data, data size and the goal. This can involve transforming single feature into a new feature using </a:t>
            </a:r>
            <a:r>
              <a:rPr b="1" lang="en-US"/>
              <a:t>standard operators like log, square, power, exponential, reciprocal, addition, division, multiplication</a:t>
            </a:r>
            <a:r>
              <a:rPr lang="en-US"/>
              <a:t> etc.</a:t>
            </a:r>
            <a:endParaRPr/>
          </a:p>
          <a:p>
            <a:pPr indent="0" lvl="0" marL="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4"/>
          <p:cNvSpPr txBox="1"/>
          <p:nvPr>
            <p:ph type="title"/>
          </p:nvPr>
        </p:nvSpPr>
        <p:spPr>
          <a:xfrm>
            <a:off x="838200" y="1251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sz="4400">
                <a:solidFill>
                  <a:srgbClr val="266F8B"/>
                </a:solidFill>
              </a:rPr>
              <a:t>Decision Tree - </a:t>
            </a:r>
            <a:r>
              <a:rPr b="1" lang="en-US" sz="3600">
                <a:latin typeface="Nunito"/>
                <a:ea typeface="Nunito"/>
                <a:cs typeface="Nunito"/>
                <a:sym typeface="Nunito"/>
              </a:rPr>
              <a:t>Metrics for Splitting</a:t>
            </a:r>
            <a:endParaRPr b="1" sz="3600">
              <a:solidFill>
                <a:srgbClr val="266F8B"/>
              </a:solidFill>
            </a:endParaRPr>
          </a:p>
        </p:txBody>
      </p:sp>
      <p:sp>
        <p:nvSpPr>
          <p:cNvPr id="39" name="Google Shape;39;p4"/>
          <p:cNvSpPr txBox="1"/>
          <p:nvPr>
            <p:ph idx="1" type="body"/>
          </p:nvPr>
        </p:nvSpPr>
        <p:spPr>
          <a:xfrm>
            <a:off x="838200" y="1264920"/>
            <a:ext cx="10515600" cy="491204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i="0" lang="en-US">
                <a:latin typeface="Nunito"/>
                <a:ea typeface="Nunito"/>
                <a:cs typeface="Nunito"/>
                <a:sym typeface="Nunito"/>
              </a:rPr>
              <a:t>Gini Impurity</a:t>
            </a:r>
            <a:r>
              <a:rPr b="0" i="0" lang="en-US">
                <a:latin typeface="Nunito"/>
                <a:ea typeface="Nunito"/>
                <a:cs typeface="Nunito"/>
                <a:sym typeface="Nunito"/>
              </a:rPr>
              <a:t>: </a:t>
            </a:r>
            <a:r>
              <a:rPr lang="en-US">
                <a:latin typeface="Nunito"/>
                <a:ea typeface="Nunito"/>
                <a:cs typeface="Nunito"/>
                <a:sym typeface="Nunito"/>
              </a:rPr>
              <a:t>Measures the amount of uncertainty or impurity in the dataset. </a:t>
            </a:r>
            <a:endParaRPr/>
          </a:p>
          <a:p>
            <a:pPr indent="0" lvl="0" marL="0" rtl="0" algn="l">
              <a:lnSpc>
                <a:spcPct val="90000"/>
              </a:lnSpc>
              <a:spcBef>
                <a:spcPts val="1000"/>
              </a:spcBef>
              <a:spcAft>
                <a:spcPts val="0"/>
              </a:spcAft>
              <a:buClr>
                <a:schemeClr val="dk1"/>
              </a:buClr>
              <a:buSzPts val="2800"/>
              <a:buNone/>
            </a:pPr>
            <a:r>
              <a:rPr b="0" i="0" lang="en-US">
                <a:latin typeface="Arial"/>
                <a:ea typeface="Arial"/>
                <a:cs typeface="Arial"/>
                <a:sym typeface="Arial"/>
              </a:rPr>
              <a:t>    </a:t>
            </a:r>
            <a:r>
              <a:rPr b="0" i="0" lang="en-US">
                <a:highlight>
                  <a:srgbClr val="FFFF00"/>
                </a:highlight>
                <a:latin typeface="Arial"/>
                <a:ea typeface="Arial"/>
                <a:cs typeface="Arial"/>
                <a:sym typeface="Arial"/>
              </a:rPr>
              <a:t> Gini=1–∑ (p</a:t>
            </a:r>
            <a:r>
              <a:rPr b="0" baseline="-25000" i="0" lang="en-US">
                <a:highlight>
                  <a:srgbClr val="FFFF00"/>
                </a:highlight>
                <a:latin typeface="Arial"/>
                <a:ea typeface="Arial"/>
                <a:cs typeface="Arial"/>
                <a:sym typeface="Arial"/>
              </a:rPr>
              <a:t>i</a:t>
            </a:r>
            <a:r>
              <a:rPr b="0" i="0" lang="en-US">
                <a:highlight>
                  <a:srgbClr val="FFFF00"/>
                </a:highlight>
                <a:latin typeface="Arial"/>
                <a:ea typeface="Arial"/>
                <a:cs typeface="Arial"/>
                <a:sym typeface="Arial"/>
              </a:rPr>
              <a:t> )</a:t>
            </a:r>
            <a:r>
              <a:rPr b="0" baseline="30000" i="0" lang="en-US">
                <a:highlight>
                  <a:srgbClr val="FFFF00"/>
                </a:highlight>
                <a:latin typeface="Arial"/>
                <a:ea typeface="Arial"/>
                <a:cs typeface="Arial"/>
                <a:sym typeface="Arial"/>
              </a:rPr>
              <a:t>2</a:t>
            </a:r>
            <a:endParaRPr/>
          </a:p>
          <a:p>
            <a:pPr indent="0" lvl="1" marL="457200" rtl="0" algn="l">
              <a:lnSpc>
                <a:spcPct val="90000"/>
              </a:lnSpc>
              <a:spcBef>
                <a:spcPts val="500"/>
              </a:spcBef>
              <a:spcAft>
                <a:spcPts val="0"/>
              </a:spcAft>
              <a:buClr>
                <a:schemeClr val="dk1"/>
              </a:buClr>
              <a:buSzPts val="2400"/>
              <a:buNone/>
            </a:pPr>
            <a:r>
              <a:rPr b="0" i="0" lang="en-US">
                <a:latin typeface="Nunito"/>
                <a:ea typeface="Nunito"/>
                <a:cs typeface="Nunito"/>
                <a:sym typeface="Nunito"/>
              </a:rPr>
              <a:t>where </a:t>
            </a:r>
            <a:r>
              <a:rPr b="0" i="1" lang="en-US">
                <a:latin typeface="Nunito"/>
                <a:ea typeface="Nunito"/>
                <a:cs typeface="Nunito"/>
                <a:sym typeface="Nunito"/>
              </a:rPr>
              <a:t>pi</a:t>
            </a:r>
            <a:r>
              <a:rPr b="0" i="0" lang="en-US">
                <a:latin typeface="Nunito"/>
                <a:ea typeface="Nunito"/>
                <a:cs typeface="Nunito"/>
                <a:sym typeface="Nunito"/>
              </a:rPr>
              <a:t>​ is the probability of an instance being classified into a particular class.</a:t>
            </a:r>
            <a:endParaRPr/>
          </a:p>
          <a:p>
            <a:pPr indent="0" lvl="0" marL="0" rtl="0" algn="l">
              <a:lnSpc>
                <a:spcPct val="90000"/>
              </a:lnSpc>
              <a:spcBef>
                <a:spcPts val="1000"/>
              </a:spcBef>
              <a:spcAft>
                <a:spcPts val="0"/>
              </a:spcAft>
              <a:buClr>
                <a:schemeClr val="dk1"/>
              </a:buClr>
              <a:buSzPts val="2800"/>
              <a:buNone/>
            </a:pPr>
            <a:r>
              <a:rPr b="1" i="0" lang="en-US">
                <a:latin typeface="Nunito"/>
                <a:ea typeface="Nunito"/>
                <a:cs typeface="Nunito"/>
                <a:sym typeface="Nunito"/>
              </a:rPr>
              <a:t>Entropy</a:t>
            </a:r>
            <a:r>
              <a:rPr b="0" i="0" lang="en-US">
                <a:latin typeface="Nunito"/>
                <a:ea typeface="Nunito"/>
                <a:cs typeface="Nunito"/>
                <a:sym typeface="Nunito"/>
              </a:rPr>
              <a:t>: Measures the amount of uncertainty or impurity in the dataset.</a:t>
            </a:r>
            <a:endParaRPr/>
          </a:p>
          <a:p>
            <a:pPr indent="0" lvl="1" marL="457200" rtl="0" algn="l">
              <a:lnSpc>
                <a:spcPct val="90000"/>
              </a:lnSpc>
              <a:spcBef>
                <a:spcPts val="500"/>
              </a:spcBef>
              <a:spcAft>
                <a:spcPts val="0"/>
              </a:spcAft>
              <a:buClr>
                <a:schemeClr val="dk1"/>
              </a:buClr>
              <a:buSzPts val="2800"/>
              <a:buNone/>
            </a:pPr>
            <a:r>
              <a:rPr b="0" i="0" lang="en-US" sz="2800">
                <a:highlight>
                  <a:srgbClr val="FFFF00"/>
                </a:highlight>
                <a:latin typeface="Arial"/>
                <a:ea typeface="Arial"/>
                <a:cs typeface="Arial"/>
                <a:sym typeface="Arial"/>
              </a:rPr>
              <a:t>Entropy= −∑p</a:t>
            </a:r>
            <a:r>
              <a:rPr b="0" baseline="-25000" i="0" lang="en-US" sz="2800">
                <a:highlight>
                  <a:srgbClr val="FFFF00"/>
                </a:highlight>
                <a:latin typeface="Arial"/>
                <a:ea typeface="Arial"/>
                <a:cs typeface="Arial"/>
                <a:sym typeface="Arial"/>
              </a:rPr>
              <a:t>i</a:t>
            </a:r>
            <a:r>
              <a:rPr b="0" i="0" lang="en-US" sz="2800">
                <a:highlight>
                  <a:srgbClr val="FFFF00"/>
                </a:highlight>
                <a:latin typeface="Arial"/>
                <a:ea typeface="Arial"/>
                <a:cs typeface="Arial"/>
                <a:sym typeface="Arial"/>
              </a:rPr>
              <a:t>log⁡</a:t>
            </a:r>
            <a:r>
              <a:rPr b="0" baseline="-25000" i="0" lang="en-US" sz="2800">
                <a:highlight>
                  <a:srgbClr val="FFFF00"/>
                </a:highlight>
                <a:latin typeface="Arial"/>
                <a:ea typeface="Arial"/>
                <a:cs typeface="Arial"/>
                <a:sym typeface="Arial"/>
              </a:rPr>
              <a:t>2</a:t>
            </a:r>
            <a:r>
              <a:rPr b="0" i="0" lang="en-US" sz="2800">
                <a:highlight>
                  <a:srgbClr val="FFFF00"/>
                </a:highlight>
                <a:latin typeface="Arial"/>
                <a:ea typeface="Arial"/>
                <a:cs typeface="Arial"/>
                <a:sym typeface="Arial"/>
              </a:rPr>
              <a:t>(p</a:t>
            </a:r>
            <a:r>
              <a:rPr b="0" baseline="-25000" i="0" lang="en-US" sz="2800">
                <a:highlight>
                  <a:srgbClr val="FFFF00"/>
                </a:highlight>
                <a:latin typeface="Arial"/>
                <a:ea typeface="Arial"/>
                <a:cs typeface="Arial"/>
                <a:sym typeface="Arial"/>
              </a:rPr>
              <a:t>i</a:t>
            </a:r>
            <a:r>
              <a:rPr b="0" i="0" lang="en-US" sz="2800">
                <a:highlight>
                  <a:srgbClr val="FFFF00"/>
                </a:highlight>
                <a:latin typeface="Arial"/>
                <a:ea typeface="Arial"/>
                <a:cs typeface="Arial"/>
                <a:sym typeface="Arial"/>
              </a:rPr>
              <a:t>)</a:t>
            </a:r>
            <a:endParaRPr/>
          </a:p>
          <a:p>
            <a:pPr indent="0" lvl="1" marL="457200" rtl="0" algn="l">
              <a:lnSpc>
                <a:spcPct val="90000"/>
              </a:lnSpc>
              <a:spcBef>
                <a:spcPts val="500"/>
              </a:spcBef>
              <a:spcAft>
                <a:spcPts val="0"/>
              </a:spcAft>
              <a:buClr>
                <a:schemeClr val="dk1"/>
              </a:buClr>
              <a:buSzPts val="2400"/>
              <a:buNone/>
            </a:pPr>
            <a:r>
              <a:rPr b="0" i="0" lang="en-US">
                <a:latin typeface="Nunito"/>
                <a:ea typeface="Nunito"/>
                <a:cs typeface="Nunito"/>
                <a:sym typeface="Nunito"/>
              </a:rPr>
              <a:t>where </a:t>
            </a:r>
            <a:r>
              <a:rPr b="0" i="1" lang="en-US">
                <a:latin typeface="Nunito"/>
                <a:ea typeface="Nunito"/>
                <a:cs typeface="Nunito"/>
                <a:sym typeface="Nunito"/>
              </a:rPr>
              <a:t>pi</a:t>
            </a:r>
            <a:r>
              <a:rPr b="0" i="0" lang="en-US">
                <a:latin typeface="Nunito"/>
                <a:ea typeface="Nunito"/>
                <a:cs typeface="Nunito"/>
                <a:sym typeface="Nunito"/>
              </a:rPr>
              <a:t>​ is the probability of an instance being classified into a particular class.</a:t>
            </a:r>
            <a:endParaRPr/>
          </a:p>
          <a:p>
            <a:pPr indent="0" lvl="0" marL="0" rtl="0" algn="l">
              <a:lnSpc>
                <a:spcPct val="90000"/>
              </a:lnSpc>
              <a:spcBef>
                <a:spcPts val="1000"/>
              </a:spcBef>
              <a:spcAft>
                <a:spcPts val="0"/>
              </a:spcAft>
              <a:buClr>
                <a:schemeClr val="dk1"/>
              </a:buClr>
              <a:buSzPts val="2800"/>
              <a:buNone/>
            </a:pPr>
            <a:r>
              <a:rPr b="1" i="0" lang="en-US">
                <a:latin typeface="Nunito"/>
                <a:ea typeface="Nunito"/>
                <a:cs typeface="Nunito"/>
                <a:sym typeface="Nunito"/>
              </a:rPr>
              <a:t>Information Gain</a:t>
            </a:r>
            <a:r>
              <a:rPr b="0" i="0" lang="en-US">
                <a:latin typeface="Nunito"/>
                <a:ea typeface="Nunito"/>
                <a:cs typeface="Nunito"/>
                <a:sym typeface="Nunito"/>
              </a:rPr>
              <a:t>: Measures the reduction in entropy or Gini impurity after a dataset is split on an attribute.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a:solidFill>
                  <a:srgbClr val="266F8B"/>
                </a:solidFill>
              </a:rPr>
              <a:t>Why Feature Generation?</a:t>
            </a:r>
            <a:endParaRPr b="1">
              <a:solidFill>
                <a:srgbClr val="266F8B"/>
              </a:solidFill>
            </a:endParaRPr>
          </a:p>
        </p:txBody>
      </p:sp>
      <p:sp>
        <p:nvSpPr>
          <p:cNvPr id="228" name="Google Shape;228;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b="1" lang="en-US"/>
              <a:t>Enhanced Model Performance:</a:t>
            </a:r>
            <a:r>
              <a:rPr lang="en-US"/>
              <a:t> Well-crafted features can significantly improve a model's ability to learn and make accurate predictions.</a:t>
            </a:r>
            <a:endParaRPr/>
          </a:p>
          <a:p>
            <a:pPr indent="0" lvl="0" marL="0" rtl="0" algn="just">
              <a:lnSpc>
                <a:spcPct val="90000"/>
              </a:lnSpc>
              <a:spcBef>
                <a:spcPts val="1000"/>
              </a:spcBef>
              <a:spcAft>
                <a:spcPts val="0"/>
              </a:spcAft>
              <a:buClr>
                <a:schemeClr val="dk1"/>
              </a:buClr>
              <a:buSzPts val="2800"/>
              <a:buNone/>
            </a:pPr>
            <a:r>
              <a:rPr b="1" lang="en-US"/>
              <a:t>Reduced Feature Engineering:</a:t>
            </a:r>
            <a:r>
              <a:rPr lang="en-US"/>
              <a:t> By generating informative features, you might be able to reduce the need for extensive feature engineering.</a:t>
            </a:r>
            <a:endParaRPr/>
          </a:p>
          <a:p>
            <a:pPr indent="0" lvl="0" marL="0" rtl="0" algn="just">
              <a:lnSpc>
                <a:spcPct val="90000"/>
              </a:lnSpc>
              <a:spcBef>
                <a:spcPts val="1000"/>
              </a:spcBef>
              <a:spcAft>
                <a:spcPts val="0"/>
              </a:spcAft>
              <a:buClr>
                <a:schemeClr val="dk1"/>
              </a:buClr>
              <a:buSzPts val="2800"/>
              <a:buNone/>
            </a:pPr>
            <a:r>
              <a:rPr b="1" lang="en-US"/>
              <a:t>Better Interpretability:</a:t>
            </a:r>
            <a:r>
              <a:rPr lang="en-US"/>
              <a:t> Generated features can sometimes provide insights into the underlying relationships between variables.</a:t>
            </a:r>
            <a:endParaRPr/>
          </a:p>
          <a:p>
            <a:pPr indent="0" lvl="0" marL="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a:solidFill>
                  <a:srgbClr val="266F8B"/>
                </a:solidFill>
              </a:rPr>
              <a:t>Example: Feature Generation</a:t>
            </a:r>
            <a:endParaRPr b="1">
              <a:solidFill>
                <a:srgbClr val="266F8B"/>
              </a:solidFill>
            </a:endParaRPr>
          </a:p>
        </p:txBody>
      </p:sp>
      <p:sp>
        <p:nvSpPr>
          <p:cNvPr id="234" name="Google Shape;234;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US"/>
              <a:t>For a Customer Churn Prediction Model</a:t>
            </a:r>
            <a:endParaRPr/>
          </a:p>
          <a:p>
            <a:pPr indent="0" lvl="0" marL="0" rtl="0" algn="l">
              <a:lnSpc>
                <a:spcPct val="90000"/>
              </a:lnSpc>
              <a:spcBef>
                <a:spcPts val="1000"/>
              </a:spcBef>
              <a:spcAft>
                <a:spcPts val="0"/>
              </a:spcAft>
              <a:buClr>
                <a:schemeClr val="dk1"/>
              </a:buClr>
              <a:buSzPct val="100000"/>
              <a:buNone/>
            </a:pPr>
            <a:r>
              <a:rPr lang="en-US"/>
              <a:t>Given a dataset with customer information (age, tenure, monthly bill, etc.)</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You could generate new features like:</a:t>
            </a:r>
            <a:endParaRPr/>
          </a:p>
          <a:p>
            <a:pPr indent="0" lvl="0" marL="0" rtl="0" algn="l">
              <a:lnSpc>
                <a:spcPct val="90000"/>
              </a:lnSpc>
              <a:spcBef>
                <a:spcPts val="1000"/>
              </a:spcBef>
              <a:spcAft>
                <a:spcPts val="0"/>
              </a:spcAft>
              <a:buClr>
                <a:schemeClr val="dk1"/>
              </a:buClr>
              <a:buSzPct val="100000"/>
              <a:buNone/>
            </a:pPr>
            <a:r>
              <a:rPr b="1" lang="en-US"/>
              <a:t>Customer tenure in month:</a:t>
            </a:r>
            <a:r>
              <a:rPr lang="en-US"/>
              <a:t> Divide tenure by 12.</a:t>
            </a:r>
            <a:endParaRPr/>
          </a:p>
          <a:p>
            <a:pPr indent="0" lvl="0" marL="0" rtl="0" algn="l">
              <a:lnSpc>
                <a:spcPct val="90000"/>
              </a:lnSpc>
              <a:spcBef>
                <a:spcPts val="1000"/>
              </a:spcBef>
              <a:spcAft>
                <a:spcPts val="0"/>
              </a:spcAft>
              <a:buClr>
                <a:schemeClr val="dk1"/>
              </a:buClr>
              <a:buSzPct val="100000"/>
              <a:buNone/>
            </a:pPr>
            <a:r>
              <a:rPr b="1" lang="en-US"/>
              <a:t>Around Monthly bill per year:</a:t>
            </a:r>
            <a:r>
              <a:rPr lang="en-US"/>
              <a:t> Multiply monthly bill by 12.</a:t>
            </a:r>
            <a:endParaRPr/>
          </a:p>
          <a:p>
            <a:pPr indent="0" lvl="0" marL="0" rtl="0" algn="l">
              <a:lnSpc>
                <a:spcPct val="90000"/>
              </a:lnSpc>
              <a:spcBef>
                <a:spcPts val="1000"/>
              </a:spcBef>
              <a:spcAft>
                <a:spcPts val="0"/>
              </a:spcAft>
              <a:buClr>
                <a:schemeClr val="dk1"/>
              </a:buClr>
              <a:buSzPct val="100000"/>
              <a:buNone/>
            </a:pPr>
            <a:r>
              <a:rPr b="1" lang="en-US"/>
              <a:t>Age group:</a:t>
            </a:r>
            <a:r>
              <a:rPr lang="en-US"/>
              <a:t> Categorize age into bins (e.g., young, middle-aged, elderly).</a:t>
            </a:r>
            <a:endParaRPr/>
          </a:p>
          <a:p>
            <a:pPr indent="0" lvl="0" marL="0" rtl="0" algn="l">
              <a:lnSpc>
                <a:spcPct val="90000"/>
              </a:lnSpc>
              <a:spcBef>
                <a:spcPts val="1000"/>
              </a:spcBef>
              <a:spcAft>
                <a:spcPts val="0"/>
              </a:spcAft>
              <a:buClr>
                <a:schemeClr val="dk1"/>
              </a:buClr>
              <a:buSzPct val="100000"/>
              <a:buNone/>
            </a:pPr>
            <a:r>
              <a:rPr b="1" lang="en-US"/>
              <a:t>Interaction between tenure and monthly bill:</a:t>
            </a:r>
            <a:r>
              <a:rPr lang="en-US"/>
              <a:t> Multiply tenure by monthly bill.</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800"/>
              <a:buFont typeface="Arial"/>
              <a:buNone/>
            </a:pPr>
            <a:r>
              <a:rPr b="1" lang="en-US" sz="3700"/>
              <a:t>Tips for Effective Feature Generation</a:t>
            </a:r>
            <a:endParaRPr b="1" sz="3700"/>
          </a:p>
        </p:txBody>
      </p:sp>
      <p:sp>
        <p:nvSpPr>
          <p:cNvPr id="240" name="Google Shape;240;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b="1" lang="en-US"/>
              <a:t>Domain Knowledge:</a:t>
            </a:r>
            <a:r>
              <a:rPr lang="en-US"/>
              <a:t> Leverage your understanding of the problem domain to create meaningful features.</a:t>
            </a:r>
            <a:endParaRPr/>
          </a:p>
          <a:p>
            <a:pPr indent="0" lvl="0" marL="0" rtl="0" algn="l">
              <a:lnSpc>
                <a:spcPct val="90000"/>
              </a:lnSpc>
              <a:spcBef>
                <a:spcPts val="1000"/>
              </a:spcBef>
              <a:spcAft>
                <a:spcPts val="0"/>
              </a:spcAft>
              <a:buClr>
                <a:schemeClr val="dk1"/>
              </a:buClr>
              <a:buSzPts val="2800"/>
              <a:buNone/>
            </a:pPr>
            <a:r>
              <a:rPr b="1" lang="en-US"/>
              <a:t>Experimentation:</a:t>
            </a:r>
            <a:r>
              <a:rPr lang="en-US"/>
              <a:t> Try different feature generation techniques and evaluate their impact on model performance.</a:t>
            </a:r>
            <a:endParaRPr/>
          </a:p>
          <a:p>
            <a:pPr indent="0" lvl="0" marL="0" rtl="0" algn="l">
              <a:lnSpc>
                <a:spcPct val="90000"/>
              </a:lnSpc>
              <a:spcBef>
                <a:spcPts val="1000"/>
              </a:spcBef>
              <a:spcAft>
                <a:spcPts val="0"/>
              </a:spcAft>
              <a:buClr>
                <a:schemeClr val="dk1"/>
              </a:buClr>
              <a:buSzPts val="2800"/>
              <a:buNone/>
            </a:pPr>
            <a:r>
              <a:rPr b="1" lang="en-US"/>
              <a:t>Feature Selection:</a:t>
            </a:r>
            <a:r>
              <a:rPr lang="en-US"/>
              <a:t> After generating new features, consider using feature selection techniques to identify the most relevant ones.</a:t>
            </a:r>
            <a:endParaRPr/>
          </a:p>
          <a:p>
            <a:pPr indent="0" lvl="0" marL="0" rtl="0" algn="l">
              <a:lnSpc>
                <a:spcPct val="90000"/>
              </a:lnSpc>
              <a:spcBef>
                <a:spcPts val="1000"/>
              </a:spcBef>
              <a:spcAft>
                <a:spcPts val="0"/>
              </a:spcAft>
              <a:buClr>
                <a:schemeClr val="dk1"/>
              </a:buClr>
              <a:buSzPts val="2800"/>
              <a:buNone/>
            </a:pPr>
            <a:r>
              <a:rPr b="1" lang="en-US"/>
              <a:t>Avoid Overfitting:</a:t>
            </a:r>
            <a:r>
              <a:rPr lang="en-US"/>
              <a:t> Be cautious of creating too many features, as it can lead to overfitting.</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838200" y="1251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sz="4400">
                <a:solidFill>
                  <a:srgbClr val="266F8B"/>
                </a:solidFill>
              </a:rPr>
              <a:t>Feature </a:t>
            </a:r>
            <a:r>
              <a:rPr b="1" lang="en-US">
                <a:solidFill>
                  <a:srgbClr val="266F8B"/>
                </a:solidFill>
              </a:rPr>
              <a:t>S</a:t>
            </a:r>
            <a:r>
              <a:rPr b="1" lang="en-US" sz="4400">
                <a:solidFill>
                  <a:srgbClr val="266F8B"/>
                </a:solidFill>
              </a:rPr>
              <a:t>election algorithms</a:t>
            </a:r>
            <a:endParaRPr b="1">
              <a:solidFill>
                <a:srgbClr val="266F8B"/>
              </a:solidFill>
            </a:endParaRPr>
          </a:p>
        </p:txBody>
      </p:sp>
      <p:pic>
        <p:nvPicPr>
          <p:cNvPr id="246" name="Google Shape;246;p31"/>
          <p:cNvPicPr preferRelativeResize="0"/>
          <p:nvPr>
            <p:ph idx="1" type="body"/>
          </p:nvPr>
        </p:nvPicPr>
        <p:blipFill rotWithShape="1">
          <a:blip r:embed="rId3">
            <a:alphaModFix/>
          </a:blip>
          <a:srcRect b="0" l="0" r="0" t="0"/>
          <a:stretch/>
        </p:blipFill>
        <p:spPr>
          <a:xfrm>
            <a:off x="747522" y="1368375"/>
            <a:ext cx="9932016" cy="4517536"/>
          </a:xfrm>
          <a:prstGeom prst="rect">
            <a:avLst/>
          </a:prstGeom>
          <a:noFill/>
          <a:ln>
            <a:noFill/>
          </a:ln>
        </p:spPr>
      </p:pic>
      <p:sp>
        <p:nvSpPr>
          <p:cNvPr id="247" name="Google Shape;247;p31"/>
          <p:cNvSpPr/>
          <p:nvPr/>
        </p:nvSpPr>
        <p:spPr>
          <a:xfrm>
            <a:off x="8897112" y="1307592"/>
            <a:ext cx="2401824" cy="34198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313b54f57ed_1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53" name="Google Shape;253;g313b54f57ed_1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54" name="Google Shape;254;g313b54f57ed_1_0"/>
          <p:cNvPicPr preferRelativeResize="0"/>
          <p:nvPr/>
        </p:nvPicPr>
        <p:blipFill>
          <a:blip r:embed="rId3">
            <a:alphaModFix/>
          </a:blip>
          <a:stretch>
            <a:fillRect/>
          </a:stretch>
        </p:blipFill>
        <p:spPr>
          <a:xfrm>
            <a:off x="1874323" y="585775"/>
            <a:ext cx="8053027" cy="5373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Feature Selection Methods</a:t>
            </a:r>
            <a:endParaRPr/>
          </a:p>
        </p:txBody>
      </p:sp>
      <p:graphicFrame>
        <p:nvGraphicFramePr>
          <p:cNvPr id="260" name="Google Shape;260;p32"/>
          <p:cNvGraphicFramePr/>
          <p:nvPr/>
        </p:nvGraphicFramePr>
        <p:xfrm>
          <a:off x="838200" y="1825625"/>
          <a:ext cx="3000000" cy="3000000"/>
        </p:xfrm>
        <a:graphic>
          <a:graphicData uri="http://schemas.openxmlformats.org/drawingml/2006/table">
            <a:tbl>
              <a:tblPr bandRow="1" firstRow="1">
                <a:noFill/>
                <a:tableStyleId>{B4E87528-5862-4904-B2FD-D4EBE2169E97}</a:tableStyleId>
              </a:tblPr>
              <a:tblGrid>
                <a:gridCol w="2014725"/>
                <a:gridCol w="5221225"/>
                <a:gridCol w="3279650"/>
              </a:tblGrid>
              <a:tr h="370850">
                <a:tc>
                  <a:txBody>
                    <a:bodyPr/>
                    <a:lstStyle/>
                    <a:p>
                      <a:pPr indent="0" lvl="0" marL="0" marR="0" rtl="0" algn="ctr">
                        <a:spcBef>
                          <a:spcPts val="0"/>
                        </a:spcBef>
                        <a:spcAft>
                          <a:spcPts val="0"/>
                        </a:spcAft>
                        <a:buNone/>
                      </a:pPr>
                      <a:r>
                        <a:rPr lang="en-US" sz="2000" u="none" cap="none" strike="noStrike"/>
                        <a:t>Method</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t>Description</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t>Advantages</a:t>
                      </a:r>
                      <a:endParaRPr/>
                    </a:p>
                  </a:txBody>
                  <a:tcPr marT="45725" marB="45725" marR="91450" marL="91450" anchor="ctr"/>
                </a:tc>
              </a:tr>
              <a:tr h="370850">
                <a:tc>
                  <a:txBody>
                    <a:bodyPr/>
                    <a:lstStyle/>
                    <a:p>
                      <a:pPr indent="0" lvl="0" marL="0" marR="0" rtl="0" algn="ctr">
                        <a:spcBef>
                          <a:spcPts val="0"/>
                        </a:spcBef>
                        <a:spcAft>
                          <a:spcPts val="0"/>
                        </a:spcAft>
                        <a:buNone/>
                      </a:pPr>
                      <a:r>
                        <a:rPr lang="en-US" sz="2000" u="none" cap="none" strike="noStrike"/>
                        <a:t>Filter</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t>Uses statistical tests to rank features</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t>Simple and fast</a:t>
                      </a:r>
                      <a:endParaRPr/>
                    </a:p>
                  </a:txBody>
                  <a:tcPr marT="45725" marB="45725" marR="91450" marL="91450" anchor="ctr"/>
                </a:tc>
              </a:tr>
              <a:tr h="370850">
                <a:tc>
                  <a:txBody>
                    <a:bodyPr/>
                    <a:lstStyle/>
                    <a:p>
                      <a:pPr indent="0" lvl="0" marL="0" marR="0" rtl="0" algn="ctr">
                        <a:spcBef>
                          <a:spcPts val="0"/>
                        </a:spcBef>
                        <a:spcAft>
                          <a:spcPts val="0"/>
                        </a:spcAft>
                        <a:buNone/>
                      </a:pPr>
                      <a:r>
                        <a:rPr lang="en-US" sz="2000" u="none" cap="none" strike="noStrike"/>
                        <a:t>Wrapper</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t>Trains a model on different subsets of features</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t>Accurate</a:t>
                      </a:r>
                      <a:endParaRPr/>
                    </a:p>
                  </a:txBody>
                  <a:tcPr marT="45725" marB="45725" marR="91450" marL="91450" anchor="ctr"/>
                </a:tc>
              </a:tr>
              <a:tr h="370850">
                <a:tc>
                  <a:txBody>
                    <a:bodyPr/>
                    <a:lstStyle/>
                    <a:p>
                      <a:pPr indent="0" lvl="0" marL="0" rtl="0" algn="ctr">
                        <a:lnSpc>
                          <a:spcPct val="90000"/>
                        </a:lnSpc>
                        <a:spcBef>
                          <a:spcPts val="0"/>
                        </a:spcBef>
                        <a:spcAft>
                          <a:spcPts val="0"/>
                        </a:spcAft>
                        <a:buClr>
                          <a:srgbClr val="266F8B"/>
                        </a:buClr>
                        <a:buSzPts val="4400"/>
                        <a:buFont typeface="Calibri"/>
                        <a:buNone/>
                      </a:pPr>
                      <a:r>
                        <a:rPr lang="en-US" sz="2000"/>
                        <a:t>Embedded</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t>Selects features as part of the model training process</a:t>
                      </a:r>
                      <a:endParaRPr/>
                    </a:p>
                  </a:txBody>
                  <a:tcPr marT="45725" marB="45725" marR="91450" marL="91450" anchor="ctr"/>
                </a:tc>
                <a:tc>
                  <a:txBody>
                    <a:bodyPr/>
                    <a:lstStyle/>
                    <a:p>
                      <a:pPr indent="0" lvl="0" marL="0" marR="0" rtl="0" algn="ctr">
                        <a:spcBef>
                          <a:spcPts val="0"/>
                        </a:spcBef>
                        <a:spcAft>
                          <a:spcPts val="0"/>
                        </a:spcAft>
                        <a:buNone/>
                      </a:pPr>
                      <a:r>
                        <a:rPr lang="en-US" sz="2000" u="none" cap="none" strike="noStrike"/>
                        <a:t>Accurate and efficient</a:t>
                      </a:r>
                      <a:endParaRPr/>
                    </a:p>
                  </a:txBody>
                  <a:tcPr marT="45725" marB="45725" marR="91450" marL="91450" anchor="ct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98F98"/>
              </a:buClr>
              <a:buSzPts val="4400"/>
              <a:buFont typeface="Calibri"/>
              <a:buNone/>
            </a:pPr>
            <a:r>
              <a:rPr b="1" lang="en-US">
                <a:solidFill>
                  <a:srgbClr val="398F98"/>
                </a:solidFill>
              </a:rPr>
              <a:t>Feature Selection</a:t>
            </a:r>
            <a:endParaRPr b="1">
              <a:solidFill>
                <a:srgbClr val="398F98"/>
              </a:solidFill>
            </a:endParaRPr>
          </a:p>
        </p:txBody>
      </p:sp>
      <p:sp>
        <p:nvSpPr>
          <p:cNvPr id="266" name="Google Shape;266;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98F98"/>
              </a:buClr>
              <a:buSzPts val="2800"/>
              <a:buNone/>
            </a:pPr>
            <a:r>
              <a:rPr b="1" lang="en-US">
                <a:solidFill>
                  <a:srgbClr val="398F98"/>
                </a:solidFill>
              </a:rPr>
              <a:t>Advantages:</a:t>
            </a:r>
            <a:endParaRPr>
              <a:solidFill>
                <a:srgbClr val="398F98"/>
              </a:solidFill>
            </a:endParaRPr>
          </a:p>
          <a:p>
            <a:pPr indent="-228600" lvl="0" marL="228600" rtl="0" algn="l">
              <a:lnSpc>
                <a:spcPct val="90000"/>
              </a:lnSpc>
              <a:spcBef>
                <a:spcPts val="1000"/>
              </a:spcBef>
              <a:spcAft>
                <a:spcPts val="0"/>
              </a:spcAft>
              <a:buClr>
                <a:schemeClr val="dk1"/>
              </a:buClr>
              <a:buSzPts val="2800"/>
              <a:buChar char="•"/>
            </a:pPr>
            <a:r>
              <a:rPr lang="en-US"/>
              <a:t>Improves accuracy of machine learning models</a:t>
            </a:r>
            <a:endParaRPr/>
          </a:p>
          <a:p>
            <a:pPr indent="-228600" lvl="0" marL="228600" rtl="0" algn="l">
              <a:lnSpc>
                <a:spcPct val="90000"/>
              </a:lnSpc>
              <a:spcBef>
                <a:spcPts val="1000"/>
              </a:spcBef>
              <a:spcAft>
                <a:spcPts val="0"/>
              </a:spcAft>
              <a:buClr>
                <a:schemeClr val="dk1"/>
              </a:buClr>
              <a:buSzPts val="2800"/>
              <a:buChar char="•"/>
            </a:pPr>
            <a:r>
              <a:rPr lang="en-US"/>
              <a:t>Reduces overfitting</a:t>
            </a:r>
            <a:endParaRPr/>
          </a:p>
          <a:p>
            <a:pPr indent="-228600" lvl="0" marL="228600" rtl="0" algn="l">
              <a:lnSpc>
                <a:spcPct val="90000"/>
              </a:lnSpc>
              <a:spcBef>
                <a:spcPts val="1000"/>
              </a:spcBef>
              <a:spcAft>
                <a:spcPts val="0"/>
              </a:spcAft>
              <a:buClr>
                <a:schemeClr val="dk1"/>
              </a:buClr>
              <a:buSzPts val="2800"/>
              <a:buChar char="•"/>
            </a:pPr>
            <a:r>
              <a:rPr lang="en-US"/>
              <a:t>Reduces training time</a:t>
            </a:r>
            <a:endParaRPr/>
          </a:p>
          <a:p>
            <a:pPr indent="-228600" lvl="0" marL="228600" rtl="0" algn="l">
              <a:lnSpc>
                <a:spcPct val="90000"/>
              </a:lnSpc>
              <a:spcBef>
                <a:spcPts val="1000"/>
              </a:spcBef>
              <a:spcAft>
                <a:spcPts val="0"/>
              </a:spcAft>
              <a:buClr>
                <a:schemeClr val="dk1"/>
              </a:buClr>
              <a:buSzPts val="2800"/>
              <a:buChar char="•"/>
            </a:pPr>
            <a:r>
              <a:rPr lang="en-US"/>
              <a:t>Improves interpretability of machine learning models</a:t>
            </a:r>
            <a:endParaRPr/>
          </a:p>
          <a:p>
            <a:pPr indent="0" lvl="0" marL="0" rtl="0" algn="l">
              <a:lnSpc>
                <a:spcPct val="90000"/>
              </a:lnSpc>
              <a:spcBef>
                <a:spcPts val="1000"/>
              </a:spcBef>
              <a:spcAft>
                <a:spcPts val="0"/>
              </a:spcAft>
              <a:buClr>
                <a:srgbClr val="398F98"/>
              </a:buClr>
              <a:buSzPts val="2800"/>
              <a:buNone/>
            </a:pPr>
            <a:r>
              <a:rPr b="1" lang="en-US">
                <a:solidFill>
                  <a:srgbClr val="398F98"/>
                </a:solidFill>
              </a:rPr>
              <a:t>Disadvantages:</a:t>
            </a:r>
            <a:endParaRPr>
              <a:solidFill>
                <a:srgbClr val="398F98"/>
              </a:solidFill>
            </a:endParaRPr>
          </a:p>
          <a:p>
            <a:pPr indent="-228600" lvl="0" marL="228600" rtl="0" algn="l">
              <a:lnSpc>
                <a:spcPct val="90000"/>
              </a:lnSpc>
              <a:spcBef>
                <a:spcPts val="1000"/>
              </a:spcBef>
              <a:spcAft>
                <a:spcPts val="0"/>
              </a:spcAft>
              <a:buClr>
                <a:schemeClr val="dk1"/>
              </a:buClr>
              <a:buSzPts val="2800"/>
              <a:buChar char="•"/>
            </a:pPr>
            <a:r>
              <a:rPr lang="en-US"/>
              <a:t>Can be computationally expensive</a:t>
            </a:r>
            <a:endParaRPr/>
          </a:p>
          <a:p>
            <a:pPr indent="-228600" lvl="0" marL="228600" rtl="0" algn="l">
              <a:lnSpc>
                <a:spcPct val="90000"/>
              </a:lnSpc>
              <a:spcBef>
                <a:spcPts val="1000"/>
              </a:spcBef>
              <a:spcAft>
                <a:spcPts val="0"/>
              </a:spcAft>
              <a:buClr>
                <a:schemeClr val="dk1"/>
              </a:buClr>
              <a:buSzPts val="2800"/>
              <a:buChar char="•"/>
            </a:pPr>
            <a:r>
              <a:rPr lang="en-US"/>
              <a:t>May not always find the optimal subset of features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838200" y="1251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sz="4400">
                <a:solidFill>
                  <a:srgbClr val="266F8B"/>
                </a:solidFill>
              </a:rPr>
              <a:t>Filters</a:t>
            </a:r>
            <a:endParaRPr b="1">
              <a:solidFill>
                <a:srgbClr val="266F8B"/>
              </a:solidFill>
            </a:endParaRPr>
          </a:p>
        </p:txBody>
      </p:sp>
      <p:sp>
        <p:nvSpPr>
          <p:cNvPr id="272" name="Google Shape;272;p34"/>
          <p:cNvSpPr txBox="1"/>
          <p:nvPr>
            <p:ph idx="1" type="body"/>
          </p:nvPr>
        </p:nvSpPr>
        <p:spPr>
          <a:xfrm>
            <a:off x="838200" y="1380744"/>
            <a:ext cx="10515600" cy="5070539"/>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90000"/>
              </a:lnSpc>
              <a:spcBef>
                <a:spcPts val="0"/>
              </a:spcBef>
              <a:spcAft>
                <a:spcPts val="0"/>
              </a:spcAft>
              <a:buClr>
                <a:schemeClr val="dk1"/>
              </a:buClr>
              <a:buSzPts val="3200"/>
              <a:buNone/>
            </a:pPr>
            <a:r>
              <a:rPr lang="en-US" sz="3200"/>
              <a:t>At buffet, you wouldn't just take everything on a plate right? </a:t>
            </a:r>
            <a:endParaRPr sz="3200"/>
          </a:p>
          <a:p>
            <a:pPr indent="0" lvl="0" marL="0" rtl="0" algn="just">
              <a:lnSpc>
                <a:spcPct val="90000"/>
              </a:lnSpc>
              <a:spcBef>
                <a:spcPts val="0"/>
              </a:spcBef>
              <a:spcAft>
                <a:spcPts val="0"/>
              </a:spcAft>
              <a:buClr>
                <a:schemeClr val="dk1"/>
              </a:buClr>
              <a:buSzPts val="3200"/>
              <a:buNone/>
            </a:pPr>
            <a:r>
              <a:rPr lang="en-US" sz="2767"/>
              <a:t>Filter methods are just like this, only focusing on specific traits of each feature. </a:t>
            </a:r>
            <a:endParaRPr sz="2367"/>
          </a:p>
          <a:p>
            <a:pPr indent="0" lvl="0" marL="0" rtl="0" algn="just">
              <a:lnSpc>
                <a:spcPct val="90000"/>
              </a:lnSpc>
              <a:spcBef>
                <a:spcPts val="1000"/>
              </a:spcBef>
              <a:spcAft>
                <a:spcPts val="0"/>
              </a:spcAft>
              <a:buClr>
                <a:srgbClr val="398F98"/>
              </a:buClr>
              <a:buSzPts val="3200"/>
              <a:buNone/>
            </a:pPr>
            <a:r>
              <a:rPr lang="en-US" sz="3200">
                <a:solidFill>
                  <a:srgbClr val="398F98"/>
                </a:solidFill>
              </a:rPr>
              <a:t>statistical tests </a:t>
            </a:r>
            <a:r>
              <a:rPr lang="en-US" sz="3200"/>
              <a:t>and measures to identify features that seem relevant based on their correlation with target variable. </a:t>
            </a:r>
            <a:endParaRPr/>
          </a:p>
          <a:p>
            <a:pPr indent="0" lvl="0" marL="0" rtl="0" algn="just">
              <a:lnSpc>
                <a:spcPct val="90000"/>
              </a:lnSpc>
              <a:spcBef>
                <a:spcPts val="1000"/>
              </a:spcBef>
              <a:spcAft>
                <a:spcPts val="0"/>
              </a:spcAft>
              <a:buClr>
                <a:srgbClr val="398F98"/>
              </a:buClr>
              <a:buSzPts val="3200"/>
              <a:buNone/>
            </a:pPr>
            <a:r>
              <a:rPr lang="en-US" sz="3200">
                <a:solidFill>
                  <a:srgbClr val="398F98"/>
                </a:solidFill>
              </a:rPr>
              <a:t>chi-square tests, information gain, and mutual dependence methods. </a:t>
            </a:r>
            <a:endParaRPr/>
          </a:p>
          <a:p>
            <a:pPr indent="0" lvl="0" marL="0" rtl="0" algn="just">
              <a:lnSpc>
                <a:spcPct val="90000"/>
              </a:lnSpc>
              <a:spcBef>
                <a:spcPts val="1000"/>
              </a:spcBef>
              <a:spcAft>
                <a:spcPts val="0"/>
              </a:spcAft>
              <a:buClr>
                <a:srgbClr val="398F98"/>
              </a:buClr>
              <a:buSzPts val="3200"/>
              <a:buNone/>
            </a:pPr>
            <a:r>
              <a:rPr lang="en-US" sz="3200">
                <a:solidFill>
                  <a:srgbClr val="398F98"/>
                </a:solidFill>
              </a:rPr>
              <a:t>Objective :  </a:t>
            </a:r>
            <a:r>
              <a:rPr lang="en-US" sz="2847"/>
              <a:t>To have quick elimination of irrelevant features and in terms of process, features are evaluated based on statistical measures or mathematical functions. </a:t>
            </a:r>
            <a:endParaRPr sz="2447"/>
          </a:p>
          <a:p>
            <a:pPr indent="0" lvl="0" marL="0" rtl="0" algn="just">
              <a:lnSpc>
                <a:spcPct val="90000"/>
              </a:lnSpc>
              <a:spcBef>
                <a:spcPts val="1000"/>
              </a:spcBef>
              <a:spcAft>
                <a:spcPts val="0"/>
              </a:spcAft>
              <a:buClr>
                <a:srgbClr val="398F98"/>
              </a:buClr>
              <a:buSzPts val="3200"/>
              <a:buNone/>
            </a:pPr>
            <a:r>
              <a:rPr lang="en-US" sz="3200">
                <a:solidFill>
                  <a:srgbClr val="398F98"/>
                </a:solidFill>
              </a:rPr>
              <a:t>when to use filter methods: </a:t>
            </a:r>
            <a:r>
              <a:rPr lang="en-US" sz="2541"/>
              <a:t>A) when you have higher dimensional data with a larger number of features, B) the pre-processing step as it acts as a preliminary filter before diving into more intricate methods.</a:t>
            </a:r>
            <a:endParaRPr sz="214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838200" y="1251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sz="4400">
                <a:solidFill>
                  <a:srgbClr val="266F8B"/>
                </a:solidFill>
              </a:rPr>
              <a:t>Filters</a:t>
            </a:r>
            <a:endParaRPr b="1">
              <a:solidFill>
                <a:srgbClr val="266F8B"/>
              </a:solidFill>
            </a:endParaRPr>
          </a:p>
        </p:txBody>
      </p:sp>
      <p:sp>
        <p:nvSpPr>
          <p:cNvPr id="278" name="Google Shape;278;p35"/>
          <p:cNvSpPr txBox="1"/>
          <p:nvPr>
            <p:ph idx="1" type="body"/>
          </p:nvPr>
        </p:nvSpPr>
        <p:spPr>
          <a:xfrm>
            <a:off x="838200" y="1106424"/>
            <a:ext cx="7382256" cy="5070539"/>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rgbClr val="398F98"/>
              </a:buClr>
              <a:buSzPct val="100000"/>
              <a:buNone/>
            </a:pPr>
            <a:r>
              <a:rPr b="1" lang="en-US" sz="3200">
                <a:solidFill>
                  <a:srgbClr val="398F98"/>
                </a:solidFill>
              </a:rPr>
              <a:t> Advantages</a:t>
            </a:r>
            <a:endParaRPr/>
          </a:p>
          <a:p>
            <a:pPr indent="-228600" lvl="0" marL="228600" rtl="0" algn="just">
              <a:lnSpc>
                <a:spcPct val="90000"/>
              </a:lnSpc>
              <a:spcBef>
                <a:spcPts val="1000"/>
              </a:spcBef>
              <a:spcAft>
                <a:spcPts val="0"/>
              </a:spcAft>
              <a:buClr>
                <a:schemeClr val="dk1"/>
              </a:buClr>
              <a:buSzPct val="100000"/>
              <a:buChar char="•"/>
            </a:pPr>
            <a:r>
              <a:rPr lang="en-US" sz="3200"/>
              <a:t>they are computationally cheaper as compared to others. </a:t>
            </a:r>
            <a:endParaRPr/>
          </a:p>
          <a:p>
            <a:pPr indent="-228600" lvl="0" marL="228600" rtl="0" algn="just">
              <a:lnSpc>
                <a:spcPct val="90000"/>
              </a:lnSpc>
              <a:spcBef>
                <a:spcPts val="1000"/>
              </a:spcBef>
              <a:spcAft>
                <a:spcPts val="0"/>
              </a:spcAft>
              <a:buClr>
                <a:schemeClr val="dk1"/>
              </a:buClr>
              <a:buSzPct val="100000"/>
              <a:buChar char="•"/>
            </a:pPr>
            <a:r>
              <a:rPr lang="en-US" sz="3200"/>
              <a:t>they have the fastest running time with the ability of good generalization. </a:t>
            </a:r>
            <a:endParaRPr/>
          </a:p>
          <a:p>
            <a:pPr indent="-228600" lvl="0" marL="228600" rtl="0" algn="just">
              <a:lnSpc>
                <a:spcPct val="90000"/>
              </a:lnSpc>
              <a:spcBef>
                <a:spcPts val="1000"/>
              </a:spcBef>
              <a:spcAft>
                <a:spcPts val="0"/>
              </a:spcAft>
              <a:buClr>
                <a:schemeClr val="dk1"/>
              </a:buClr>
              <a:buSzPct val="100000"/>
              <a:buChar char="•"/>
            </a:pPr>
            <a:r>
              <a:rPr lang="en-US" sz="3200"/>
              <a:t>It is also easily scaled to high dimensional data sets.</a:t>
            </a:r>
            <a:endParaRPr/>
          </a:p>
          <a:p>
            <a:pPr indent="0" lvl="0" marL="0" rtl="0" algn="just">
              <a:lnSpc>
                <a:spcPct val="90000"/>
              </a:lnSpc>
              <a:spcBef>
                <a:spcPts val="1000"/>
              </a:spcBef>
              <a:spcAft>
                <a:spcPts val="0"/>
              </a:spcAft>
              <a:buClr>
                <a:schemeClr val="dk1"/>
              </a:buClr>
              <a:buSzPct val="100000"/>
              <a:buNone/>
            </a:pPr>
            <a:r>
              <a:rPr lang="en-US" sz="3200"/>
              <a:t> </a:t>
            </a:r>
            <a:r>
              <a:rPr b="1" lang="en-US" sz="3200">
                <a:solidFill>
                  <a:srgbClr val="398F98"/>
                </a:solidFill>
              </a:rPr>
              <a:t>Disadvantages</a:t>
            </a:r>
            <a:endParaRPr/>
          </a:p>
          <a:p>
            <a:pPr indent="-228600" lvl="0" marL="228600" rtl="0" algn="just">
              <a:lnSpc>
                <a:spcPct val="90000"/>
              </a:lnSpc>
              <a:spcBef>
                <a:spcPts val="1000"/>
              </a:spcBef>
              <a:spcAft>
                <a:spcPts val="0"/>
              </a:spcAft>
              <a:buClr>
                <a:schemeClr val="dk1"/>
              </a:buClr>
              <a:buSzPct val="100000"/>
              <a:buChar char="•"/>
            </a:pPr>
            <a:r>
              <a:rPr lang="en-US" sz="3200"/>
              <a:t>no interaction with classification models can happen for feature selection. </a:t>
            </a:r>
            <a:endParaRPr/>
          </a:p>
          <a:p>
            <a:pPr indent="-228600" lvl="0" marL="228600" rtl="0" algn="just">
              <a:lnSpc>
                <a:spcPct val="90000"/>
              </a:lnSpc>
              <a:spcBef>
                <a:spcPts val="1000"/>
              </a:spcBef>
              <a:spcAft>
                <a:spcPts val="0"/>
              </a:spcAft>
              <a:buClr>
                <a:schemeClr val="dk1"/>
              </a:buClr>
              <a:buSzPct val="100000"/>
              <a:buChar char="•"/>
            </a:pPr>
            <a:r>
              <a:rPr lang="en-US" sz="3200"/>
              <a:t>it mostly ignores feature dependencies and considers each feature separately in case of univariate techniques.</a:t>
            </a:r>
            <a:endParaRPr/>
          </a:p>
        </p:txBody>
      </p:sp>
      <p:pic>
        <p:nvPicPr>
          <p:cNvPr id="279" name="Google Shape;279;p35"/>
          <p:cNvPicPr preferRelativeResize="0"/>
          <p:nvPr/>
        </p:nvPicPr>
        <p:blipFill rotWithShape="1">
          <a:blip r:embed="rId3">
            <a:alphaModFix/>
          </a:blip>
          <a:srcRect b="0" l="0" r="0" t="0"/>
          <a:stretch/>
        </p:blipFill>
        <p:spPr>
          <a:xfrm>
            <a:off x="8220456" y="1655826"/>
            <a:ext cx="3524250" cy="40957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838200" y="1251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a:solidFill>
                  <a:srgbClr val="266F8B"/>
                </a:solidFill>
              </a:rPr>
              <a:t>Wrappers</a:t>
            </a:r>
            <a:endParaRPr b="1">
              <a:solidFill>
                <a:srgbClr val="266F8B"/>
              </a:solidFill>
            </a:endParaRPr>
          </a:p>
        </p:txBody>
      </p:sp>
      <p:sp>
        <p:nvSpPr>
          <p:cNvPr id="285" name="Google Shape;285;p38"/>
          <p:cNvSpPr txBox="1"/>
          <p:nvPr>
            <p:ph idx="1" type="body"/>
          </p:nvPr>
        </p:nvSpPr>
        <p:spPr>
          <a:xfrm>
            <a:off x="838200" y="1216152"/>
            <a:ext cx="7199376" cy="4960811"/>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lang="en-US" sz="2000"/>
              <a:t>It like trial and error. </a:t>
            </a:r>
            <a:endParaRPr/>
          </a:p>
          <a:p>
            <a:pPr indent="0" lvl="0" marL="0" rtl="0" algn="just">
              <a:lnSpc>
                <a:spcPct val="90000"/>
              </a:lnSpc>
              <a:spcBef>
                <a:spcPts val="1000"/>
              </a:spcBef>
              <a:spcAft>
                <a:spcPts val="0"/>
              </a:spcAft>
              <a:buClr>
                <a:schemeClr val="dk1"/>
              </a:buClr>
              <a:buSzPts val="2000"/>
              <a:buNone/>
            </a:pPr>
            <a:r>
              <a:rPr lang="en-US" sz="2000"/>
              <a:t>Imagine building your plate </a:t>
            </a:r>
            <a:r>
              <a:rPr lang="en-US" sz="2000">
                <a:solidFill>
                  <a:srgbClr val="398F98"/>
                </a:solidFill>
              </a:rPr>
              <a:t>one bit at a time</a:t>
            </a:r>
            <a:r>
              <a:rPr lang="en-US" sz="2000"/>
              <a:t>, testing each feature and seeing how it affects your overall dining experience. </a:t>
            </a:r>
            <a:endParaRPr/>
          </a:p>
          <a:p>
            <a:pPr indent="0" lvl="0" marL="0" rtl="0" algn="just">
              <a:lnSpc>
                <a:spcPct val="90000"/>
              </a:lnSpc>
              <a:spcBef>
                <a:spcPts val="1000"/>
              </a:spcBef>
              <a:spcAft>
                <a:spcPts val="0"/>
              </a:spcAft>
              <a:buClr>
                <a:schemeClr val="dk1"/>
              </a:buClr>
              <a:buSzPts val="2000"/>
              <a:buNone/>
            </a:pPr>
            <a:r>
              <a:rPr lang="en-US" sz="2000"/>
              <a:t>These methods train predictive models with different combinations of features and then choose the set that makes the tastiest model ideally choosing the </a:t>
            </a:r>
            <a:r>
              <a:rPr lang="en-US" sz="2000">
                <a:solidFill>
                  <a:srgbClr val="398F98"/>
                </a:solidFill>
              </a:rPr>
              <a:t>one with the highest accuracy or lowest error. </a:t>
            </a:r>
            <a:endParaRPr/>
          </a:p>
          <a:p>
            <a:pPr indent="0" lvl="0" marL="0" rtl="0" algn="just">
              <a:lnSpc>
                <a:spcPct val="90000"/>
              </a:lnSpc>
              <a:spcBef>
                <a:spcPts val="1000"/>
              </a:spcBef>
              <a:spcAft>
                <a:spcPts val="0"/>
              </a:spcAft>
              <a:buClr>
                <a:schemeClr val="dk1"/>
              </a:buClr>
              <a:buSzPts val="2000"/>
              <a:buNone/>
            </a:pPr>
            <a:r>
              <a:rPr lang="en-US" sz="2000"/>
              <a:t>Methods : forward selection and recursive elimination. </a:t>
            </a:r>
            <a:endParaRPr/>
          </a:p>
          <a:p>
            <a:pPr indent="0" lvl="0" marL="0" rtl="0" algn="just">
              <a:lnSpc>
                <a:spcPct val="90000"/>
              </a:lnSpc>
              <a:spcBef>
                <a:spcPts val="1000"/>
              </a:spcBef>
              <a:spcAft>
                <a:spcPts val="0"/>
              </a:spcAft>
              <a:buClr>
                <a:schemeClr val="dk1"/>
              </a:buClr>
              <a:buSzPts val="2000"/>
              <a:buNone/>
            </a:pPr>
            <a:r>
              <a:rPr lang="en-US" sz="2000"/>
              <a:t>Objective: To evaluate subsets of features as a group and in terms of process, it employs predictive models to assess feature subsets. </a:t>
            </a:r>
            <a:endParaRPr/>
          </a:p>
          <a:p>
            <a:pPr indent="0" lvl="0" marL="0" rtl="0" algn="just">
              <a:lnSpc>
                <a:spcPct val="90000"/>
              </a:lnSpc>
              <a:spcBef>
                <a:spcPts val="1000"/>
              </a:spcBef>
              <a:spcAft>
                <a:spcPts val="0"/>
              </a:spcAft>
              <a:buClr>
                <a:srgbClr val="398F98"/>
              </a:buClr>
              <a:buSzPts val="2000"/>
              <a:buNone/>
            </a:pPr>
            <a:r>
              <a:rPr lang="en-US" sz="2000">
                <a:solidFill>
                  <a:srgbClr val="398F98"/>
                </a:solidFill>
              </a:rPr>
              <a:t>when to use wrapper methods</a:t>
            </a:r>
            <a:r>
              <a:rPr lang="en-US" sz="2000"/>
              <a:t>: </a:t>
            </a:r>
            <a:endParaRPr/>
          </a:p>
          <a:p>
            <a:pPr indent="-514350" lvl="0" marL="514350" rtl="0" algn="just">
              <a:lnSpc>
                <a:spcPct val="90000"/>
              </a:lnSpc>
              <a:spcBef>
                <a:spcPts val="1000"/>
              </a:spcBef>
              <a:spcAft>
                <a:spcPts val="0"/>
              </a:spcAft>
              <a:buClr>
                <a:schemeClr val="dk1"/>
              </a:buClr>
              <a:buSzPts val="2000"/>
              <a:buAutoNum type="alphaUcParenR"/>
            </a:pPr>
            <a:r>
              <a:rPr lang="en-US" sz="2000"/>
              <a:t>when dealing with model-specific optimization</a:t>
            </a:r>
            <a:endParaRPr/>
          </a:p>
          <a:p>
            <a:pPr indent="-514350" lvl="0" marL="514350" rtl="0" algn="just">
              <a:lnSpc>
                <a:spcPct val="90000"/>
              </a:lnSpc>
              <a:spcBef>
                <a:spcPts val="1000"/>
              </a:spcBef>
              <a:spcAft>
                <a:spcPts val="0"/>
              </a:spcAft>
              <a:buClr>
                <a:schemeClr val="dk1"/>
              </a:buClr>
              <a:buSzPts val="2000"/>
              <a:buAutoNum type="alphaUcParenR"/>
            </a:pPr>
            <a:r>
              <a:rPr lang="en-US" sz="2000"/>
              <a:t>small to medium data sets.</a:t>
            </a:r>
            <a:endParaRPr sz="1800"/>
          </a:p>
        </p:txBody>
      </p:sp>
      <p:pic>
        <p:nvPicPr>
          <p:cNvPr id="286" name="Google Shape;286;p38"/>
          <p:cNvPicPr preferRelativeResize="0"/>
          <p:nvPr/>
        </p:nvPicPr>
        <p:blipFill rotWithShape="1">
          <a:blip r:embed="rId3">
            <a:alphaModFix/>
          </a:blip>
          <a:srcRect b="0" l="0" r="0" t="0"/>
          <a:stretch/>
        </p:blipFill>
        <p:spPr>
          <a:xfrm>
            <a:off x="8239030" y="1216152"/>
            <a:ext cx="3181921" cy="442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5"/>
          <p:cNvSpPr txBox="1"/>
          <p:nvPr>
            <p:ph type="title"/>
          </p:nvPr>
        </p:nvSpPr>
        <p:spPr>
          <a:xfrm>
            <a:off x="579120" y="1383109"/>
            <a:ext cx="10515600" cy="40917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6F8B"/>
              </a:buClr>
              <a:buSzPct val="100000"/>
              <a:buFont typeface="Calibri"/>
              <a:buNone/>
            </a:pPr>
            <a:r>
              <a:rPr b="1" lang="en-US" sz="4400">
                <a:solidFill>
                  <a:srgbClr val="266F8B"/>
                </a:solidFill>
              </a:rPr>
              <a:t>Decision Tree </a:t>
            </a:r>
            <a:br>
              <a:rPr b="1" lang="en-US" sz="4400">
                <a:solidFill>
                  <a:srgbClr val="266F8B"/>
                </a:solidFill>
              </a:rPr>
            </a:br>
            <a:br>
              <a:rPr b="1" lang="en-US" sz="4400">
                <a:solidFill>
                  <a:srgbClr val="266F8B"/>
                </a:solidFill>
              </a:rPr>
            </a:br>
            <a:r>
              <a:rPr b="1" i="1" lang="en-US">
                <a:solidFill>
                  <a:srgbClr val="266F8B"/>
                </a:solidFill>
                <a:latin typeface="Arial"/>
                <a:ea typeface="Arial"/>
                <a:cs typeface="Arial"/>
                <a:sym typeface="Arial"/>
              </a:rPr>
              <a:t>Entropy</a:t>
            </a:r>
            <a:br>
              <a:rPr b="0" i="0" lang="en-US">
                <a:solidFill>
                  <a:srgbClr val="161616"/>
                </a:solidFill>
                <a:latin typeface="IBM Plex Sans"/>
                <a:ea typeface="IBM Plex Sans"/>
                <a:cs typeface="IBM Plex Sans"/>
                <a:sym typeface="IBM Plex Sans"/>
              </a:rPr>
            </a:br>
            <a:r>
              <a:rPr b="0" i="0" lang="en-US">
                <a:solidFill>
                  <a:srgbClr val="161616"/>
                </a:solidFill>
                <a:latin typeface="IBM Plex Sans"/>
                <a:ea typeface="IBM Plex Sans"/>
                <a:cs typeface="IBM Plex Sans"/>
                <a:sym typeface="IBM Plex Sans"/>
              </a:rPr>
              <a:t>Entropy is a concept that stems from information theory, which measures the impurity of the sample values. It is defined with by the following formula, where: </a:t>
            </a:r>
            <a:br>
              <a:rPr b="0" i="0" lang="en-US">
                <a:solidFill>
                  <a:srgbClr val="161616"/>
                </a:solidFill>
                <a:latin typeface="IBM Plex Sans"/>
                <a:ea typeface="IBM Plex Sans"/>
                <a:cs typeface="IBM Plex Sans"/>
                <a:sym typeface="IBM Plex Sans"/>
              </a:rPr>
            </a:br>
            <a:endParaRPr/>
          </a:p>
        </p:txBody>
      </p:sp>
      <p:pic>
        <p:nvPicPr>
          <p:cNvPr descr="Entropy formula" id="45" name="Google Shape;45;p5"/>
          <p:cNvPicPr preferRelativeResize="0"/>
          <p:nvPr/>
        </p:nvPicPr>
        <p:blipFill rotWithShape="1">
          <a:blip r:embed="rId3">
            <a:alphaModFix/>
          </a:blip>
          <a:srcRect b="29907" l="0" r="0" t="32505"/>
          <a:stretch/>
        </p:blipFill>
        <p:spPr>
          <a:xfrm>
            <a:off x="5075968" y="1278005"/>
            <a:ext cx="5684176" cy="120178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838200" y="12510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a:solidFill>
                  <a:srgbClr val="266F8B"/>
                </a:solidFill>
              </a:rPr>
              <a:t>Wrappers</a:t>
            </a:r>
            <a:endParaRPr b="1">
              <a:solidFill>
                <a:srgbClr val="266F8B"/>
              </a:solidFill>
            </a:endParaRPr>
          </a:p>
        </p:txBody>
      </p:sp>
      <p:sp>
        <p:nvSpPr>
          <p:cNvPr id="292" name="Google Shape;292;p39"/>
          <p:cNvSpPr txBox="1"/>
          <p:nvPr>
            <p:ph idx="1" type="body"/>
          </p:nvPr>
        </p:nvSpPr>
        <p:spPr>
          <a:xfrm>
            <a:off x="838200" y="1216152"/>
            <a:ext cx="10515600" cy="4960811"/>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398F98"/>
              </a:buClr>
              <a:buSzPts val="2400"/>
              <a:buNone/>
            </a:pPr>
            <a:r>
              <a:rPr b="1" lang="en-US" sz="2400">
                <a:solidFill>
                  <a:srgbClr val="398F98"/>
                </a:solidFill>
              </a:rPr>
              <a:t>Advantages: </a:t>
            </a:r>
            <a:endParaRPr/>
          </a:p>
          <a:p>
            <a:pPr indent="-228600" lvl="0" marL="228600" rtl="0" algn="just">
              <a:lnSpc>
                <a:spcPct val="90000"/>
              </a:lnSpc>
              <a:spcBef>
                <a:spcPts val="1000"/>
              </a:spcBef>
              <a:spcAft>
                <a:spcPts val="0"/>
              </a:spcAft>
              <a:buClr>
                <a:schemeClr val="dk1"/>
              </a:buClr>
              <a:buSzPts val="2400"/>
              <a:buChar char="•"/>
            </a:pPr>
            <a:r>
              <a:rPr lang="en-US" sz="2400"/>
              <a:t>it interacts with the </a:t>
            </a:r>
            <a:r>
              <a:rPr b="1" lang="en-US" sz="2400"/>
              <a:t>classifier</a:t>
            </a:r>
            <a:r>
              <a:rPr lang="en-US" sz="2400"/>
              <a:t> for feature selection. </a:t>
            </a:r>
            <a:endParaRPr/>
          </a:p>
          <a:p>
            <a:pPr indent="-228600" lvl="0" marL="228600" rtl="0" algn="just">
              <a:lnSpc>
                <a:spcPct val="90000"/>
              </a:lnSpc>
              <a:spcBef>
                <a:spcPts val="1000"/>
              </a:spcBef>
              <a:spcAft>
                <a:spcPts val="0"/>
              </a:spcAft>
              <a:buClr>
                <a:schemeClr val="dk1"/>
              </a:buClr>
              <a:buSzPts val="2400"/>
              <a:buChar char="•"/>
            </a:pPr>
            <a:r>
              <a:rPr lang="en-US" sz="2400"/>
              <a:t>more comprehensive search of feature set space can happen with it. </a:t>
            </a:r>
            <a:endParaRPr/>
          </a:p>
          <a:p>
            <a:pPr indent="-228600" lvl="0" marL="228600" rtl="0" algn="just">
              <a:lnSpc>
                <a:spcPct val="90000"/>
              </a:lnSpc>
              <a:spcBef>
                <a:spcPts val="1000"/>
              </a:spcBef>
              <a:spcAft>
                <a:spcPts val="0"/>
              </a:spcAft>
              <a:buClr>
                <a:schemeClr val="dk1"/>
              </a:buClr>
              <a:buSzPts val="2400"/>
              <a:buChar char="•"/>
            </a:pPr>
            <a:r>
              <a:rPr lang="en-US" sz="2400"/>
              <a:t>it considers feature dependencies and is offering better generalization than filter approach. </a:t>
            </a:r>
            <a:endParaRPr/>
          </a:p>
          <a:p>
            <a:pPr indent="0" lvl="0" marL="0" rtl="0" algn="just">
              <a:lnSpc>
                <a:spcPct val="90000"/>
              </a:lnSpc>
              <a:spcBef>
                <a:spcPts val="1000"/>
              </a:spcBef>
              <a:spcAft>
                <a:spcPts val="0"/>
              </a:spcAft>
              <a:buClr>
                <a:srgbClr val="398F98"/>
              </a:buClr>
              <a:buSzPts val="2400"/>
              <a:buNone/>
            </a:pPr>
            <a:r>
              <a:rPr b="1" lang="en-US" sz="2400">
                <a:solidFill>
                  <a:srgbClr val="398F98"/>
                </a:solidFill>
              </a:rPr>
              <a:t>Disadvantages:</a:t>
            </a:r>
            <a:endParaRPr/>
          </a:p>
          <a:p>
            <a:pPr indent="-228600" lvl="0" marL="228600" rtl="0" algn="just">
              <a:lnSpc>
                <a:spcPct val="90000"/>
              </a:lnSpc>
              <a:spcBef>
                <a:spcPts val="1000"/>
              </a:spcBef>
              <a:spcAft>
                <a:spcPts val="0"/>
              </a:spcAft>
              <a:buClr>
                <a:schemeClr val="dk1"/>
              </a:buClr>
              <a:buSzPts val="2400"/>
              <a:buChar char="•"/>
            </a:pPr>
            <a:r>
              <a:rPr lang="en-US" sz="2400"/>
              <a:t>It surely has high </a:t>
            </a:r>
            <a:r>
              <a:rPr b="1" lang="en-US" sz="2400"/>
              <a:t>computational cost </a:t>
            </a:r>
            <a:r>
              <a:rPr lang="en-US" sz="2400"/>
              <a:t>alongside long running time. </a:t>
            </a:r>
            <a:endParaRPr/>
          </a:p>
          <a:p>
            <a:pPr indent="-228600" lvl="0" marL="228600" rtl="0" algn="just">
              <a:lnSpc>
                <a:spcPct val="90000"/>
              </a:lnSpc>
              <a:spcBef>
                <a:spcPts val="1000"/>
              </a:spcBef>
              <a:spcAft>
                <a:spcPts val="0"/>
              </a:spcAft>
              <a:buClr>
                <a:schemeClr val="dk1"/>
              </a:buClr>
              <a:buSzPts val="2400"/>
              <a:buChar char="•"/>
            </a:pPr>
            <a:r>
              <a:rPr lang="en-US" sz="2400"/>
              <a:t>It also poses higher risk of </a:t>
            </a:r>
            <a:r>
              <a:rPr b="1" lang="en-US" sz="2400"/>
              <a:t>overfitting</a:t>
            </a:r>
            <a:r>
              <a:rPr lang="en-US" sz="2400"/>
              <a:t> as compared to filter and embedded methods.</a:t>
            </a:r>
            <a:endParaRPr/>
          </a:p>
          <a:p>
            <a:pPr indent="-228600" lvl="0" marL="228600" rtl="0" algn="just">
              <a:lnSpc>
                <a:spcPct val="90000"/>
              </a:lnSpc>
              <a:spcBef>
                <a:spcPts val="1000"/>
              </a:spcBef>
              <a:spcAft>
                <a:spcPts val="0"/>
              </a:spcAft>
              <a:buClr>
                <a:schemeClr val="dk1"/>
              </a:buClr>
              <a:buSzPts val="2400"/>
              <a:buChar char="•"/>
            </a:pPr>
            <a:r>
              <a:rPr lang="en-US" sz="2400"/>
              <a:t>it is computationally more unfeasible with increased number of features.</a:t>
            </a: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b="1" lang="en-US">
                <a:solidFill>
                  <a:srgbClr val="266F8B"/>
                </a:solidFill>
              </a:rPr>
              <a:t>Embedded </a:t>
            </a:r>
            <a:r>
              <a:rPr b="1" lang="en-US">
                <a:solidFill>
                  <a:srgbClr val="266F8B"/>
                </a:solidFill>
              </a:rPr>
              <a:t>methods</a:t>
            </a:r>
            <a:endParaRPr/>
          </a:p>
        </p:txBody>
      </p:sp>
      <p:sp>
        <p:nvSpPr>
          <p:cNvPr id="298" name="Google Shape;298;p40"/>
          <p:cNvSpPr txBox="1"/>
          <p:nvPr>
            <p:ph idx="1" type="body"/>
          </p:nvPr>
        </p:nvSpPr>
        <p:spPr>
          <a:xfrm>
            <a:off x="838200" y="1435608"/>
            <a:ext cx="6330696" cy="474135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90000"/>
              </a:lnSpc>
              <a:spcBef>
                <a:spcPts val="0"/>
              </a:spcBef>
              <a:spcAft>
                <a:spcPts val="0"/>
              </a:spcAft>
              <a:buClr>
                <a:schemeClr val="dk1"/>
              </a:buClr>
              <a:buSzPct val="100000"/>
              <a:buNone/>
            </a:pPr>
            <a:r>
              <a:rPr lang="en-US"/>
              <a:t>Embedded methods blend the best of both worlds. </a:t>
            </a:r>
            <a:endParaRPr/>
          </a:p>
          <a:p>
            <a:pPr indent="-228600" lvl="0" marL="228600" rtl="0" algn="just">
              <a:lnSpc>
                <a:spcPct val="90000"/>
              </a:lnSpc>
              <a:spcBef>
                <a:spcPts val="1000"/>
              </a:spcBef>
              <a:spcAft>
                <a:spcPts val="0"/>
              </a:spcAft>
              <a:buClr>
                <a:schemeClr val="dk1"/>
              </a:buClr>
              <a:buSzPct val="100000"/>
              <a:buChar char="•"/>
            </a:pPr>
            <a:r>
              <a:rPr lang="en-US"/>
              <a:t>They're like having a star chef guide you through the menu, highlighting hidden gems. </a:t>
            </a:r>
            <a:endParaRPr/>
          </a:p>
          <a:p>
            <a:pPr indent="-228600" lvl="0" marL="228600" rtl="0" algn="just">
              <a:lnSpc>
                <a:spcPct val="90000"/>
              </a:lnSpc>
              <a:spcBef>
                <a:spcPts val="1000"/>
              </a:spcBef>
              <a:spcAft>
                <a:spcPts val="0"/>
              </a:spcAft>
              <a:buClr>
                <a:schemeClr val="dk1"/>
              </a:buClr>
              <a:buSzPct val="100000"/>
              <a:buChar char="•"/>
            </a:pPr>
            <a:r>
              <a:rPr lang="en-US"/>
              <a:t>These methods build the model and perform feature selection.</a:t>
            </a:r>
            <a:endParaRPr/>
          </a:p>
          <a:p>
            <a:pPr indent="-228600" lvl="0" marL="228600" rtl="0" algn="just">
              <a:lnSpc>
                <a:spcPct val="90000"/>
              </a:lnSpc>
              <a:spcBef>
                <a:spcPts val="1000"/>
              </a:spcBef>
              <a:spcAft>
                <a:spcPts val="0"/>
              </a:spcAft>
              <a:buClr>
                <a:schemeClr val="dk1"/>
              </a:buClr>
              <a:buSzPct val="100000"/>
              <a:buChar char="•"/>
            </a:pPr>
            <a:r>
              <a:rPr lang="en-US"/>
              <a:t>They shrink the weight of irrelevant features or prune them all together, resulting in a leaner, meaner model. </a:t>
            </a:r>
            <a:endParaRPr/>
          </a:p>
          <a:p>
            <a:pPr indent="0" lvl="0" marL="0" rtl="0" algn="just">
              <a:lnSpc>
                <a:spcPct val="90000"/>
              </a:lnSpc>
              <a:spcBef>
                <a:spcPts val="1000"/>
              </a:spcBef>
              <a:spcAft>
                <a:spcPts val="0"/>
              </a:spcAft>
              <a:buClr>
                <a:srgbClr val="398F98"/>
              </a:buClr>
              <a:buSzPct val="100000"/>
              <a:buNone/>
            </a:pPr>
            <a:r>
              <a:rPr lang="en-US">
                <a:solidFill>
                  <a:srgbClr val="398F98"/>
                </a:solidFill>
              </a:rPr>
              <a:t>Methods</a:t>
            </a:r>
            <a:r>
              <a:rPr lang="en-US"/>
              <a:t> : tree-based methods</a:t>
            </a:r>
            <a:endParaRPr/>
          </a:p>
          <a:p>
            <a:pPr indent="0" lvl="0" marL="0" rtl="0" algn="just">
              <a:lnSpc>
                <a:spcPct val="90000"/>
              </a:lnSpc>
              <a:spcBef>
                <a:spcPts val="1000"/>
              </a:spcBef>
              <a:spcAft>
                <a:spcPts val="0"/>
              </a:spcAft>
              <a:buClr>
                <a:srgbClr val="398F98"/>
              </a:buClr>
              <a:buSzPct val="100000"/>
              <a:buNone/>
            </a:pPr>
            <a:r>
              <a:rPr lang="en-US">
                <a:solidFill>
                  <a:srgbClr val="398F98"/>
                </a:solidFill>
              </a:rPr>
              <a:t>Objective: </a:t>
            </a:r>
            <a:r>
              <a:rPr lang="en-US"/>
              <a:t>To incorporate feature selection within the model training process and in terms of process, features are selected as the model learns during the training.</a:t>
            </a:r>
            <a:endParaRPr/>
          </a:p>
          <a:p>
            <a:pPr indent="0" lvl="0" marL="0" rtl="0" algn="just">
              <a:lnSpc>
                <a:spcPct val="90000"/>
              </a:lnSpc>
              <a:spcBef>
                <a:spcPts val="1000"/>
              </a:spcBef>
              <a:spcAft>
                <a:spcPts val="0"/>
              </a:spcAft>
              <a:buClr>
                <a:schemeClr val="dk1"/>
              </a:buClr>
              <a:buSzPct val="100000"/>
              <a:buNone/>
            </a:pPr>
            <a:r>
              <a:t/>
            </a:r>
            <a:endParaRPr/>
          </a:p>
        </p:txBody>
      </p:sp>
      <p:pic>
        <p:nvPicPr>
          <p:cNvPr id="299" name="Google Shape;299;p40"/>
          <p:cNvPicPr preferRelativeResize="0"/>
          <p:nvPr/>
        </p:nvPicPr>
        <p:blipFill rotWithShape="1">
          <a:blip r:embed="rId3">
            <a:alphaModFix/>
          </a:blip>
          <a:srcRect b="0" l="0" r="0" t="0"/>
          <a:stretch/>
        </p:blipFill>
        <p:spPr>
          <a:xfrm>
            <a:off x="7640954" y="1288542"/>
            <a:ext cx="3712845" cy="41529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a:solidFill>
                  <a:srgbClr val="266F8B"/>
                </a:solidFill>
              </a:rPr>
              <a:t>Embedded </a:t>
            </a:r>
            <a:r>
              <a:rPr b="1" lang="en-US">
                <a:solidFill>
                  <a:srgbClr val="266F8B"/>
                </a:solidFill>
              </a:rPr>
              <a:t>methods</a:t>
            </a:r>
            <a:endParaRPr/>
          </a:p>
        </p:txBody>
      </p:sp>
      <p:sp>
        <p:nvSpPr>
          <p:cNvPr id="305" name="Google Shape;305;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98F98"/>
              </a:buClr>
              <a:buSzPts val="2800"/>
              <a:buNone/>
            </a:pPr>
            <a:r>
              <a:rPr b="1" lang="en-US">
                <a:solidFill>
                  <a:srgbClr val="398F98"/>
                </a:solidFill>
              </a:rPr>
              <a:t>when to use wrapper methods: </a:t>
            </a:r>
            <a:endParaRPr/>
          </a:p>
          <a:p>
            <a:pPr indent="0" lvl="0" marL="0" rtl="0" algn="l">
              <a:lnSpc>
                <a:spcPct val="90000"/>
              </a:lnSpc>
              <a:spcBef>
                <a:spcPts val="1000"/>
              </a:spcBef>
              <a:spcAft>
                <a:spcPts val="0"/>
              </a:spcAft>
              <a:buClr>
                <a:schemeClr val="dk1"/>
              </a:buClr>
              <a:buSzPts val="2800"/>
              <a:buNone/>
            </a:pPr>
            <a:r>
              <a:rPr lang="en-US"/>
              <a:t>A) when dealing with </a:t>
            </a:r>
            <a:r>
              <a:rPr b="1" lang="en-US"/>
              <a:t>integrated learning</a:t>
            </a:r>
            <a:r>
              <a:rPr lang="en-US"/>
              <a:t>, </a:t>
            </a:r>
            <a:endParaRPr/>
          </a:p>
          <a:p>
            <a:pPr indent="0" lvl="0" marL="0" rtl="0" algn="l">
              <a:lnSpc>
                <a:spcPct val="90000"/>
              </a:lnSpc>
              <a:spcBef>
                <a:spcPts val="1000"/>
              </a:spcBef>
              <a:spcAft>
                <a:spcPts val="0"/>
              </a:spcAft>
              <a:buClr>
                <a:schemeClr val="dk1"/>
              </a:buClr>
              <a:buSzPts val="2800"/>
              <a:buNone/>
            </a:pPr>
            <a:r>
              <a:rPr lang="en-US"/>
              <a:t>B) when dealing with </a:t>
            </a:r>
            <a:r>
              <a:rPr b="1" lang="en-US">
                <a:solidFill>
                  <a:srgbClr val="398F98"/>
                </a:solidFill>
              </a:rPr>
              <a:t>large data sets </a:t>
            </a:r>
            <a:r>
              <a:rPr lang="en-US"/>
              <a:t>as it efficiently handles substantial amounts of data during the model building process.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6F8B"/>
              </a:buClr>
              <a:buSzPts val="4400"/>
              <a:buFont typeface="Calibri"/>
              <a:buNone/>
            </a:pPr>
            <a:r>
              <a:rPr b="1" lang="en-US">
                <a:solidFill>
                  <a:srgbClr val="266F8B"/>
                </a:solidFill>
              </a:rPr>
              <a:t>Embedded </a:t>
            </a:r>
            <a:r>
              <a:rPr b="1" lang="en-US">
                <a:solidFill>
                  <a:srgbClr val="266F8B"/>
                </a:solidFill>
              </a:rPr>
              <a:t>methods</a:t>
            </a:r>
            <a:endParaRPr/>
          </a:p>
        </p:txBody>
      </p:sp>
      <p:sp>
        <p:nvSpPr>
          <p:cNvPr id="311" name="Google Shape;311;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98F98"/>
              </a:buClr>
              <a:buSzPts val="2800"/>
              <a:buNone/>
            </a:pPr>
            <a:r>
              <a:rPr b="1" lang="en-US">
                <a:solidFill>
                  <a:srgbClr val="398F98"/>
                </a:solidFill>
              </a:rPr>
              <a:t>Advantages :</a:t>
            </a:r>
            <a:endParaRPr/>
          </a:p>
          <a:p>
            <a:pPr indent="0" lvl="0" marL="0" rtl="0" algn="l">
              <a:lnSpc>
                <a:spcPct val="90000"/>
              </a:lnSpc>
              <a:spcBef>
                <a:spcPts val="1000"/>
              </a:spcBef>
              <a:spcAft>
                <a:spcPts val="0"/>
              </a:spcAft>
              <a:buClr>
                <a:schemeClr val="dk1"/>
              </a:buClr>
              <a:buSzPts val="2800"/>
              <a:buNone/>
            </a:pPr>
            <a:r>
              <a:rPr lang="en-US"/>
              <a:t>they're computationally less expensive as compared to wrapper methods. </a:t>
            </a:r>
            <a:endParaRPr/>
          </a:p>
          <a:p>
            <a:pPr indent="0" lvl="0" marL="0" rtl="0" algn="l">
              <a:lnSpc>
                <a:spcPct val="90000"/>
              </a:lnSpc>
              <a:spcBef>
                <a:spcPts val="1000"/>
              </a:spcBef>
              <a:spcAft>
                <a:spcPts val="0"/>
              </a:spcAft>
              <a:buClr>
                <a:schemeClr val="dk1"/>
              </a:buClr>
              <a:buSzPts val="2800"/>
              <a:buNone/>
            </a:pPr>
            <a:r>
              <a:rPr lang="en-US"/>
              <a:t>They offer faster running time as compared to wrapper and interacts with the classification model for feature selection. </a:t>
            </a:r>
            <a:endParaRPr/>
          </a:p>
          <a:p>
            <a:pPr indent="0" lvl="0" marL="0" rtl="0" algn="l">
              <a:lnSpc>
                <a:spcPct val="90000"/>
              </a:lnSpc>
              <a:spcBef>
                <a:spcPts val="1000"/>
              </a:spcBef>
              <a:spcAft>
                <a:spcPts val="0"/>
              </a:spcAft>
              <a:buClr>
                <a:schemeClr val="dk1"/>
              </a:buClr>
              <a:buSzPts val="2800"/>
              <a:buNone/>
            </a:pPr>
            <a:r>
              <a:rPr lang="en-US"/>
              <a:t>It offers a lower risk of overfitting as compared to wrapper. </a:t>
            </a:r>
            <a:endParaRPr/>
          </a:p>
          <a:p>
            <a:pPr indent="0" lvl="0" marL="0" rtl="0" algn="l">
              <a:lnSpc>
                <a:spcPct val="90000"/>
              </a:lnSpc>
              <a:spcBef>
                <a:spcPts val="1000"/>
              </a:spcBef>
              <a:spcAft>
                <a:spcPts val="0"/>
              </a:spcAft>
              <a:buClr>
                <a:srgbClr val="398F98"/>
              </a:buClr>
              <a:buSzPts val="2800"/>
              <a:buNone/>
            </a:pPr>
            <a:r>
              <a:rPr b="1" lang="en-US">
                <a:solidFill>
                  <a:srgbClr val="398F98"/>
                </a:solidFill>
              </a:rPr>
              <a:t>Disadvantages:</a:t>
            </a:r>
            <a:endParaRPr/>
          </a:p>
          <a:p>
            <a:pPr indent="0" lvl="0" marL="0" rtl="0" algn="l">
              <a:lnSpc>
                <a:spcPct val="90000"/>
              </a:lnSpc>
              <a:spcBef>
                <a:spcPts val="1000"/>
              </a:spcBef>
              <a:spcAft>
                <a:spcPts val="0"/>
              </a:spcAft>
              <a:buClr>
                <a:schemeClr val="dk1"/>
              </a:buClr>
              <a:buSzPts val="2800"/>
              <a:buNone/>
            </a:pPr>
            <a:r>
              <a:rPr lang="en-US"/>
              <a:t>The identification of a small set of features may be problematic in this method.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51" name="Google Shape;5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Understanding Entropy: the Golden Measurement of Machine Learning | by  Andre Ye | Towards Data Science" id="52" name="Google Shape;52;p6"/>
          <p:cNvPicPr preferRelativeResize="0"/>
          <p:nvPr/>
        </p:nvPicPr>
        <p:blipFill rotWithShape="1">
          <a:blip r:embed="rId3">
            <a:alphaModFix/>
          </a:blip>
          <a:srcRect b="0" l="0" r="0" t="0"/>
          <a:stretch/>
        </p:blipFill>
        <p:spPr>
          <a:xfrm>
            <a:off x="0" y="1195388"/>
            <a:ext cx="12192000" cy="446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30ce56e7acd_1_21"/>
          <p:cNvSpPr txBox="1"/>
          <p:nvPr>
            <p:ph type="title"/>
          </p:nvPr>
        </p:nvSpPr>
        <p:spPr>
          <a:xfrm>
            <a:off x="506652" y="774150"/>
            <a:ext cx="3657600" cy="1580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6F8B"/>
              </a:buClr>
              <a:buSzPct val="100000"/>
              <a:buFont typeface="Calibri"/>
              <a:buNone/>
            </a:pPr>
            <a:r>
              <a:rPr b="1" lang="en-US" sz="4400">
                <a:solidFill>
                  <a:srgbClr val="266F8B"/>
                </a:solidFill>
              </a:rPr>
              <a:t>Decision Tree </a:t>
            </a:r>
            <a:br>
              <a:rPr b="1" lang="en-US" sz="4400">
                <a:solidFill>
                  <a:srgbClr val="266F8B"/>
                </a:solidFill>
              </a:rPr>
            </a:br>
            <a:br>
              <a:rPr b="0" i="0" lang="en-US">
                <a:solidFill>
                  <a:srgbClr val="161616"/>
                </a:solidFill>
                <a:latin typeface="IBM Plex Sans"/>
                <a:ea typeface="IBM Plex Sans"/>
                <a:cs typeface="IBM Plex Sans"/>
                <a:sym typeface="IBM Plex Sans"/>
              </a:rPr>
            </a:br>
            <a:endParaRPr/>
          </a:p>
        </p:txBody>
      </p:sp>
      <p:pic>
        <p:nvPicPr>
          <p:cNvPr id="58" name="Google Shape;58;g30ce56e7acd_1_21"/>
          <p:cNvPicPr preferRelativeResize="0"/>
          <p:nvPr/>
        </p:nvPicPr>
        <p:blipFill>
          <a:blip r:embed="rId3">
            <a:alphaModFix/>
          </a:blip>
          <a:stretch>
            <a:fillRect/>
          </a:stretch>
        </p:blipFill>
        <p:spPr>
          <a:xfrm>
            <a:off x="3528102" y="636724"/>
            <a:ext cx="8937523" cy="4995975"/>
          </a:xfrm>
          <a:prstGeom prst="rect">
            <a:avLst/>
          </a:prstGeom>
          <a:noFill/>
          <a:ln>
            <a:noFill/>
          </a:ln>
        </p:spPr>
      </p:pic>
      <p:sp>
        <p:nvSpPr>
          <p:cNvPr id="59" name="Google Shape;59;g30ce56e7acd_1_21"/>
          <p:cNvSpPr/>
          <p:nvPr/>
        </p:nvSpPr>
        <p:spPr>
          <a:xfrm>
            <a:off x="3528100" y="2035625"/>
            <a:ext cx="3784200" cy="449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30ce56e7acd_1_27"/>
          <p:cNvSpPr txBox="1"/>
          <p:nvPr>
            <p:ph type="title"/>
          </p:nvPr>
        </p:nvSpPr>
        <p:spPr>
          <a:xfrm>
            <a:off x="506652" y="774150"/>
            <a:ext cx="3657600" cy="1580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66F8B"/>
              </a:buClr>
              <a:buSzPct val="100000"/>
              <a:buFont typeface="Calibri"/>
              <a:buNone/>
            </a:pPr>
            <a:r>
              <a:rPr b="1" lang="en-US" sz="4400">
                <a:solidFill>
                  <a:srgbClr val="266F8B"/>
                </a:solidFill>
              </a:rPr>
              <a:t>Decision Tree </a:t>
            </a:r>
            <a:br>
              <a:rPr b="1" lang="en-US" sz="4400">
                <a:solidFill>
                  <a:srgbClr val="266F8B"/>
                </a:solidFill>
              </a:rPr>
            </a:br>
            <a:br>
              <a:rPr b="0" i="0" lang="en-US">
                <a:solidFill>
                  <a:srgbClr val="161616"/>
                </a:solidFill>
                <a:latin typeface="IBM Plex Sans"/>
                <a:ea typeface="IBM Plex Sans"/>
                <a:cs typeface="IBM Plex Sans"/>
                <a:sym typeface="IBM Plex Sans"/>
              </a:rPr>
            </a:br>
            <a:endParaRPr/>
          </a:p>
        </p:txBody>
      </p:sp>
      <p:pic>
        <p:nvPicPr>
          <p:cNvPr id="65" name="Google Shape;65;g30ce56e7acd_1_27"/>
          <p:cNvPicPr preferRelativeResize="0"/>
          <p:nvPr/>
        </p:nvPicPr>
        <p:blipFill>
          <a:blip r:embed="rId3">
            <a:alphaModFix/>
          </a:blip>
          <a:stretch>
            <a:fillRect/>
          </a:stretch>
        </p:blipFill>
        <p:spPr>
          <a:xfrm>
            <a:off x="2118875" y="1535525"/>
            <a:ext cx="7954260" cy="419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descr="https://miro.medium.com/v2/resize:fit:700/1*ms56TR5y_0mqr7hiZ_O43g.png" id="71" name="Google Shape;71;p7"/>
          <p:cNvPicPr preferRelativeResize="0"/>
          <p:nvPr>
            <p:ph idx="1" type="body"/>
          </p:nvPr>
        </p:nvPicPr>
        <p:blipFill rotWithShape="1">
          <a:blip r:embed="rId3">
            <a:alphaModFix/>
          </a:blip>
          <a:srcRect b="0" l="0" r="0" t="0"/>
          <a:stretch/>
        </p:blipFill>
        <p:spPr>
          <a:xfrm>
            <a:off x="1263396" y="678886"/>
            <a:ext cx="9665208" cy="52791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8"/>
          <p:cNvPicPr preferRelativeResize="0"/>
          <p:nvPr/>
        </p:nvPicPr>
        <p:blipFill rotWithShape="1">
          <a:blip r:embed="rId3">
            <a:alphaModFix/>
          </a:blip>
          <a:srcRect b="0" l="0" r="0" t="0"/>
          <a:stretch/>
        </p:blipFill>
        <p:spPr>
          <a:xfrm>
            <a:off x="531100" y="1318425"/>
            <a:ext cx="7897650" cy="4221150"/>
          </a:xfrm>
          <a:prstGeom prst="rect">
            <a:avLst/>
          </a:prstGeom>
          <a:noFill/>
          <a:ln>
            <a:noFill/>
          </a:ln>
        </p:spPr>
      </p:pic>
      <p:pic>
        <p:nvPicPr>
          <p:cNvPr descr="https://miro.medium.com/v2/resize:fit:349/1*YLTiAJwpSCV1lrZjAqwd2w.png" id="77" name="Google Shape;77;p8"/>
          <p:cNvPicPr preferRelativeResize="0"/>
          <p:nvPr/>
        </p:nvPicPr>
        <p:blipFill rotWithShape="1">
          <a:blip r:embed="rId4">
            <a:alphaModFix/>
          </a:blip>
          <a:srcRect b="0" l="0" r="0" t="0"/>
          <a:stretch/>
        </p:blipFill>
        <p:spPr>
          <a:xfrm>
            <a:off x="7697781" y="3522379"/>
            <a:ext cx="3757287" cy="2551510"/>
          </a:xfrm>
          <a:prstGeom prst="rect">
            <a:avLst/>
          </a:prstGeom>
          <a:noFill/>
          <a:ln>
            <a:noFill/>
          </a:ln>
        </p:spPr>
      </p:pic>
      <p:sp>
        <p:nvSpPr>
          <p:cNvPr id="78" name="Google Shape;78;p8"/>
          <p:cNvSpPr/>
          <p:nvPr/>
        </p:nvSpPr>
        <p:spPr>
          <a:xfrm>
            <a:off x="8981190" y="1432855"/>
            <a:ext cx="1480457" cy="51566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9" name="Google Shape;79;p8"/>
          <p:cNvSpPr txBox="1"/>
          <p:nvPr/>
        </p:nvSpPr>
        <p:spPr>
          <a:xfrm>
            <a:off x="443944" y="509525"/>
            <a:ext cx="575568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000" u="none" cap="none" strike="noStrike">
                <a:solidFill>
                  <a:srgbClr val="266F8B"/>
                </a:solidFill>
                <a:latin typeface="Calibri"/>
                <a:ea typeface="Calibri"/>
                <a:cs typeface="Calibri"/>
                <a:sym typeface="Calibri"/>
              </a:rPr>
              <a:t>Decision Tree - </a:t>
            </a:r>
            <a:r>
              <a:rPr b="1" i="1" lang="en-US" sz="4000" u="none" cap="none" strike="noStrike">
                <a:solidFill>
                  <a:srgbClr val="266F8B"/>
                </a:solidFill>
                <a:latin typeface="Arial"/>
                <a:ea typeface="Arial"/>
                <a:cs typeface="Arial"/>
                <a:sym typeface="Arial"/>
              </a:rPr>
              <a:t>Entropy</a:t>
            </a:r>
            <a:endParaRPr sz="4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2024-10-01T04:03:02Z</dcterms:created>
  <dc:creator>Lenovo</dc:creator>
</cp:coreProperties>
</file>