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364" r:id="rId14"/>
    <p:sldId id="324" r:id="rId15"/>
    <p:sldId id="365" r:id="rId16"/>
    <p:sldId id="366" r:id="rId17"/>
    <p:sldId id="367" r:id="rId18"/>
    <p:sldId id="275" r:id="rId19"/>
    <p:sldId id="368" r:id="rId20"/>
    <p:sldId id="280" r:id="rId21"/>
    <p:sldId id="369" r:id="rId22"/>
    <p:sldId id="274" r:id="rId23"/>
    <p:sldId id="319" r:id="rId24"/>
    <p:sldId id="340" r:id="rId25"/>
    <p:sldId id="370" r:id="rId26"/>
    <p:sldId id="361" r:id="rId27"/>
    <p:sldId id="363" r:id="rId28"/>
    <p:sldId id="362" r:id="rId29"/>
    <p:sldId id="276" r:id="rId30"/>
    <p:sldId id="359" r:id="rId31"/>
    <p:sldId id="360" r:id="rId32"/>
    <p:sldId id="317" r:id="rId33"/>
    <p:sldId id="354" r:id="rId34"/>
    <p:sldId id="355" r:id="rId35"/>
    <p:sldId id="349" r:id="rId36"/>
    <p:sldId id="356" r:id="rId37"/>
    <p:sldId id="357" r:id="rId38"/>
    <p:sldId id="358" r:id="rId39"/>
    <p:sldId id="306" r:id="rId40"/>
    <p:sldId id="303" r:id="rId41"/>
    <p:sldId id="299" r:id="rId42"/>
    <p:sldId id="307" r:id="rId43"/>
    <p:sldId id="308" r:id="rId44"/>
    <p:sldId id="316" r:id="rId45"/>
    <p:sldId id="315" r:id="rId46"/>
    <p:sldId id="309" r:id="rId47"/>
    <p:sldId id="320" r:id="rId48"/>
    <p:sldId id="325" r:id="rId49"/>
    <p:sldId id="326" r:id="rId50"/>
    <p:sldId id="327" r:id="rId51"/>
    <p:sldId id="328" r:id="rId52"/>
    <p:sldId id="329" r:id="rId53"/>
    <p:sldId id="310" r:id="rId54"/>
    <p:sldId id="311" r:id="rId55"/>
    <p:sldId id="32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4C8CF-1C8A-4094-957A-E1DF995C288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93BB3-FF56-4811-921E-EA21087E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93BB3-FF56-4811-921E-EA21087E73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58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7F9992-B0A5-D761-06DB-7D515FF74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E6389-7412-4E19-AE56-6802ACAC639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71943D6C-D8F2-D80B-12F0-36F99BD40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220ED808-8DD0-943D-9B4E-C3EE2A649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519362-FD5A-4FAE-8B4E-354503DD0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C1C60-38D3-4B32-BE57-5F963BCFF57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6F76B139-D05C-BB9F-7961-6A1057ACE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C6780E4A-DF44-AA18-37C7-24997FBF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C392078-698C-5719-FC08-0A1F67453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0D0CF-75EC-4B66-BBFB-2AB9F0652D6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7C051F7C-3064-DABC-F012-740ED9516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1051AF58-D26E-9C38-5AA9-559A6F82A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42F2D5-47DD-AC59-E555-4FAD019D1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35481-2709-4AF0-A253-EB7AF7A4206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3D2D9C64-A5F8-D48B-BF6B-0DF538FD2F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2590DD6C-D18E-70B7-FBF6-DE5ACC9C6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4BE66C-8475-FFB3-C516-E096BEFABB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06940-2D24-4A94-B90D-ADBFFD0295B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7A29B1C4-928E-DF89-C9D5-DC7CE9288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E350E665-DC13-7B61-0563-2A8A6613F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0BBDB6-77F2-E552-019E-213AF9A09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5E40F-BD76-4C59-9ECF-F8812E839E1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494C6CF4-FFA5-9DC2-318F-08FDB82D7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E597DCB2-7CB4-AEA0-9070-C5BCD7D67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114978-A012-6A89-7999-BF0E3C318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390D-6168-4EDE-89F4-7E96B120973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2ADBF96C-212E-D7DC-9F21-E7942BDE27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66E1E3B6-4264-5F5A-89FF-D98470B27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7F8840-FFD3-E583-7540-4F1FD4F4F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C0F30-B0E0-438D-B4A1-DEB9CBA60AA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967E9CFA-22E0-DDB1-5B2D-E948F68CD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4997228E-5ED7-6DF9-ACC3-0C9600813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CAD033-5681-0024-6DBA-A15E46B4E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714DB-D359-40C0-9E3C-4F046120EAD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46786" name="Rectangle 2">
            <a:extLst>
              <a:ext uri="{FF2B5EF4-FFF2-40B4-BE49-F238E27FC236}">
                <a16:creationId xmlns:a16="http://schemas.microsoft.com/office/drawing/2014/main" id="{E1402468-B5F5-8213-EE20-0C5B64E2C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92F2BC29-0CDB-5F62-FDBA-2E6F9009D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FCBC2A-4AEF-5AD9-1152-9868BD9A47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93359-8CA1-4C02-9D62-0ACDAB534A3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C0C2D5A3-C450-1B0A-DEDB-450F7E4F0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11D1270-C35A-48A6-861C-934266569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17FAC95-2916-F67D-1612-450F97CFF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EF2CA-C703-41E4-A346-26FA5706E5E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5E369B00-66E4-636A-D5F5-515F60E37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4900" cy="3479800"/>
          </a:xfrm>
          <a:ln/>
        </p:spPr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66AFAF67-4954-97B0-DF1F-ACD8C5FE3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F1CCB3-1DA4-C36E-D3C1-43AB9FC8A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9E0C8-B39E-489F-86FD-40CAEBC5D7B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48834" name="Rectangle 2">
            <a:extLst>
              <a:ext uri="{FF2B5EF4-FFF2-40B4-BE49-F238E27FC236}">
                <a16:creationId xmlns:a16="http://schemas.microsoft.com/office/drawing/2014/main" id="{BFA643E1-0931-E7FE-8D93-B6FBDDDC83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0DFEB4AB-F23B-A8EB-7704-91534EC3E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5B7FC60-FA6B-A7F4-D172-FBDEF5E04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49553-EC47-49BA-9A60-68F9F66E78E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49858" name="Rectangle 2">
            <a:extLst>
              <a:ext uri="{FF2B5EF4-FFF2-40B4-BE49-F238E27FC236}">
                <a16:creationId xmlns:a16="http://schemas.microsoft.com/office/drawing/2014/main" id="{1746901A-AF88-16AC-C53D-AED122D29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75762292-FCCB-EF80-C544-A19AAF2C7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8F31D0-13E6-D2FA-B7D5-DEFF96AAD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84EF4-1A2F-4322-83D1-D3F59923AEF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50882" name="Rectangle 2">
            <a:extLst>
              <a:ext uri="{FF2B5EF4-FFF2-40B4-BE49-F238E27FC236}">
                <a16:creationId xmlns:a16="http://schemas.microsoft.com/office/drawing/2014/main" id="{F1614C99-A665-93C6-53CC-AABEDC73D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1EBEFBAB-5C43-99D3-9847-71260627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AB2236-E79F-B2E7-BC4B-D8CD916476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E0A2B-D22C-4D1D-A23D-FCDF2C70E62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AE4731FA-A712-5DF4-F58D-C7F03F68E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6E555BD6-2202-1D16-2C51-86D218DC5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3B6606-4880-7074-3387-D8761E982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D361D-759B-4511-AD90-C39E2CB5988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47F772DF-0C26-ABF7-7119-221386BDF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75C06C5E-BFDF-9362-E56F-1D41B7ECD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33E0BD5-91D6-3008-71DB-EC7BB2C9D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6E6AA-415B-46A6-8F2C-1DF1D55343B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DF90A9E4-D0E1-9CD2-4A99-5A376DE87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419779DD-309A-A9F0-D714-16145E630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EEEB393-4A7B-4EB7-794C-7CA2B5058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8270D-2A5D-4723-A5D3-BD1C2F534EF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D515EBC6-10FB-EB5C-E50F-E577785A3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77346305-CD8F-90D2-169F-756119534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A32CAE-4E1F-6D18-E734-3AD2732E13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6674E-6D2E-4C43-AF1F-DA5E110ACBE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6A03FCF0-0C62-5625-39A8-467F4710E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4AD782D8-2DED-B1A4-58C2-02EFEB744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5B96E1D-F3E8-F638-2B24-CE0E867D0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8D3A8-AB82-4FF7-A0AB-C371041E379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68C90227-41B0-6E4F-A138-542B25AD1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170835A0-1274-F4FF-87EE-6CE9A3596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FE77A0-7DCC-D820-E8A4-0A8EDD12A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64629-7693-4046-AB25-BB4F945A887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4D14F562-182A-460E-D745-59D4A25266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491B39FE-2C10-4981-F5D1-62B328F90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3E278C2-1670-0378-FB8A-F4A04ECCE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2A9A5-9596-4439-A26D-E07930BE5C0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B94C42F4-44D9-2A71-6B2A-D874D8451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BB984919-09FC-C075-677A-681C10827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608392-DE66-71F5-501E-016BCA6CC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27916-D632-432C-8A8F-F7282E09B99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FEFFC53D-8188-8E4A-519B-2A93986FF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BA444407-1C00-F80F-8121-B7F7AB0AC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7990B0-BF17-0E72-95C1-2FA796E8E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CA381-154F-4C5A-97EE-C3DF2629FE1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A7DBF33F-11B2-29F3-DD79-94635D3D6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7C094AE2-2598-1E96-E650-3403C5CD4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A8B8A7-09E9-587E-662E-7354B6F2B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89FC0-36F2-4F95-B2CA-CA31A7F9AB7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FDA307AF-1E75-54F7-9703-44D7E2CE3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9C7C1748-01D8-508E-880A-0497F8430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B3E7B6F-F249-EAE4-BAAC-6BBAC6380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98BF7-9F29-4BFB-BEC6-FFB01FA35D3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3A8A9CDD-AD47-2891-DB7F-69421FD44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5D3C0FA3-5B3B-46BE-5185-16C6D680F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2425C98-7802-61CE-A22E-AC6F5911C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08C2E-CC7C-41D7-8F45-9B4A24E4F49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4347DDEB-6B77-3348-3F41-C22C443FD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9832EC63-B417-AD9A-6529-7542D0EC3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842540-6EC6-C8E0-FBAD-5673443F0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B7502-1D08-43C5-9522-57C57762CBD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8BEF7A74-4BB4-3F67-E835-36C5708B7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94AA2B54-87C1-42A2-005B-9FC094CFF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87C1FF4-AABA-446C-A0EA-2CF92F73D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380DF-DB83-4CAE-B54B-FB8C181CE8E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DA368F3F-FCFE-00EF-FAE2-574E51A3B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1CFE59A4-40ED-ECA7-1300-2D09DB04A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216393-9EF7-70E4-C0B9-99487C2AA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52CDF-3575-480E-BA85-F1B53C2752F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613668E2-3BE4-B674-0E9C-F56B2E2394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9D4F6363-0719-9716-40F6-C0A3820AC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1284EF-C38B-B065-AA19-9934F0563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F554C-EA10-40B9-9B25-3B3145D53C6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6F9D4741-A5AA-C93A-068B-44B3E8B53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A5A8DD40-7DA9-22F0-2589-107515BE1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501BF3-537C-10C6-49A6-CC1F7A307B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261E5B-9699-4A4E-9C26-59F14E930C7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14F5D008-8C7C-E407-035C-ABAB088D5C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5C0242C-EE64-C9CD-16C2-164E95B9C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64A64D8-A744-799A-3D24-6A87E4A23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A1462-F59A-4170-92FE-025E2FE8AC2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DD852D01-8978-0E01-316E-58E6BD2BD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D740B04E-0917-72CB-0064-489130D80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A2CC986-97DB-3AF9-953C-468C97FA0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3C2BC-54CE-44AF-AE2D-78A99D63BBB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BDD8B2EF-6D80-2FB5-73F6-DCAA902D4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7434001C-ACA8-2290-580F-5B79A5904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6AF79B-69A1-4EB4-2ED2-B2397BF8F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EA78A-9E48-4EEE-B4D0-47005C26D30E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EDCD5DD1-320C-97E3-1745-F40FF2EC0D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D343BE72-C7AA-BB23-B509-D5BDDE57B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FD05917-FCFF-248B-9F09-CD8AE37AD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75011-0A9A-4D71-B20C-BEA09E7EE2B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9BD540F9-979F-1DDA-92DC-CDDA8DA3C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C398AA7D-D517-4052-B814-64D0CA73F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93BEBF4-DCE8-E5D9-7296-BF0D3F98C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3313A-42D0-423B-9C30-EDB8F8142A3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88F52023-82BE-1EF8-E1C0-45FE2BFFE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5051FC17-5E2F-C9C5-3A51-BF6AF9360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8506B1-E899-DA31-7C57-5ED8D577B9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3E956-E086-46B1-A54E-BE1FDDA3E15E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F13BA2BD-FDE1-4D98-901E-575653055D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2A8DABB1-C4DC-1C41-FBEB-911ED67F6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5A0576-ED32-E34E-696C-AF09CB5F1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0A80C-4798-4ECF-8C99-3262129B6C9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5C276E48-3323-ED0C-345F-958B202A6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E61C0A73-4070-2902-5AE8-5D3149C3E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77A787-FFF6-9068-A97E-D562F6D407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A7B68-721E-4623-B399-A5DB410AAC2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7477325E-1708-6BBC-65A5-A65D4910F9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19355381-32B2-571B-E858-2BC774FE2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9FF2841-B975-085C-475A-18FA1B6B33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6F77F-1510-4594-AB8C-49790B4D1CB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5DF1D955-9817-FA7B-44D9-E8EAD8F33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4A7EC693-4FF2-AFF5-68AB-DD7315E1C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653AB4C-7F26-1A67-9907-A26197350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6D009-D258-4F7D-B0E1-66D88808BD5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8FC41319-5312-FA56-D9C2-81CA1F2E89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06197A3D-6D63-4A23-4C7B-4CBA6A507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56D7F8E-3E56-0CCB-EF42-8A65533CF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A9D06-A9B4-4C59-B40F-8B1E6E85983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BB42021B-063A-2A00-46AF-8B46BC443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DDE70AA5-14B4-7DA3-E921-20A6F31B1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A826-E49F-2082-5F80-D6E68C9F5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62C39-5E41-26E7-D39B-4067F57FB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6AE4-623B-271F-C493-F57B79D3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8E24-EEE9-A94E-A118-C5E6DA39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A95E0-27F4-A48F-51CD-4EF9B594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5152-FBEB-860F-858D-D67B8E17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E7290-FDE6-635B-4606-FC654985E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BF57-D8B1-53C6-0077-BA6AD577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1D84-7A36-38F8-7343-4B841D54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3D0A-F251-9819-5CE3-8E49AF9F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015B9-0FF0-A8CD-1A4B-F9988DF37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51D6D-39C6-BAE6-37C7-A5F30C2B1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7430-5192-B35E-408C-28A794E0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4F0D-CA7A-01E0-9799-3AC31640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D9F06-F38A-B8ED-FB1D-5E065CBC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F844-9617-550D-8D0A-9BDA3827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88AA-D41F-6A1D-DBE2-F5B7E6B1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FFFC-F1F3-154D-C3E9-F3235F4B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FB1B-0BA0-1368-8D6C-FECCFAF0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E2FD-52B1-0D3E-51CB-6A8AA92B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9E7A-9865-AB4A-EC64-A9C9C2EC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EE927-58D6-4695-DB4A-CD0327FC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A48F-FF2A-492F-9FE2-FB21CCDF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5F21-0757-8BD0-74E1-001C550D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EA76-5711-F4D3-5F4C-31BFB420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10D9-1758-8FD8-4E6A-819ECFA7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E2CD-01F7-ABD6-70AA-7FCAD9F90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71B4B-DF55-E751-39F2-6AC69BB8A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707B1-5A2B-CCE5-4F37-1453700E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FDC3-1560-294B-D57D-CDDDB5F8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52E65-7F38-0030-5A5D-BC84EE9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7153-5EB6-FD66-5839-36163A01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1F5E-53A0-96DE-FF70-94404148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0EC20-2B63-8957-9848-D471E9B68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607F1-EB8A-DE15-95FB-AC5D0FC1A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AF616-74D4-6AED-E70D-892201F69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6AE6F-4493-ED04-B4BE-31C1E8F5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19FC4-5FC4-AABA-2C45-F2D555B1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3EE2-86D6-A534-25BC-D691E2A8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B344-5E26-EC97-644F-5090CDB8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D6871-8965-DC05-BCC2-56BE9217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D26B9-0F31-8849-88CA-BB0965A0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A2299-ED3C-BD03-17D9-A5BECFA9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3BA00-E3A1-4889-19C3-E56BF94E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FD970-E47A-CFB9-C542-31154703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DDDD8-2508-3F03-CFFA-01D088F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EC85-7179-0C81-51B7-B8E26F8E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753B-7BEC-9224-E2E0-1380C8F1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4907E-1DFA-41EE-81B9-36457B569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15DDE-F129-0C59-3CC4-4DB3F652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667C-7025-FE8B-9798-AC2E8B2D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725A-3DD7-0979-CB1C-C8A00ED8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075D-30A3-825B-148A-AD8907FE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297D0-7586-53B0-7BC1-0C804D6D3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246D8-0F2C-F3EA-FE82-16B2002FC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AF2C-8EA8-1005-43A5-AE4190C7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0B7CA-C3CE-1EE2-7CBE-E5AA17C8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32C60-4883-9EA5-B4B8-082C030D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9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A2B7A-14FB-777C-31C4-E113E464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BC190-8900-0C2F-B0FE-300161D91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A476-601B-9094-5C93-AA41BC3ED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BD2E7-1DC3-45D7-9108-F8A6F4AB2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309B-53FE-7834-21BC-37658F2D4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ED1E-9329-3D73-AE23-56C214C8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56548-AF8E-4A04-B9AF-B3604511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8796-EC5F-6724-F89B-CF0AE94F1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EEFE8-102E-8519-9D77-0AECC6877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9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00AB-1DC2-43A7-826F-404F68E0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D74E-F417-33A2-7567-497226B6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"All humans are mortal." </a:t>
            </a:r>
          </a:p>
          <a:p>
            <a:r>
              <a:rPr lang="en-US" dirty="0"/>
              <a:t>"Some students are brilliant." – </a:t>
            </a:r>
          </a:p>
          <a:p>
            <a:r>
              <a:rPr lang="en-US" dirty="0"/>
              <a:t>"No dogs can fly.“</a:t>
            </a:r>
          </a:p>
          <a:p>
            <a:r>
              <a:rPr lang="en-US" dirty="0"/>
              <a:t>"If a person is a parent, then they have a child." -</a:t>
            </a:r>
          </a:p>
          <a:p>
            <a:r>
              <a:rPr lang="en-US" dirty="0"/>
              <a:t>"There is a cat that is black." </a:t>
            </a:r>
          </a:p>
          <a:p>
            <a:r>
              <a:rPr lang="en-US" dirty="0"/>
              <a:t>"Every student loves some book." – </a:t>
            </a:r>
          </a:p>
          <a:p>
            <a:r>
              <a:rPr lang="en-US" dirty="0"/>
              <a:t>"Someone likes everyone." -</a:t>
            </a:r>
          </a:p>
          <a:p>
            <a:r>
              <a:rPr lang="en-US" dirty="0"/>
              <a:t>"If an animal is a bird, then it can fly." -</a:t>
            </a:r>
          </a:p>
          <a:p>
            <a:r>
              <a:rPr lang="en-US" dirty="0"/>
              <a:t>"There exists a unique number that is even." </a:t>
            </a:r>
          </a:p>
          <a:p>
            <a:r>
              <a:rPr lang="en-US" dirty="0"/>
              <a:t>"For every number, there is a greater number." - </a:t>
            </a:r>
          </a:p>
        </p:txBody>
      </p:sp>
    </p:spTree>
    <p:extLst>
      <p:ext uri="{BB962C8B-B14F-4D97-AF65-F5344CB8AC3E}">
        <p14:creationId xmlns:p14="http://schemas.microsoft.com/office/powerpoint/2010/main" val="253437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2A63-FC84-EE2B-B018-9543F711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E94A-C091-6440-E536-22AFACEC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424A6-11FA-608A-90B3-244A45AC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799733"/>
            <a:ext cx="89738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7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7FE0-C0A8-962E-EC7D-CC18E286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7908-D4F0-D7D2-182F-DD8B866F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81D2D-6468-C94D-94EE-5AE8890A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2428735"/>
            <a:ext cx="839269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3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B7CA6025-AB9D-3396-143E-E70EFEEF62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7772400" cy="2743200"/>
          </a:xfrm>
        </p:spPr>
        <p:txBody>
          <a:bodyPr anchor="ctr"/>
          <a:lstStyle/>
          <a:p>
            <a:r>
              <a:rPr lang="en-US" altLang="en-US" sz="7200">
                <a:effectLst>
                  <a:outerShdw blurRad="38100" dist="38100" dir="2700000" algn="tl">
                    <a:srgbClr val="C0C0C0"/>
                  </a:outerShdw>
                </a:effectLst>
              </a:rPr>
              <a:t>First-Order Logic</a:t>
            </a:r>
            <a:endParaRPr lang="en-US" altLang="en-US" sz="4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FCDDF43C-9D7E-3226-8587-1E3DEE860D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6400800" cy="1752600"/>
          </a:xfrm>
        </p:spPr>
        <p:txBody>
          <a:bodyPr/>
          <a:lstStyle/>
          <a:p>
            <a:r>
              <a:rPr lang="en-US" altLang="en-US" sz="4400"/>
              <a:t>Chapter 8.1-8.3</a:t>
            </a:r>
            <a:endParaRPr lang="en-US" altLang="en-US"/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56237A86-517A-274A-9E0D-86361B39F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1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5400">
                <a:effectLst>
                  <a:outerShdw blurRad="38100" dist="38100" dir="2700000" algn="tl">
                    <a:srgbClr val="C0C0C0"/>
                  </a:outerShdw>
                </a:effectLst>
              </a:rPr>
              <a:t>CMSC 471</a:t>
            </a:r>
          </a:p>
        </p:txBody>
      </p:sp>
      <p:sp>
        <p:nvSpPr>
          <p:cNvPr id="219141" name="Text Box 5">
            <a:extLst>
              <a:ext uri="{FF2B5EF4-FFF2-40B4-BE49-F238E27FC236}">
                <a16:creationId xmlns:a16="http://schemas.microsoft.com/office/drawing/2014/main" id="{E43A9C89-51B0-B021-7D87-21D42FBE3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638801"/>
            <a:ext cx="3505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Adapted from slides by</a:t>
            </a:r>
          </a:p>
          <a:p>
            <a:r>
              <a:rPr lang="en-US" altLang="en-US"/>
              <a:t>Tim Finin and</a:t>
            </a:r>
          </a:p>
          <a:p>
            <a:r>
              <a:rPr lang="en-US" altLang="en-US"/>
              <a:t>Marie desJardins.</a:t>
            </a:r>
          </a:p>
          <a:p>
            <a:pPr algn="r"/>
            <a:endParaRPr lang="en-US" altLang="en-US"/>
          </a:p>
        </p:txBody>
      </p:sp>
      <p:sp>
        <p:nvSpPr>
          <p:cNvPr id="219142" name="Text Box 6">
            <a:extLst>
              <a:ext uri="{FF2B5EF4-FFF2-40B4-BE49-F238E27FC236}">
                <a16:creationId xmlns:a16="http://schemas.microsoft.com/office/drawing/2014/main" id="{27D8BA24-CDBD-6B25-32D0-19E3D5B62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667376"/>
            <a:ext cx="35052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/>
              <a:t>Some material adopted from notes by </a:t>
            </a:r>
            <a:r>
              <a:rPr lang="en-US" altLang="en-US" sz="2000"/>
              <a:t>Andreas Geyer-Schulz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A129FC8-5A78-6325-D2DA-79585CB1C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85020DD2-65D5-FA7A-2BB1-2C41F16B8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First-order logic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Properties, relations, functions, quantifiers, …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Terms, sentences, axioms, theories, proofs, …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Extensions to first-order logic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Logical agents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Reflex agents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Representing change: situation calculus, frame problem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Preferences on actions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Goal-based agents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30EA624-3E1B-A245-5052-5FA62A0D0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First-order logic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EEC29AC-5C3C-68EC-6FBB-FF597DED3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First-order logic (FOL) models the world in terms of 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Objects,</a:t>
            </a:r>
            <a:r>
              <a:rPr lang="en-US" altLang="en-US"/>
              <a:t> which are things with individual identities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Properties</a:t>
            </a:r>
            <a:r>
              <a:rPr lang="en-US" altLang="en-US"/>
              <a:t> of objects that distinguish them from other objects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Relations</a:t>
            </a:r>
            <a:r>
              <a:rPr lang="en-US" altLang="en-US"/>
              <a:t> that hold among sets of objects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Functions,</a:t>
            </a:r>
            <a:r>
              <a:rPr lang="en-US" altLang="en-US"/>
              <a:t> which are a subset of relations where there is only one “value” for any given “input”</a:t>
            </a:r>
          </a:p>
          <a:p>
            <a:r>
              <a:rPr lang="en-US" altLang="en-US"/>
              <a:t>Examples: </a:t>
            </a:r>
          </a:p>
          <a:p>
            <a:pPr lvl="1"/>
            <a:r>
              <a:rPr lang="en-US" altLang="en-US"/>
              <a:t>Objects: Students, lectures, companies, cars ... </a:t>
            </a:r>
          </a:p>
          <a:p>
            <a:pPr lvl="1"/>
            <a:r>
              <a:rPr lang="en-US" altLang="en-US"/>
              <a:t>Relations: Brother-of, bigger-than, outside, part-of, has-color, occurs-after, owns, visits, precedes, ... </a:t>
            </a:r>
          </a:p>
          <a:p>
            <a:pPr lvl="1"/>
            <a:r>
              <a:rPr lang="en-US" altLang="en-US"/>
              <a:t>Properties: blue, oval, even, large, ... </a:t>
            </a:r>
          </a:p>
          <a:p>
            <a:pPr lvl="1"/>
            <a:r>
              <a:rPr lang="en-US" altLang="en-US"/>
              <a:t>Functions: father-of, best-friend, second-half, one-more-than ...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B4BCFE5-72C2-CEF9-2519-6DBD2AF73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User provides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76DE993-9D06-C2FA-9774-B03A31478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0010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/>
              <a:t>Constant symbols,</a:t>
            </a:r>
            <a:r>
              <a:rPr lang="en-US" altLang="en-US"/>
              <a:t> which represent individuals in the world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Mary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3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Green</a:t>
            </a:r>
          </a:p>
          <a:p>
            <a:r>
              <a:rPr lang="en-US" altLang="en-US" b="1"/>
              <a:t>Function symbols,</a:t>
            </a:r>
            <a:r>
              <a:rPr lang="en-US" altLang="en-US"/>
              <a:t> which map individuals to individuals</a:t>
            </a:r>
          </a:p>
          <a:p>
            <a:pPr lvl="1"/>
            <a:r>
              <a:rPr lang="en-US" altLang="en-US"/>
              <a:t>father-of(Mary) = John</a:t>
            </a:r>
          </a:p>
          <a:p>
            <a:pPr lvl="1"/>
            <a:r>
              <a:rPr lang="en-US" altLang="en-US"/>
              <a:t>color-of(Sky) = Blue </a:t>
            </a:r>
          </a:p>
          <a:p>
            <a:r>
              <a:rPr lang="en-US" altLang="en-US" b="1"/>
              <a:t>Predicate symbols,</a:t>
            </a:r>
            <a:r>
              <a:rPr lang="en-US" altLang="en-US"/>
              <a:t> which map individuals to truth values</a:t>
            </a:r>
          </a:p>
          <a:p>
            <a:pPr lvl="1"/>
            <a:r>
              <a:rPr lang="en-US" altLang="en-US"/>
              <a:t>greater(5,3)</a:t>
            </a:r>
          </a:p>
          <a:p>
            <a:pPr lvl="1"/>
            <a:r>
              <a:rPr lang="en-US" altLang="en-US"/>
              <a:t>green(Grass) </a:t>
            </a:r>
          </a:p>
          <a:p>
            <a:pPr lvl="1"/>
            <a:r>
              <a:rPr lang="en-US" altLang="en-US"/>
              <a:t>color(Grass, Green)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FEA45AB-D758-408B-E34B-C5D9D6A16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/>
              <a:t>FOL Provides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0D0A354-C266-D90B-2A8F-4771D0BC6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Variable symbols</a:t>
            </a:r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/>
              <a:t>E.g., x, y, foo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Connectives</a:t>
            </a:r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/>
              <a:t>Same as in PL: not (</a:t>
            </a:r>
            <a:r>
              <a:rPr lang="en-US" altLang="en-US">
                <a:sym typeface="Symbol" panose="05050102010706020507" pitchFamily="18" charset="2"/>
              </a:rPr>
              <a:t></a:t>
            </a:r>
            <a:r>
              <a:rPr lang="en-US" altLang="en-US"/>
              <a:t>), and (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), or (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en-US"/>
              <a:t>), implies (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), if and only if (biconditional </a:t>
            </a:r>
            <a:r>
              <a:rPr lang="en-US" altLang="en-US">
                <a:sym typeface="Symbol" panose="05050102010706020507" pitchFamily="18" charset="2"/>
              </a:rPr>
              <a:t>)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Quantifiers</a:t>
            </a:r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/>
              <a:t>Universal </a:t>
            </a:r>
            <a:r>
              <a:rPr lang="en-US" altLang="en-US" b="1">
                <a:sym typeface="Symbol" panose="05050102010706020507" pitchFamily="18" charset="2"/>
              </a:rPr>
              <a:t>x</a:t>
            </a:r>
            <a:r>
              <a:rPr lang="en-US" altLang="en-US">
                <a:sym typeface="Symbol" panose="05050102010706020507" pitchFamily="18" charset="2"/>
              </a:rPr>
              <a:t> or  </a:t>
            </a:r>
            <a:r>
              <a:rPr lang="en-US" altLang="en-US" b="1"/>
              <a:t>(Ax)</a:t>
            </a:r>
            <a:endParaRPr lang="en-US" altLang="en-US"/>
          </a:p>
          <a:p>
            <a:pPr lvl="1"/>
            <a:r>
              <a:rPr lang="en-US" altLang="en-US"/>
              <a:t>Existential </a:t>
            </a:r>
            <a:r>
              <a:rPr lang="en-US" altLang="en-US" b="1">
                <a:sym typeface="Symbol" panose="05050102010706020507" pitchFamily="18" charset="2"/>
              </a:rPr>
              <a:t></a:t>
            </a:r>
            <a:r>
              <a:rPr lang="en-US" altLang="en-US" b="1"/>
              <a:t>x</a:t>
            </a:r>
            <a:r>
              <a:rPr lang="en-US" altLang="en-US"/>
              <a:t> or </a:t>
            </a:r>
            <a:r>
              <a:rPr lang="en-US" altLang="en-US" b="1"/>
              <a:t>(Ex)</a:t>
            </a:r>
            <a:r>
              <a:rPr lang="en-US" altLang="en-US"/>
              <a:t>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4E494016-890C-1CF1-AF24-F3BF6C05C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 sz="3200"/>
              <a:t>Sentences are built from terms and atoms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EBE28FA0-FDF8-F430-7298-AD76152E8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5344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term</a:t>
            </a:r>
            <a:r>
              <a:rPr lang="en-US" altLang="en-US"/>
              <a:t> (denoting a real-world individual) is a constant symbol, a variable symbol, or an n-place function of n terms.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x and f(x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</a:t>
            </a:r>
            <a:r>
              <a:rPr lang="en-US" altLang="en-US"/>
              <a:t>) are terms, where each x</a:t>
            </a:r>
            <a:r>
              <a:rPr lang="en-US" altLang="en-US" baseline="-25000"/>
              <a:t>i</a:t>
            </a:r>
            <a:r>
              <a:rPr lang="en-US" altLang="en-US"/>
              <a:t> is a term.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A term with no variables is a </a:t>
            </a:r>
            <a:r>
              <a:rPr lang="en-US" altLang="en-US" b="1">
                <a:solidFill>
                  <a:schemeClr val="accent2"/>
                </a:solidFill>
              </a:rPr>
              <a:t>ground term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b="1">
                <a:solidFill>
                  <a:schemeClr val="accent2"/>
                </a:solidFill>
              </a:rPr>
              <a:t>atomic sentence</a:t>
            </a:r>
            <a:r>
              <a:rPr lang="en-US" altLang="en-US" b="1"/>
              <a:t> </a:t>
            </a:r>
            <a:r>
              <a:rPr lang="en-US" altLang="en-US"/>
              <a:t>(which has value true or false) is an n-place predicate of n terms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complex sentence</a:t>
            </a:r>
            <a:r>
              <a:rPr lang="en-US" altLang="en-US"/>
              <a:t> is formed from atomic sentences connected by the logical connectives: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</a:t>
            </a:r>
            <a:r>
              <a:rPr lang="en-US" altLang="en-US"/>
              <a:t>P, P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en-US"/>
              <a:t>Q, P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Q, P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Q, P</a:t>
            </a:r>
            <a:r>
              <a:rPr lang="en-US" altLang="en-US">
                <a:sym typeface="Symbol" panose="05050102010706020507" pitchFamily="18" charset="2"/>
              </a:rPr>
              <a:t></a:t>
            </a:r>
            <a:r>
              <a:rPr lang="en-US" altLang="en-US"/>
              <a:t>Q where P and Q are sentences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quantified sentence</a:t>
            </a:r>
            <a:r>
              <a:rPr lang="en-US" altLang="en-US"/>
              <a:t> adds quantifiers </a:t>
            </a:r>
            <a:r>
              <a:rPr lang="en-US" altLang="en-US">
                <a:sym typeface="Symbol" panose="05050102010706020507" pitchFamily="18" charset="2"/>
              </a:rPr>
              <a:t> and 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well-formed formula</a:t>
            </a:r>
            <a:r>
              <a:rPr lang="en-US" altLang="en-US">
                <a:solidFill>
                  <a:schemeClr val="accent2"/>
                </a:solidFill>
              </a:rPr>
              <a:t> (</a:t>
            </a:r>
            <a:r>
              <a:rPr lang="en-US" altLang="en-US" b="1">
                <a:solidFill>
                  <a:schemeClr val="accent2"/>
                </a:solidFill>
              </a:rPr>
              <a:t>wff</a:t>
            </a:r>
            <a:r>
              <a:rPr lang="en-US" altLang="en-US">
                <a:solidFill>
                  <a:schemeClr val="accent2"/>
                </a:solidFill>
              </a:rPr>
              <a:t>)</a:t>
            </a:r>
            <a:r>
              <a:rPr lang="en-US" altLang="en-US"/>
              <a:t> is a sentence containing no “free” variables. That is, all variables are “bound” by universal or existential quantifiers.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x)P(x,y) has x bound as a universally quantified variable, but y is free.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5ABF88E-CC17-BB8D-C1D6-CB45C3C2A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/>
              <a:t>A BNF for FOL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BB9C812-FFCE-9A9F-C69F-BCD0B48F1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114800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S := &lt;Sentence&gt; 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&lt;Sentence&gt; := &lt;AtomicSentence&gt; | 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&lt;Sentence&gt; &lt;Connective&gt; &lt;Sentence&gt;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&lt;Quantifier&gt; &lt;Variable&gt;,... &lt;Sentence&gt;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"NOT" &lt;Sentence&gt;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"(" &lt;Sentence&gt; ")"; 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&lt;AtomicSentence&gt; := &lt;Predicate&gt; "(" &lt;Term&gt;, ... ")"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          &lt;Term&gt; "=" &lt;Term&gt;;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&lt;Term&gt; := &lt;Function&gt; "(" &lt;Term&gt;, ... ")"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&lt;Constant&gt;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&lt;Variable&gt;;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&lt;Connective&gt; := "AND" | "OR" | "IMPLIES" | "EQUIVALENT";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&lt;Quantifier&gt; := "EXISTS" | "FORALL" 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&lt;Constant&gt; := "A" | "X1" | "John" | ... 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&lt;Variable&gt; := "a" | "x" | "s" | ... 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&lt;Predicate&gt; := "Before" | "HasColor" | "Raining" | ... ; 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&lt;Function&gt; := "Mother" | "LeftLegOf" | ... ;</a:t>
            </a:r>
          </a:p>
          <a:p>
            <a:pPr>
              <a:buFontTx/>
              <a:buNone/>
            </a:pPr>
            <a:endParaRPr lang="en-US" altLang="en-US" sz="1600">
              <a:latin typeface="Courier" pitchFamily="49" charset="0"/>
            </a:endParaRPr>
          </a:p>
          <a:p>
            <a:pPr>
              <a:buFontTx/>
              <a:buNone/>
            </a:pPr>
            <a:endParaRPr lang="en-US" altLang="en-US" sz="1600">
              <a:latin typeface="Courier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4896-5121-A145-9CBE-C94F30DB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Representation.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E82B-9863-8039-5CF3-31CF23B6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Expressiveness</a:t>
            </a:r>
            <a:r>
              <a:rPr lang="en-US" dirty="0"/>
              <a:t>: Expressiveness refers to the ability of the representation system to capture a wide range of meanings, nuances, and contexts.</a:t>
            </a:r>
          </a:p>
          <a:p>
            <a:r>
              <a:rPr lang="en-US" dirty="0"/>
              <a:t>Rich Vocabulary: The system should have a rich set of symbols to describe various entities, actions, properties, and relationships.</a:t>
            </a:r>
          </a:p>
          <a:p>
            <a:r>
              <a:rPr lang="en-US" dirty="0"/>
              <a:t>Complex Structures: It should support the representation of complex structures such as nested and hierarchical relationships.</a:t>
            </a:r>
          </a:p>
          <a:p>
            <a:r>
              <a:rPr lang="en-US" dirty="0"/>
              <a:t>Context Sensitivity: The representation should capture context to accurately reflect meaning (e.g., the difference between "bank" in "river bank" and "financial bank").</a:t>
            </a:r>
          </a:p>
          <a:p>
            <a:r>
              <a:rPr lang="en-US" dirty="0"/>
              <a:t>Ambiguity Resolution: It should handle and resolve ambiguities in natural language.</a:t>
            </a:r>
          </a:p>
        </p:txBody>
      </p:sp>
    </p:spTree>
    <p:extLst>
      <p:ext uri="{BB962C8B-B14F-4D97-AF65-F5344CB8AC3E}">
        <p14:creationId xmlns:p14="http://schemas.microsoft.com/office/powerpoint/2010/main" val="355647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37A2284-513E-2FD0-F64A-32EC847B1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Quantifiers</a:t>
            </a:r>
            <a:endParaRPr lang="en-US" altLang="en-US" b="0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4C6FFBA-635E-FFCE-7222-E6DD3C6F2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accent2"/>
                </a:solidFill>
              </a:rPr>
              <a:t>Universal</a:t>
            </a:r>
            <a:r>
              <a:rPr lang="en-US" altLang="en-US" b="1"/>
              <a:t> quantification</a:t>
            </a:r>
            <a:r>
              <a:rPr lang="en-US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(</a:t>
            </a:r>
            <a:r>
              <a:rPr lang="en-US" altLang="en-US" b="1">
                <a:sym typeface="Symbol" panose="05050102010706020507" pitchFamily="18" charset="2"/>
              </a:rPr>
              <a:t></a:t>
            </a:r>
            <a:r>
              <a:rPr lang="en-US" altLang="en-US"/>
              <a:t>x)P(x) means that P holds for </a:t>
            </a:r>
            <a:r>
              <a:rPr lang="en-US" altLang="en-US" b="1"/>
              <a:t>all</a:t>
            </a:r>
            <a:r>
              <a:rPr lang="en-US" altLang="en-US"/>
              <a:t> values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(</a:t>
            </a:r>
            <a:r>
              <a:rPr lang="en-US" altLang="en-US" b="1">
                <a:sym typeface="Symbol" panose="05050102010706020507" pitchFamily="18" charset="2"/>
              </a:rPr>
              <a:t></a:t>
            </a:r>
            <a:r>
              <a:rPr lang="en-US" altLang="en-US"/>
              <a:t>x) dolphin(x)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mammal(x) 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accent2"/>
                </a:solidFill>
              </a:rPr>
              <a:t>Existential</a:t>
            </a:r>
            <a:r>
              <a:rPr lang="en-US" altLang="en-US"/>
              <a:t> </a:t>
            </a:r>
            <a:r>
              <a:rPr lang="en-US" altLang="en-US" b="1"/>
              <a:t>quantification</a:t>
            </a:r>
            <a:r>
              <a:rPr lang="en-US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(</a:t>
            </a:r>
            <a:r>
              <a:rPr lang="en-US" altLang="en-US" b="1">
                <a:sym typeface="Symbol" panose="05050102010706020507" pitchFamily="18" charset="2"/>
              </a:rPr>
              <a:t></a:t>
            </a:r>
            <a:r>
              <a:rPr lang="en-US" altLang="en-US"/>
              <a:t> x)P(x) means that P holds for </a:t>
            </a:r>
            <a:r>
              <a:rPr lang="en-US" altLang="en-US" b="1"/>
              <a:t>some</a:t>
            </a:r>
            <a:r>
              <a:rPr lang="en-US" altLang="en-US"/>
              <a:t> value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(</a:t>
            </a:r>
            <a:r>
              <a:rPr lang="en-US" altLang="en-US" b="1">
                <a:sym typeface="Symbol" panose="05050102010706020507" pitchFamily="18" charset="2"/>
              </a:rPr>
              <a:t></a:t>
            </a:r>
            <a:r>
              <a:rPr lang="en-US" altLang="en-US"/>
              <a:t> x) mammal(x)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lays-eggs(x)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Permits one to make a statement about some object without naming it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D2C7D86-E7B4-FF44-66F1-2664BEDB4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altLang="en-US"/>
              <a:t>Quantifiers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9BD5803-E25E-97A8-4C2E-518C4C243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8392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Universal quantifiers are often used with “implies” to form “rules”: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 student(x)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smart(x) means “All students are smart”</a:t>
            </a:r>
          </a:p>
          <a:p>
            <a:r>
              <a:rPr lang="en-US" altLang="en-US"/>
              <a:t>Universal quantification is </a:t>
            </a:r>
            <a:r>
              <a:rPr lang="en-US" altLang="en-US" i="1"/>
              <a:t>rarely </a:t>
            </a:r>
            <a:r>
              <a:rPr lang="en-US" altLang="en-US"/>
              <a:t>used to make blanket statements about every individual in the world: 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x)student(x)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smart(x) means “Everyone in the world is a student and is smart”</a:t>
            </a:r>
          </a:p>
          <a:p>
            <a:r>
              <a:rPr lang="en-US" altLang="en-US"/>
              <a:t>Existential quantifiers are usually used with “and” to specify a list of properties about an individual: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student(x)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smart(x) means “There is a student who is smart”</a:t>
            </a:r>
          </a:p>
          <a:p>
            <a:r>
              <a:rPr lang="en-US" altLang="en-US"/>
              <a:t>A common mistake is to represent this English sentence as the FOL sentence: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student(x)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smart(x) </a:t>
            </a:r>
          </a:p>
          <a:p>
            <a:pPr lvl="1"/>
            <a:r>
              <a:rPr lang="en-US" altLang="en-US"/>
              <a:t>But what happens when there is a person who is </a:t>
            </a:r>
            <a:r>
              <a:rPr lang="en-US" altLang="en-US" i="1"/>
              <a:t>not</a:t>
            </a:r>
            <a:r>
              <a:rPr lang="en-US" altLang="en-US"/>
              <a:t> a student?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A5FBA5C5-1D6C-F97B-81CB-12295990D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 Scope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EB8EBB3-00B6-FBA0-B027-027F6E194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Switching the order of universal quantifiers </a:t>
            </a:r>
            <a:r>
              <a:rPr lang="en-US" altLang="en-US" i="1"/>
              <a:t>does not</a:t>
            </a:r>
            <a:r>
              <a:rPr lang="en-US" altLang="en-US"/>
              <a:t> change the meaning: </a:t>
            </a:r>
          </a:p>
          <a:p>
            <a:pPr lvl="1"/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y)P(x,y)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y)(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 P(x,y)</a:t>
            </a:r>
          </a:p>
          <a:p>
            <a:r>
              <a:rPr lang="en-US" altLang="en-US"/>
              <a:t>Similarly, you can switch the order of existential quantifiers:</a:t>
            </a:r>
          </a:p>
          <a:p>
            <a:pPr lvl="1"/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y)P(x,y)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y)(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P(x,y) </a:t>
            </a:r>
          </a:p>
          <a:p>
            <a:r>
              <a:rPr lang="en-US" altLang="en-US"/>
              <a:t>Switching the order of universals and existentials </a:t>
            </a:r>
            <a:r>
              <a:rPr lang="en-US" altLang="en-US" i="1"/>
              <a:t>does</a:t>
            </a:r>
            <a:r>
              <a:rPr lang="en-US" altLang="en-US"/>
              <a:t> change meaning: </a:t>
            </a:r>
          </a:p>
          <a:p>
            <a:pPr lvl="1"/>
            <a:r>
              <a:rPr lang="en-US" altLang="en-US"/>
              <a:t>Everyone likes someone: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y) likes(x,y) </a:t>
            </a:r>
          </a:p>
          <a:p>
            <a:pPr lvl="1"/>
            <a:r>
              <a:rPr lang="en-US" altLang="en-US"/>
              <a:t>Someone is liked by everyone: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y)(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 likes(x,y)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993B0B6C-37E6-1112-C43E-CCD34DFAA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Connections between All and Exists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BEBE674-EE64-263C-ABFD-A5B281D21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1905000"/>
            <a:ext cx="6781800" cy="4114800"/>
          </a:xfrm>
        </p:spPr>
        <p:txBody>
          <a:bodyPr/>
          <a:lstStyle/>
          <a:p>
            <a:pPr marL="63500" indent="-63500">
              <a:buNone/>
            </a:pPr>
            <a:r>
              <a:rPr lang="en-US" altLang="en-US"/>
              <a:t>We can relate sentences involving 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 and 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 using De Morgan’s laws:</a:t>
            </a:r>
          </a:p>
          <a:p>
            <a:pPr lvl="2">
              <a:buFontTx/>
              <a:buNone/>
            </a:pP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</a:t>
            </a:r>
            <a:r>
              <a:rPr lang="en-US" altLang="en-US" sz="2800"/>
              <a:t>x)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P(x) </a:t>
            </a:r>
            <a:r>
              <a:rPr lang="en-US" altLang="en-US" sz="2800">
                <a:cs typeface="Times New Roman" panose="02020603050405020304" pitchFamily="18" charset="0"/>
              </a:rPr>
              <a:t>↔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</a:t>
            </a:r>
            <a:r>
              <a:rPr lang="en-US" altLang="en-US" sz="2800"/>
              <a:t>x) P(x)</a:t>
            </a:r>
          </a:p>
          <a:p>
            <a:pPr lvl="2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</a:t>
            </a:r>
            <a:r>
              <a:rPr lang="en-US" altLang="en-US" sz="2800"/>
              <a:t>x) P </a:t>
            </a:r>
            <a:r>
              <a:rPr lang="en-US" altLang="en-US" sz="2800">
                <a:cs typeface="Times New Roman" panose="02020603050405020304" pitchFamily="18" charset="0"/>
              </a:rPr>
              <a:t>↔</a:t>
            </a:r>
            <a:r>
              <a:rPr lang="en-US" altLang="en-US" sz="2800"/>
              <a:t> (</a:t>
            </a:r>
            <a:r>
              <a:rPr lang="en-US" altLang="en-US" sz="2800">
                <a:sym typeface="Symbol" panose="05050102010706020507" pitchFamily="18" charset="2"/>
              </a:rPr>
              <a:t></a:t>
            </a:r>
            <a:r>
              <a:rPr lang="en-US" altLang="en-US" sz="2800"/>
              <a:t>x)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P(x)</a:t>
            </a:r>
          </a:p>
          <a:p>
            <a:pPr lvl="2">
              <a:buFontTx/>
              <a:buNone/>
            </a:pP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</a:t>
            </a:r>
            <a:r>
              <a:rPr lang="en-US" altLang="en-US" sz="2800"/>
              <a:t>x) P(x) </a:t>
            </a:r>
            <a:r>
              <a:rPr lang="en-US" altLang="en-US" sz="2800">
                <a:cs typeface="Times New Roman" panose="02020603050405020304" pitchFamily="18" charset="0"/>
              </a:rPr>
              <a:t>↔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 (</a:t>
            </a:r>
            <a:r>
              <a:rPr lang="en-US" altLang="en-US" sz="2800">
                <a:sym typeface="Symbol" panose="05050102010706020507" pitchFamily="18" charset="2"/>
              </a:rPr>
              <a:t></a:t>
            </a:r>
            <a:r>
              <a:rPr lang="en-US" altLang="en-US" sz="2800"/>
              <a:t>x)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P(x)</a:t>
            </a:r>
          </a:p>
          <a:p>
            <a:pPr lvl="2">
              <a:buFontTx/>
              <a:buNone/>
            </a:pP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</a:t>
            </a:r>
            <a:r>
              <a:rPr lang="en-US" altLang="en-US" sz="2800"/>
              <a:t>x) P(x) </a:t>
            </a:r>
            <a:r>
              <a:rPr lang="en-US" altLang="en-US" sz="2800">
                <a:cs typeface="Times New Roman" panose="02020603050405020304" pitchFamily="18" charset="0"/>
              </a:rPr>
              <a:t>↔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</a:t>
            </a:r>
            <a:r>
              <a:rPr lang="en-US" altLang="en-US" sz="2800"/>
              <a:t>x)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P(x)</a:t>
            </a:r>
            <a:endParaRPr lang="en-US" altLang="en-US"/>
          </a:p>
          <a:p>
            <a:pPr marL="63500" indent="-63500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B688CFAC-04EB-B3C0-5156-F36555E68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Quantified inference rules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6E23EC75-75D9-4988-CB91-F7B0146FE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Universal instantiation: </a:t>
            </a:r>
            <a:r>
              <a:rPr lang="en-US" dirty="0"/>
              <a:t>If a property is true for all elements in a domain, it is true for any specific element in that domain.</a:t>
            </a:r>
            <a:endParaRPr lang="en-US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x P(x)  P(A)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Universal generalization: </a:t>
            </a:r>
            <a:r>
              <a:rPr lang="en-US" dirty="0"/>
              <a:t>If a property is true for an arbitrary element in a domain, then it is true for all elements in the domain.</a:t>
            </a:r>
            <a:endParaRPr lang="en-US" altLang="en-US" dirty="0"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P(A)  P(B) …  x P(x)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Existential instantiation: </a:t>
            </a:r>
            <a:r>
              <a:rPr lang="en-US" dirty="0"/>
              <a:t>If there exists an element in a domain for which a property is true, we can infer that the property is true for some specific element.</a:t>
            </a:r>
            <a:endParaRPr lang="en-US" altLang="en-US" dirty="0"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x P(x) P(F)     		</a:t>
            </a:r>
            <a:endParaRPr lang="en-US" altLang="en-US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Existential generalization: </a:t>
            </a:r>
            <a:r>
              <a:rPr lang="en-US" dirty="0"/>
              <a:t>If a property is true for some specific element in a domain, then there exists an element in the domain for which the property is true.</a:t>
            </a:r>
            <a:endParaRPr lang="en-US" altLang="en-US" dirty="0"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P(A)  x P(x)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06FC-D206-768B-41E1-C8E53255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4CF0-6303-7AC3-11F0-15443C53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 Statement:</a:t>
            </a:r>
            <a:r>
              <a:rPr lang="en-US" dirty="0"/>
              <a:t> "All dogs bark."</a:t>
            </a:r>
          </a:p>
          <a:p>
            <a:pPr marL="0" indent="0">
              <a:buNone/>
            </a:pPr>
            <a:r>
              <a:rPr lang="en-US" b="1" dirty="0"/>
              <a:t>	Inference:</a:t>
            </a:r>
            <a:r>
              <a:rPr lang="en-US" dirty="0"/>
              <a:t> "Rover is a dog, so Rover barks.“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Observation</a:t>
            </a:r>
            <a:r>
              <a:rPr lang="en-US" dirty="0"/>
              <a:t>: "If any student studies hard, they pass the exam."</a:t>
            </a:r>
          </a:p>
          <a:p>
            <a:pPr marL="0" indent="0">
              <a:buNone/>
            </a:pPr>
            <a:r>
              <a:rPr lang="en-US" b="1" dirty="0"/>
              <a:t>Generalization</a:t>
            </a:r>
            <a:r>
              <a:rPr lang="en-US" dirty="0"/>
              <a:t>: "Therefore, all students who study hard pass the exam.“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Statement</a:t>
            </a:r>
            <a:r>
              <a:rPr lang="en-US" dirty="0"/>
              <a:t>: "There is someone in the office who can help you."</a:t>
            </a:r>
          </a:p>
          <a:p>
            <a:pPr marL="0" indent="0">
              <a:buNone/>
            </a:pPr>
            <a:r>
              <a:rPr lang="en-US" b="1" dirty="0"/>
              <a:t>Inference</a:t>
            </a:r>
            <a:r>
              <a:rPr lang="en-US" dirty="0"/>
              <a:t>: "Let's call this person Alex. Alex can help you.“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Observation</a:t>
            </a:r>
            <a:r>
              <a:rPr lang="en-US" dirty="0"/>
              <a:t>: "Maria can solve the puzzle."</a:t>
            </a:r>
          </a:p>
          <a:p>
            <a:pPr marL="0" indent="0">
              <a:buNone/>
            </a:pPr>
            <a:r>
              <a:rPr lang="en-US" b="1" dirty="0"/>
              <a:t>Generalization</a:t>
            </a:r>
            <a:r>
              <a:rPr lang="en-US" dirty="0"/>
              <a:t>: "Therefore, there exists someone who can solve the puzzle."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02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25DCA25D-4018-22E4-85DB-26E19F6F6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Universal instantiation</a:t>
            </a:r>
            <a:br>
              <a:rPr lang="en-US" altLang="en-US" sz="3600"/>
            </a:br>
            <a:r>
              <a:rPr lang="en-US" altLang="en-US" sz="3600"/>
              <a:t>(a.k.a. universal elimination)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35288AA0-816D-A4F6-7372-7D046A8C9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 P(x) is true, then P(C) is true, where C is </a:t>
            </a:r>
            <a:r>
              <a:rPr lang="en-US" altLang="en-US" i="1"/>
              <a:t>any</a:t>
            </a:r>
            <a:r>
              <a:rPr lang="en-US" altLang="en-US"/>
              <a:t> constant in the domain of x</a:t>
            </a:r>
          </a:p>
          <a:p>
            <a:r>
              <a:rPr lang="en-US" altLang="en-US"/>
              <a:t>Example: 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 eats(Ziggy, x)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eats(Ziggy, IceCream)</a:t>
            </a:r>
          </a:p>
          <a:p>
            <a:r>
              <a:rPr lang="en-US" altLang="en-US"/>
              <a:t>The variable symbol can be replaced by any ground term, i.e., any constant symbol or function symbol applied to ground terms only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63E90B00-5920-0A2C-E7AA-FAFEF12F3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Existential instantiation</a:t>
            </a:r>
            <a:br>
              <a:rPr lang="en-US" altLang="en-US" sz="3600"/>
            </a:br>
            <a:r>
              <a:rPr lang="en-US" altLang="en-US" sz="3600"/>
              <a:t>(a.k.a. existential elimination)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547A036D-B743-444F-3E32-38380AA24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From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P(x) infer P(c)</a:t>
            </a:r>
          </a:p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eats(Ziggy, x)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eats(Ziggy, Stuff)</a:t>
            </a:r>
          </a:p>
          <a:p>
            <a:r>
              <a:rPr lang="en-US" altLang="en-US"/>
              <a:t>Note that the variable is replaced by a </a:t>
            </a:r>
            <a:r>
              <a:rPr lang="en-US" altLang="en-US" b="1">
                <a:solidFill>
                  <a:schemeClr val="accent2"/>
                </a:solidFill>
              </a:rPr>
              <a:t>brand-new constant</a:t>
            </a:r>
            <a:r>
              <a:rPr lang="en-US" altLang="en-US"/>
              <a:t> not occurring in this or any other sentence in the KB</a:t>
            </a:r>
          </a:p>
          <a:p>
            <a:r>
              <a:rPr lang="en-US" altLang="en-US"/>
              <a:t>Also known as skolemization; constant is a </a:t>
            </a:r>
            <a:r>
              <a:rPr lang="en-US" altLang="en-US" b="1">
                <a:solidFill>
                  <a:schemeClr val="accent2"/>
                </a:solidFill>
              </a:rPr>
              <a:t>skolem constant</a:t>
            </a:r>
          </a:p>
          <a:p>
            <a:r>
              <a:rPr lang="en-US" altLang="en-US"/>
              <a:t>In other words, we don’t want to accidentally draw other inferences about it by introducing the constant </a:t>
            </a:r>
          </a:p>
          <a:p>
            <a:r>
              <a:rPr lang="en-US" altLang="en-US"/>
              <a:t>Convenient to use this to reason about the unknown object, rather than constantly manipulating the existential quantifier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732F9DDB-92C7-D329-A26B-4A6615FB7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Existential generalization</a:t>
            </a:r>
            <a:br>
              <a:rPr lang="en-US" altLang="en-US" sz="3600"/>
            </a:br>
            <a:r>
              <a:rPr lang="en-US" altLang="en-US" sz="3600"/>
              <a:t>(a.k.a. existential introduction)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F10F0F65-198B-8EBE-BA03-386E7638C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P(c) is true, then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P(x) is inferred. </a:t>
            </a:r>
          </a:p>
          <a:p>
            <a:r>
              <a:rPr lang="en-US" altLang="en-US"/>
              <a:t>Example</a:t>
            </a:r>
          </a:p>
          <a:p>
            <a:pPr lvl="1">
              <a:buFontTx/>
              <a:buNone/>
            </a:pPr>
            <a:r>
              <a:rPr lang="en-US" altLang="en-US"/>
              <a:t>eats(Ziggy, IceCream)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eats(Ziggy, x)</a:t>
            </a:r>
          </a:p>
          <a:p>
            <a:r>
              <a:rPr lang="en-US" altLang="en-US"/>
              <a:t>All instances of the given constant symbol are replaced by the new variable symbol</a:t>
            </a:r>
          </a:p>
          <a:p>
            <a:r>
              <a:rPr lang="en-US" altLang="en-US"/>
              <a:t>Note that the variable symbol cannot already exist anywhere in the expression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656CD968-0A34-3193-805E-06620960C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Translating English to FOL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6399A288-C909-C9D2-89D2-76C002ADB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Every gardener likes the sun.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</a:t>
            </a:r>
            <a:r>
              <a:rPr lang="en-US" altLang="en-US" sz="1800"/>
              <a:t>x gardener(x) </a:t>
            </a:r>
            <a:r>
              <a:rPr lang="en-US" altLang="en-US" sz="1800">
                <a:sym typeface="Symbol" panose="05050102010706020507" pitchFamily="18" charset="2"/>
              </a:rPr>
              <a:t></a:t>
            </a:r>
            <a:r>
              <a:rPr lang="en-US" altLang="en-US" sz="1800"/>
              <a:t> likes(x,Sun)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You can fool some of the people all of the time.</a:t>
            </a:r>
            <a:endParaRPr lang="en-US" altLang="en-US" sz="1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</a:t>
            </a:r>
            <a:r>
              <a:rPr lang="en-US" altLang="en-US" sz="1800"/>
              <a:t>x </a:t>
            </a:r>
            <a:r>
              <a:rPr lang="en-US" altLang="en-US" sz="1800">
                <a:sym typeface="Symbol" panose="05050102010706020507" pitchFamily="18" charset="2"/>
              </a:rPr>
              <a:t></a:t>
            </a:r>
            <a:r>
              <a:rPr lang="en-US" altLang="en-US" sz="1800"/>
              <a:t>t  person(x)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time(t) </a:t>
            </a:r>
            <a:r>
              <a:rPr lang="en-US" altLang="en-US" sz="1800">
                <a:sym typeface="Symbol" panose="05050102010706020507" pitchFamily="18" charset="2"/>
              </a:rPr>
              <a:t></a:t>
            </a:r>
            <a:r>
              <a:rPr lang="en-US" altLang="en-US" sz="1800"/>
              <a:t> can-fool(x,t)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You can fool all of the people some of the time.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</a:t>
            </a:r>
            <a:r>
              <a:rPr lang="en-US" altLang="en-US" sz="1800"/>
              <a:t>x </a:t>
            </a:r>
            <a:r>
              <a:rPr lang="en-US" altLang="en-US" sz="1800">
                <a:sym typeface="Symbol" panose="05050102010706020507" pitchFamily="18" charset="2"/>
              </a:rPr>
              <a:t></a:t>
            </a:r>
            <a:r>
              <a:rPr lang="en-US" altLang="en-US" sz="1800"/>
              <a:t>t (person(x) </a:t>
            </a:r>
            <a:r>
              <a:rPr lang="en-US" altLang="en-US" sz="1800">
                <a:sym typeface="Symbol" panose="05050102010706020507" pitchFamily="18" charset="2"/>
              </a:rPr>
              <a:t></a:t>
            </a:r>
            <a:r>
              <a:rPr lang="en-US" altLang="en-US" sz="1800"/>
              <a:t> time(t)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can-fool(x,t))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</a:t>
            </a:r>
            <a:r>
              <a:rPr lang="en-US" altLang="en-US" sz="1800"/>
              <a:t>x (person(x) </a:t>
            </a:r>
            <a:r>
              <a:rPr lang="en-US" altLang="en-US" sz="1800">
                <a:sym typeface="Symbol" panose="05050102010706020507" pitchFamily="18" charset="2"/>
              </a:rPr>
              <a:t> </a:t>
            </a:r>
            <a:r>
              <a:rPr lang="en-US" altLang="en-US" sz="1800"/>
              <a:t>t (time(t)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can-fool(x,t))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All purple mushrooms are poisonous</a:t>
            </a:r>
            <a:r>
              <a:rPr lang="en-US" altLang="en-US" sz="180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</a:t>
            </a:r>
            <a:r>
              <a:rPr lang="en-US" altLang="en-US" sz="1800"/>
              <a:t>x (mushroom(x)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purple(x)) </a:t>
            </a:r>
            <a:r>
              <a:rPr lang="en-US" altLang="en-US" sz="1800">
                <a:sym typeface="Symbol" panose="05050102010706020507" pitchFamily="18" charset="2"/>
              </a:rPr>
              <a:t></a:t>
            </a:r>
            <a:r>
              <a:rPr lang="en-US" altLang="en-US" sz="1800"/>
              <a:t> 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No purple mushroom is poisonous.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</a:t>
            </a:r>
            <a:r>
              <a:rPr lang="en-US" altLang="en-US" sz="1800"/>
              <a:t>x purple(x)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mushroom(x)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poisonous(x)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</a:t>
            </a:r>
            <a:r>
              <a:rPr lang="en-US" altLang="en-US" sz="1800"/>
              <a:t>x  (mushroom(x)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purple(x)) </a:t>
            </a:r>
            <a:r>
              <a:rPr lang="en-US" altLang="en-US" sz="1800">
                <a:sym typeface="Symbol" panose="05050102010706020507" pitchFamily="18" charset="2"/>
              </a:rPr>
              <a:t>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</a:t>
            </a:r>
            <a:r>
              <a:rPr lang="en-US" altLang="en-US" sz="1800"/>
              <a:t>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There are exactly two purple mushrooms</a:t>
            </a:r>
            <a:r>
              <a:rPr lang="en-US" altLang="en-US" sz="180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</a:t>
            </a:r>
            <a:r>
              <a:rPr lang="en-US" altLang="en-US" sz="1800"/>
              <a:t>x </a:t>
            </a:r>
            <a:r>
              <a:rPr lang="en-US" altLang="en-US" sz="1800">
                <a:sym typeface="Symbol" panose="05050102010706020507" pitchFamily="18" charset="2"/>
              </a:rPr>
              <a:t></a:t>
            </a:r>
            <a:r>
              <a:rPr lang="en-US" altLang="en-US" sz="1800"/>
              <a:t>y mushroom(x)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purple(x)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mushroom(y)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purple(y) ^ </a:t>
            </a:r>
            <a:r>
              <a:rPr lang="en-US" altLang="en-US" sz="1800">
                <a:sym typeface="Symbol" panose="05050102010706020507" pitchFamily="18" charset="2"/>
              </a:rPr>
              <a:t></a:t>
            </a:r>
            <a:r>
              <a:rPr lang="en-US" altLang="en-US" sz="1800"/>
              <a:t>(x=y) </a:t>
            </a:r>
            <a:r>
              <a:rPr lang="en-US" altLang="en-US" sz="1800">
                <a:sym typeface="Symbol" panose="05050102010706020507" pitchFamily="18" charset="2"/>
              </a:rPr>
              <a:t> </a:t>
            </a:r>
            <a:r>
              <a:rPr lang="en-US" altLang="en-US" sz="1800"/>
              <a:t>z (mushroom(z)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purple(z)) </a:t>
            </a:r>
            <a:r>
              <a:rPr lang="en-US" altLang="en-US" sz="1800">
                <a:sym typeface="Symbol" panose="05050102010706020507" pitchFamily="18" charset="2"/>
              </a:rPr>
              <a:t></a:t>
            </a:r>
            <a:r>
              <a:rPr lang="en-US" altLang="en-US" sz="1800"/>
              <a:t> ((x=z) </a:t>
            </a:r>
            <a:r>
              <a:rPr lang="en-US" altLang="en-US" sz="1800">
                <a:sym typeface="Symbol" panose="05050102010706020507" pitchFamily="18" charset="2"/>
              </a:rPr>
              <a:t></a:t>
            </a:r>
            <a:r>
              <a:rPr lang="en-US" altLang="en-US" sz="1800"/>
              <a:t> (y=z))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Clinton is not tall.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</a:t>
            </a:r>
            <a:r>
              <a:rPr lang="en-US" altLang="en-US" sz="1800"/>
              <a:t>tall(Clinton)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X is above Y iff X is on directly on top of Y or there is a pile of one or more other objects directly on top of one another starting with X and ending with Y.</a:t>
            </a:r>
            <a:endParaRPr lang="en-US" altLang="en-US" sz="1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</a:t>
            </a:r>
            <a:r>
              <a:rPr lang="en-US" altLang="en-US" sz="1800"/>
              <a:t>x </a:t>
            </a:r>
            <a:r>
              <a:rPr lang="en-US" altLang="en-US" sz="1800">
                <a:sym typeface="Symbol" panose="05050102010706020507" pitchFamily="18" charset="2"/>
              </a:rPr>
              <a:t></a:t>
            </a:r>
            <a:r>
              <a:rPr lang="en-US" altLang="en-US" sz="1800"/>
              <a:t>y above(x,y) </a:t>
            </a:r>
            <a:r>
              <a:rPr lang="en-US" altLang="en-US" sz="1800">
                <a:cs typeface="Times New Roman" panose="02020603050405020304" pitchFamily="18" charset="0"/>
              </a:rPr>
              <a:t>↔</a:t>
            </a:r>
            <a:r>
              <a:rPr lang="en-US" altLang="en-US" sz="1800"/>
              <a:t> (on(x,y) </a:t>
            </a:r>
            <a:r>
              <a:rPr lang="en-US" altLang="en-US" sz="1800">
                <a:sym typeface="Symbol" panose="05050102010706020507" pitchFamily="18" charset="2"/>
              </a:rPr>
              <a:t></a:t>
            </a:r>
            <a:r>
              <a:rPr lang="en-US" altLang="en-US" sz="1800"/>
              <a:t>  </a:t>
            </a:r>
            <a:r>
              <a:rPr lang="en-US" altLang="en-US" sz="1800">
                <a:sym typeface="Symbol" panose="05050102010706020507" pitchFamily="18" charset="2"/>
              </a:rPr>
              <a:t></a:t>
            </a:r>
            <a:r>
              <a:rPr lang="en-US" altLang="en-US" sz="1800"/>
              <a:t>z (on(x,z)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above(z,y)))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/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553499D7-6C05-BE46-0732-16B717B9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667000"/>
            <a:ext cx="11664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Equivalent</a:t>
            </a:r>
          </a:p>
        </p:txBody>
      </p:sp>
      <p:sp>
        <p:nvSpPr>
          <p:cNvPr id="119813" name="Line 5">
            <a:extLst>
              <a:ext uri="{FF2B5EF4-FFF2-40B4-BE49-F238E27FC236}">
                <a16:creationId xmlns:a16="http://schemas.microsoft.com/office/drawing/2014/main" id="{DD8E1F94-D732-3D48-664F-794D59A2FD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0" y="28194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4" name="Line 6">
            <a:extLst>
              <a:ext uri="{FF2B5EF4-FFF2-40B4-BE49-F238E27FC236}">
                <a16:creationId xmlns:a16="http://schemas.microsoft.com/office/drawing/2014/main" id="{62ECB444-CF0C-A62E-1B1B-5BFC1A218F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2971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5" name="Text Box 7">
            <a:extLst>
              <a:ext uri="{FF2B5EF4-FFF2-40B4-BE49-F238E27FC236}">
                <a16:creationId xmlns:a16="http://schemas.microsoft.com/office/drawing/2014/main" id="{74C41311-2CDB-1E3D-C215-CDDE40A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114800"/>
            <a:ext cx="11664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Equivalent</a:t>
            </a:r>
          </a:p>
        </p:txBody>
      </p:sp>
      <p:sp>
        <p:nvSpPr>
          <p:cNvPr id="119816" name="Line 8">
            <a:extLst>
              <a:ext uri="{FF2B5EF4-FFF2-40B4-BE49-F238E27FC236}">
                <a16:creationId xmlns:a16="http://schemas.microsoft.com/office/drawing/2014/main" id="{E45AB34F-A016-9827-652B-2C28AA2BDE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4267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7" name="Line 9">
            <a:extLst>
              <a:ext uri="{FF2B5EF4-FFF2-40B4-BE49-F238E27FC236}">
                <a16:creationId xmlns:a16="http://schemas.microsoft.com/office/drawing/2014/main" id="{712F9CE7-8518-C8F8-7402-6CBF56E9D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4196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24DB-824A-2CFA-653A-CABFA7A0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5797-7CA0-BF6E-3EBD-E0A5E51F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Formalism</a:t>
            </a:r>
            <a:r>
              <a:rPr lang="en-US" dirty="0"/>
              <a:t>: Formalism ensures that the representation has a well-defined syntax and semantics, allowing for unambiguous interpretation and processing.</a:t>
            </a:r>
          </a:p>
          <a:p>
            <a:r>
              <a:rPr lang="en-US" dirty="0"/>
              <a:t>Clear Syntax: The rules for forming valid expressions should be precise and unambiguous.</a:t>
            </a:r>
          </a:p>
          <a:p>
            <a:r>
              <a:rPr lang="en-US" dirty="0"/>
              <a:t>Defined Semantics: Each expression should have a clear meaning, defined in a way that machines can interpret consistently.</a:t>
            </a:r>
          </a:p>
          <a:p>
            <a:r>
              <a:rPr lang="en-US" dirty="0"/>
              <a:t>Standardization: Use of standard representation languages (e.g., First-Order Logic, Description Logic) can help in maintaining consistency and 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3750594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966E5D-9720-4D0B-6DA2-ADEA418E1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altLang="en-US" sz="3200"/>
              <a:t>Example: A simple genealogy KB by FOL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67A91302-CB2F-DF58-FD95-894836CB7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914400"/>
            <a:ext cx="8382000" cy="57150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b="1"/>
              <a:t>Build a small genealogy knowledge base using FOL that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contains facts of immediate family relations (spouses, parents, etc.)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contains definitions of more complex relations (ancestors, relatives)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is able to answer queries about relationships between people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Predicates: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parent(x, y), child(x, y), father(x, y), daughter(x, y), etc.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spouse(x, y), husband(x, y), wife(x,y)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ancestor(x, y), descendant(x, y)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male(x), female(y)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relative(x, y)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Facts: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husband(Joe, Mary), son(Fred, Joe)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spouse(John, Nancy), male(John), son(Mark, Nancy)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father(Jack, Nancy), daughter(Linda, Jack)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daughter(Liz, Linda)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A4AB60A9-393C-4A59-5586-19885ADB8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81000"/>
            <a:ext cx="8458200" cy="6477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b="1"/>
              <a:t>Rules for genealogical relations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parent(x,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child (y, 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father(x,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parent(x, y)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male(x) (similarly for mother(x, y))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daughter(x,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child(x, y)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female(x) (similarly for son(x, y))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husband(x,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spouse(x, y)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male(x) (similarly for wife(x, y))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spouse(x,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spouse(y, x)  (</a:t>
            </a:r>
            <a:r>
              <a:rPr lang="en-US" altLang="en-US" b="1"/>
              <a:t>spouse relation is symmetric</a:t>
            </a:r>
            <a:r>
              <a:rPr lang="en-US" altLang="en-US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parent(x, 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ancestor(x, y)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z) parent(x, z)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ancestor(z, 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ancestor(x, y)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descendant(x,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ancestor(y, x)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z) ancestor(z, x)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ancestor(z, 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relative(x, y)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          (related by common ancestry)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spouse(x, 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relative(x, y) (related by marriage)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z) relative(z, x)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relative(z, 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relative(x, y) (</a:t>
            </a:r>
            <a:r>
              <a:rPr lang="en-US" altLang="en-US" b="1"/>
              <a:t>transitive</a:t>
            </a:r>
            <a:r>
              <a:rPr lang="en-US" altLang="en-US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relative(x,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relative(y, x) </a:t>
            </a:r>
            <a:r>
              <a:rPr lang="en-US" altLang="en-US" b="1"/>
              <a:t>(symmetric</a:t>
            </a:r>
            <a:r>
              <a:rPr lang="en-US" altLang="en-US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Queries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ancestor(Jack, Fred)   /* the answer is yes */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relative(Liz, Joe)        /* the answer is yes */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relative(Nancy,  Matthew)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          /* no answer in general, no if under closed world assumption */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z) ancestor(z, Fred)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ancestor(z, Liz)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2912B43F-6E17-F775-243F-91DCF96B1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Axioms for Set Theory in FOL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DAECC66F-1A18-E3C3-2D71-5F0DFF755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0"/>
            <a:ext cx="81534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/>
              <a:t>1. The only sets are the empty set and those made by adjoining something to a set: 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s set(s) &lt;=&gt; (s=EmptySet) v (</a:t>
            </a:r>
            <a:r>
              <a:rPr lang="en-US" altLang="en-US" sz="1600">
                <a:sym typeface="Symbol" panose="05050102010706020507" pitchFamily="18" charset="2"/>
              </a:rPr>
              <a:t></a:t>
            </a:r>
            <a:r>
              <a:rPr lang="en-US" altLang="en-US" sz="1600"/>
              <a:t>x,r Set(r) ^ s=Adjoin(s,r))</a:t>
            </a:r>
          </a:p>
          <a:p>
            <a:pPr>
              <a:buFontTx/>
              <a:buNone/>
            </a:pPr>
            <a:r>
              <a:rPr lang="en-US" altLang="en-US" sz="1800"/>
              <a:t>2. The empty set has no elements adjoined to it: </a:t>
            </a:r>
          </a:p>
          <a:p>
            <a:pPr lvl="1">
              <a:buFontTx/>
              <a:buNone/>
            </a:pPr>
            <a:r>
              <a:rPr lang="en-US" altLang="en-US" sz="1600"/>
              <a:t>~ </a:t>
            </a:r>
            <a:r>
              <a:rPr lang="en-US" altLang="en-US" sz="1600">
                <a:sym typeface="Symbol" panose="05050102010706020507" pitchFamily="18" charset="2"/>
              </a:rPr>
              <a:t></a:t>
            </a:r>
            <a:r>
              <a:rPr lang="en-US" altLang="en-US" sz="1600"/>
              <a:t>x,s Adjoin(x,s)=EmptySet</a:t>
            </a:r>
          </a:p>
          <a:p>
            <a:pPr>
              <a:buFontTx/>
              <a:buNone/>
            </a:pPr>
            <a:r>
              <a:rPr lang="en-US" altLang="en-US" sz="1800"/>
              <a:t>3. Adjoining an element already in the set has no effect: 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x,s Member(x,s) &lt;=&gt; s=Adjoin(x,s)</a:t>
            </a:r>
          </a:p>
          <a:p>
            <a:pPr>
              <a:buFontTx/>
              <a:buNone/>
            </a:pPr>
            <a:r>
              <a:rPr lang="en-US" altLang="en-US" sz="1800"/>
              <a:t>4. The only members of a set are the elements that were adjoined into it: 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x,s Member(x,s) &lt;=&gt;  </a:t>
            </a:r>
            <a:r>
              <a:rPr lang="en-US" altLang="en-US" sz="1600">
                <a:sym typeface="Symbol" panose="05050102010706020507" pitchFamily="18" charset="2"/>
              </a:rPr>
              <a:t></a:t>
            </a:r>
            <a:r>
              <a:rPr lang="en-US" altLang="en-US" sz="1600"/>
              <a:t>y,r (s=Adjoin(y,r) ^ (x=y </a:t>
            </a:r>
            <a:r>
              <a:rPr lang="en-US" altLang="en-US" sz="1600">
                <a:sym typeface="Symbol" panose="05050102010706020507" pitchFamily="18" charset="2"/>
              </a:rPr>
              <a:t></a:t>
            </a:r>
            <a:r>
              <a:rPr lang="en-US" altLang="en-US" sz="1600"/>
              <a:t> Member(x,r)))</a:t>
            </a:r>
          </a:p>
          <a:p>
            <a:pPr>
              <a:buFontTx/>
              <a:buNone/>
            </a:pPr>
            <a:r>
              <a:rPr lang="en-US" altLang="en-US" sz="1800"/>
              <a:t>5. A set is a subset of another iff all of the 1st set’s members are members of the 2</a:t>
            </a:r>
            <a:r>
              <a:rPr lang="en-US" altLang="en-US" sz="1800" baseline="30000"/>
              <a:t>nd</a:t>
            </a:r>
            <a:r>
              <a:rPr lang="en-US" altLang="en-US" sz="1800"/>
              <a:t>: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s,r Subset(s,r) &lt;=&gt; (</a:t>
            </a: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x Member(x,s) =&gt; Member(x,r))</a:t>
            </a:r>
          </a:p>
          <a:p>
            <a:pPr>
              <a:buFontTx/>
              <a:buNone/>
            </a:pPr>
            <a:r>
              <a:rPr lang="en-US" altLang="en-US" sz="1800"/>
              <a:t>6. Two sets are equal iff each is a subset of the other: 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s,r (s=r) &lt;=&gt; (subset(s,r) ^ subset(r,s))</a:t>
            </a:r>
          </a:p>
          <a:p>
            <a:pPr>
              <a:buFontTx/>
              <a:buNone/>
            </a:pPr>
            <a:r>
              <a:rPr lang="en-US" altLang="en-US" sz="1800"/>
              <a:t>7. Intersection 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x,s1,s2 member(X,intersection(S1,S2)) &lt;=&gt; member(X,s1) ^ member(X,s2)</a:t>
            </a:r>
          </a:p>
          <a:p>
            <a:pPr>
              <a:buFontTx/>
              <a:buNone/>
            </a:pPr>
            <a:r>
              <a:rPr lang="en-US" altLang="en-US" sz="1800"/>
              <a:t>8. Union 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</a:t>
            </a:r>
            <a:r>
              <a:rPr lang="en-US" altLang="en-US" sz="1600"/>
              <a:t>x,s1,s2 member(X,union(s1,s2)) &lt;=&gt; member(X,s1) </a:t>
            </a:r>
            <a:r>
              <a:rPr lang="en-US" altLang="en-US" sz="1600">
                <a:sym typeface="Symbol" panose="05050102010706020507" pitchFamily="18" charset="2"/>
              </a:rPr>
              <a:t></a:t>
            </a:r>
            <a:r>
              <a:rPr lang="en-US" altLang="en-US" sz="1600"/>
              <a:t> member(X,s2)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A55E2ADE-FC01-05BD-3B81-652FB6A40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609600"/>
          </a:xfrm>
        </p:spPr>
        <p:txBody>
          <a:bodyPr/>
          <a:lstStyle/>
          <a:p>
            <a:r>
              <a:rPr lang="en-US" altLang="en-US" sz="3200"/>
              <a:t>Semantics of FOL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8FA7630D-F01D-C0DB-4249-77217EE6B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8610600" cy="57912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Domain M</a:t>
            </a:r>
            <a:r>
              <a:rPr lang="en-US" altLang="en-US" b="1"/>
              <a:t>: </a:t>
            </a:r>
            <a:r>
              <a:rPr lang="en-US" altLang="en-US"/>
              <a:t>the set of all objects in the world (of interest)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Interpretation I</a:t>
            </a:r>
            <a:r>
              <a:rPr lang="en-US" altLang="en-US" b="1"/>
              <a:t>: </a:t>
            </a:r>
            <a:r>
              <a:rPr lang="en-US" altLang="en-US"/>
              <a:t>includes</a:t>
            </a:r>
          </a:p>
          <a:p>
            <a:pPr lvl="1"/>
            <a:r>
              <a:rPr lang="en-US" altLang="en-US" sz="2200"/>
              <a:t>Assign each constant to an object in M</a:t>
            </a:r>
          </a:p>
          <a:p>
            <a:pPr lvl="1"/>
            <a:r>
              <a:rPr lang="en-US" altLang="en-US" sz="2200"/>
              <a:t>Define each function of n arguments as a mapping M</a:t>
            </a:r>
            <a:r>
              <a:rPr lang="en-US" altLang="en-US" sz="2200" baseline="30000"/>
              <a:t>n</a:t>
            </a:r>
            <a:r>
              <a:rPr lang="en-US" altLang="en-US" sz="2200"/>
              <a:t> =&gt; M</a:t>
            </a:r>
          </a:p>
          <a:p>
            <a:pPr lvl="1"/>
            <a:r>
              <a:rPr lang="en-US" altLang="en-US" sz="2200"/>
              <a:t>Define each predicate of n arguments as a mapping M</a:t>
            </a:r>
            <a:r>
              <a:rPr lang="en-US" altLang="en-US" sz="2200" baseline="30000"/>
              <a:t>n</a:t>
            </a:r>
            <a:r>
              <a:rPr lang="en-US" altLang="en-US" sz="2200"/>
              <a:t> =&gt; {T, F}</a:t>
            </a:r>
          </a:p>
          <a:p>
            <a:pPr lvl="1"/>
            <a:r>
              <a:rPr lang="en-US" altLang="en-US" sz="2200"/>
              <a:t>Therefore, every ground predicate with any instantiation will have a truth value</a:t>
            </a:r>
          </a:p>
          <a:p>
            <a:pPr lvl="1"/>
            <a:r>
              <a:rPr lang="en-US" altLang="en-US" sz="2200"/>
              <a:t>In general there is an infinite number of interpretations because |M| is infinite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Define logical connectives</a:t>
            </a:r>
            <a:r>
              <a:rPr lang="en-US" altLang="en-US" b="1"/>
              <a:t>:  ~, ^, 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en-US" b="1"/>
              <a:t>, =&gt;, &lt;=&gt;</a:t>
            </a:r>
            <a:r>
              <a:rPr lang="en-US" altLang="en-US"/>
              <a:t> as in PL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Define semantics of (</a:t>
            </a:r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en-US" b="1">
                <a:solidFill>
                  <a:schemeClr val="accent2"/>
                </a:solidFill>
              </a:rPr>
              <a:t>x) and (</a:t>
            </a:r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</a:t>
            </a:r>
            <a:r>
              <a:rPr lang="en-US" altLang="en-US" b="1">
                <a:solidFill>
                  <a:schemeClr val="accent2"/>
                </a:solidFill>
              </a:rPr>
              <a:t>x)</a:t>
            </a:r>
          </a:p>
          <a:p>
            <a:pPr lvl="1">
              <a:spcBef>
                <a:spcPct val="10000"/>
              </a:spcBef>
            </a:pPr>
            <a:r>
              <a:rPr lang="en-US" altLang="en-US" sz="2200"/>
              <a:t>(</a:t>
            </a:r>
            <a:r>
              <a:rPr lang="en-US" altLang="en-US" sz="2200">
                <a:sym typeface="Symbol" panose="05050102010706020507" pitchFamily="18" charset="2"/>
              </a:rPr>
              <a:t></a:t>
            </a:r>
            <a:r>
              <a:rPr lang="en-US" altLang="en-US" sz="2200"/>
              <a:t>x) P(x) is true iff P(x) is true under all interpretations </a:t>
            </a:r>
          </a:p>
          <a:p>
            <a:pPr lvl="1">
              <a:spcBef>
                <a:spcPct val="10000"/>
              </a:spcBef>
            </a:pPr>
            <a:r>
              <a:rPr lang="en-US" altLang="en-US" sz="2200"/>
              <a:t>(</a:t>
            </a:r>
            <a:r>
              <a:rPr lang="en-US" altLang="en-US" sz="2200">
                <a:sym typeface="Symbol" panose="05050102010706020507" pitchFamily="18" charset="2"/>
              </a:rPr>
              <a:t></a:t>
            </a:r>
            <a:r>
              <a:rPr lang="en-US" altLang="en-US" sz="2200"/>
              <a:t>x) P(x) is true iff P(x) is true under some interpretation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62B3609A-6241-FACE-AE3E-42CB6EFE0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8610600" cy="57912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Model</a:t>
            </a:r>
            <a:r>
              <a:rPr lang="en-US" altLang="en-US" b="1"/>
              <a:t>: </a:t>
            </a:r>
            <a:r>
              <a:rPr lang="en-US" altLang="en-US"/>
              <a:t>an interpretation of a set of sentences such that every sentence is </a:t>
            </a:r>
            <a:r>
              <a:rPr lang="en-US" altLang="en-US" i="1"/>
              <a:t>True</a:t>
            </a:r>
            <a:endParaRPr lang="en-US" altLang="en-US" b="1"/>
          </a:p>
          <a:p>
            <a:r>
              <a:rPr lang="en-US" altLang="en-US" b="1"/>
              <a:t>A sentence is</a:t>
            </a:r>
            <a:endParaRPr lang="en-US" altLang="en-US"/>
          </a:p>
          <a:p>
            <a:pPr lvl="1">
              <a:spcBef>
                <a:spcPct val="10000"/>
              </a:spcBef>
            </a:pPr>
            <a:r>
              <a:rPr lang="en-US" altLang="en-US" sz="2200" b="1">
                <a:solidFill>
                  <a:schemeClr val="accent2"/>
                </a:solidFill>
              </a:rPr>
              <a:t>satisfiable</a:t>
            </a:r>
            <a:r>
              <a:rPr lang="en-US" altLang="en-US" sz="2200" b="1"/>
              <a:t> </a:t>
            </a:r>
            <a:r>
              <a:rPr lang="en-US" altLang="en-US" sz="2200"/>
              <a:t>if it is true under some interpretation</a:t>
            </a:r>
            <a:endParaRPr lang="en-US" altLang="en-US" sz="2200" b="1"/>
          </a:p>
          <a:p>
            <a:pPr lvl="1">
              <a:spcBef>
                <a:spcPct val="10000"/>
              </a:spcBef>
            </a:pPr>
            <a:r>
              <a:rPr lang="en-US" altLang="en-US" sz="2200" b="1">
                <a:solidFill>
                  <a:schemeClr val="accent2"/>
                </a:solidFill>
              </a:rPr>
              <a:t>valid </a:t>
            </a:r>
            <a:r>
              <a:rPr lang="en-US" altLang="en-US" sz="2200"/>
              <a:t>if it is true under all possible interpretations</a:t>
            </a:r>
            <a:endParaRPr lang="en-US" altLang="en-US" sz="2200" b="1"/>
          </a:p>
          <a:p>
            <a:pPr lvl="1">
              <a:spcBef>
                <a:spcPct val="10000"/>
              </a:spcBef>
            </a:pPr>
            <a:r>
              <a:rPr lang="en-US" altLang="en-US" sz="2200" b="1">
                <a:solidFill>
                  <a:schemeClr val="accent2"/>
                </a:solidFill>
              </a:rPr>
              <a:t>inconsistent</a:t>
            </a:r>
            <a:r>
              <a:rPr lang="en-US" altLang="en-US" sz="2200" b="1"/>
              <a:t> </a:t>
            </a:r>
            <a:r>
              <a:rPr lang="en-US" altLang="en-US" sz="2200"/>
              <a:t>if there does not exist any interpretation under which the sentence is true</a:t>
            </a:r>
            <a:endParaRPr lang="en-US" altLang="en-US" sz="2200" b="1"/>
          </a:p>
          <a:p>
            <a:pPr>
              <a:spcBef>
                <a:spcPct val="1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Logical consequence</a:t>
            </a:r>
            <a:r>
              <a:rPr lang="en-US" altLang="en-US" b="1"/>
              <a:t>: </a:t>
            </a:r>
            <a:r>
              <a:rPr lang="en-US" altLang="en-US"/>
              <a:t>S |= X if all models of S are also </a:t>
            </a:r>
            <a:br>
              <a:rPr lang="en-US" altLang="en-US"/>
            </a:br>
            <a:r>
              <a:rPr lang="en-US" altLang="en-US"/>
              <a:t>models of 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8AE3D1F5-238A-007C-1A6E-545622E61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Axioms, definitions and theorems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E0E0CDEA-9402-1D38-EB04-C326CD88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72400" cy="4800600"/>
          </a:xfrm>
        </p:spPr>
        <p:txBody>
          <a:bodyPr>
            <a:normAutofit fontScale="92500"/>
          </a:bodyPr>
          <a:lstStyle/>
          <a:p>
            <a:pPr marL="111125" indent="-111125"/>
            <a:r>
              <a:rPr lang="en-US" altLang="en-US" b="1">
                <a:solidFill>
                  <a:schemeClr val="accent2"/>
                </a:solidFill>
              </a:rPr>
              <a:t>Axioms</a:t>
            </a:r>
            <a:r>
              <a:rPr lang="en-US" altLang="en-US"/>
              <a:t> are facts and rules that attempt to capture all of the (important) facts and concepts about a domain; axioms can be used to prove </a:t>
            </a:r>
            <a:r>
              <a:rPr lang="en-US" altLang="en-US" b="1">
                <a:solidFill>
                  <a:schemeClr val="accent2"/>
                </a:solidFill>
              </a:rPr>
              <a:t>theorems</a:t>
            </a:r>
            <a:endParaRPr lang="en-US" altLang="en-US">
              <a:solidFill>
                <a:schemeClr val="accent2"/>
              </a:solidFill>
            </a:endParaRPr>
          </a:p>
          <a:p>
            <a:pPr marL="349250" lvl="1" indent="-123825"/>
            <a:r>
              <a:rPr lang="en-US" altLang="en-US"/>
              <a:t>Mathematicians don’t want any unnecessary (dependent) axioms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ones that can be derived from other axioms</a:t>
            </a:r>
          </a:p>
          <a:p>
            <a:pPr marL="349250" lvl="1" indent="-123825"/>
            <a:r>
              <a:rPr lang="en-US" altLang="en-US"/>
              <a:t>Dependent axioms can make reasoning faster, however</a:t>
            </a:r>
          </a:p>
          <a:p>
            <a:pPr marL="349250" lvl="1" indent="-123825"/>
            <a:r>
              <a:rPr lang="en-US" altLang="en-US"/>
              <a:t>Choosing a good set of axioms for a domain is a kind of design problem</a:t>
            </a:r>
          </a:p>
          <a:p>
            <a:pPr marL="111125" indent="-111125"/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definition</a:t>
            </a:r>
            <a:r>
              <a:rPr lang="en-US" altLang="en-US" b="1"/>
              <a:t> </a:t>
            </a:r>
            <a:r>
              <a:rPr lang="en-US" altLang="en-US"/>
              <a:t>of a predicate is of the form “p(X)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…” and can be decomposed into two parts</a:t>
            </a:r>
          </a:p>
          <a:p>
            <a:pPr marL="349250" lvl="1" indent="-123825"/>
            <a:r>
              <a:rPr lang="en-US" altLang="en-US" b="1">
                <a:solidFill>
                  <a:schemeClr val="accent2"/>
                </a:solidFill>
              </a:rPr>
              <a:t>Necessary</a:t>
            </a:r>
            <a:r>
              <a:rPr lang="en-US" altLang="en-US"/>
              <a:t> description: “p(x)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…” </a:t>
            </a:r>
          </a:p>
          <a:p>
            <a:pPr marL="349250" lvl="1" indent="-123825"/>
            <a:r>
              <a:rPr lang="en-US" altLang="en-US" b="1">
                <a:solidFill>
                  <a:schemeClr val="accent2"/>
                </a:solidFill>
              </a:rPr>
              <a:t>Sufficient</a:t>
            </a:r>
            <a:r>
              <a:rPr lang="en-US" altLang="en-US"/>
              <a:t> description “p(x) </a:t>
            </a:r>
            <a:r>
              <a:rPr lang="en-US" altLang="en-US">
                <a:sym typeface="Symbol" panose="05050102010706020507" pitchFamily="18" charset="2"/>
              </a:rPr>
              <a:t></a:t>
            </a:r>
            <a:r>
              <a:rPr lang="en-US" altLang="en-US"/>
              <a:t> …”</a:t>
            </a:r>
          </a:p>
          <a:p>
            <a:pPr marL="349250" lvl="1" indent="-123825"/>
            <a:r>
              <a:rPr lang="en-US" altLang="en-US"/>
              <a:t>Some concepts don’t have complete definitions (e.g., person(x))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B92007EF-074F-D2A0-34FE-C726C879C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609600"/>
          </a:xfrm>
        </p:spPr>
        <p:txBody>
          <a:bodyPr/>
          <a:lstStyle/>
          <a:p>
            <a:r>
              <a:rPr lang="en-US" altLang="en-US" sz="3200"/>
              <a:t>More on definitions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9E755D8F-20AF-6AA0-9379-D52B39988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8001000" cy="5181600"/>
          </a:xfrm>
        </p:spPr>
        <p:txBody>
          <a:bodyPr>
            <a:normAutofit lnSpcReduction="10000"/>
          </a:bodyPr>
          <a:lstStyle/>
          <a:p>
            <a:pPr marL="284163" indent="-284163"/>
            <a:r>
              <a:rPr lang="en-US" altLang="en-US" sz="2200"/>
              <a:t>A </a:t>
            </a:r>
            <a:r>
              <a:rPr lang="en-US" altLang="en-US" sz="2200" b="1">
                <a:solidFill>
                  <a:schemeClr val="accent2"/>
                </a:solidFill>
              </a:rPr>
              <a:t>necessary</a:t>
            </a:r>
            <a:r>
              <a:rPr lang="en-US" altLang="en-US" sz="2200"/>
              <a:t> condition must be satisfied for a statement to be true.</a:t>
            </a:r>
          </a:p>
          <a:p>
            <a:pPr marL="284163" indent="-284163"/>
            <a:r>
              <a:rPr lang="en-US" altLang="en-US" sz="2200"/>
              <a:t>A </a:t>
            </a:r>
            <a:r>
              <a:rPr lang="en-US" altLang="en-US" sz="2200" b="1">
                <a:solidFill>
                  <a:schemeClr val="accent2"/>
                </a:solidFill>
              </a:rPr>
              <a:t>sufficient</a:t>
            </a:r>
            <a:r>
              <a:rPr lang="en-US" altLang="en-US" sz="2200">
                <a:solidFill>
                  <a:schemeClr val="accent2"/>
                </a:solidFill>
              </a:rPr>
              <a:t> </a:t>
            </a:r>
            <a:r>
              <a:rPr lang="en-US" altLang="en-US" sz="2200"/>
              <a:t>condition, if satisfied, assures the statement’s truth.</a:t>
            </a:r>
          </a:p>
          <a:p>
            <a:pPr marL="284163" indent="-284163"/>
            <a:r>
              <a:rPr lang="en-US" altLang="en-US" sz="2200"/>
              <a:t>Duality:  </a:t>
            </a:r>
            <a:r>
              <a:rPr lang="en-US" altLang="en-US" sz="2000"/>
              <a:t>“P is sufficient for Q” is the same as “Q is necessary for P.”</a:t>
            </a:r>
          </a:p>
          <a:p>
            <a:pPr marL="284163" indent="-284163"/>
            <a:r>
              <a:rPr lang="en-US" altLang="en-US" sz="2200"/>
              <a:t>Examples: define father(x, y) by parent(x, y) and male(x)</a:t>
            </a:r>
          </a:p>
          <a:p>
            <a:pPr marL="682625" lvl="1" indent="-284163"/>
            <a:r>
              <a:rPr lang="en-US" altLang="en-US"/>
              <a:t>parent(x, y) is a necessary (</a:t>
            </a:r>
            <a:r>
              <a:rPr lang="en-US" altLang="en-US" b="1"/>
              <a:t>but not sufficient</a:t>
            </a:r>
            <a:r>
              <a:rPr lang="en-US" altLang="en-US"/>
              <a:t>) description of </a:t>
            </a:r>
            <a:br>
              <a:rPr lang="en-US" altLang="en-US"/>
            </a:br>
            <a:r>
              <a:rPr lang="en-US" altLang="en-US"/>
              <a:t>father(x, y)</a:t>
            </a:r>
          </a:p>
          <a:p>
            <a:pPr marL="1030288" lvl="2"/>
            <a:r>
              <a:rPr lang="en-US" altLang="en-US"/>
              <a:t>father(x, 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parent(x, y)</a:t>
            </a:r>
          </a:p>
          <a:p>
            <a:pPr marL="682625" lvl="1" indent="-284163"/>
            <a:r>
              <a:rPr lang="en-US" altLang="en-US"/>
              <a:t>parent(x, y) ^ male(x) ^ age(x, 35) is a </a:t>
            </a:r>
            <a:r>
              <a:rPr lang="en-US" altLang="en-US" b="1"/>
              <a:t>sufficient</a:t>
            </a:r>
            <a:r>
              <a:rPr lang="en-US" altLang="en-US"/>
              <a:t> (</a:t>
            </a:r>
            <a:r>
              <a:rPr lang="en-US" altLang="en-US" b="1"/>
              <a:t>but not necessary</a:t>
            </a:r>
            <a:r>
              <a:rPr lang="en-US" altLang="en-US"/>
              <a:t>) description of father(x, y):</a:t>
            </a:r>
          </a:p>
          <a:p>
            <a:pPr marL="682625" lvl="1" indent="-284163">
              <a:buNone/>
            </a:pPr>
            <a:r>
              <a:rPr lang="en-US" altLang="en-US"/>
              <a:t>	      father(x, y) </a:t>
            </a:r>
            <a:r>
              <a:rPr lang="en-US" altLang="en-US">
                <a:sym typeface="Symbol" panose="05050102010706020507" pitchFamily="18" charset="2"/>
              </a:rPr>
              <a:t></a:t>
            </a:r>
            <a:r>
              <a:rPr lang="en-US" altLang="en-US"/>
              <a:t> parent(x, y) ^ male(x) ^ age(x, 35) </a:t>
            </a:r>
          </a:p>
          <a:p>
            <a:pPr marL="682625" lvl="1" indent="-284163"/>
            <a:r>
              <a:rPr lang="en-US" altLang="en-US"/>
              <a:t>parent(x, y) ^ male(x) is a </a:t>
            </a:r>
            <a:r>
              <a:rPr lang="en-US" altLang="en-US" b="1"/>
              <a:t>necessary and sufficient</a:t>
            </a:r>
            <a:r>
              <a:rPr lang="en-US" altLang="en-US"/>
              <a:t> description of father(x, y) </a:t>
            </a:r>
          </a:p>
          <a:p>
            <a:pPr marL="682625" lvl="1" indent="-284163">
              <a:buNone/>
            </a:pPr>
            <a:r>
              <a:rPr lang="en-US" altLang="en-US"/>
              <a:t>	     parent(x, y) ^ male(x)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father(x, y)</a:t>
            </a:r>
          </a:p>
          <a:p>
            <a:pPr marL="682625" lvl="1" indent="-284163"/>
            <a:endParaRPr lang="en-US" altLang="en-US"/>
          </a:p>
          <a:p>
            <a:pPr marL="682625" lvl="1" indent="-284163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92BCB0E0-F8AD-1412-C948-4F9C14C0A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r>
              <a:rPr lang="en-US" altLang="en-US" sz="3200"/>
              <a:t>More on definitions</a:t>
            </a:r>
          </a:p>
        </p:txBody>
      </p:sp>
      <p:sp>
        <p:nvSpPr>
          <p:cNvPr id="209923" name="Oval 3">
            <a:extLst>
              <a:ext uri="{FF2B5EF4-FFF2-40B4-BE49-F238E27FC236}">
                <a16:creationId xmlns:a16="http://schemas.microsoft.com/office/drawing/2014/main" id="{BF922EA7-9900-66C3-DA10-E633D598E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6" y="1323976"/>
            <a:ext cx="1171575" cy="1128713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4" name="Oval 4">
            <a:extLst>
              <a:ext uri="{FF2B5EF4-FFF2-40B4-BE49-F238E27FC236}">
                <a16:creationId xmlns:a16="http://schemas.microsoft.com/office/drawing/2014/main" id="{94450549-06AF-D3E9-7860-0D7CDAA79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1557339"/>
            <a:ext cx="628650" cy="6000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5" name="Text Box 5">
            <a:extLst>
              <a:ext uri="{FF2B5EF4-FFF2-40B4-BE49-F238E27FC236}">
                <a16:creationId xmlns:a16="http://schemas.microsoft.com/office/drawing/2014/main" id="{842A0DE6-A51F-8115-3BF5-3DBC30270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1" y="1414464"/>
            <a:ext cx="9429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P(x)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S(x)</a:t>
            </a:r>
          </a:p>
        </p:txBody>
      </p:sp>
      <p:sp>
        <p:nvSpPr>
          <p:cNvPr id="209926" name="Line 6">
            <a:extLst>
              <a:ext uri="{FF2B5EF4-FFF2-40B4-BE49-F238E27FC236}">
                <a16:creationId xmlns:a16="http://schemas.microsoft.com/office/drawing/2014/main" id="{F3D85252-4258-BAC3-37A0-64F1D4405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1" y="1643064"/>
            <a:ext cx="1114425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27" name="Line 7">
            <a:extLst>
              <a:ext uri="{FF2B5EF4-FFF2-40B4-BE49-F238E27FC236}">
                <a16:creationId xmlns:a16="http://schemas.microsoft.com/office/drawing/2014/main" id="{ADC7C903-9E8A-32BC-2CB1-D4D6A1EEFC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2085975"/>
            <a:ext cx="814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28" name="Text Box 8">
            <a:extLst>
              <a:ext uri="{FF2B5EF4-FFF2-40B4-BE49-F238E27FC236}">
                <a16:creationId xmlns:a16="http://schemas.microsoft.com/office/drawing/2014/main" id="{162FABC5-E676-642F-976C-106E9817B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371601"/>
            <a:ext cx="19431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S(x) is a necessary condition of P(x</a:t>
            </a:r>
            <a:r>
              <a:rPr lang="en-US" altLang="en-US"/>
              <a:t>)</a:t>
            </a:r>
          </a:p>
        </p:txBody>
      </p:sp>
      <p:sp>
        <p:nvSpPr>
          <p:cNvPr id="209929" name="Text Box 9">
            <a:extLst>
              <a:ext uri="{FF2B5EF4-FFF2-40B4-BE49-F238E27FC236}">
                <a16:creationId xmlns:a16="http://schemas.microsoft.com/office/drawing/2014/main" id="{4810896C-3070-344C-47A2-A6930BC0D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1552576"/>
            <a:ext cx="23288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/>
              <a:t>(</a:t>
            </a:r>
            <a:r>
              <a:rPr lang="en-US" altLang="en-US" sz="2200">
                <a:sym typeface="Symbol" panose="05050102010706020507" pitchFamily="18" charset="2"/>
              </a:rPr>
              <a:t></a:t>
            </a:r>
            <a:r>
              <a:rPr lang="en-US" altLang="en-US" sz="2200"/>
              <a:t>x) </a:t>
            </a:r>
            <a:r>
              <a:rPr lang="en-US" altLang="en-US" sz="2000"/>
              <a:t>P(x) =&gt; S(x</a:t>
            </a:r>
            <a:r>
              <a:rPr lang="en-US" altLang="en-US"/>
              <a:t>)</a:t>
            </a:r>
          </a:p>
        </p:txBody>
      </p:sp>
      <p:sp>
        <p:nvSpPr>
          <p:cNvPr id="209930" name="Oval 10">
            <a:extLst>
              <a:ext uri="{FF2B5EF4-FFF2-40B4-BE49-F238E27FC236}">
                <a16:creationId xmlns:a16="http://schemas.microsoft.com/office/drawing/2014/main" id="{60F26FCC-B1F8-E329-717A-ED19A40F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6" y="2705101"/>
            <a:ext cx="1171575" cy="11287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1" name="Oval 11">
            <a:extLst>
              <a:ext uri="{FF2B5EF4-FFF2-40B4-BE49-F238E27FC236}">
                <a16:creationId xmlns:a16="http://schemas.microsoft.com/office/drawing/2014/main" id="{0F94C662-B0B5-55E3-1838-7C3D46B8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938464"/>
            <a:ext cx="628650" cy="600075"/>
          </a:xfrm>
          <a:prstGeom prst="ellipse">
            <a:avLst/>
          </a:prstGeom>
          <a:pattFill prst="wdDn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2" name="Text Box 12">
            <a:extLst>
              <a:ext uri="{FF2B5EF4-FFF2-40B4-BE49-F238E27FC236}">
                <a16:creationId xmlns:a16="http://schemas.microsoft.com/office/drawing/2014/main" id="{C0F3EAC2-2980-11D1-16EF-ED896DFC7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2795589"/>
            <a:ext cx="9429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S(x)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P(x)</a:t>
            </a:r>
          </a:p>
        </p:txBody>
      </p:sp>
      <p:sp>
        <p:nvSpPr>
          <p:cNvPr id="209933" name="Line 13">
            <a:extLst>
              <a:ext uri="{FF2B5EF4-FFF2-40B4-BE49-F238E27FC236}">
                <a16:creationId xmlns:a16="http://schemas.microsoft.com/office/drawing/2014/main" id="{6BA38728-38DD-B9A3-1340-405E03FAC2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1" y="3024189"/>
            <a:ext cx="1114425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4" name="Line 14">
            <a:extLst>
              <a:ext uri="{FF2B5EF4-FFF2-40B4-BE49-F238E27FC236}">
                <a16:creationId xmlns:a16="http://schemas.microsoft.com/office/drawing/2014/main" id="{F878CD51-66A6-DC8D-DAE1-AEB72014CF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625" y="3467100"/>
            <a:ext cx="814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5" name="Text Box 15">
            <a:extLst>
              <a:ext uri="{FF2B5EF4-FFF2-40B4-BE49-F238E27FC236}">
                <a16:creationId xmlns:a16="http://schemas.microsoft.com/office/drawing/2014/main" id="{CB3E2D14-0FDC-053E-3A2F-4CB180F06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2752726"/>
            <a:ext cx="19431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S(x) is a sufficient condition of P(x</a:t>
            </a:r>
            <a:r>
              <a:rPr lang="en-US" altLang="en-US"/>
              <a:t>)</a:t>
            </a:r>
          </a:p>
        </p:txBody>
      </p:sp>
      <p:sp>
        <p:nvSpPr>
          <p:cNvPr id="209936" name="Text Box 16">
            <a:extLst>
              <a:ext uri="{FF2B5EF4-FFF2-40B4-BE49-F238E27FC236}">
                <a16:creationId xmlns:a16="http://schemas.microsoft.com/office/drawing/2014/main" id="{8782174C-9F38-1BDD-902D-E1A442469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2933701"/>
            <a:ext cx="22431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/>
              <a:t>(</a:t>
            </a:r>
            <a:r>
              <a:rPr lang="en-US" altLang="en-US" sz="2200">
                <a:sym typeface="Symbol" panose="05050102010706020507" pitchFamily="18" charset="2"/>
              </a:rPr>
              <a:t></a:t>
            </a:r>
            <a:r>
              <a:rPr lang="en-US" altLang="en-US" sz="2200"/>
              <a:t>x) </a:t>
            </a:r>
            <a:r>
              <a:rPr lang="en-US" altLang="en-US" sz="2000"/>
              <a:t>P(x) &lt;= S(x</a:t>
            </a:r>
            <a:r>
              <a:rPr lang="en-US" altLang="en-US"/>
              <a:t>)</a:t>
            </a:r>
          </a:p>
        </p:txBody>
      </p:sp>
      <p:sp>
        <p:nvSpPr>
          <p:cNvPr id="209937" name="Oval 17">
            <a:extLst>
              <a:ext uri="{FF2B5EF4-FFF2-40B4-BE49-F238E27FC236}">
                <a16:creationId xmlns:a16="http://schemas.microsoft.com/office/drawing/2014/main" id="{7138FDEE-952B-DFC7-EBE9-AF2D0817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1" y="4314826"/>
            <a:ext cx="1171575" cy="1128713"/>
          </a:xfrm>
          <a:prstGeom prst="ellipse">
            <a:avLst/>
          </a:prstGeom>
          <a:pattFill prst="wdDnDiag">
            <a:fgClr>
              <a:schemeClr val="accent1"/>
            </a:fgClr>
            <a:bgClr>
              <a:srgbClr val="DDDDDD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8" name="Text Box 18">
            <a:extLst>
              <a:ext uri="{FF2B5EF4-FFF2-40B4-BE49-F238E27FC236}">
                <a16:creationId xmlns:a16="http://schemas.microsoft.com/office/drawing/2014/main" id="{0BE22496-F9BE-8C18-081F-7DC01B092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6" y="4405314"/>
            <a:ext cx="9429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P(x)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S(x)</a:t>
            </a:r>
          </a:p>
        </p:txBody>
      </p:sp>
      <p:sp>
        <p:nvSpPr>
          <p:cNvPr id="209939" name="Line 19">
            <a:extLst>
              <a:ext uri="{FF2B5EF4-FFF2-40B4-BE49-F238E27FC236}">
                <a16:creationId xmlns:a16="http://schemas.microsoft.com/office/drawing/2014/main" id="{FF0DB645-4016-646E-0DDD-263C499C8C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5026" y="4633913"/>
            <a:ext cx="657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0" name="Line 20">
            <a:extLst>
              <a:ext uri="{FF2B5EF4-FFF2-40B4-BE49-F238E27FC236}">
                <a16:creationId xmlns:a16="http://schemas.microsoft.com/office/drawing/2014/main" id="{01A39A53-0E5A-7600-1C5F-9414EF6AB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7888" y="5076825"/>
            <a:ext cx="62865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1" name="Text Box 21">
            <a:extLst>
              <a:ext uri="{FF2B5EF4-FFF2-40B4-BE49-F238E27FC236}">
                <a16:creationId xmlns:a16="http://schemas.microsoft.com/office/drawing/2014/main" id="{F2E12B91-EB19-E86C-A71A-14B48F859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362450"/>
            <a:ext cx="19431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S(x) is a necessary and sufficient condition of P(x</a:t>
            </a:r>
            <a:r>
              <a:rPr lang="en-US" altLang="en-US"/>
              <a:t>)</a:t>
            </a:r>
          </a:p>
        </p:txBody>
      </p:sp>
      <p:sp>
        <p:nvSpPr>
          <p:cNvPr id="209942" name="Text Box 22">
            <a:extLst>
              <a:ext uri="{FF2B5EF4-FFF2-40B4-BE49-F238E27FC236}">
                <a16:creationId xmlns:a16="http://schemas.microsoft.com/office/drawing/2014/main" id="{39BED3A3-736C-0552-8413-A670B04E9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4543426"/>
            <a:ext cx="23002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/>
              <a:t>(</a:t>
            </a:r>
            <a:r>
              <a:rPr lang="en-US" altLang="en-US" sz="2200">
                <a:sym typeface="Symbol" panose="05050102010706020507" pitchFamily="18" charset="2"/>
              </a:rPr>
              <a:t></a:t>
            </a:r>
            <a:r>
              <a:rPr lang="en-US" altLang="en-US" sz="2200"/>
              <a:t>x) </a:t>
            </a:r>
            <a:r>
              <a:rPr lang="en-US" altLang="en-US" sz="2000"/>
              <a:t>P(x) &lt;=&gt; S(x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32A94349-C607-7328-E489-3089FE0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Higher-order logic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6DC6B02E-502B-884C-6B13-743A119AD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FOL only allows to quantify over variables, and variables can only range over objects. </a:t>
            </a:r>
            <a:endParaRPr lang="en-US" altLang="en-US" b="1"/>
          </a:p>
          <a:p>
            <a:pPr>
              <a:lnSpc>
                <a:spcPct val="90000"/>
              </a:lnSpc>
            </a:pPr>
            <a:r>
              <a:rPr lang="en-US" altLang="en-US"/>
              <a:t>HOL allows us to quantify over relations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 (quantify over functions)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200"/>
              <a:t>“two functions are equal iff they produce the same value for all arguments”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sz="2200"/>
              <a:t>f 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sz="2200"/>
              <a:t>g (f = g) </a:t>
            </a:r>
            <a:r>
              <a:rPr lang="en-US" altLang="en-US" sz="2200">
                <a:sym typeface="Symbol" panose="05050102010706020507" pitchFamily="18" charset="2"/>
              </a:rPr>
              <a:t></a:t>
            </a:r>
            <a:r>
              <a:rPr lang="en-US" altLang="en-US" sz="2200"/>
              <a:t>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sz="2200"/>
              <a:t>x f(x) = g(x))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 (quantify over predicates)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sz="2200"/>
              <a:t>r transitive( r ) </a:t>
            </a:r>
            <a:r>
              <a:rPr lang="en-US" altLang="en-US" sz="2200">
                <a:sym typeface="Symbol" panose="05050102010706020507" pitchFamily="18" charset="2"/>
              </a:rPr>
              <a:t></a:t>
            </a:r>
            <a:r>
              <a:rPr lang="en-US" altLang="en-US" sz="2200"/>
              <a:t>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sz="2200"/>
              <a:t>xyz) r(x,y) </a:t>
            </a:r>
            <a:r>
              <a:rPr lang="en-US" altLang="en-US" sz="2200">
                <a:sym typeface="Symbol" panose="05050102010706020507" pitchFamily="18" charset="2"/>
              </a:rPr>
              <a:t></a:t>
            </a:r>
            <a:r>
              <a:rPr lang="en-US" altLang="en-US" sz="2200"/>
              <a:t> r(y,z) </a:t>
            </a:r>
            <a:r>
              <a:rPr lang="en-US" altLang="en-US" sz="2200">
                <a:sym typeface="Symbol" panose="05050102010706020507" pitchFamily="18" charset="2"/>
              </a:rPr>
              <a:t></a:t>
            </a:r>
            <a:r>
              <a:rPr lang="en-US" altLang="en-US" sz="2200"/>
              <a:t> r(x,z)) 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More expressive, but </a:t>
            </a:r>
            <a:r>
              <a:rPr lang="en-US" altLang="en-US" b="1"/>
              <a:t>undecidable</a:t>
            </a:r>
            <a:r>
              <a:rPr lang="en-US" altLang="en-US"/>
              <a:t>. </a:t>
            </a:r>
            <a:r>
              <a:rPr lang="en-US" altLang="en-US" sz="2000"/>
              <a:t>(there isn’t an effective algorithm to decide whether all sentences are valid)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First-order logic is decidable only when it uses predicates with only one argument.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EA491755-675A-CB54-2005-FFA33A651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Expressing uniqueness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AE9E9EC0-EB32-5D2A-BADD-B523AABE5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altLang="en-US">
                <a:sym typeface="Symbol" panose="05050102010706020507" pitchFamily="18" charset="2"/>
              </a:rPr>
              <a:t>Sometimes we want to say that there is a single, unique object that satisfies a certain condition</a:t>
            </a:r>
          </a:p>
          <a:p>
            <a:r>
              <a:rPr lang="en-US" altLang="en-US">
                <a:sym typeface="Symbol" panose="05050102010706020507" pitchFamily="18" charset="2"/>
              </a:rPr>
              <a:t>“There exists a unique x such that king(x) is true” 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x king(x)  y (king(y)  x=y)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x king(x)  y (king(y)  xy)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! x king(x) </a:t>
            </a:r>
          </a:p>
          <a:p>
            <a:r>
              <a:rPr lang="en-US" altLang="en-US">
                <a:sym typeface="Symbol" panose="05050102010706020507" pitchFamily="18" charset="2"/>
              </a:rPr>
              <a:t>“Every country has exactly one ruler”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c country(c)  ! r ruler(c,r) </a:t>
            </a:r>
          </a:p>
          <a:p>
            <a:r>
              <a:rPr lang="en-US" altLang="en-US"/>
              <a:t>Iota operator: “</a:t>
            </a:r>
            <a:r>
              <a:rPr lang="en-US" altLang="en-US">
                <a:sym typeface="Symbol" panose="05050102010706020507" pitchFamily="18" charset="2"/>
              </a:rPr>
              <a:t> x P(x)” means “the unique x such that p(x) is true”</a:t>
            </a:r>
            <a:endParaRPr lang="en-US" altLang="en-US"/>
          </a:p>
          <a:p>
            <a:pPr lvl="1"/>
            <a:r>
              <a:rPr lang="en-US" altLang="en-US"/>
              <a:t>“The unique ruler of Freedonia is dead”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dead( x ruler(freedonia,x))</a:t>
            </a:r>
            <a:endParaRPr lang="en-US" altLang="en-US" b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EE00-4770-0C83-DE8D-7CF51758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D585-3F43-CB76-F292-E7605BB4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Inference: </a:t>
            </a:r>
            <a:r>
              <a:rPr lang="en-US" dirty="0"/>
              <a:t>Inference capability allows the system to derive new information from existing knowledge, which is essential for reasoning and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Logical Deduction</a:t>
            </a:r>
            <a:r>
              <a:rPr lang="en-US" dirty="0"/>
              <a:t>: The system should support logical inference mechanisms such as modus ponens, modus tollens, and syllogism.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Probabilistic Inference</a:t>
            </a:r>
            <a:r>
              <a:rPr lang="en-US" dirty="0"/>
              <a:t>: For handling uncertainty, the system might need to support probabilistic reasoning (e.g., Bayesian networks).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Temporal Reasoning</a:t>
            </a:r>
            <a:r>
              <a:rPr lang="en-US" dirty="0"/>
              <a:t>: For applications involving time, the system should support reasoning about temporal relationships and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22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B636A14B-6977-7F65-D956-DA09F527F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Notational differences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8A13812-B269-F402-7AB2-83910C943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altLang="en-US" b="1"/>
              <a:t>Different symbols</a:t>
            </a:r>
            <a:r>
              <a:rPr lang="en-US" altLang="en-US"/>
              <a:t> for </a:t>
            </a:r>
            <a:r>
              <a:rPr lang="en-US" altLang="en-US" i="1"/>
              <a:t>and, or, not, implies, ...</a:t>
            </a:r>
            <a:endParaRPr lang="en-US" altLang="en-US"/>
          </a:p>
          <a:p>
            <a:pPr lvl="1"/>
            <a:r>
              <a:rPr lang="en-US" altLang="en-US" b="1">
                <a:sym typeface="Symbol" panose="05050102010706020507" pitchFamily="18" charset="2"/>
              </a:rPr>
              <a:t>                </a:t>
            </a:r>
            <a:endParaRPr lang="en-US" altLang="en-US"/>
          </a:p>
          <a:p>
            <a:pPr lvl="1"/>
            <a:r>
              <a:rPr lang="en-US" altLang="en-US"/>
              <a:t>p v (q ^ r) </a:t>
            </a:r>
          </a:p>
          <a:p>
            <a:pPr lvl="1"/>
            <a:r>
              <a:rPr lang="en-US" altLang="en-US"/>
              <a:t>p + (q * r)</a:t>
            </a:r>
          </a:p>
          <a:p>
            <a:pPr lvl="1"/>
            <a:r>
              <a:rPr lang="en-US" altLang="en-US"/>
              <a:t>etc</a:t>
            </a:r>
          </a:p>
          <a:p>
            <a:r>
              <a:rPr lang="en-US" altLang="en-US" b="1"/>
              <a:t>Prolog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cat(X) :- furry(X), meows (X), has(X, claws)</a:t>
            </a:r>
          </a:p>
          <a:p>
            <a:r>
              <a:rPr lang="en-US" altLang="en-US" b="1"/>
              <a:t>Lispy notations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(forall ?x (implies (and (furry ?x) </a:t>
            </a:r>
          </a:p>
          <a:p>
            <a:pPr lvl="1">
              <a:buFontTx/>
              <a:buNone/>
            </a:pPr>
            <a:r>
              <a:rPr lang="en-US" altLang="en-US"/>
              <a:t>                                      (meows ?x) </a:t>
            </a:r>
          </a:p>
          <a:p>
            <a:pPr lvl="1">
              <a:buFontTx/>
              <a:buNone/>
            </a:pPr>
            <a:r>
              <a:rPr lang="en-US" altLang="en-US"/>
              <a:t>                                      (has ?x claws))</a:t>
            </a:r>
          </a:p>
          <a:p>
            <a:pPr lvl="1">
              <a:buFontTx/>
              <a:buNone/>
            </a:pPr>
            <a:r>
              <a:rPr lang="en-US" altLang="en-US"/>
              <a:t>                               (cat ?x)))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3520D76-F697-AD95-D6E2-F88E176E7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Logical agents for the Wumpus World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01237EFE-4814-23A5-67FE-6757AEA3C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Three (non-exclusive) agent architectures:</a:t>
            </a:r>
          </a:p>
          <a:p>
            <a:pPr lvl="1"/>
            <a:r>
              <a:rPr lang="en-US" altLang="en-US" sz="2800"/>
              <a:t>Reflex agents</a:t>
            </a:r>
          </a:p>
          <a:p>
            <a:pPr lvl="2"/>
            <a:r>
              <a:rPr lang="en-US" altLang="en-US" sz="2400"/>
              <a:t>Have rules that classify situations, specifying how to react to each possible situation </a:t>
            </a:r>
          </a:p>
          <a:p>
            <a:pPr lvl="1"/>
            <a:r>
              <a:rPr lang="en-US" altLang="en-US" sz="2800"/>
              <a:t>Model-based agents</a:t>
            </a:r>
          </a:p>
          <a:p>
            <a:pPr lvl="2"/>
            <a:r>
              <a:rPr lang="en-US" altLang="en-US" sz="2400"/>
              <a:t>Construct an internal model of their world </a:t>
            </a:r>
          </a:p>
          <a:p>
            <a:pPr lvl="1"/>
            <a:r>
              <a:rPr lang="en-US" altLang="en-US" sz="2800"/>
              <a:t>Goal-based agents</a:t>
            </a:r>
          </a:p>
          <a:p>
            <a:pPr lvl="2"/>
            <a:r>
              <a:rPr lang="en-US" altLang="en-US" sz="2400"/>
              <a:t>Form goals and try to achieve them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78C7FB26-8A9F-09B3-A085-F9F82E21A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A simple reflex agent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42215DD-5057-E67B-8766-88155D93D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077200" cy="48768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Rules to </a:t>
            </a:r>
            <a:r>
              <a:rPr lang="en-US" altLang="en-US">
                <a:solidFill>
                  <a:schemeClr val="accent2"/>
                </a:solidFill>
              </a:rPr>
              <a:t>map percepts into observations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b,g,u,c,t Percept([Stench, b, g, u, c], t)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Stench(t)</a:t>
            </a:r>
          </a:p>
          <a:p>
            <a:pPr lvl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s,g,u,c,t Percept([s, Breeze, g, u, c], t)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Breeze(t)</a:t>
            </a:r>
          </a:p>
          <a:p>
            <a:pPr lvl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s,b,u,c,t Percept([s, b, Glitter, u, c], t)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AtGold(t)</a:t>
            </a:r>
          </a:p>
          <a:p>
            <a:r>
              <a:rPr lang="en-US" altLang="en-US"/>
              <a:t>Rules to </a:t>
            </a:r>
            <a:r>
              <a:rPr lang="en-US" altLang="en-US">
                <a:solidFill>
                  <a:schemeClr val="accent2"/>
                </a:solidFill>
              </a:rPr>
              <a:t>select an action given observations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t AtGold(t)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Action(Grab, t);</a:t>
            </a:r>
          </a:p>
          <a:p>
            <a:r>
              <a:rPr lang="en-US" altLang="en-US"/>
              <a:t>Some difficulties: </a:t>
            </a:r>
          </a:p>
          <a:p>
            <a:pPr lvl="1"/>
            <a:r>
              <a:rPr lang="en-US" altLang="en-US"/>
              <a:t>Consider Climb. There is no percept that indicates the agent should climb out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position and holding gold are not part of the percept sequence</a:t>
            </a:r>
            <a:endParaRPr lang="en-US" altLang="en-US"/>
          </a:p>
          <a:p>
            <a:pPr lvl="1"/>
            <a:r>
              <a:rPr lang="en-US" altLang="en-US"/>
              <a:t>Loops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the percept will be repeated when you return to a square, which should cause the same response (unless we maintain some </a:t>
            </a:r>
            <a:r>
              <a:rPr lang="en-US" altLang="en-US">
                <a:solidFill>
                  <a:schemeClr val="accent2"/>
                </a:solidFill>
              </a:rPr>
              <a:t>internal model of the world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39ABA7BF-5D37-E8AE-99DA-00803F464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change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3DD14C7D-95B4-24EF-4A54-E1F120014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67056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Representing change in the world in logic can be tricky.</a:t>
            </a:r>
          </a:p>
          <a:p>
            <a:r>
              <a:rPr lang="en-US" altLang="en-US"/>
              <a:t>One way is just to change the KB</a:t>
            </a:r>
          </a:p>
          <a:p>
            <a:pPr lvl="1"/>
            <a:r>
              <a:rPr lang="en-US" altLang="en-US"/>
              <a:t>Add and delete sentences from the KB to reflect changes</a:t>
            </a:r>
          </a:p>
          <a:p>
            <a:pPr lvl="1"/>
            <a:r>
              <a:rPr lang="en-US" altLang="en-US"/>
              <a:t>How do we remember the past, or reason about changes?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Situation calculus</a:t>
            </a:r>
            <a:r>
              <a:rPr lang="en-US" altLang="en-US"/>
              <a:t> is another way</a:t>
            </a:r>
          </a:p>
          <a:p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situation</a:t>
            </a:r>
            <a:r>
              <a:rPr lang="en-US" altLang="en-US"/>
              <a:t> is a snapshot of the world at some instant in time</a:t>
            </a:r>
          </a:p>
          <a:p>
            <a:r>
              <a:rPr lang="en-US" altLang="en-US"/>
              <a:t>When the agent performs an action A                    in situation S1, the result is a new                situation S2.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152580" name="Picture 4">
            <a:extLst>
              <a:ext uri="{FF2B5EF4-FFF2-40B4-BE49-F238E27FC236}">
                <a16:creationId xmlns:a16="http://schemas.microsoft.com/office/drawing/2014/main" id="{9F3A7569-99D4-0CB8-0027-C7E563D7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3810000" cy="3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749C8D58-1B94-2786-490D-427909998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Situations</a:t>
            </a:r>
          </a:p>
        </p:txBody>
      </p:sp>
      <p:pic>
        <p:nvPicPr>
          <p:cNvPr id="160771" name="Picture 3">
            <a:extLst>
              <a:ext uri="{FF2B5EF4-FFF2-40B4-BE49-F238E27FC236}">
                <a16:creationId xmlns:a16="http://schemas.microsoft.com/office/drawing/2014/main" id="{6E04827A-C789-C392-FAD8-36BF9ABD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6781800" cy="608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DE402217-4A1F-B162-C286-ECF737B7F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Situation calculus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2555DD0-57E5-717F-9922-0BFEBCA23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572000"/>
          </a:xfrm>
        </p:spPr>
        <p:txBody>
          <a:bodyPr/>
          <a:lstStyle/>
          <a:p>
            <a:r>
              <a:rPr lang="en-US" altLang="en-US" sz="1800"/>
              <a:t>A </a:t>
            </a:r>
            <a:r>
              <a:rPr lang="en-US" altLang="en-US" sz="1800" b="1">
                <a:solidFill>
                  <a:schemeClr val="accent2"/>
                </a:solidFill>
              </a:rPr>
              <a:t>situation</a:t>
            </a:r>
            <a:r>
              <a:rPr lang="en-US" altLang="en-US" sz="1800"/>
              <a:t> is a snapshot of the world at an interval of time during which nothing changes </a:t>
            </a:r>
          </a:p>
          <a:p>
            <a:r>
              <a:rPr lang="en-US" altLang="en-US" sz="1800"/>
              <a:t>Every true or false statement is made with respect to a particular situation. </a:t>
            </a:r>
          </a:p>
          <a:p>
            <a:pPr lvl="1"/>
            <a:r>
              <a:rPr lang="en-US" altLang="en-US" sz="1600"/>
              <a:t>Add </a:t>
            </a:r>
            <a:r>
              <a:rPr lang="en-US" altLang="en-US" sz="1600" b="1">
                <a:solidFill>
                  <a:schemeClr val="accent2"/>
                </a:solidFill>
              </a:rPr>
              <a:t>situation variables</a:t>
            </a:r>
            <a:r>
              <a:rPr lang="en-US" altLang="en-US" sz="1600"/>
              <a:t> to every predicate.</a:t>
            </a:r>
          </a:p>
          <a:p>
            <a:pPr lvl="1"/>
            <a:r>
              <a:rPr lang="en-US" altLang="en-US" sz="1600"/>
              <a:t>at(Agent,1,1) </a:t>
            </a:r>
            <a:r>
              <a:rPr lang="en-US" altLang="en-US" sz="1600">
                <a:cs typeface="Times New Roman" panose="02020603050405020304" pitchFamily="18" charset="0"/>
                <a:sym typeface="Webdings" panose="05030102010509060703" pitchFamily="18" charset="2"/>
              </a:rPr>
              <a:t>becomes</a:t>
            </a:r>
            <a:r>
              <a:rPr lang="en-US" altLang="en-US" sz="1600"/>
              <a:t> at(Agent,1,1,s0): at(Agent,1,1) is true in situation (i.e., state) s0.</a:t>
            </a:r>
          </a:p>
          <a:p>
            <a:pPr lvl="1"/>
            <a:r>
              <a:rPr lang="en-US" altLang="en-US" sz="1600"/>
              <a:t>Alternatively, add a special 2</a:t>
            </a:r>
            <a:r>
              <a:rPr lang="en-US" altLang="en-US" sz="1600" baseline="30000"/>
              <a:t>nd</a:t>
            </a:r>
            <a:r>
              <a:rPr lang="en-US" altLang="en-US" sz="1600"/>
              <a:t>-order predicate, </a:t>
            </a:r>
            <a:r>
              <a:rPr lang="en-US" altLang="en-US" sz="1600" b="1">
                <a:solidFill>
                  <a:schemeClr val="accent2"/>
                </a:solidFill>
              </a:rPr>
              <a:t>holds(f,s),</a:t>
            </a:r>
            <a:r>
              <a:rPr lang="en-US" altLang="en-US" sz="1600"/>
              <a:t> that means “f is true in situation s.” E.g., holds(at(Agent,1,1),s0) </a:t>
            </a:r>
          </a:p>
          <a:p>
            <a:r>
              <a:rPr lang="en-US" altLang="en-US" sz="1800"/>
              <a:t>Add a new function, </a:t>
            </a:r>
            <a:r>
              <a:rPr lang="en-US" altLang="en-US" sz="1800" b="1">
                <a:solidFill>
                  <a:schemeClr val="accent2"/>
                </a:solidFill>
              </a:rPr>
              <a:t>result(a,s),</a:t>
            </a:r>
            <a:r>
              <a:rPr lang="en-US" altLang="en-US" sz="1800"/>
              <a:t> that maps a situation s into a new situation as a result of performing action a. For example, result(forward, s) is a function that returns the successor state (situation) to s </a:t>
            </a:r>
          </a:p>
          <a:p>
            <a:r>
              <a:rPr lang="en-US" altLang="en-US" sz="1800"/>
              <a:t>Example: The action agent-walks-to-location-y could be represented by</a:t>
            </a:r>
          </a:p>
          <a:p>
            <a:pPr lvl="1"/>
            <a:r>
              <a:rPr lang="en-US" altLang="en-US" sz="1600"/>
              <a:t>(</a:t>
            </a: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x)(</a:t>
            </a: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y)(</a:t>
            </a: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s) (at(Agent,x,s) </a:t>
            </a:r>
            <a:r>
              <a:rPr lang="en-US" altLang="en-US" sz="1600">
                <a:sym typeface="Symbol" panose="05050102010706020507" pitchFamily="18" charset="2"/>
              </a:rPr>
              <a:t> </a:t>
            </a:r>
            <a:r>
              <a:rPr lang="en-US" altLang="en-US" sz="1600"/>
              <a:t>onbox(s)) </a:t>
            </a:r>
            <a:r>
              <a:rPr lang="en-US" altLang="en-US" sz="1600">
                <a:sym typeface="Symbol" panose="05050102010706020507" pitchFamily="18" charset="2"/>
              </a:rPr>
              <a:t></a:t>
            </a:r>
            <a:r>
              <a:rPr lang="en-US" altLang="en-US" sz="1600"/>
              <a:t> at(Agent,y,result(walk(y),s))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3EB9C92-4F7F-DC59-7784-90AABFF42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Deducing hidden properties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1580E0D-9B8F-98CC-68DC-55AFD3627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From the perceptual information we obtain in situations, we can </a:t>
            </a:r>
            <a:r>
              <a:rPr lang="en-US" altLang="en-US" b="1">
                <a:solidFill>
                  <a:schemeClr val="accent2"/>
                </a:solidFill>
              </a:rPr>
              <a:t>infer properties of locations</a:t>
            </a:r>
            <a:r>
              <a:rPr lang="en-US" altLang="en-US"/>
              <a:t> </a:t>
            </a:r>
          </a:p>
          <a:p>
            <a:pPr lvl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l,s at(Agent,l,s)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Breeze(s)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Breezy(l) </a:t>
            </a:r>
          </a:p>
          <a:p>
            <a:pPr lvl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l,s at(Agent,l,s)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Stench(s)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Smelly(l) </a:t>
            </a:r>
          </a:p>
          <a:p>
            <a:r>
              <a:rPr lang="en-US" altLang="en-US"/>
              <a:t>Neither Breezy nor Smelly need situation arguments because pits and Wumpuses do not move around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400388F5-BFC1-7CE7-7810-C008DEBF0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Deducing hidden properties II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D4F146E0-D393-80D9-2DC6-A1CE27CB8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We need to write some rules that relate various aspects of a single world state (as opposed to across states)</a:t>
            </a:r>
          </a:p>
          <a:p>
            <a:r>
              <a:rPr lang="en-US" altLang="en-US"/>
              <a:t>There are two main kinds of such rules: 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Causal rules</a:t>
            </a:r>
            <a:r>
              <a:rPr lang="en-US" altLang="en-US"/>
              <a:t> reflect the assumed direction of causality in the world: </a:t>
            </a:r>
          </a:p>
          <a:p>
            <a:pPr lvl="2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l1,l2,s) At(Wumpus,l1,s)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Adjacent(l1,l2)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Smelly(l2) </a:t>
            </a:r>
          </a:p>
          <a:p>
            <a:pPr lvl="2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 l1,l2,s) At(Pit,l1,s)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Adjacent(l1,l2)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Breezy(l2) </a:t>
            </a:r>
          </a:p>
          <a:p>
            <a:pPr lvl="1">
              <a:buFontTx/>
              <a:buNone/>
            </a:pPr>
            <a:r>
              <a:rPr lang="en-US" altLang="en-US"/>
              <a:t>   Systems that reason with causal rules are called </a:t>
            </a:r>
            <a:r>
              <a:rPr lang="en-US" altLang="en-US" b="1">
                <a:solidFill>
                  <a:schemeClr val="accent2"/>
                </a:solidFill>
              </a:rPr>
              <a:t>model-based                  reasoning systems</a:t>
            </a:r>
            <a:endParaRPr lang="en-US" altLang="en-US" b="1"/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Diagnostic rules</a:t>
            </a:r>
            <a:r>
              <a:rPr lang="en-US" altLang="en-US"/>
              <a:t> infer the presence of </a:t>
            </a:r>
            <a:r>
              <a:rPr lang="en-US" altLang="en-US" b="1">
                <a:solidFill>
                  <a:schemeClr val="accent2"/>
                </a:solidFill>
              </a:rPr>
              <a:t>hidden properties</a:t>
            </a:r>
            <a:r>
              <a:rPr lang="en-US" altLang="en-US"/>
              <a:t> directly from the percept-derived information. We have already seen two diagnostic rules:</a:t>
            </a:r>
          </a:p>
          <a:p>
            <a:pPr lvl="2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 l,s) At(Agent,l,s)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Breeze(s)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Breezy(l) </a:t>
            </a:r>
          </a:p>
          <a:p>
            <a:pPr lvl="2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 l,s) At(Agent,l,s)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Stench(s)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Smelly(l)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146F2D6E-6E12-6B81-DA9D-BF9D8C84B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Representing change:</a:t>
            </a:r>
            <a:br>
              <a:rPr lang="en-US" altLang="en-US" sz="3600"/>
            </a:br>
            <a:r>
              <a:rPr lang="en-US" altLang="en-US" sz="3600"/>
              <a:t>The frame problem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EC908A9C-C471-568E-8A7A-6E369D795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Frame axioms</a:t>
            </a:r>
            <a:r>
              <a:rPr lang="en-US" altLang="en-US"/>
              <a:t>: If property x doesn’t change as a result of applying action a in state s, then it stays the same.</a:t>
            </a:r>
          </a:p>
          <a:p>
            <a:pPr lvl="1"/>
            <a:r>
              <a:rPr lang="en-US" altLang="en-US"/>
              <a:t>On (x, z, s) </a:t>
            </a:r>
            <a:r>
              <a:rPr lang="en-US" altLang="en-US">
                <a:sym typeface="Symbol" panose="05050102010706020507" pitchFamily="18" charset="2"/>
              </a:rPr>
              <a:t> Clear (x, s) 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On (x, table, Result(Move(x, table), s)) 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On(x, z, Result (Move (x, table), s))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On (y, z, s)  y x  On (y, z, Result (Move (x, table), s))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The proliferation of frame axioms becomes very cumbersome in complex domains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7D367686-7CC5-BC57-207D-91C0FD5F0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frame problem II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69FBBAAB-9831-858E-BA6C-98B42CB62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Successor-state axiom</a:t>
            </a:r>
            <a:r>
              <a:rPr lang="en-US" altLang="en-US">
                <a:sym typeface="Symbol" panose="05050102010706020507" pitchFamily="18" charset="2"/>
              </a:rPr>
              <a:t>: General statement that characterizes every way in which a particular predicate can become true: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Either it can be </a:t>
            </a:r>
            <a:r>
              <a:rPr lang="en-US" altLang="en-US" b="1">
                <a:sym typeface="Symbol" panose="05050102010706020507" pitchFamily="18" charset="2"/>
              </a:rPr>
              <a:t>made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true</a:t>
            </a:r>
            <a:r>
              <a:rPr lang="en-US" altLang="en-US">
                <a:sym typeface="Symbol" panose="05050102010706020507" pitchFamily="18" charset="2"/>
              </a:rPr>
              <a:t>, or it can </a:t>
            </a:r>
            <a:r>
              <a:rPr lang="en-US" altLang="en-US" b="1">
                <a:sym typeface="Symbol" panose="05050102010706020507" pitchFamily="18" charset="2"/>
              </a:rPr>
              <a:t>already be true and not be changed</a:t>
            </a:r>
            <a:r>
              <a:rPr lang="en-US" altLang="en-US"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On (x, table, Result(a,s)) 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[On (x, z, s)  Clear (x, s)  a = Move(x, table)] 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[On (x, table, s)  a  Move (x, z)]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In complex worlds, where you want to reason about longer chains of action, even these types of axioms are too cumbersome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Planning systems use special-purpose inference methods to reason about the expected state of the world at any point in time during a multi-step plan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68D4-0FB5-AEC0-73CA-DBFAC492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9407-31F1-AD36-B4D1-05DDC36F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"If it is raining, then the ground is wet." - P → Q</a:t>
            </a:r>
          </a:p>
          <a:p>
            <a:pPr marL="0" indent="0">
              <a:buNone/>
            </a:pPr>
            <a:r>
              <a:rPr lang="en-US" dirty="0"/>
              <a:t>2. "Either the system is down, or the network is slow." - P ∨ Q</a:t>
            </a:r>
          </a:p>
          <a:p>
            <a:pPr marL="0" indent="0">
              <a:buNone/>
            </a:pPr>
            <a:r>
              <a:rPr lang="en-US" dirty="0"/>
              <a:t>3. "If the user is logged in and the session is active, then the user can access the dashboard." - (P ∧ Q) → R</a:t>
            </a:r>
          </a:p>
          <a:p>
            <a:pPr marL="0" indent="0">
              <a:buNone/>
            </a:pPr>
            <a:r>
              <a:rPr lang="en-US" dirty="0"/>
              <a:t>4. "The application will fail unless it is updated." - ¬Q → P or P ∨ 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"If the file is not found, an error message is displayed." - ¬P → Q6. "The server is running if and only if the power is on." - P ↔ Q</a:t>
            </a:r>
          </a:p>
          <a:p>
            <a:pPr marL="0" indent="0">
              <a:buNone/>
            </a:pPr>
            <a:r>
              <a:rPr lang="en-US" dirty="0"/>
              <a:t>7. "If the temperature is above 30°C, then the air conditioner turns on." - P → Q</a:t>
            </a:r>
          </a:p>
          <a:p>
            <a:pPr marL="0" indent="0">
              <a:buNone/>
            </a:pPr>
            <a:r>
              <a:rPr lang="en-US" dirty="0"/>
              <a:t>8. "If the database is backed up, the system will restart, and the logs will be cleared." - P → (Q ∧ R)</a:t>
            </a:r>
          </a:p>
          <a:p>
            <a:pPr marL="0" indent="0">
              <a:buNone/>
            </a:pPr>
            <a:r>
              <a:rPr lang="en-US" dirty="0"/>
              <a:t>9. "If the user presses the submit button, then the form is validated and the data is sent." - P → (Q ∧ R)</a:t>
            </a:r>
          </a:p>
          <a:p>
            <a:pPr marL="0" indent="0">
              <a:buNone/>
            </a:pPr>
            <a:r>
              <a:rPr lang="en-US" dirty="0"/>
              <a:t>10. "The document is either saved or discarded." - P ∨ Q	</a:t>
            </a:r>
          </a:p>
        </p:txBody>
      </p:sp>
    </p:spTree>
    <p:extLst>
      <p:ext uri="{BB962C8B-B14F-4D97-AF65-F5344CB8AC3E}">
        <p14:creationId xmlns:p14="http://schemas.microsoft.com/office/powerpoint/2010/main" val="1157959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7E1086AB-339A-8F7B-8A18-89AA6C69C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Qualification problem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3CDA4C88-712D-6293-3C56-D2612E8E3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Qualification problem:</a:t>
            </a:r>
          </a:p>
          <a:p>
            <a:pPr lvl="1"/>
            <a:r>
              <a:rPr lang="en-US" altLang="en-US"/>
              <a:t>How can you possibly characterize every single effect of an action, or every single exception that might occur?</a:t>
            </a:r>
          </a:p>
          <a:p>
            <a:pPr lvl="1"/>
            <a:r>
              <a:rPr lang="en-US" altLang="en-US"/>
              <a:t>When I put my bread into the toaster, and push the button, it will become toasted after two minutes, unless…</a:t>
            </a:r>
          </a:p>
          <a:p>
            <a:pPr lvl="2"/>
            <a:r>
              <a:rPr lang="en-US" altLang="en-US"/>
              <a:t>The toaster is broken, or…</a:t>
            </a:r>
          </a:p>
          <a:p>
            <a:pPr lvl="2"/>
            <a:r>
              <a:rPr lang="en-US" altLang="en-US"/>
              <a:t>The power is out, or…</a:t>
            </a:r>
          </a:p>
          <a:p>
            <a:pPr lvl="2"/>
            <a:r>
              <a:rPr lang="en-US" altLang="en-US"/>
              <a:t>I blow a fuse, or…</a:t>
            </a:r>
          </a:p>
          <a:p>
            <a:pPr lvl="2"/>
            <a:r>
              <a:rPr lang="en-US" altLang="en-US"/>
              <a:t>A neutron bomb explodes nearby and fries all electrical components, or…</a:t>
            </a:r>
          </a:p>
          <a:p>
            <a:pPr lvl="2"/>
            <a:r>
              <a:rPr lang="en-US" altLang="en-US"/>
              <a:t>A meteor strikes the earth, and the world we know it ceases to exist, or…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C897685C-0EF1-C1FE-CBFB-84B0D8F01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Ramification problem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2F8FE185-897B-77C5-21E4-0C309F66A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Similarly, it’s just about impossible to characterize every side effect of every action, at every possible level of detail:</a:t>
            </a:r>
          </a:p>
          <a:p>
            <a:pPr lvl="1"/>
            <a:r>
              <a:rPr lang="en-US" altLang="en-US" sz="1800"/>
              <a:t>When I put my bread into the toaster, and push the button, the bread will become toasted after two minutes, and…</a:t>
            </a:r>
          </a:p>
          <a:p>
            <a:pPr lvl="2"/>
            <a:r>
              <a:rPr lang="en-US" altLang="en-US" sz="1600"/>
              <a:t>The crumbs that fall off the bread onto the bottom of the toaster over tray will also become toasted, and…</a:t>
            </a:r>
          </a:p>
          <a:p>
            <a:pPr lvl="2"/>
            <a:r>
              <a:rPr lang="en-US" altLang="en-US" sz="1600"/>
              <a:t>Some of the aforementioned crumbs will become burnt, and…</a:t>
            </a:r>
          </a:p>
          <a:p>
            <a:pPr lvl="2"/>
            <a:r>
              <a:rPr lang="en-US" altLang="en-US" sz="1600"/>
              <a:t>The outside molecules of the bread will become “toasted,” and…</a:t>
            </a:r>
          </a:p>
          <a:p>
            <a:pPr lvl="2"/>
            <a:r>
              <a:rPr lang="en-US" altLang="en-US" sz="1600"/>
              <a:t>The inside molecules of the bread will remain more “breadlike,” and…</a:t>
            </a:r>
          </a:p>
          <a:p>
            <a:pPr lvl="2"/>
            <a:r>
              <a:rPr lang="en-US" altLang="en-US" sz="1600"/>
              <a:t>The toasting process will release a small amount of humidity into the air because of evaporation, and…</a:t>
            </a:r>
          </a:p>
          <a:p>
            <a:pPr lvl="2"/>
            <a:r>
              <a:rPr lang="en-US" altLang="en-US" sz="1600"/>
              <a:t>The heating elements will become a tiny fraction more likely to burn out the next time I use the toaster, and…</a:t>
            </a:r>
          </a:p>
          <a:p>
            <a:pPr lvl="2"/>
            <a:r>
              <a:rPr lang="en-US" altLang="en-US" sz="1600"/>
              <a:t>The electricity meter in the house will move up slightly, and…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3CFCEBD2-4176-A788-F9EE-A3A764D7F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Knowledge engineering!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37ACF0A1-D39A-B217-E1A1-56EB2FF6F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Modeling the “right” conditions and the “right” effects at the “right” level of abstraction is very difficult</a:t>
            </a:r>
          </a:p>
          <a:p>
            <a:pPr>
              <a:lnSpc>
                <a:spcPct val="90000"/>
              </a:lnSpc>
            </a:pPr>
            <a:r>
              <a:rPr lang="en-US" altLang="en-US"/>
              <a:t>Knowledge engineering (creating and maintaining knowledge bases for intelligent reasoning) is an entire field of investigation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Many researchers hope that automated knowledge acquisition and machine learning tools can fill the gap: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Our intelligent systems should be able to </a:t>
            </a:r>
            <a:r>
              <a:rPr lang="en-US" altLang="en-US" b="1"/>
              <a:t>learn</a:t>
            </a:r>
            <a:r>
              <a:rPr lang="en-US" altLang="en-US"/>
              <a:t> about the conditions and effects, just like we do!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Our intelligent systems should be able to learn when to pay attention to, or reason about, certain aspects of processes, depending on the context!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F23F41EF-CF9C-F97C-1512-C0B7BA272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Preferences among actions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3FA10323-E279-EE2C-60D5-1757C4BCB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problem with the Wumpus world knowledge base that we have built so far is that it is difficult to decide which action is best among a number of possibilities.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example, to decide between a forward and a grab, axioms describing when it is OK to move to a square would have to mention glitter.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is not modular! 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 can solve this problem by </a:t>
            </a:r>
            <a:r>
              <a:rPr lang="en-US" altLang="en-US" b="1">
                <a:solidFill>
                  <a:schemeClr val="accent2"/>
                </a:solidFill>
              </a:rPr>
              <a:t>separating facts about actions from facts about goals</a:t>
            </a:r>
            <a:r>
              <a:rPr lang="en-US" altLang="en-US"/>
              <a:t>. This way our </a:t>
            </a:r>
            <a:r>
              <a:rPr lang="en-US" altLang="en-US" b="1">
                <a:solidFill>
                  <a:schemeClr val="accent2"/>
                </a:solidFill>
              </a:rPr>
              <a:t>agent can be reprogrammed just by asking it to achieve different goals</a:t>
            </a:r>
            <a:r>
              <a:rPr lang="en-US" altLang="en-US"/>
              <a:t>.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0DFAE260-D3CA-6788-3BF8-A96BD806F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Preferences among actions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FE215CA-A4DE-B7B5-FCC8-0DC85F287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first step is to describe the desirability of actions independent of each other. </a:t>
            </a:r>
          </a:p>
          <a:p>
            <a:r>
              <a:rPr lang="en-US" altLang="en-US"/>
              <a:t>In doing this we will use a simple scale: actions can be Great, Good, Medium, Risky, or Deadly. </a:t>
            </a:r>
          </a:p>
          <a:p>
            <a:r>
              <a:rPr lang="en-US" altLang="en-US"/>
              <a:t>Obviously, the agent should always do the best action it can find: 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a,s) Great(a,s)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Action(a,s) 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a,s) Good(a,s)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</a:t>
            </a: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b) Great(b,s) 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Action(a,s) 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a,s) Medium(a,s)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(</a:t>
            </a:r>
            <a:r>
              <a:rPr lang="en-US" altLang="en-US">
                <a:sym typeface="Symbol" panose="05050102010706020507" pitchFamily="18" charset="2"/>
              </a:rPr>
              <a:t></a:t>
            </a: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b) Great(b,s) 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en-US"/>
              <a:t> Good(b,s))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Action(a,s) </a:t>
            </a:r>
          </a:p>
          <a:p>
            <a:pPr lvl="1">
              <a:buFontTx/>
              <a:buNone/>
            </a:pPr>
            <a:r>
              <a:rPr lang="en-US" altLang="en-US"/>
              <a:t>     ...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F4058774-08DF-8D9A-99E9-A5E1643C9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Preferences among actions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A1273C28-9874-2A3E-35F1-C818E0313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We use this action quality scale in the following way. </a:t>
            </a:r>
          </a:p>
          <a:p>
            <a:r>
              <a:rPr lang="en-US" altLang="en-US"/>
              <a:t>Until it finds the gold, the basic strategy for our agent is: </a:t>
            </a:r>
          </a:p>
          <a:p>
            <a:pPr lvl="1"/>
            <a:r>
              <a:rPr lang="en-US" altLang="en-US"/>
              <a:t>Great actions include picking up the gold when found and climbing out of the cave with the gold. </a:t>
            </a:r>
          </a:p>
          <a:p>
            <a:pPr lvl="1"/>
            <a:r>
              <a:rPr lang="en-US" altLang="en-US"/>
              <a:t>Good actions include moving to a square that’s OK and hasn't been visited yet. </a:t>
            </a:r>
          </a:p>
          <a:p>
            <a:pPr lvl="1"/>
            <a:r>
              <a:rPr lang="en-US" altLang="en-US"/>
              <a:t>Medium actions include moving to a square that is OK and has already been visited. </a:t>
            </a:r>
          </a:p>
          <a:p>
            <a:pPr lvl="1"/>
            <a:r>
              <a:rPr lang="en-US" altLang="en-US"/>
              <a:t>Risky actions include moving to a square that is not known to be deadly or OK. </a:t>
            </a:r>
          </a:p>
          <a:p>
            <a:pPr lvl="1"/>
            <a:r>
              <a:rPr lang="en-US" altLang="en-US"/>
              <a:t>Deadly actions are moving into a square that is known to have a pit or a Wumpus.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3F25302-830A-D038-FB6D-82941B352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Goal-based agents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EFC6FBB2-E6F2-FA98-1743-85A2DCB5B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Once the gold is found, it is necessary to change strategies.  So now we need a new set of action values. </a:t>
            </a:r>
          </a:p>
          <a:p>
            <a:r>
              <a:rPr lang="en-US" altLang="en-US"/>
              <a:t>We could encode this as a rule: </a:t>
            </a:r>
          </a:p>
          <a:p>
            <a:pPr lvl="1"/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s) Holding(Gold,s)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GoalLocation([1,1]),s)</a:t>
            </a:r>
          </a:p>
          <a:p>
            <a:r>
              <a:rPr lang="en-US" altLang="en-US"/>
              <a:t>We must now decide how the agent will work out a sequence of actions to accomplish the goal. </a:t>
            </a:r>
          </a:p>
          <a:p>
            <a:r>
              <a:rPr lang="en-US" altLang="en-US"/>
              <a:t>Three possible approaches are: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Inference</a:t>
            </a:r>
            <a:r>
              <a:rPr lang="en-US" altLang="en-US"/>
              <a:t>: good versus wasteful solutions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Search</a:t>
            </a:r>
            <a:r>
              <a:rPr lang="en-US" altLang="en-US"/>
              <a:t>: make a problem with operators and set of states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Planning</a:t>
            </a:r>
            <a:r>
              <a:rPr lang="en-US" altLang="en-US"/>
              <a:t>: to be discussed later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ECA4-312B-4068-F8AD-A5ED09E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First-Order Logic (FOL)</a:t>
            </a:r>
            <a:r>
              <a:rPr lang="en-US" dirty="0"/>
              <a:t>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655F-9C1E-31F2-300F-7D8F358A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First-Order Logic (FOL)</a:t>
            </a:r>
            <a:r>
              <a:rPr lang="en-US" dirty="0"/>
              <a:t>, also known as Predicate Logic or First-Order Predicate Calculus, is a formal system used to express statements about objects, their properties, and their relationships. FOL extends propositional logic by incorporating quantifiers and predicates, making it much more expressive.</a:t>
            </a:r>
          </a:p>
        </p:txBody>
      </p:sp>
    </p:spTree>
    <p:extLst>
      <p:ext uri="{BB962C8B-B14F-4D97-AF65-F5344CB8AC3E}">
        <p14:creationId xmlns:p14="http://schemas.microsoft.com/office/powerpoint/2010/main" val="248444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6E23-171C-DD93-65C7-EC891B51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First-Order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4D4C-5326-8ECB-487F-6045B223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Terms</a:t>
            </a:r>
            <a:r>
              <a:rPr lang="en-US" dirty="0"/>
              <a:t>:</a:t>
            </a:r>
          </a:p>
          <a:p>
            <a:r>
              <a:rPr lang="en-US" dirty="0"/>
              <a:t>    Constants: Represent specific objects in the domain (e.g., a, b, Raju).</a:t>
            </a:r>
          </a:p>
          <a:p>
            <a:r>
              <a:rPr lang="en-US" dirty="0"/>
              <a:t>    Variables: Represent any object in the domain (e.g., x, y, z).</a:t>
            </a:r>
          </a:p>
          <a:p>
            <a:r>
              <a:rPr lang="en-US" dirty="0"/>
              <a:t>    Functions: Map a set of objects to another object</a:t>
            </a:r>
          </a:p>
          <a:p>
            <a:pPr lvl="1"/>
            <a:r>
              <a:rPr lang="en-US" dirty="0"/>
              <a:t> e.g., ‘</a:t>
            </a:r>
            <a:r>
              <a:rPr lang="en-US" dirty="0" err="1"/>
              <a:t>fatherOf</a:t>
            </a:r>
            <a:r>
              <a:rPr lang="en-US" dirty="0"/>
              <a:t>(Raju)’</a:t>
            </a:r>
          </a:p>
          <a:p>
            <a:pPr marL="0" indent="0">
              <a:buNone/>
            </a:pPr>
            <a:r>
              <a:rPr lang="en-US" b="1" dirty="0"/>
              <a:t>Predicates</a:t>
            </a:r>
            <a:r>
              <a:rPr lang="en-US" dirty="0"/>
              <a:t>: Represent properties or relationships between objects. For example, </a:t>
            </a:r>
          </a:p>
          <a:p>
            <a:r>
              <a:rPr lang="en-US" dirty="0"/>
              <a:t>Student(Raju) means “Raju is a student," and Likes(Raju, Pizza) means "John likes pizza."</a:t>
            </a:r>
          </a:p>
        </p:txBody>
      </p:sp>
    </p:spTree>
    <p:extLst>
      <p:ext uri="{BB962C8B-B14F-4D97-AF65-F5344CB8AC3E}">
        <p14:creationId xmlns:p14="http://schemas.microsoft.com/office/powerpoint/2010/main" val="264134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C27E-DF1C-4109-4283-396B3BB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A7A4-0880-C6B1-53A0-9CAF956D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Logical Connectives</a:t>
            </a:r>
            <a:r>
              <a:rPr lang="en-US" dirty="0"/>
              <a:t>:</a:t>
            </a:r>
          </a:p>
          <a:p>
            <a:r>
              <a:rPr lang="en-US" dirty="0"/>
              <a:t>    Conjunction (∧): P ∧ Q means "P and Q."</a:t>
            </a:r>
          </a:p>
          <a:p>
            <a:r>
              <a:rPr lang="en-US" dirty="0"/>
              <a:t>    Disjunction (∨): P ∨ Q means "P or Q."</a:t>
            </a:r>
          </a:p>
          <a:p>
            <a:r>
              <a:rPr lang="en-US" dirty="0"/>
              <a:t>    Negation (¬): ¬P means "not P."</a:t>
            </a:r>
          </a:p>
          <a:p>
            <a:r>
              <a:rPr lang="en-US" dirty="0"/>
              <a:t>    Implication (→): P → Q means "if P then Q."</a:t>
            </a:r>
          </a:p>
          <a:p>
            <a:r>
              <a:rPr lang="en-US" dirty="0"/>
              <a:t>    Biconditional (↔): P ↔ Q means "P if and only if Q."</a:t>
            </a:r>
          </a:p>
        </p:txBody>
      </p:sp>
    </p:spTree>
    <p:extLst>
      <p:ext uri="{BB962C8B-B14F-4D97-AF65-F5344CB8AC3E}">
        <p14:creationId xmlns:p14="http://schemas.microsoft.com/office/powerpoint/2010/main" val="216106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4649-27CA-35C1-37CB-277F43FA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3B83-F08D-1E90-DEDD-418E0273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Quantifiers</a:t>
            </a:r>
            <a:r>
              <a:rPr lang="en-US" dirty="0"/>
              <a:t>:</a:t>
            </a:r>
          </a:p>
          <a:p>
            <a:r>
              <a:rPr lang="en-US"/>
              <a:t>    </a:t>
            </a:r>
            <a:r>
              <a:rPr lang="en-US" dirty="0"/>
              <a:t>Universal Quantifier (∀): ∀x P(x) means "for all x, P(x) is true."</a:t>
            </a:r>
          </a:p>
          <a:p>
            <a:r>
              <a:rPr lang="en-US" dirty="0"/>
              <a:t>    Existential Quantifier (∃): ∃x P(x) means "there exists an x such that P(x) is true."</a:t>
            </a:r>
          </a:p>
        </p:txBody>
      </p:sp>
    </p:spTree>
    <p:extLst>
      <p:ext uri="{BB962C8B-B14F-4D97-AF65-F5344CB8AC3E}">
        <p14:creationId xmlns:p14="http://schemas.microsoft.com/office/powerpoint/2010/main" val="13806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6785</Words>
  <Application>Microsoft Office PowerPoint</Application>
  <PresentationFormat>Widescreen</PresentationFormat>
  <Paragraphs>521</Paragraphs>
  <Slides>56</Slides>
  <Notes>44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</vt:lpstr>
      <vt:lpstr>Symbol</vt:lpstr>
      <vt:lpstr>Times New Roman</vt:lpstr>
      <vt:lpstr>Office Theme</vt:lpstr>
      <vt:lpstr>Unit 4 </vt:lpstr>
      <vt:lpstr>Requirements for Representation. </vt:lpstr>
      <vt:lpstr>PowerPoint Presentation</vt:lpstr>
      <vt:lpstr>PowerPoint Presentation</vt:lpstr>
      <vt:lpstr>Propositional Logic </vt:lpstr>
      <vt:lpstr>First-Order Logic (FOL),</vt:lpstr>
      <vt:lpstr>Key Components of First-Order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First-Order Logic</vt:lpstr>
      <vt:lpstr>Outline</vt:lpstr>
      <vt:lpstr>First-order logic</vt:lpstr>
      <vt:lpstr>User provides</vt:lpstr>
      <vt:lpstr>FOL Provides</vt:lpstr>
      <vt:lpstr>Sentences are built from terms and atoms</vt:lpstr>
      <vt:lpstr>A BNF for FOL</vt:lpstr>
      <vt:lpstr>Quantifiers</vt:lpstr>
      <vt:lpstr>Quantifiers</vt:lpstr>
      <vt:lpstr>Quantifier Scope</vt:lpstr>
      <vt:lpstr>Connections between All and Exists</vt:lpstr>
      <vt:lpstr>Quantified inference rules</vt:lpstr>
      <vt:lpstr>PowerPoint Presentation</vt:lpstr>
      <vt:lpstr>Universal instantiation (a.k.a. universal elimination)</vt:lpstr>
      <vt:lpstr>Existential instantiation (a.k.a. existential elimination)</vt:lpstr>
      <vt:lpstr>Existential generalization (a.k.a. existential introduction)</vt:lpstr>
      <vt:lpstr>Translating English to FOL</vt:lpstr>
      <vt:lpstr>Example: A simple genealogy KB by FOL</vt:lpstr>
      <vt:lpstr>PowerPoint Presentation</vt:lpstr>
      <vt:lpstr>Axioms for Set Theory in FOL</vt:lpstr>
      <vt:lpstr>Semantics of FOL</vt:lpstr>
      <vt:lpstr>PowerPoint Presentation</vt:lpstr>
      <vt:lpstr>Axioms, definitions and theorems</vt:lpstr>
      <vt:lpstr>More on definitions</vt:lpstr>
      <vt:lpstr>More on definitions</vt:lpstr>
      <vt:lpstr>Higher-order logic</vt:lpstr>
      <vt:lpstr>Expressing uniqueness</vt:lpstr>
      <vt:lpstr>Notational differences</vt:lpstr>
      <vt:lpstr>Logical agents for the Wumpus World</vt:lpstr>
      <vt:lpstr>A simple reflex agent</vt:lpstr>
      <vt:lpstr>Representing change</vt:lpstr>
      <vt:lpstr>Situations</vt:lpstr>
      <vt:lpstr>Situation calculus</vt:lpstr>
      <vt:lpstr>Deducing hidden properties</vt:lpstr>
      <vt:lpstr>Deducing hidden properties II</vt:lpstr>
      <vt:lpstr>Representing change: The frame problem</vt:lpstr>
      <vt:lpstr>The frame problem II</vt:lpstr>
      <vt:lpstr>Qualification problem</vt:lpstr>
      <vt:lpstr>Ramification problem</vt:lpstr>
      <vt:lpstr>Knowledge engineering!</vt:lpstr>
      <vt:lpstr>Preferences among actions</vt:lpstr>
      <vt:lpstr>Preferences among actions</vt:lpstr>
      <vt:lpstr>Preferences among actions</vt:lpstr>
      <vt:lpstr>Goal-based agents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ranjit kolkar</dc:creator>
  <cp:lastModifiedBy>ranjit kolkar</cp:lastModifiedBy>
  <cp:revision>5</cp:revision>
  <dcterms:created xsi:type="dcterms:W3CDTF">2024-06-11T02:46:37Z</dcterms:created>
  <dcterms:modified xsi:type="dcterms:W3CDTF">2024-06-25T05:30:08Z</dcterms:modified>
</cp:coreProperties>
</file>