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57" r:id="rId2"/>
    <p:sldId id="479" r:id="rId3"/>
    <p:sldId id="359" r:id="rId4"/>
    <p:sldId id="404" r:id="rId5"/>
    <p:sldId id="407" r:id="rId6"/>
    <p:sldId id="385" r:id="rId7"/>
    <p:sldId id="406" r:id="rId8"/>
    <p:sldId id="405" r:id="rId9"/>
    <p:sldId id="386" r:id="rId10"/>
    <p:sldId id="387" r:id="rId11"/>
    <p:sldId id="388" r:id="rId12"/>
    <p:sldId id="391" r:id="rId13"/>
    <p:sldId id="390" r:id="rId14"/>
    <p:sldId id="402" r:id="rId15"/>
    <p:sldId id="403" r:id="rId16"/>
    <p:sldId id="43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06D20-265A-45AE-8D7F-1100293F805F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54D4B-AC91-4CBF-9F06-E2874E0FB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54D4B-AC91-4CBF-9F06-E2874E0FB78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3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5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2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0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5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6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1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00093-A566-4883-87EB-6E6022A9D2E1}" type="datetimeFigureOut">
              <a:rPr lang="en-US" smtClean="0"/>
              <a:pPr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9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s.statcounter.com/os-market-share/mobile/worldwid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781080"/>
            <a:ext cx="8546121" cy="5791192"/>
          </a:xfrm>
        </p:spPr>
        <p:txBody>
          <a:bodyPr>
            <a:normAutofit fontScale="85000" lnSpcReduction="20000"/>
          </a:bodyPr>
          <a:lstStyle/>
          <a:p>
            <a:endParaRPr lang="en-IN" sz="4800" b="1" dirty="0">
              <a:solidFill>
                <a:schemeClr val="tx1"/>
              </a:solidFill>
            </a:endParaRPr>
          </a:p>
          <a:p>
            <a:r>
              <a:rPr lang="en-IN" sz="4800" b="1" dirty="0">
                <a:solidFill>
                  <a:schemeClr val="tx1"/>
                </a:solidFill>
              </a:rPr>
              <a:t>Mobile Phone Security </a:t>
            </a: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Dr. </a:t>
            </a:r>
            <a:r>
              <a:rPr lang="en-US" sz="2000" b="1" dirty="0" err="1">
                <a:solidFill>
                  <a:schemeClr val="tx1"/>
                </a:solidFill>
              </a:rPr>
              <a:t>Digvijaysinh</a:t>
            </a:r>
            <a:r>
              <a:rPr lang="en-US" sz="2000" b="1" dirty="0">
                <a:solidFill>
                  <a:schemeClr val="tx1"/>
                </a:solidFill>
              </a:rPr>
              <a:t> Rathod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Associate Dean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School of Cyber Security and Digital Forensics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National Forensic Sciences University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b="1" dirty="0">
              <a:latin typeface="Calibri" pitchFamily="34" charset="0"/>
            </a:endParaRP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digvijay.rathod@nfsu.ac.in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1928802"/>
            <a:ext cx="490973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 descr="GFSU: Courses, Admissions, Placements, Scholarships, Fe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5495" y="0"/>
            <a:ext cx="1120496" cy="14287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2015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494472"/>
            <a:ext cx="8546121" cy="546732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Linux kernel: 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Provides a level of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abstraction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between the device hardware and the upper layers.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Kernel contains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drivers to understand the hardware instruction.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drivers in the kernel control the underlying hardware. 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shown in the preceding figure, the kernel contains drivers related to Wi-Fi, Bluetooth, USB, audio, display, and so on.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Such as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 management, memory management, security, and networking, are managed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by Linux kernel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The Android architecture</a:t>
            </a:r>
            <a:r>
              <a:rPr lang="en-US" sz="2400" dirty="0"/>
              <a:t> 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590008"/>
            <a:ext cx="8546121" cy="546732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Libraries: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top of Linux kernel are Android's native libraries.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with the help of these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libraries that the device handles different types of data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These libraries are written in the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 or C++ programming languages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are specific to a particular hardware.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example, the media framework library supports the recording and playback of audio, video and picture formats.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The Android architecture</a:t>
            </a:r>
            <a:r>
              <a:rPr lang="en-US" sz="2400" dirty="0"/>
              <a:t> 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590008"/>
            <a:ext cx="8546121" cy="546732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Dalvik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virtual machine: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The Android Run Time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142984"/>
            <a:ext cx="4786346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ounded Rectangle 10"/>
          <p:cNvSpPr/>
          <p:nvPr/>
        </p:nvSpPr>
        <p:spPr>
          <a:xfrm>
            <a:off x="7072330" y="2928934"/>
            <a:ext cx="1143008" cy="7143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.Class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7572396" y="3643314"/>
            <a:ext cx="28575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113274" y="4099238"/>
            <a:ext cx="1887882" cy="7143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.</a:t>
            </a:r>
            <a:r>
              <a:rPr lang="en-IN" dirty="0" err="1"/>
              <a:t>dex</a:t>
            </a:r>
            <a:r>
              <a:rPr lang="en-IN" dirty="0"/>
              <a:t> </a:t>
            </a:r>
          </a:p>
          <a:p>
            <a:pPr algn="ctr"/>
            <a:r>
              <a:rPr lang="en-IN" dirty="0" err="1"/>
              <a:t>Dalvik</a:t>
            </a:r>
            <a:r>
              <a:rPr lang="en-IN" dirty="0"/>
              <a:t> Executable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590008"/>
            <a:ext cx="8546121" cy="546732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Dalvik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byte code :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Dalvik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byte code is an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optimized byte code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suitable for low-memory and low-processing environments.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Also, note that JVM's byte code consists of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one or more .class files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depending on the number of Java files that are present in an application,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Dalvik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byte code is composed of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only one .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dex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file.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The Android architecture</a:t>
            </a:r>
            <a:r>
              <a:rPr lang="en-US" sz="2400" dirty="0"/>
              <a:t> 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9" y="439880"/>
            <a:ext cx="8417564" cy="5696512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 sandboxing :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Android security</a:t>
            </a:r>
            <a:r>
              <a:rPr lang="en-US" sz="2400" dirty="0"/>
              <a:t> 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285860"/>
            <a:ext cx="687730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214414" y="5943834"/>
            <a:ext cx="6929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Two applications on different processes on with different UID's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58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9" y="426232"/>
            <a:ext cx="8417564" cy="5696512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 sandboxing :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order to isolate applications from each other, Android takes advantage of the Linux user-based protection model. 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Linux systems, each user is assigned a unique user ID (UID) and users are segregated so that one user does not access the data of another user. 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resources under a particular user are run with the same privileges. Similarly, each Android application is assigned a UID and is run as a separate process.  </a:t>
            </a:r>
          </a:p>
          <a:p>
            <a:pPr lvl="2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application sandboxing is done at the kernel level. it applies to both native applications and OS applications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Android security</a:t>
            </a:r>
            <a:r>
              <a:rPr lang="en-US" sz="2400" dirty="0"/>
              <a:t> 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3334199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781080"/>
            <a:ext cx="8546121" cy="5791192"/>
          </a:xfrm>
        </p:spPr>
        <p:txBody>
          <a:bodyPr>
            <a:normAutofit fontScale="85000" lnSpcReduction="20000"/>
          </a:bodyPr>
          <a:lstStyle/>
          <a:p>
            <a:endParaRPr lang="en-IN" sz="4800" b="1" dirty="0">
              <a:solidFill>
                <a:schemeClr val="tx1"/>
              </a:solidFill>
            </a:endParaRPr>
          </a:p>
          <a:p>
            <a:r>
              <a:rPr lang="en-IN" sz="4800" b="1" dirty="0">
                <a:solidFill>
                  <a:schemeClr val="tx1"/>
                </a:solidFill>
              </a:rPr>
              <a:t>Mobile Phone Security </a:t>
            </a: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Dr. </a:t>
            </a:r>
            <a:r>
              <a:rPr lang="en-US" sz="2000" b="1" dirty="0" err="1">
                <a:solidFill>
                  <a:schemeClr val="tx1"/>
                </a:solidFill>
              </a:rPr>
              <a:t>Digvijaysinh</a:t>
            </a:r>
            <a:r>
              <a:rPr lang="en-US" sz="2000" b="1" dirty="0">
                <a:solidFill>
                  <a:schemeClr val="tx1"/>
                </a:solidFill>
              </a:rPr>
              <a:t> Rathod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Associate Professor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(Cyber Security and Digital Forensics)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Institute of Forensic Science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Gujarat Forensic Sciences University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b="1" dirty="0">
              <a:latin typeface="Calibri" pitchFamily="34" charset="0"/>
            </a:endParaRP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digvijay.rathod@gfsu.edu.in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1928802"/>
            <a:ext cx="490973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 descr="GFSU: Courses, Admissions, Placements, Scholarships, Fe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5495" y="0"/>
            <a:ext cx="1120496" cy="14287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201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590008"/>
            <a:ext cx="8546121" cy="546732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endParaRPr lang="en-IN" sz="2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Session – I</a:t>
            </a:r>
          </a:p>
          <a:p>
            <a:pPr lvl="1">
              <a:lnSpc>
                <a:spcPct val="150000"/>
              </a:lnSpc>
            </a:pPr>
            <a:r>
              <a:rPr lang="en-IN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 to Android</a:t>
            </a:r>
          </a:p>
          <a:p>
            <a:pPr lvl="1">
              <a:lnSpc>
                <a:spcPct val="150000"/>
              </a:lnSpc>
            </a:pPr>
            <a:r>
              <a:rPr lang="en-IN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Architecture </a:t>
            </a:r>
          </a:p>
          <a:p>
            <a:pPr lvl="1">
              <a:lnSpc>
                <a:spcPct val="150000"/>
              </a:lnSpc>
            </a:pPr>
            <a:r>
              <a:rPr lang="en-IN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Run Time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dirty="0"/>
              <a:t>Session - I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1214422"/>
            <a:ext cx="8546121" cy="546732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ü"/>
            </a:pPr>
            <a:endParaRPr lang="en-IN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200000"/>
              </a:lnSpc>
              <a:buFont typeface="Wingdings" pitchFamily="2" charset="2"/>
              <a:buChar char="ü"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Application Security Pen-Testing</a:t>
            </a:r>
          </a:p>
          <a:p>
            <a:pPr algn="l">
              <a:lnSpc>
                <a:spcPct val="200000"/>
              </a:lnSpc>
              <a:buFont typeface="Wingdings" pitchFamily="2" charset="2"/>
              <a:buChar char="ü"/>
            </a:pP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iOS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Application Security Pen-Testing</a:t>
            </a:r>
          </a:p>
          <a:p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b="1" dirty="0">
              <a:latin typeface="Calibri" pitchFamily="34" charset="0"/>
            </a:endParaRP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digvijay.rathod@gfsu.edu.in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6578" y="1500174"/>
            <a:ext cx="1500198" cy="177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 descr="GFSU: Courses, Admissions, Placements, Scholarships, Fe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3" y="0"/>
            <a:ext cx="1120496" cy="1428736"/>
          </a:xfrm>
          <a:prstGeom prst="rect">
            <a:avLst/>
          </a:prstGeom>
          <a:noFill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2264" y="3714752"/>
            <a:ext cx="208597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8201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781080"/>
            <a:ext cx="8546121" cy="5467320"/>
          </a:xfrm>
        </p:spPr>
        <p:txBody>
          <a:bodyPr>
            <a:normAutofit/>
          </a:bodyPr>
          <a:lstStyle/>
          <a:p>
            <a:endParaRPr lang="en-IN" sz="4400" b="1" dirty="0">
              <a:solidFill>
                <a:schemeClr val="tx1"/>
              </a:solidFill>
            </a:endParaRPr>
          </a:p>
          <a:p>
            <a:r>
              <a:rPr lang="en-IN" sz="4400" b="1" dirty="0">
                <a:solidFill>
                  <a:schemeClr val="tx1"/>
                </a:solidFill>
              </a:rPr>
              <a:t>Reference </a:t>
            </a: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b="1" dirty="0">
              <a:latin typeface="Calibri" pitchFamily="34" charset="0"/>
            </a:endParaRP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digvijay.rathod@gfsu.edu.in</a:t>
            </a:r>
          </a:p>
        </p:txBody>
      </p:sp>
      <p:pic>
        <p:nvPicPr>
          <p:cNvPr id="11" name="Picture 5" descr="GFSU: Courses, Admissions, Placements, Scholarships, Fe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3" y="0"/>
            <a:ext cx="1120496" cy="1428736"/>
          </a:xfrm>
          <a:prstGeom prst="rect">
            <a:avLst/>
          </a:prstGeom>
          <a:noFill/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285992"/>
            <a:ext cx="3436155" cy="414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2214554"/>
            <a:ext cx="3328985" cy="4152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8201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434396"/>
            <a:ext cx="8546121" cy="5828938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Mobile Operating System Market Share Worldwide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595230"/>
            <a:ext cx="88487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500034" y="5643578"/>
            <a:ext cx="84296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Ref: https://gs.statcounter.com/os-market-share/mobile/worldwide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434396"/>
            <a:ext cx="8546121" cy="5828938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 is an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open-source operating system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based on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with a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Java and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kotlin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programming interface for mobile devices such as Smartphone (Touch Screen Devices who supports Android OS) as well for Tablets too.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was developed by the Open Handset Alliance 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(OHA)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which is led by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 Open Handset Alliance (OHA) is a consortium of multiple companies like Samsung, Sony, Intel and many more to provide services and deploy handsets using the android platform.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Introduction to  Android 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434396"/>
            <a:ext cx="8546121" cy="5828938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 2007, Google released a first beta version of the Android Software Development Kit (SDK) and the first commercial version of Android 1.0 (with name Alpha), was released in September 2008.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 2012, Google released another version of android, 4.1 Jelly Bean.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 2014, Google announced another Latest Version, 5.0 Lollipop.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Latest release10/August 3, 2020 and on the way to release Android 11.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Introduction to  Android 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671896"/>
            <a:ext cx="8546121" cy="546732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operating system (desktop or mobile) takes responsibility for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managing the resources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the system and provides a way for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applications to talk to hardware or physical components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order to accomplish certain tasks.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OS manage mobile phones, manages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memory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processes, enforces security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takes care of networking issues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The Android architecture</a:t>
            </a:r>
            <a:r>
              <a:rPr lang="en-US" sz="2400" dirty="0"/>
              <a:t> 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494472"/>
            <a:ext cx="8546121" cy="5467320"/>
          </a:xfrm>
        </p:spPr>
        <p:txBody>
          <a:bodyPr>
            <a:noAutofit/>
          </a:bodyPr>
          <a:lstStyle/>
          <a:p>
            <a:pPr lvl="1" algn="just"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Android operating system consists of a stack of layers running on top of each other.</a:t>
            </a:r>
          </a:p>
          <a:p>
            <a:pPr lvl="1" algn="just"/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The Android architecture</a:t>
            </a:r>
            <a:r>
              <a:rPr lang="en-US" sz="2400" dirty="0"/>
              <a:t> 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357298"/>
            <a:ext cx="7643866" cy="5186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30678</TotalTime>
  <Words>615</Words>
  <Application>Microsoft Office PowerPoint</Application>
  <PresentationFormat>On-screen Show (4:3)</PresentationFormat>
  <Paragraphs>120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digvijay</dc:creator>
  <cp:lastModifiedBy>Windows User</cp:lastModifiedBy>
  <cp:revision>536</cp:revision>
  <dcterms:created xsi:type="dcterms:W3CDTF">2018-03-30T10:15:50Z</dcterms:created>
  <dcterms:modified xsi:type="dcterms:W3CDTF">2021-10-04T05:59:19Z</dcterms:modified>
</cp:coreProperties>
</file>