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57" r:id="rId2"/>
    <p:sldId id="408" r:id="rId3"/>
    <p:sldId id="446" r:id="rId4"/>
    <p:sldId id="439" r:id="rId5"/>
    <p:sldId id="482" r:id="rId6"/>
    <p:sldId id="442" r:id="rId7"/>
    <p:sldId id="443" r:id="rId8"/>
    <p:sldId id="466" r:id="rId9"/>
    <p:sldId id="483" r:id="rId10"/>
    <p:sldId id="467" r:id="rId11"/>
    <p:sldId id="486" r:id="rId12"/>
    <p:sldId id="488" r:id="rId13"/>
    <p:sldId id="496" r:id="rId14"/>
    <p:sldId id="495" r:id="rId15"/>
    <p:sldId id="489" r:id="rId16"/>
    <p:sldId id="490" r:id="rId17"/>
    <p:sldId id="494" r:id="rId18"/>
    <p:sldId id="468" r:id="rId19"/>
    <p:sldId id="469" r:id="rId20"/>
    <p:sldId id="470" r:id="rId21"/>
    <p:sldId id="471" r:id="rId22"/>
    <p:sldId id="472" r:id="rId23"/>
    <p:sldId id="473" r:id="rId24"/>
    <p:sldId id="474" r:id="rId25"/>
    <p:sldId id="475" r:id="rId26"/>
    <p:sldId id="478" r:id="rId27"/>
    <p:sldId id="47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06D20-265A-45AE-8D7F-1100293F805F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54D4B-AC91-4CBF-9F06-E2874E0FB78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8603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055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3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3223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110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34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0567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875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17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026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00093-A566-4883-87EB-6E6022A9D2E1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1221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00093-A566-4883-87EB-6E6022A9D2E1}" type="datetimeFigureOut">
              <a:rPr lang="en-US" smtClean="0"/>
              <a:pPr/>
              <a:t>8/25/2020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F41E-2724-4E8B-A7C1-40819B11D8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698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 smtClean="0">
              <a:solidFill>
                <a:schemeClr val="tx1"/>
              </a:solidFill>
            </a:endParaRPr>
          </a:p>
          <a:p>
            <a:r>
              <a:rPr lang="en-IN" sz="4800" b="1" dirty="0" smtClean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Dr. </a:t>
            </a:r>
            <a:r>
              <a:rPr lang="en-US" sz="2000" b="1" dirty="0" err="1" smtClean="0">
                <a:solidFill>
                  <a:schemeClr val="tx1"/>
                </a:solidFill>
              </a:rPr>
              <a:t>Digvijaysinh</a:t>
            </a:r>
            <a:r>
              <a:rPr lang="en-US" sz="2000" b="1" dirty="0" smtClean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Gujarat Forensic Sciences University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Demonstration of two project (</a:t>
            </a:r>
            <a:r>
              <a:rPr lang="en-IN" sz="2600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Intro_demo_android_master</a:t>
            </a:r>
            <a:r>
              <a:rPr lang="en-IN" sz="2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Explicit Intent 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IN" sz="2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Implicit Intent</a:t>
            </a:r>
            <a:endParaRPr lang="en-US" sz="2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85786" y="5786454"/>
            <a:ext cx="77153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Ref: https://github.com/codepath/intro_android_demo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 smtClean="0">
              <a:solidFill>
                <a:schemeClr val="tx1"/>
              </a:solidFill>
            </a:endParaRPr>
          </a:p>
          <a:p>
            <a:r>
              <a:rPr lang="en-IN" sz="4800" b="1" dirty="0" smtClean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Dr. </a:t>
            </a:r>
            <a:r>
              <a:rPr lang="en-US" sz="2000" b="1" dirty="0" err="1" smtClean="0">
                <a:solidFill>
                  <a:schemeClr val="tx1"/>
                </a:solidFill>
              </a:rPr>
              <a:t>Digvijaysinh</a:t>
            </a:r>
            <a:r>
              <a:rPr lang="en-US" sz="2000" b="1" dirty="0" smtClean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Gujarat Forensic Sciences University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 Component</a:t>
            </a:r>
          </a:p>
          <a:p>
            <a:pPr lvl="1">
              <a:lnSpc>
                <a:spcPct val="150000"/>
              </a:lnSpc>
            </a:pPr>
            <a:r>
              <a:rPr lang="en-IN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</a:p>
          <a:p>
            <a:pPr lvl="1">
              <a:lnSpc>
                <a:spcPct val="150000"/>
              </a:lnSpc>
            </a:pPr>
            <a:r>
              <a:rPr lang="en-IN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 Filter</a:t>
            </a:r>
          </a:p>
          <a:p>
            <a:pPr lvl="1">
              <a:lnSpc>
                <a:spcPct val="150000"/>
              </a:lnSpc>
            </a:pPr>
            <a:endParaRPr lang="en-IN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</a:pP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fr-FR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1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fr-FR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fr-FR" sz="1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fr-FR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fr-FR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intent.setAction</a:t>
            </a:r>
            <a:r>
              <a:rPr lang="fr-FR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fr-FR" sz="1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Intent.ACTION_DIAL</a:t>
            </a:r>
            <a:r>
              <a:rPr lang="fr-FR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fr-FR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intent.setAction</a:t>
            </a:r>
            <a:r>
              <a:rPr lang="fr-FR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fr-FR" sz="1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Intent.ACTION_VIEW</a:t>
            </a:r>
            <a:r>
              <a:rPr lang="fr-FR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fr-FR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1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intent.setAction</a:t>
            </a:r>
            <a:r>
              <a:rPr lang="fr-FR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fr-FR" sz="18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Intent.ACTION_CALL</a:t>
            </a:r>
            <a:r>
              <a:rPr lang="fr-FR" sz="18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1371600" lvl="2" indent="-457200" algn="just">
              <a:lnSpc>
                <a:spcPct val="150000"/>
              </a:lnSpc>
            </a:pPr>
            <a:endParaRPr lang="fr-FR" sz="22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</a:pPr>
            <a:endParaRPr lang="fr-FR" sz="22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2643182"/>
            <a:ext cx="6000792" cy="3681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1214422"/>
            <a:ext cx="4786314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357298"/>
            <a:ext cx="4143404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240" y="2786058"/>
            <a:ext cx="4371975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888" y="4286256"/>
            <a:ext cx="4429124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4" name="Straight Arrow Connector 23"/>
          <p:cNvCxnSpPr/>
          <p:nvPr/>
        </p:nvCxnSpPr>
        <p:spPr>
          <a:xfrm flipV="1">
            <a:off x="2786050" y="4573596"/>
            <a:ext cx="1857388" cy="21272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43174" y="2000240"/>
            <a:ext cx="1785950" cy="21431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 Filters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Basically, Intent Filters can define the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behavior of Intents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using three Elements, that are-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&lt;actions&gt; – Action name defines the intent action that it’ll accept.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&lt;data&gt; – Data defines the data that is acceptable.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&lt;category&gt; – Category defines the name of the Intent Category that is acceptable.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 Filters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have seen how an Intent has been used to call an another activity. 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Android OS uses filters to pinpoint the set of Activities, Services, and Broadcast receivers that can handle the Intent with help of 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specified set of action, categories, data scheme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associated with an Intent. 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 will use </a:t>
            </a: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&lt;intent-filter&gt; 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element in the manifest file to list down actions, categories and data types associated with any activity, service, or broadcast receiver.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 Filters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Demo (</a:t>
            </a:r>
            <a:r>
              <a:rPr lang="en-IN" sz="26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IntentFilter_demo</a:t>
            </a:r>
            <a:r>
              <a:rPr lang="en-IN" sz="26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endParaRPr lang="en-US" sz="2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Intent object contains the following six things :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 Name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Extras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Flag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Intent object contains the following six things :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Component Name: </a:t>
            </a:r>
          </a:p>
          <a:p>
            <a:pPr marL="1828800" lvl="3" indent="-457200"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The intent object holds the name of the component of the Android application. Using component names, the system delivers an intent to a particular application component.</a:t>
            </a:r>
          </a:p>
          <a:p>
            <a:pPr marL="2286000" lvl="4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setComponent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2286000" lvl="4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setClass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2286000" lvl="4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setClassName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2286000" lvl="4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2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Demo of the application (ImplicitIntentOne.apk)</a:t>
            </a:r>
            <a:endParaRPr lang="en-US" sz="2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785786" y="5786454"/>
            <a:ext cx="764386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Ref: https://www.codota.com/code/java/methods/android.content.Intent/setComponent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endParaRPr lang="en-IN" sz="22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endParaRPr lang="en-IN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5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</a:p>
          <a:p>
            <a:pPr lvl="1">
              <a:lnSpc>
                <a:spcPct val="150000"/>
              </a:lnSpc>
            </a:pPr>
            <a:endParaRPr lang="en-IN" sz="4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Intent object contains the following six things :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</a:p>
          <a:p>
            <a:pPr marL="1828800" lvl="3" indent="-457200" algn="just">
              <a:lnSpc>
                <a:spcPct val="150000"/>
              </a:lnSpc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Action defines the general task that is to be performed on components. Now, these actions directly target Activities, Services or Broadcast Receivers. Let’s see a few actions that an intent object stores:</a:t>
            </a:r>
            <a:endParaRPr lang="en-US" sz="2200" dirty="0" smtClean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Intent object contains the following six things :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ACTION_VIEW content://contacts/people/1 -- Display information about the person whose identifier is "1".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ACTION_DIAL content://contacts/people/1 -- Display the phone dialer with the person filled in.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ACTION_DIAL tel:123 -- Display the phone dialer with the given number filled in.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857224" y="6072206"/>
            <a:ext cx="75009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Ref: https://developer.android.com/reference/android/content/Intent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Intent object contains the following six things :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ACTION_VIEW tel:123 -- Display the phone dialer with the given number filled in. Note how the VIEW action does what is considered the most reasonable thing for a particular URI.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ACTION_EDIT content://contacts/people/1 -- Edit information about the person whose identifier is "1".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Intent object contains the following six things :</a:t>
            </a:r>
          </a:p>
          <a:p>
            <a:pPr marL="1828800" lvl="3" indent="-457200" algn="just">
              <a:lnSpc>
                <a:spcPct val="150000"/>
              </a:lnSpc>
              <a:buFont typeface="+mj-lt"/>
              <a:buAutoNum type="arabicPeriod" startAt="2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ACTION_VIEW content://contacts/people/ -- Display a list of people, which the user can browse through. This example is a typical top-level entry into the Contacts application, showing you the list of people.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Intent object contains the following six things :</a:t>
            </a:r>
          </a:p>
          <a:p>
            <a:pPr marL="1885950" lvl="3" indent="-51435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contains some additional information about what kind of object should hold the intent. An intent object can contain any number of type of categories. 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field is optional in an </a:t>
            </a:r>
            <a:r>
              <a:rPr lang="en-US" sz="2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IntentObject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Intent object contains the following six things :</a:t>
            </a:r>
          </a:p>
          <a:p>
            <a:pPr marL="1885950" lvl="3" indent="-51435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 :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of the categories included are as follows :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BROWSABLE: The target components can be invoked in browsers to display data or message.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ALTERNATIVE: This means the component should be added in the list of alternative actions that the user performs on some data.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GADGET: This activity can be added inside some other components that host the gadgets.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Intent object contains the following six things :</a:t>
            </a:r>
          </a:p>
          <a:p>
            <a:pPr marL="1885950" lvl="3" indent="-514350"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Category :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Some of the categories included are as follows :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HOME: This displays the home page of the user’s device.</a:t>
            </a:r>
          </a:p>
          <a:p>
            <a:pPr marL="1828800" lvl="3" indent="-4572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LAUNCHER: The target can be an initial task and listed on the top of the application launcher.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791192"/>
          </a:xfrm>
        </p:spPr>
        <p:txBody>
          <a:bodyPr>
            <a:normAutofit fontScale="85000" lnSpcReduction="20000"/>
          </a:bodyPr>
          <a:lstStyle/>
          <a:p>
            <a:endParaRPr lang="en-IN" sz="4800" b="1" dirty="0" smtClean="0">
              <a:solidFill>
                <a:schemeClr val="tx1"/>
              </a:solidFill>
            </a:endParaRPr>
          </a:p>
          <a:p>
            <a:r>
              <a:rPr lang="en-IN" sz="4800" b="1" dirty="0" smtClean="0">
                <a:solidFill>
                  <a:schemeClr val="tx1"/>
                </a:solidFill>
              </a:rPr>
              <a:t>Mobile Phone Security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IN" sz="2000" b="1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Dr. </a:t>
            </a:r>
            <a:r>
              <a:rPr lang="en-US" sz="2000" b="1" dirty="0" err="1" smtClean="0">
                <a:solidFill>
                  <a:schemeClr val="tx1"/>
                </a:solidFill>
              </a:rPr>
              <a:t>Digvijaysinh</a:t>
            </a:r>
            <a:r>
              <a:rPr lang="en-US" sz="2000" b="1" dirty="0" smtClean="0">
                <a:solidFill>
                  <a:schemeClr val="tx1"/>
                </a:solidFill>
              </a:rPr>
              <a:t> Rathod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Associate Professor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(Cyber Security and Digital Forensics)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Institute of Forensic Science </a:t>
            </a:r>
          </a:p>
          <a:p>
            <a:r>
              <a:rPr lang="en-US" sz="2000" b="1" dirty="0" smtClean="0">
                <a:solidFill>
                  <a:schemeClr val="tx1"/>
                </a:solidFill>
              </a:rPr>
              <a:t>Gujarat Forensic Sciences University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1928802"/>
            <a:ext cx="490973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5495" y="0"/>
            <a:ext cx="1120496" cy="14287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781080"/>
            <a:ext cx="8546121" cy="5467320"/>
          </a:xfrm>
        </p:spPr>
        <p:txBody>
          <a:bodyPr>
            <a:normAutofit/>
          </a:bodyPr>
          <a:lstStyle/>
          <a:p>
            <a:endParaRPr lang="en-IN" sz="4400" b="1" dirty="0" smtClean="0">
              <a:solidFill>
                <a:schemeClr val="tx1"/>
              </a:solidFill>
            </a:endParaRPr>
          </a:p>
          <a:p>
            <a:r>
              <a:rPr lang="en-IN" sz="4400" b="1" dirty="0" smtClean="0">
                <a:solidFill>
                  <a:schemeClr val="tx1"/>
                </a:solidFill>
              </a:rPr>
              <a:t>Reference </a:t>
            </a: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IN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dirty="0" smtClean="0">
              <a:solidFill>
                <a:schemeClr val="tx1"/>
              </a:solidFill>
            </a:endParaRPr>
          </a:p>
          <a:p>
            <a:endParaRPr lang="en-US" sz="2000" b="1" dirty="0" smtClean="0">
              <a:solidFill>
                <a:schemeClr val="tx1"/>
              </a:solidFill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sz="2400" b="1" dirty="0" smtClean="0">
              <a:latin typeface="Calibri" pitchFamily="34" charset="0"/>
            </a:endParaRPr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digvijay.rathod@gfsu.edu.in</a:t>
            </a:r>
            <a:endParaRPr lang="en-US" b="1" dirty="0"/>
          </a:p>
        </p:txBody>
      </p:sp>
      <p:pic>
        <p:nvPicPr>
          <p:cNvPr id="11" name="Picture 5" descr="GFSU: Courses, Admissions, Placements, Scholarships, Fe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3" y="0"/>
            <a:ext cx="1120496" cy="1428736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500694" y="2660884"/>
            <a:ext cx="3357586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www.developer.google.com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00694" y="4232520"/>
            <a:ext cx="3429024" cy="12144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https://data-flair.training/blogs/android-service-tutorial/</a:t>
            </a:r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944" y="2402428"/>
            <a:ext cx="2686892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488" y="2446570"/>
            <a:ext cx="2448240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8201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two types of intents: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Explicit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intent satisfies the request within the application component. It takes the fully qualified class name of activities or services that we want to start.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Implicit Intent: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intent does not specify the component name. It invokes the component of another app to handle it.</a:t>
            </a: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929066"/>
            <a:ext cx="6410325" cy="2405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590008"/>
            <a:ext cx="8546121" cy="5467320"/>
          </a:xfrm>
        </p:spPr>
        <p:txBody>
          <a:bodyPr>
            <a:noAutofit/>
          </a:bodyPr>
          <a:lstStyle/>
          <a:p>
            <a:pPr lvl="1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Intent – </a:t>
            </a: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 object.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Intent Filter tells Android that which activity handle which action.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Whenever Android is given an Intent, It has to figure out which activity or activities can  handles it. </a:t>
            </a:r>
          </a:p>
          <a:p>
            <a:pPr lvl="1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process is known as Intent Resolution.</a:t>
            </a:r>
          </a:p>
          <a:p>
            <a:pPr lvl="1">
              <a:lnSpc>
                <a:spcPct val="150000"/>
              </a:lnSpc>
            </a:pPr>
            <a:endParaRPr lang="en-IN" sz="2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" b="1" smtClean="0"/>
              <a:t>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two types of intents:</a:t>
            </a: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Explicit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This intent satisfies the request within the application component. It takes the fully qualified class name of activities or services that we want to start.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Syntax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Starting the Activity 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Intent </a:t>
            </a:r>
            <a:r>
              <a:rPr lang="en-US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 = new Intent(</a:t>
            </a:r>
            <a:r>
              <a:rPr lang="en-US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getApplicationContext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(), </a:t>
            </a:r>
            <a:r>
              <a:rPr lang="en-US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ActivityTwo.class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  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startActivity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(intent);  </a:t>
            </a:r>
          </a:p>
          <a:p>
            <a:pPr marL="1371600" lvl="2" indent="-457200" algn="just">
              <a:lnSpc>
                <a:spcPct val="150000"/>
              </a:lnSpc>
            </a:pPr>
            <a:endParaRPr lang="en-US" sz="22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</a:pPr>
            <a:endParaRPr lang="en-US" sz="22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 are two types of intents: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Syntax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Starting the Service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 </a:t>
            </a:r>
            <a:r>
              <a:rPr lang="en-US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= new Intent(this, </a:t>
            </a:r>
            <a:r>
              <a:rPr lang="en-US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HelloService.class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  <a:b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startService</a:t>
            </a: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(intent);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Syntax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Delivering Broadcast Receive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IN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 </a:t>
            </a:r>
            <a:r>
              <a:rPr lang="en-IN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en-IN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= new Intent (“unique name”);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IN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context.sendBroadcast</a:t>
            </a:r>
            <a:r>
              <a:rPr lang="en-IN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(intent);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US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1371600" lvl="2" indent="-457200" algn="just">
              <a:lnSpc>
                <a:spcPct val="150000"/>
              </a:lnSpc>
            </a:pPr>
            <a:endParaRPr lang="en-US" sz="22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Implicit Intent: </a:t>
            </a:r>
            <a:r>
              <a:rPr lang="en-US" sz="2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intent does not specify the component name. It invokes the component of another app to handle it.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Syntax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Starting the Activity 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en-US" sz="22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 = new </a:t>
            </a:r>
            <a:r>
              <a:rPr lang="fr-FR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</a:t>
            </a: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intent.setAction</a:t>
            </a: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fr-FR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Intent.ACTION_DIAL</a:t>
            </a: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intent.setAction</a:t>
            </a: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fr-FR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Intent.ACTION_VIEW</a:t>
            </a: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71600" lvl="2" indent="-457200" algn="just">
              <a:lnSpc>
                <a:spcPct val="150000"/>
              </a:lnSpc>
            </a:pP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fr-FR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intent.setAction</a:t>
            </a: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=(</a:t>
            </a:r>
            <a:r>
              <a:rPr lang="fr-FR" sz="2200" dirty="0" err="1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Intent.ACTION_CALL</a:t>
            </a:r>
            <a:r>
              <a:rPr lang="fr-FR" sz="2200" dirty="0" smtClean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1371600" lvl="2" indent="-457200" algn="just">
              <a:lnSpc>
                <a:spcPct val="150000"/>
              </a:lnSpc>
            </a:pPr>
            <a:endParaRPr lang="fr-FR" sz="22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</a:pPr>
            <a:endParaRPr lang="fr-FR" sz="22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78" y="671896"/>
            <a:ext cx="8546121" cy="5467320"/>
          </a:xfrm>
        </p:spPr>
        <p:txBody>
          <a:bodyPr>
            <a:noAutofit/>
          </a:bodyPr>
          <a:lstStyle/>
          <a:p>
            <a:pPr marL="1371600" lvl="2" indent="-457200" algn="just">
              <a:lnSpc>
                <a:spcPct val="150000"/>
              </a:lnSpc>
            </a:pPr>
            <a:endParaRPr lang="fr-FR" sz="22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</a:pPr>
            <a:endParaRPr lang="fr-FR" sz="2200" dirty="0" smtClean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</a:pP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1371600" lvl="2" indent="-457200" algn="just">
              <a:lnSpc>
                <a:spcPct val="150000"/>
              </a:lnSpc>
            </a:pPr>
            <a:r>
              <a:rPr lang="en-IN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ight Triangle 3"/>
          <p:cNvSpPr/>
          <p:nvPr/>
        </p:nvSpPr>
        <p:spPr>
          <a:xfrm rot="5400000">
            <a:off x="-21195" y="4322"/>
            <a:ext cx="780949" cy="772569"/>
          </a:xfrm>
          <a:prstGeom prst="rt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/>
          <p:cNvSpPr/>
          <p:nvPr/>
        </p:nvSpPr>
        <p:spPr>
          <a:xfrm rot="16200000">
            <a:off x="8367241" y="6067518"/>
            <a:ext cx="780949" cy="772569"/>
          </a:xfrm>
          <a:prstGeom prst="rt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83274" y="-1"/>
            <a:ext cx="7620000" cy="5957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application framework : Intent</a:t>
            </a:r>
            <a:endParaRPr lang="fr-CA" sz="2400" b="1" dirty="0"/>
          </a:p>
        </p:txBody>
      </p:sp>
      <p:sp>
        <p:nvSpPr>
          <p:cNvPr id="7" name="Right Triangle 6"/>
          <p:cNvSpPr/>
          <p:nvPr/>
        </p:nvSpPr>
        <p:spPr>
          <a:xfrm rot="10800000">
            <a:off x="8417865" y="18177"/>
            <a:ext cx="780949" cy="77256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-4190" y="6083920"/>
            <a:ext cx="780949" cy="772569"/>
          </a:xfrm>
          <a:prstGeom prst="rt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730649" y="6470204"/>
            <a:ext cx="7620000" cy="3811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Dr.  </a:t>
            </a:r>
            <a:r>
              <a:rPr lang="en-US" b="1" dirty="0" err="1" smtClean="0"/>
              <a:t>Digvijaysinh</a:t>
            </a:r>
            <a:r>
              <a:rPr lang="en-US" b="1" dirty="0" smtClean="0"/>
              <a:t> Rathod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785794"/>
            <a:ext cx="8034709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6795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32500</TotalTime>
  <Words>969</Words>
  <Application>Microsoft Office PowerPoint</Application>
  <PresentationFormat>On-screen Show (4:3)</PresentationFormat>
  <Paragraphs>228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digvijay</dc:creator>
  <cp:lastModifiedBy>Windows User</cp:lastModifiedBy>
  <cp:revision>592</cp:revision>
  <dcterms:created xsi:type="dcterms:W3CDTF">2018-03-30T10:15:50Z</dcterms:created>
  <dcterms:modified xsi:type="dcterms:W3CDTF">2020-08-25T11:56:30Z</dcterms:modified>
</cp:coreProperties>
</file>