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57" r:id="rId2"/>
    <p:sldId id="467" r:id="rId3"/>
    <p:sldId id="465" r:id="rId4"/>
    <p:sldId id="448" r:id="rId5"/>
    <p:sldId id="449" r:id="rId6"/>
    <p:sldId id="468" r:id="rId7"/>
    <p:sldId id="451" r:id="rId8"/>
    <p:sldId id="469" r:id="rId9"/>
    <p:sldId id="452" r:id="rId10"/>
    <p:sldId id="453" r:id="rId11"/>
    <p:sldId id="454" r:id="rId12"/>
    <p:sldId id="455" r:id="rId13"/>
    <p:sldId id="456" r:id="rId14"/>
    <p:sldId id="459" r:id="rId15"/>
    <p:sldId id="460" r:id="rId16"/>
    <p:sldId id="461" r:id="rId17"/>
    <p:sldId id="462" r:id="rId18"/>
    <p:sldId id="463" r:id="rId19"/>
    <p:sldId id="464" r:id="rId20"/>
    <p:sldId id="46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0" d="100"/>
          <a:sy n="70" d="100"/>
        </p:scale>
        <p:origin x="-1386" y="-5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806D20-265A-45AE-8D7F-1100293F805F}" type="datetimeFigureOut">
              <a:rPr lang="en-US" smtClean="0"/>
              <a:pPr/>
              <a:t>8/25/2020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854D4B-AC91-4CBF-9F06-E2874E0FB78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900093-A566-4883-87EB-6E6022A9D2E1}" type="datetimeFigureOut">
              <a:rPr lang="en-US" smtClean="0"/>
              <a:pPr/>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1F41E-2724-4E8B-A7C1-40819B11D8AC}" type="slidenum">
              <a:rPr lang="en-US" smtClean="0"/>
              <a:pPr/>
              <a:t>‹#›</a:t>
            </a:fld>
            <a:endParaRPr lang="en-US"/>
          </a:p>
        </p:txBody>
      </p:sp>
    </p:spTree>
    <p:extLst>
      <p:ext uri="{BB962C8B-B14F-4D97-AF65-F5344CB8AC3E}">
        <p14:creationId xmlns="" xmlns:p14="http://schemas.microsoft.com/office/powerpoint/2010/main" val="2586034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900093-A566-4883-87EB-6E6022A9D2E1}" type="datetimeFigureOut">
              <a:rPr lang="en-US" smtClean="0"/>
              <a:pPr/>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1F41E-2724-4E8B-A7C1-40819B11D8AC}" type="slidenum">
              <a:rPr lang="en-US" smtClean="0"/>
              <a:pPr/>
              <a:t>‹#›</a:t>
            </a:fld>
            <a:endParaRPr lang="en-US"/>
          </a:p>
        </p:txBody>
      </p:sp>
    </p:spTree>
    <p:extLst>
      <p:ext uri="{BB962C8B-B14F-4D97-AF65-F5344CB8AC3E}">
        <p14:creationId xmlns="" xmlns:p14="http://schemas.microsoft.com/office/powerpoint/2010/main" val="2410559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900093-A566-4883-87EB-6E6022A9D2E1}" type="datetimeFigureOut">
              <a:rPr lang="en-US" smtClean="0"/>
              <a:pPr/>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1F41E-2724-4E8B-A7C1-40819B11D8AC}" type="slidenum">
              <a:rPr lang="en-US" smtClean="0"/>
              <a:pPr/>
              <a:t>‹#›</a:t>
            </a:fld>
            <a:endParaRPr lang="en-US"/>
          </a:p>
        </p:txBody>
      </p:sp>
    </p:spTree>
    <p:extLst>
      <p:ext uri="{BB962C8B-B14F-4D97-AF65-F5344CB8AC3E}">
        <p14:creationId xmlns="" xmlns:p14="http://schemas.microsoft.com/office/powerpoint/2010/main" val="20636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900093-A566-4883-87EB-6E6022A9D2E1}" type="datetimeFigureOut">
              <a:rPr lang="en-US" smtClean="0"/>
              <a:pPr/>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1F41E-2724-4E8B-A7C1-40819B11D8AC}" type="slidenum">
              <a:rPr lang="en-US" smtClean="0"/>
              <a:pPr/>
              <a:t>‹#›</a:t>
            </a:fld>
            <a:endParaRPr lang="en-US"/>
          </a:p>
        </p:txBody>
      </p:sp>
    </p:spTree>
    <p:extLst>
      <p:ext uri="{BB962C8B-B14F-4D97-AF65-F5344CB8AC3E}">
        <p14:creationId xmlns="" xmlns:p14="http://schemas.microsoft.com/office/powerpoint/2010/main" val="3883223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900093-A566-4883-87EB-6E6022A9D2E1}" type="datetimeFigureOut">
              <a:rPr lang="en-US" smtClean="0"/>
              <a:pPr/>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1F41E-2724-4E8B-A7C1-40819B11D8AC}" type="slidenum">
              <a:rPr lang="en-US" smtClean="0"/>
              <a:pPr/>
              <a:t>‹#›</a:t>
            </a:fld>
            <a:endParaRPr lang="en-US"/>
          </a:p>
        </p:txBody>
      </p:sp>
    </p:spTree>
    <p:extLst>
      <p:ext uri="{BB962C8B-B14F-4D97-AF65-F5344CB8AC3E}">
        <p14:creationId xmlns="" xmlns:p14="http://schemas.microsoft.com/office/powerpoint/2010/main" val="2671102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900093-A566-4883-87EB-6E6022A9D2E1}" type="datetimeFigureOut">
              <a:rPr lang="en-US" smtClean="0"/>
              <a:pPr/>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41F41E-2724-4E8B-A7C1-40819B11D8AC}" type="slidenum">
              <a:rPr lang="en-US" smtClean="0"/>
              <a:pPr/>
              <a:t>‹#›</a:t>
            </a:fld>
            <a:endParaRPr lang="en-US"/>
          </a:p>
        </p:txBody>
      </p:sp>
    </p:spTree>
    <p:extLst>
      <p:ext uri="{BB962C8B-B14F-4D97-AF65-F5344CB8AC3E}">
        <p14:creationId xmlns="" xmlns:p14="http://schemas.microsoft.com/office/powerpoint/2010/main" val="354341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900093-A566-4883-87EB-6E6022A9D2E1}" type="datetimeFigureOut">
              <a:rPr lang="en-US" smtClean="0"/>
              <a:pPr/>
              <a:t>8/25/2020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41F41E-2724-4E8B-A7C1-40819B11D8AC}" type="slidenum">
              <a:rPr lang="en-US" smtClean="0"/>
              <a:pPr/>
              <a:t>‹#›</a:t>
            </a:fld>
            <a:endParaRPr lang="en-US"/>
          </a:p>
        </p:txBody>
      </p:sp>
    </p:spTree>
    <p:extLst>
      <p:ext uri="{BB962C8B-B14F-4D97-AF65-F5344CB8AC3E}">
        <p14:creationId xmlns="" xmlns:p14="http://schemas.microsoft.com/office/powerpoint/2010/main" val="230567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900093-A566-4883-87EB-6E6022A9D2E1}" type="datetimeFigureOut">
              <a:rPr lang="en-US" smtClean="0"/>
              <a:pPr/>
              <a:t>8/25/2020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41F41E-2724-4E8B-A7C1-40819B11D8AC}" type="slidenum">
              <a:rPr lang="en-US" smtClean="0"/>
              <a:pPr/>
              <a:t>‹#›</a:t>
            </a:fld>
            <a:endParaRPr lang="en-US"/>
          </a:p>
        </p:txBody>
      </p:sp>
    </p:spTree>
    <p:extLst>
      <p:ext uri="{BB962C8B-B14F-4D97-AF65-F5344CB8AC3E}">
        <p14:creationId xmlns="" xmlns:p14="http://schemas.microsoft.com/office/powerpoint/2010/main" val="1668757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900093-A566-4883-87EB-6E6022A9D2E1}" type="datetimeFigureOut">
              <a:rPr lang="en-US" smtClean="0"/>
              <a:pPr/>
              <a:t>8/25/2020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41F41E-2724-4E8B-A7C1-40819B11D8AC}" type="slidenum">
              <a:rPr lang="en-US" smtClean="0"/>
              <a:pPr/>
              <a:t>‹#›</a:t>
            </a:fld>
            <a:endParaRPr lang="en-US"/>
          </a:p>
        </p:txBody>
      </p:sp>
    </p:spTree>
    <p:extLst>
      <p:ext uri="{BB962C8B-B14F-4D97-AF65-F5344CB8AC3E}">
        <p14:creationId xmlns="" xmlns:p14="http://schemas.microsoft.com/office/powerpoint/2010/main" val="266176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900093-A566-4883-87EB-6E6022A9D2E1}" type="datetimeFigureOut">
              <a:rPr lang="en-US" smtClean="0"/>
              <a:pPr/>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41F41E-2724-4E8B-A7C1-40819B11D8AC}" type="slidenum">
              <a:rPr lang="en-US" smtClean="0"/>
              <a:pPr/>
              <a:t>‹#›</a:t>
            </a:fld>
            <a:endParaRPr lang="en-US"/>
          </a:p>
        </p:txBody>
      </p:sp>
    </p:spTree>
    <p:extLst>
      <p:ext uri="{BB962C8B-B14F-4D97-AF65-F5344CB8AC3E}">
        <p14:creationId xmlns="" xmlns:p14="http://schemas.microsoft.com/office/powerpoint/2010/main" val="1780263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900093-A566-4883-87EB-6E6022A9D2E1}" type="datetimeFigureOut">
              <a:rPr lang="en-US" smtClean="0"/>
              <a:pPr/>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41F41E-2724-4E8B-A7C1-40819B11D8AC}" type="slidenum">
              <a:rPr lang="en-US" smtClean="0"/>
              <a:pPr/>
              <a:t>‹#›</a:t>
            </a:fld>
            <a:endParaRPr lang="en-US"/>
          </a:p>
        </p:txBody>
      </p:sp>
    </p:spTree>
    <p:extLst>
      <p:ext uri="{BB962C8B-B14F-4D97-AF65-F5344CB8AC3E}">
        <p14:creationId xmlns="" xmlns:p14="http://schemas.microsoft.com/office/powerpoint/2010/main" val="2512211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900093-A566-4883-87EB-6E6022A9D2E1}" type="datetimeFigureOut">
              <a:rPr lang="en-US" smtClean="0"/>
              <a:pPr/>
              <a:t>8/25/2020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41F41E-2724-4E8B-A7C1-40819B11D8AC}" type="slidenum">
              <a:rPr lang="en-US" smtClean="0"/>
              <a:pPr/>
              <a:t>‹#›</a:t>
            </a:fld>
            <a:endParaRPr lang="en-US"/>
          </a:p>
        </p:txBody>
      </p:sp>
    </p:spTree>
    <p:extLst>
      <p:ext uri="{BB962C8B-B14F-4D97-AF65-F5344CB8AC3E}">
        <p14:creationId xmlns="" xmlns:p14="http://schemas.microsoft.com/office/powerpoint/2010/main" val="779698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69278" y="781080"/>
            <a:ext cx="8546121" cy="5791192"/>
          </a:xfrm>
        </p:spPr>
        <p:txBody>
          <a:bodyPr>
            <a:normAutofit fontScale="85000" lnSpcReduction="20000"/>
          </a:bodyPr>
          <a:lstStyle/>
          <a:p>
            <a:endParaRPr lang="en-IN" sz="4800" b="1" dirty="0" smtClean="0">
              <a:solidFill>
                <a:schemeClr val="tx1"/>
              </a:solidFill>
            </a:endParaRPr>
          </a:p>
          <a:p>
            <a:r>
              <a:rPr lang="en-IN" sz="4800" b="1" dirty="0" smtClean="0">
                <a:solidFill>
                  <a:schemeClr val="tx1"/>
                </a:solidFill>
              </a:rPr>
              <a:t>Mobile Phone Security </a:t>
            </a:r>
          </a:p>
          <a:p>
            <a:endParaRPr lang="en-IN" sz="2000" dirty="0" smtClean="0">
              <a:solidFill>
                <a:schemeClr val="tx1"/>
              </a:solidFill>
            </a:endParaRPr>
          </a:p>
          <a:p>
            <a:endParaRPr lang="en-IN" sz="2000" dirty="0" smtClean="0">
              <a:solidFill>
                <a:schemeClr val="tx1"/>
              </a:solidFill>
            </a:endParaRPr>
          </a:p>
          <a:p>
            <a:endParaRPr lang="en-IN" sz="2000" dirty="0" smtClean="0">
              <a:solidFill>
                <a:schemeClr val="tx1"/>
              </a:solidFill>
            </a:endParaRPr>
          </a:p>
          <a:p>
            <a:endParaRPr lang="en-IN" sz="2000" dirty="0" smtClean="0">
              <a:solidFill>
                <a:schemeClr val="tx1"/>
              </a:solidFill>
            </a:endParaRPr>
          </a:p>
          <a:p>
            <a:endParaRPr lang="en-IN" sz="2000" dirty="0" smtClean="0">
              <a:solidFill>
                <a:schemeClr val="tx1"/>
              </a:solidFill>
            </a:endParaRPr>
          </a:p>
          <a:p>
            <a:endParaRPr lang="en-US" sz="2000" dirty="0" smtClean="0">
              <a:solidFill>
                <a:schemeClr val="tx1"/>
              </a:solidFill>
            </a:endParaRPr>
          </a:p>
          <a:p>
            <a:endParaRPr lang="en-US" sz="2000" dirty="0" smtClean="0">
              <a:solidFill>
                <a:schemeClr val="tx1"/>
              </a:solidFill>
            </a:endParaRPr>
          </a:p>
          <a:p>
            <a:endParaRPr lang="en-US" sz="2000" dirty="0" smtClean="0">
              <a:solidFill>
                <a:schemeClr val="tx1"/>
              </a:solidFill>
            </a:endParaRPr>
          </a:p>
          <a:p>
            <a:endParaRPr lang="en-IN" sz="2000" b="1" dirty="0" smtClean="0">
              <a:solidFill>
                <a:schemeClr val="tx1"/>
              </a:solidFill>
            </a:endParaRPr>
          </a:p>
          <a:p>
            <a:endParaRPr lang="en-IN" sz="2000" b="1" dirty="0" smtClean="0">
              <a:solidFill>
                <a:schemeClr val="tx1"/>
              </a:solidFill>
            </a:endParaRPr>
          </a:p>
          <a:p>
            <a:endParaRPr lang="en-IN" sz="2000" b="1" dirty="0" smtClean="0">
              <a:solidFill>
                <a:schemeClr val="tx1"/>
              </a:solidFill>
            </a:endParaRPr>
          </a:p>
          <a:p>
            <a:endParaRPr lang="en-US" sz="2000" b="1" dirty="0" smtClean="0">
              <a:solidFill>
                <a:schemeClr val="tx1"/>
              </a:solidFill>
            </a:endParaRPr>
          </a:p>
          <a:p>
            <a:r>
              <a:rPr lang="en-US" sz="2000" b="1" dirty="0" smtClean="0">
                <a:solidFill>
                  <a:schemeClr val="tx1"/>
                </a:solidFill>
              </a:rPr>
              <a:t>Dr. </a:t>
            </a:r>
            <a:r>
              <a:rPr lang="en-US" sz="2000" b="1" dirty="0" err="1" smtClean="0">
                <a:solidFill>
                  <a:schemeClr val="tx1"/>
                </a:solidFill>
              </a:rPr>
              <a:t>Digvijaysinh</a:t>
            </a:r>
            <a:r>
              <a:rPr lang="en-US" sz="2000" b="1" dirty="0" smtClean="0">
                <a:solidFill>
                  <a:schemeClr val="tx1"/>
                </a:solidFill>
              </a:rPr>
              <a:t> Rathod</a:t>
            </a:r>
          </a:p>
          <a:p>
            <a:r>
              <a:rPr lang="en-US" sz="2000" b="1" dirty="0" smtClean="0">
                <a:solidFill>
                  <a:schemeClr val="tx1"/>
                </a:solidFill>
              </a:rPr>
              <a:t>Associate Professor </a:t>
            </a:r>
          </a:p>
          <a:p>
            <a:r>
              <a:rPr lang="en-US" sz="2000" b="1" dirty="0" smtClean="0">
                <a:solidFill>
                  <a:schemeClr val="tx1"/>
                </a:solidFill>
              </a:rPr>
              <a:t>(Cyber Security and Digital Forensics)</a:t>
            </a:r>
          </a:p>
          <a:p>
            <a:r>
              <a:rPr lang="en-US" sz="2000" b="1" dirty="0" smtClean="0">
                <a:solidFill>
                  <a:schemeClr val="tx1"/>
                </a:solidFill>
              </a:rPr>
              <a:t>Institute of Forensic Science </a:t>
            </a:r>
          </a:p>
          <a:p>
            <a:r>
              <a:rPr lang="en-US" sz="2000" b="1" dirty="0" smtClean="0">
                <a:solidFill>
                  <a:schemeClr val="tx1"/>
                </a:solidFill>
              </a:rPr>
              <a:t>Gujarat Forensic Sciences University</a:t>
            </a:r>
            <a:endParaRPr lang="en-US" sz="2000" b="1" dirty="0">
              <a:solidFill>
                <a:schemeClr val="tx1"/>
              </a:solidFill>
            </a:endParaRPr>
          </a:p>
        </p:txBody>
      </p:sp>
      <p:sp>
        <p:nvSpPr>
          <p:cNvPr id="4" name="Right Triangle 3"/>
          <p:cNvSpPr/>
          <p:nvPr/>
        </p:nvSpPr>
        <p:spPr>
          <a:xfrm rot="5400000">
            <a:off x="-21195" y="4322"/>
            <a:ext cx="780949" cy="772569"/>
          </a:xfrm>
          <a:prstGeom prst="r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ight Triangle 4"/>
          <p:cNvSpPr/>
          <p:nvPr/>
        </p:nvSpPr>
        <p:spPr>
          <a:xfrm rot="16200000">
            <a:off x="8367241" y="6067518"/>
            <a:ext cx="780949" cy="772569"/>
          </a:xfrm>
          <a:prstGeom prst="r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ounded Rectangle 5"/>
          <p:cNvSpPr/>
          <p:nvPr/>
        </p:nvSpPr>
        <p:spPr>
          <a:xfrm>
            <a:off x="783274" y="-1"/>
            <a:ext cx="7620000" cy="595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2400" b="1" dirty="0" smtClean="0">
              <a:latin typeface="Calibri" pitchFamily="34" charset="0"/>
            </a:endParaRPr>
          </a:p>
        </p:txBody>
      </p:sp>
      <p:sp>
        <p:nvSpPr>
          <p:cNvPr id="7" name="Right Triangle 6"/>
          <p:cNvSpPr/>
          <p:nvPr/>
        </p:nvSpPr>
        <p:spPr>
          <a:xfrm rot="10800000">
            <a:off x="8417865" y="18177"/>
            <a:ext cx="780949" cy="772569"/>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p:cNvSpPr/>
          <p:nvPr/>
        </p:nvSpPr>
        <p:spPr>
          <a:xfrm>
            <a:off x="-4190" y="6083920"/>
            <a:ext cx="780949" cy="772569"/>
          </a:xfrm>
          <a:prstGeom prst="r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ounded Rectangle 9"/>
          <p:cNvSpPr/>
          <p:nvPr/>
        </p:nvSpPr>
        <p:spPr>
          <a:xfrm>
            <a:off x="730649" y="6470204"/>
            <a:ext cx="7620000" cy="3811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digvijay.rathod@gfsu.edu.in</a:t>
            </a:r>
            <a:endParaRPr lang="en-US" b="1" dirty="0"/>
          </a:p>
        </p:txBody>
      </p:sp>
      <p:pic>
        <p:nvPicPr>
          <p:cNvPr id="1027" name="Picture 3"/>
          <p:cNvPicPr>
            <a:picLocks noChangeAspect="1" noChangeArrowheads="1"/>
          </p:cNvPicPr>
          <p:nvPr/>
        </p:nvPicPr>
        <p:blipFill>
          <a:blip r:embed="rId2" cstate="print"/>
          <a:srcRect/>
          <a:stretch>
            <a:fillRect/>
          </a:stretch>
        </p:blipFill>
        <p:spPr bwMode="auto">
          <a:xfrm>
            <a:off x="2428860" y="1928802"/>
            <a:ext cx="4909738" cy="3000396"/>
          </a:xfrm>
          <a:prstGeom prst="rect">
            <a:avLst/>
          </a:prstGeom>
          <a:noFill/>
          <a:ln w="9525">
            <a:noFill/>
            <a:miter lim="800000"/>
            <a:headEnd/>
            <a:tailEnd/>
          </a:ln>
          <a:effectLst/>
        </p:spPr>
      </p:pic>
      <p:pic>
        <p:nvPicPr>
          <p:cNvPr id="1029" name="Picture 5" descr="GFSU: Courses, Admissions, Placements, Scholarships, Fees"/>
          <p:cNvPicPr>
            <a:picLocks noChangeAspect="1" noChangeArrowheads="1"/>
          </p:cNvPicPr>
          <p:nvPr/>
        </p:nvPicPr>
        <p:blipFill>
          <a:blip r:embed="rId3"/>
          <a:srcRect/>
          <a:stretch>
            <a:fillRect/>
          </a:stretch>
        </p:blipFill>
        <p:spPr bwMode="auto">
          <a:xfrm>
            <a:off x="4045495" y="0"/>
            <a:ext cx="1120496" cy="1428736"/>
          </a:xfrm>
          <a:prstGeom prst="rect">
            <a:avLst/>
          </a:prstGeom>
          <a:noFill/>
        </p:spPr>
      </p:pic>
    </p:spTree>
    <p:extLst>
      <p:ext uri="{BB962C8B-B14F-4D97-AF65-F5344CB8AC3E}">
        <p14:creationId xmlns="" xmlns:p14="http://schemas.microsoft.com/office/powerpoint/2010/main" val="4820153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69278" y="671896"/>
            <a:ext cx="8546121" cy="5467320"/>
          </a:xfrm>
        </p:spPr>
        <p:txBody>
          <a:bodyPr>
            <a:noAutofit/>
          </a:bodyPr>
          <a:lstStyle/>
          <a:p>
            <a:pPr lvl="1" algn="just">
              <a:lnSpc>
                <a:spcPct val="150000"/>
              </a:lnSpc>
              <a:buFont typeface="Wingdings" pitchFamily="2" charset="2"/>
              <a:buChar char="ü"/>
            </a:pPr>
            <a:r>
              <a:rPr lang="en-US" sz="2400" dirty="0" smtClean="0">
                <a:solidFill>
                  <a:schemeClr val="tx1"/>
                </a:solidFill>
                <a:latin typeface="Times New Roman" pitchFamily="18" charset="0"/>
                <a:cs typeface="Times New Roman" pitchFamily="18" charset="0"/>
              </a:rPr>
              <a:t>Lifecycle of Android Services</a:t>
            </a:r>
            <a:r>
              <a:rPr lang="en-US" sz="2600" dirty="0" smtClean="0">
                <a:solidFill>
                  <a:schemeClr val="tx1"/>
                </a:solidFill>
                <a:latin typeface="Times New Roman" pitchFamily="18" charset="0"/>
                <a:cs typeface="Times New Roman" pitchFamily="18" charset="0"/>
              </a:rPr>
              <a:t>:</a:t>
            </a:r>
          </a:p>
          <a:p>
            <a:pPr lvl="2" algn="just">
              <a:lnSpc>
                <a:spcPct val="150000"/>
              </a:lnSpc>
              <a:buFont typeface="Wingdings" pitchFamily="2" charset="2"/>
              <a:buChar char="ü"/>
            </a:pPr>
            <a:r>
              <a:rPr lang="en-US" sz="2200" dirty="0" smtClean="0">
                <a:solidFill>
                  <a:schemeClr val="tx1"/>
                </a:solidFill>
                <a:latin typeface="Times New Roman" pitchFamily="18" charset="0"/>
                <a:cs typeface="Times New Roman" pitchFamily="18" charset="0"/>
              </a:rPr>
              <a:t>Android services life-cycle can have two forms of services and they follow two paths, that are:</a:t>
            </a:r>
          </a:p>
          <a:p>
            <a:pPr marL="1714500" lvl="3" indent="-342900" algn="just">
              <a:lnSpc>
                <a:spcPct val="150000"/>
              </a:lnSpc>
              <a:buFont typeface="+mj-lt"/>
              <a:buAutoNum type="arabicPeriod"/>
            </a:pPr>
            <a:r>
              <a:rPr lang="en-US" sz="2400" dirty="0" smtClean="0">
                <a:solidFill>
                  <a:schemeClr val="tx1"/>
                </a:solidFill>
                <a:latin typeface="Times New Roman" pitchFamily="18" charset="0"/>
                <a:cs typeface="Times New Roman" pitchFamily="18" charset="0"/>
              </a:rPr>
              <a:t>Started Service</a:t>
            </a:r>
          </a:p>
          <a:p>
            <a:pPr marL="1714500" lvl="3" indent="-342900" algn="just">
              <a:lnSpc>
                <a:spcPct val="150000"/>
              </a:lnSpc>
              <a:buFont typeface="+mj-lt"/>
              <a:buAutoNum type="arabicPeriod"/>
            </a:pPr>
            <a:r>
              <a:rPr lang="en-US" sz="2400" dirty="0" smtClean="0">
                <a:solidFill>
                  <a:schemeClr val="tx1"/>
                </a:solidFill>
                <a:latin typeface="Times New Roman" pitchFamily="18" charset="0"/>
                <a:cs typeface="Times New Roman" pitchFamily="18" charset="0"/>
              </a:rPr>
              <a:t>Bounded Service</a:t>
            </a:r>
          </a:p>
          <a:p>
            <a:pPr lvl="3" algn="just">
              <a:lnSpc>
                <a:spcPct val="150000"/>
              </a:lnSpc>
              <a:buFont typeface="Wingdings" pitchFamily="2" charset="2"/>
              <a:buChar char="ü"/>
            </a:pPr>
            <a:endParaRPr lang="en-US" sz="1800" dirty="0" smtClean="0">
              <a:solidFill>
                <a:schemeClr val="tx1"/>
              </a:solidFill>
              <a:latin typeface="Times New Roman" pitchFamily="18" charset="0"/>
              <a:cs typeface="Times New Roman" pitchFamily="18" charset="0"/>
            </a:endParaRPr>
          </a:p>
        </p:txBody>
      </p:sp>
      <p:sp>
        <p:nvSpPr>
          <p:cNvPr id="4" name="Right Triangle 3"/>
          <p:cNvSpPr/>
          <p:nvPr/>
        </p:nvSpPr>
        <p:spPr>
          <a:xfrm rot="5400000">
            <a:off x="-21195" y="4322"/>
            <a:ext cx="780949" cy="772569"/>
          </a:xfrm>
          <a:prstGeom prst="r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ight Triangle 4"/>
          <p:cNvSpPr/>
          <p:nvPr/>
        </p:nvSpPr>
        <p:spPr>
          <a:xfrm rot="16200000">
            <a:off x="8367241" y="6067518"/>
            <a:ext cx="780949" cy="772569"/>
          </a:xfrm>
          <a:prstGeom prst="r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ounded Rectangle 5"/>
          <p:cNvSpPr/>
          <p:nvPr/>
        </p:nvSpPr>
        <p:spPr>
          <a:xfrm>
            <a:off x="783274" y="-1"/>
            <a:ext cx="7620000" cy="595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The application framework : Explicit Intent with Service</a:t>
            </a:r>
            <a:endParaRPr lang="fr-CA" sz="2400" b="1" dirty="0"/>
          </a:p>
        </p:txBody>
      </p:sp>
      <p:sp>
        <p:nvSpPr>
          <p:cNvPr id="7" name="Right Triangle 6"/>
          <p:cNvSpPr/>
          <p:nvPr/>
        </p:nvSpPr>
        <p:spPr>
          <a:xfrm rot="10800000">
            <a:off x="8417865" y="18177"/>
            <a:ext cx="780949" cy="772569"/>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p:cNvSpPr/>
          <p:nvPr/>
        </p:nvSpPr>
        <p:spPr>
          <a:xfrm>
            <a:off x="-4190" y="6083920"/>
            <a:ext cx="780949" cy="772569"/>
          </a:xfrm>
          <a:prstGeom prst="r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ounded Rectangle 9"/>
          <p:cNvSpPr/>
          <p:nvPr/>
        </p:nvSpPr>
        <p:spPr>
          <a:xfrm>
            <a:off x="730649" y="6470204"/>
            <a:ext cx="7620000" cy="3811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Dr.  </a:t>
            </a:r>
            <a:r>
              <a:rPr lang="en-US" b="1" dirty="0" err="1" smtClean="0"/>
              <a:t>Digvijaysinh</a:t>
            </a:r>
            <a:r>
              <a:rPr lang="en-US" b="1" dirty="0" smtClean="0"/>
              <a:t> Rathod</a:t>
            </a:r>
            <a:endParaRPr lang="en-US" b="1" dirty="0"/>
          </a:p>
        </p:txBody>
      </p:sp>
    </p:spTree>
    <p:extLst>
      <p:ext uri="{BB962C8B-B14F-4D97-AF65-F5344CB8AC3E}">
        <p14:creationId xmlns="" xmlns:p14="http://schemas.microsoft.com/office/powerpoint/2010/main" val="27679502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69278" y="671896"/>
            <a:ext cx="8546121" cy="5828938"/>
          </a:xfrm>
        </p:spPr>
        <p:txBody>
          <a:bodyPr>
            <a:noAutofit/>
          </a:bodyPr>
          <a:lstStyle/>
          <a:p>
            <a:pPr marL="914400" lvl="1" indent="-457200" algn="just">
              <a:lnSpc>
                <a:spcPct val="150000"/>
              </a:lnSpc>
              <a:buFont typeface="+mj-lt"/>
              <a:buAutoNum type="arabicPeriod"/>
            </a:pPr>
            <a:r>
              <a:rPr lang="en-US" sz="2400" b="1" dirty="0" smtClean="0">
                <a:solidFill>
                  <a:schemeClr val="tx1"/>
                </a:solidFill>
                <a:latin typeface="Times New Roman" pitchFamily="18" charset="0"/>
                <a:cs typeface="Times New Roman" pitchFamily="18" charset="0"/>
              </a:rPr>
              <a:t>Started Service</a:t>
            </a:r>
          </a:p>
          <a:p>
            <a:pPr lvl="1" algn="just">
              <a:lnSpc>
                <a:spcPct val="150000"/>
              </a:lnSpc>
              <a:buFont typeface="Wingdings" pitchFamily="2" charset="2"/>
              <a:buChar char="ü"/>
            </a:pPr>
            <a:r>
              <a:rPr lang="en-US" sz="2400" dirty="0" smtClean="0">
                <a:solidFill>
                  <a:schemeClr val="tx1"/>
                </a:solidFill>
                <a:latin typeface="Times New Roman" pitchFamily="18" charset="0"/>
                <a:cs typeface="Times New Roman" pitchFamily="18" charset="0"/>
              </a:rPr>
              <a:t>A service becomes started only when an </a:t>
            </a:r>
            <a:r>
              <a:rPr lang="en-US" sz="2400" b="1" dirty="0" smtClean="0">
                <a:solidFill>
                  <a:schemeClr val="tx1"/>
                </a:solidFill>
                <a:latin typeface="Times New Roman" pitchFamily="18" charset="0"/>
                <a:cs typeface="Times New Roman" pitchFamily="18" charset="0"/>
              </a:rPr>
              <a:t>application component calls </a:t>
            </a:r>
            <a:r>
              <a:rPr lang="en-US" sz="2400" b="1" dirty="0" err="1" smtClean="0">
                <a:solidFill>
                  <a:schemeClr val="tx1"/>
                </a:solidFill>
                <a:latin typeface="Times New Roman" pitchFamily="18" charset="0"/>
                <a:cs typeface="Times New Roman" pitchFamily="18" charset="0"/>
              </a:rPr>
              <a:t>startService</a:t>
            </a:r>
            <a:r>
              <a:rPr lang="en-US" sz="2400" b="1" dirty="0" smtClean="0">
                <a:solidFill>
                  <a:schemeClr val="tx1"/>
                </a:solidFill>
                <a:latin typeface="Times New Roman" pitchFamily="18" charset="0"/>
                <a:cs typeface="Times New Roman" pitchFamily="18" charset="0"/>
              </a:rPr>
              <a:t>()</a:t>
            </a:r>
            <a:r>
              <a:rPr lang="en-US" sz="2400" dirty="0" smtClean="0">
                <a:solidFill>
                  <a:schemeClr val="tx1"/>
                </a:solidFill>
                <a:latin typeface="Times New Roman" pitchFamily="18" charset="0"/>
                <a:cs typeface="Times New Roman" pitchFamily="18" charset="0"/>
              </a:rPr>
              <a:t>. </a:t>
            </a:r>
            <a:endParaRPr lang="en-US" sz="2400" dirty="0" smtClean="0">
              <a:solidFill>
                <a:schemeClr val="tx1"/>
              </a:solidFill>
              <a:latin typeface="Times New Roman" pitchFamily="18" charset="0"/>
              <a:cs typeface="Times New Roman" pitchFamily="18" charset="0"/>
            </a:endParaRPr>
          </a:p>
          <a:p>
            <a:pPr lvl="1" algn="just">
              <a:lnSpc>
                <a:spcPct val="150000"/>
              </a:lnSpc>
              <a:buFont typeface="Wingdings" pitchFamily="2" charset="2"/>
              <a:buChar char="ü"/>
            </a:pPr>
            <a:r>
              <a:rPr lang="en-US" sz="2400" dirty="0" smtClean="0">
                <a:solidFill>
                  <a:schemeClr val="tx1"/>
                </a:solidFill>
                <a:latin typeface="Times New Roman" pitchFamily="18" charset="0"/>
                <a:cs typeface="Times New Roman" pitchFamily="18" charset="0"/>
              </a:rPr>
              <a:t>It </a:t>
            </a:r>
            <a:r>
              <a:rPr lang="en-US" sz="2400" dirty="0" smtClean="0">
                <a:solidFill>
                  <a:schemeClr val="tx1"/>
                </a:solidFill>
                <a:latin typeface="Times New Roman" pitchFamily="18" charset="0"/>
                <a:cs typeface="Times New Roman" pitchFamily="18" charset="0"/>
              </a:rPr>
              <a:t>performs a single operation and doesn’t return any result to the caller. </a:t>
            </a:r>
            <a:endParaRPr lang="en-US" sz="2400" dirty="0" smtClean="0">
              <a:solidFill>
                <a:schemeClr val="tx1"/>
              </a:solidFill>
              <a:latin typeface="Times New Roman" pitchFamily="18" charset="0"/>
              <a:cs typeface="Times New Roman" pitchFamily="18" charset="0"/>
            </a:endParaRPr>
          </a:p>
          <a:p>
            <a:pPr lvl="1" algn="just">
              <a:lnSpc>
                <a:spcPct val="150000"/>
              </a:lnSpc>
              <a:buFont typeface="Wingdings" pitchFamily="2" charset="2"/>
              <a:buChar char="ü"/>
            </a:pPr>
            <a:r>
              <a:rPr lang="en-US" sz="2400" dirty="0" smtClean="0">
                <a:solidFill>
                  <a:schemeClr val="tx1"/>
                </a:solidFill>
                <a:latin typeface="Times New Roman" pitchFamily="18" charset="0"/>
                <a:cs typeface="Times New Roman" pitchFamily="18" charset="0"/>
              </a:rPr>
              <a:t>Once </a:t>
            </a:r>
            <a:r>
              <a:rPr lang="en-US" sz="2400" dirty="0" smtClean="0">
                <a:solidFill>
                  <a:schemeClr val="tx1"/>
                </a:solidFill>
                <a:latin typeface="Times New Roman" pitchFamily="18" charset="0"/>
                <a:cs typeface="Times New Roman" pitchFamily="18" charset="0"/>
              </a:rPr>
              <a:t>this service starts, it runs in the background even if the component that created it destroys. </a:t>
            </a:r>
            <a:endParaRPr lang="en-US" sz="2400" dirty="0" smtClean="0">
              <a:solidFill>
                <a:schemeClr val="tx1"/>
              </a:solidFill>
              <a:latin typeface="Times New Roman" pitchFamily="18" charset="0"/>
              <a:cs typeface="Times New Roman" pitchFamily="18" charset="0"/>
            </a:endParaRPr>
          </a:p>
          <a:p>
            <a:pPr lvl="1" algn="just">
              <a:lnSpc>
                <a:spcPct val="150000"/>
              </a:lnSpc>
              <a:buFont typeface="Wingdings" pitchFamily="2" charset="2"/>
              <a:buChar char="ü"/>
            </a:pPr>
            <a:r>
              <a:rPr lang="en-US" sz="2400" dirty="0" smtClean="0">
                <a:solidFill>
                  <a:schemeClr val="tx1"/>
                </a:solidFill>
                <a:latin typeface="Times New Roman" pitchFamily="18" charset="0"/>
                <a:cs typeface="Times New Roman" pitchFamily="18" charset="0"/>
              </a:rPr>
              <a:t>This </a:t>
            </a:r>
            <a:r>
              <a:rPr lang="en-US" sz="2400" dirty="0" smtClean="0">
                <a:solidFill>
                  <a:schemeClr val="tx1"/>
                </a:solidFill>
                <a:latin typeface="Times New Roman" pitchFamily="18" charset="0"/>
                <a:cs typeface="Times New Roman" pitchFamily="18" charset="0"/>
              </a:rPr>
              <a:t>service can be stopped only in one of the two cases:</a:t>
            </a:r>
          </a:p>
          <a:p>
            <a:pPr lvl="2" algn="just">
              <a:lnSpc>
                <a:spcPct val="150000"/>
              </a:lnSpc>
              <a:buFont typeface="Wingdings" pitchFamily="2" charset="2"/>
              <a:buChar char="ü"/>
            </a:pPr>
            <a:r>
              <a:rPr lang="en-US" sz="2000" dirty="0" smtClean="0">
                <a:solidFill>
                  <a:schemeClr val="tx1"/>
                </a:solidFill>
                <a:latin typeface="Times New Roman" pitchFamily="18" charset="0"/>
                <a:cs typeface="Times New Roman" pitchFamily="18" charset="0"/>
              </a:rPr>
              <a:t>By using the </a:t>
            </a:r>
            <a:r>
              <a:rPr lang="en-US" sz="2000" b="1" dirty="0" err="1" smtClean="0">
                <a:solidFill>
                  <a:schemeClr val="tx1"/>
                </a:solidFill>
                <a:latin typeface="Times New Roman" pitchFamily="18" charset="0"/>
                <a:cs typeface="Times New Roman" pitchFamily="18" charset="0"/>
              </a:rPr>
              <a:t>stopService</a:t>
            </a:r>
            <a:r>
              <a:rPr lang="en-US" sz="2000" b="1" dirty="0" smtClean="0">
                <a:solidFill>
                  <a:schemeClr val="tx1"/>
                </a:solidFill>
                <a:latin typeface="Times New Roman" pitchFamily="18" charset="0"/>
                <a:cs typeface="Times New Roman" pitchFamily="18" charset="0"/>
              </a:rPr>
              <a:t>()</a:t>
            </a:r>
            <a:r>
              <a:rPr lang="en-US" sz="2000" dirty="0" smtClean="0">
                <a:solidFill>
                  <a:schemeClr val="tx1"/>
                </a:solidFill>
                <a:latin typeface="Times New Roman" pitchFamily="18" charset="0"/>
                <a:cs typeface="Times New Roman" pitchFamily="18" charset="0"/>
              </a:rPr>
              <a:t> method.</a:t>
            </a:r>
          </a:p>
          <a:p>
            <a:pPr lvl="2" algn="just">
              <a:lnSpc>
                <a:spcPct val="150000"/>
              </a:lnSpc>
              <a:buFont typeface="Wingdings" pitchFamily="2" charset="2"/>
              <a:buChar char="ü"/>
            </a:pPr>
            <a:r>
              <a:rPr lang="en-US" sz="2000" dirty="0" smtClean="0">
                <a:solidFill>
                  <a:schemeClr val="tx1"/>
                </a:solidFill>
                <a:latin typeface="Times New Roman" pitchFamily="18" charset="0"/>
                <a:cs typeface="Times New Roman" pitchFamily="18" charset="0"/>
              </a:rPr>
              <a:t>By stopping itself using the </a:t>
            </a:r>
            <a:r>
              <a:rPr lang="en-US" sz="2000" b="1" dirty="0" err="1" smtClean="0">
                <a:solidFill>
                  <a:schemeClr val="tx1"/>
                </a:solidFill>
                <a:latin typeface="Times New Roman" pitchFamily="18" charset="0"/>
                <a:cs typeface="Times New Roman" pitchFamily="18" charset="0"/>
              </a:rPr>
              <a:t>stopSelf</a:t>
            </a:r>
            <a:r>
              <a:rPr lang="en-US" sz="2000" b="1" dirty="0" smtClean="0">
                <a:solidFill>
                  <a:schemeClr val="tx1"/>
                </a:solidFill>
                <a:latin typeface="Times New Roman" pitchFamily="18" charset="0"/>
                <a:cs typeface="Times New Roman" pitchFamily="18" charset="0"/>
              </a:rPr>
              <a:t>()</a:t>
            </a:r>
            <a:r>
              <a:rPr lang="en-US" sz="2000" dirty="0" smtClean="0">
                <a:solidFill>
                  <a:schemeClr val="tx1"/>
                </a:solidFill>
                <a:latin typeface="Times New Roman" pitchFamily="18" charset="0"/>
                <a:cs typeface="Times New Roman" pitchFamily="18" charset="0"/>
              </a:rPr>
              <a:t> method.</a:t>
            </a:r>
            <a:endParaRPr lang="en-US" sz="1400" dirty="0" smtClean="0">
              <a:solidFill>
                <a:schemeClr val="tx1"/>
              </a:solidFill>
              <a:latin typeface="Times New Roman" pitchFamily="18" charset="0"/>
              <a:cs typeface="Times New Roman" pitchFamily="18" charset="0"/>
            </a:endParaRPr>
          </a:p>
          <a:p>
            <a:pPr lvl="3" algn="just">
              <a:lnSpc>
                <a:spcPct val="150000"/>
              </a:lnSpc>
              <a:buFont typeface="Wingdings" pitchFamily="2" charset="2"/>
              <a:buChar char="ü"/>
            </a:pPr>
            <a:endParaRPr lang="en-US" sz="1800" dirty="0" smtClean="0">
              <a:solidFill>
                <a:schemeClr val="tx1"/>
              </a:solidFill>
              <a:latin typeface="Times New Roman" pitchFamily="18" charset="0"/>
              <a:cs typeface="Times New Roman" pitchFamily="18" charset="0"/>
            </a:endParaRPr>
          </a:p>
        </p:txBody>
      </p:sp>
      <p:sp>
        <p:nvSpPr>
          <p:cNvPr id="4" name="Right Triangle 3"/>
          <p:cNvSpPr/>
          <p:nvPr/>
        </p:nvSpPr>
        <p:spPr>
          <a:xfrm rot="5400000">
            <a:off x="-21195" y="4322"/>
            <a:ext cx="780949" cy="772569"/>
          </a:xfrm>
          <a:prstGeom prst="r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ight Triangle 4"/>
          <p:cNvSpPr/>
          <p:nvPr/>
        </p:nvSpPr>
        <p:spPr>
          <a:xfrm rot="16200000">
            <a:off x="8367241" y="6067518"/>
            <a:ext cx="780949" cy="772569"/>
          </a:xfrm>
          <a:prstGeom prst="r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ounded Rectangle 5"/>
          <p:cNvSpPr/>
          <p:nvPr/>
        </p:nvSpPr>
        <p:spPr>
          <a:xfrm>
            <a:off x="783274" y="-1"/>
            <a:ext cx="7620000" cy="595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The application framework : Explicit Intent with Service</a:t>
            </a:r>
            <a:endParaRPr lang="fr-CA" sz="2400" b="1" dirty="0"/>
          </a:p>
        </p:txBody>
      </p:sp>
      <p:sp>
        <p:nvSpPr>
          <p:cNvPr id="7" name="Right Triangle 6"/>
          <p:cNvSpPr/>
          <p:nvPr/>
        </p:nvSpPr>
        <p:spPr>
          <a:xfrm rot="10800000">
            <a:off x="8417865" y="18177"/>
            <a:ext cx="780949" cy="772569"/>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p:cNvSpPr/>
          <p:nvPr/>
        </p:nvSpPr>
        <p:spPr>
          <a:xfrm>
            <a:off x="-4190" y="6083920"/>
            <a:ext cx="780949" cy="772569"/>
          </a:xfrm>
          <a:prstGeom prst="r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ounded Rectangle 9"/>
          <p:cNvSpPr/>
          <p:nvPr/>
        </p:nvSpPr>
        <p:spPr>
          <a:xfrm>
            <a:off x="730649" y="6470204"/>
            <a:ext cx="7620000" cy="3811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Dr.  </a:t>
            </a:r>
            <a:r>
              <a:rPr lang="en-US" b="1" dirty="0" err="1" smtClean="0"/>
              <a:t>Digvijaysinh</a:t>
            </a:r>
            <a:r>
              <a:rPr lang="en-US" b="1" dirty="0" smtClean="0"/>
              <a:t> Rathod</a:t>
            </a:r>
            <a:endParaRPr lang="en-US" b="1" dirty="0"/>
          </a:p>
        </p:txBody>
      </p:sp>
    </p:spTree>
    <p:extLst>
      <p:ext uri="{BB962C8B-B14F-4D97-AF65-F5344CB8AC3E}">
        <p14:creationId xmlns="" xmlns:p14="http://schemas.microsoft.com/office/powerpoint/2010/main" val="27679502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69278" y="671896"/>
            <a:ext cx="8546121" cy="5467320"/>
          </a:xfrm>
        </p:spPr>
        <p:txBody>
          <a:bodyPr>
            <a:noAutofit/>
          </a:bodyPr>
          <a:lstStyle/>
          <a:p>
            <a:pPr marL="914400" lvl="1" indent="-457200" algn="just">
              <a:lnSpc>
                <a:spcPct val="150000"/>
              </a:lnSpc>
            </a:pPr>
            <a:r>
              <a:rPr lang="en-US" sz="2400" b="1" dirty="0" smtClean="0">
                <a:solidFill>
                  <a:schemeClr val="tx1"/>
                </a:solidFill>
                <a:latin typeface="Times New Roman" pitchFamily="18" charset="0"/>
                <a:cs typeface="Times New Roman" pitchFamily="18" charset="0"/>
              </a:rPr>
              <a:t>2.  Bound Service</a:t>
            </a:r>
          </a:p>
          <a:p>
            <a:pPr lvl="1" algn="just">
              <a:lnSpc>
                <a:spcPct val="150000"/>
              </a:lnSpc>
              <a:buFont typeface="Wingdings" pitchFamily="2" charset="2"/>
              <a:buChar char="ü"/>
            </a:pPr>
            <a:r>
              <a:rPr lang="en-US" sz="2400" dirty="0" smtClean="0">
                <a:solidFill>
                  <a:schemeClr val="tx1"/>
                </a:solidFill>
                <a:latin typeface="Times New Roman" pitchFamily="18" charset="0"/>
                <a:cs typeface="Times New Roman" pitchFamily="18" charset="0"/>
              </a:rPr>
              <a:t>A service is bound only if an application component binds to it </a:t>
            </a:r>
            <a:r>
              <a:rPr lang="en-US" sz="2400" b="1" dirty="0" smtClean="0">
                <a:solidFill>
                  <a:schemeClr val="tx1"/>
                </a:solidFill>
                <a:latin typeface="Times New Roman" pitchFamily="18" charset="0"/>
                <a:cs typeface="Times New Roman" pitchFamily="18" charset="0"/>
              </a:rPr>
              <a:t>using </a:t>
            </a:r>
            <a:r>
              <a:rPr lang="en-US" sz="2400" b="1" dirty="0" err="1" smtClean="0">
                <a:solidFill>
                  <a:schemeClr val="tx1"/>
                </a:solidFill>
                <a:latin typeface="Times New Roman" pitchFamily="18" charset="0"/>
                <a:cs typeface="Times New Roman" pitchFamily="18" charset="0"/>
              </a:rPr>
              <a:t>bindService</a:t>
            </a:r>
            <a:r>
              <a:rPr lang="en-US" sz="2400" b="1" dirty="0" smtClean="0">
                <a:solidFill>
                  <a:schemeClr val="tx1"/>
                </a:solidFill>
                <a:latin typeface="Times New Roman" pitchFamily="18" charset="0"/>
                <a:cs typeface="Times New Roman" pitchFamily="18" charset="0"/>
              </a:rPr>
              <a:t>(). </a:t>
            </a:r>
            <a:endParaRPr lang="en-US" sz="2400" b="1" dirty="0" smtClean="0">
              <a:solidFill>
                <a:schemeClr val="tx1"/>
              </a:solidFill>
              <a:latin typeface="Times New Roman" pitchFamily="18" charset="0"/>
              <a:cs typeface="Times New Roman" pitchFamily="18" charset="0"/>
            </a:endParaRPr>
          </a:p>
          <a:p>
            <a:pPr lvl="1" algn="just">
              <a:lnSpc>
                <a:spcPct val="150000"/>
              </a:lnSpc>
              <a:buFont typeface="Wingdings" pitchFamily="2" charset="2"/>
              <a:buChar char="ü"/>
            </a:pPr>
            <a:r>
              <a:rPr lang="en-US" sz="2400" dirty="0" smtClean="0">
                <a:solidFill>
                  <a:schemeClr val="tx1"/>
                </a:solidFill>
                <a:latin typeface="Times New Roman" pitchFamily="18" charset="0"/>
                <a:cs typeface="Times New Roman" pitchFamily="18" charset="0"/>
              </a:rPr>
              <a:t>It </a:t>
            </a:r>
            <a:r>
              <a:rPr lang="en-US" sz="2400" dirty="0" smtClean="0">
                <a:solidFill>
                  <a:schemeClr val="tx1"/>
                </a:solidFill>
                <a:latin typeface="Times New Roman" pitchFamily="18" charset="0"/>
                <a:cs typeface="Times New Roman" pitchFamily="18" charset="0"/>
              </a:rPr>
              <a:t>gives a </a:t>
            </a:r>
            <a:r>
              <a:rPr lang="en-US" sz="2400" b="1" dirty="0" smtClean="0">
                <a:solidFill>
                  <a:schemeClr val="tx1"/>
                </a:solidFill>
                <a:latin typeface="Times New Roman" pitchFamily="18" charset="0"/>
                <a:cs typeface="Times New Roman" pitchFamily="18" charset="0"/>
              </a:rPr>
              <a:t>client-server relation</a:t>
            </a:r>
            <a:r>
              <a:rPr lang="en-US" sz="2400" dirty="0" smtClean="0">
                <a:solidFill>
                  <a:schemeClr val="tx1"/>
                </a:solidFill>
                <a:latin typeface="Times New Roman" pitchFamily="18" charset="0"/>
                <a:cs typeface="Times New Roman" pitchFamily="18" charset="0"/>
              </a:rPr>
              <a:t> that lets the components interact with the service. </a:t>
            </a:r>
            <a:endParaRPr lang="en-US" sz="2400" dirty="0" smtClean="0">
              <a:solidFill>
                <a:schemeClr val="tx1"/>
              </a:solidFill>
              <a:latin typeface="Times New Roman" pitchFamily="18" charset="0"/>
              <a:cs typeface="Times New Roman" pitchFamily="18" charset="0"/>
            </a:endParaRPr>
          </a:p>
          <a:p>
            <a:pPr lvl="1" algn="just">
              <a:lnSpc>
                <a:spcPct val="150000"/>
              </a:lnSpc>
              <a:buFont typeface="Wingdings" pitchFamily="2" charset="2"/>
              <a:buChar char="ü"/>
            </a:pPr>
            <a:r>
              <a:rPr lang="en-US" sz="2400" dirty="0" smtClean="0">
                <a:solidFill>
                  <a:schemeClr val="tx1"/>
                </a:solidFill>
                <a:latin typeface="Times New Roman" pitchFamily="18" charset="0"/>
                <a:cs typeface="Times New Roman" pitchFamily="18" charset="0"/>
              </a:rPr>
              <a:t>The </a:t>
            </a:r>
            <a:r>
              <a:rPr lang="en-US" sz="2400" dirty="0" smtClean="0">
                <a:solidFill>
                  <a:schemeClr val="tx1"/>
                </a:solidFill>
                <a:latin typeface="Times New Roman" pitchFamily="18" charset="0"/>
                <a:cs typeface="Times New Roman" pitchFamily="18" charset="0"/>
              </a:rPr>
              <a:t>components can send requests to services and get results.</a:t>
            </a:r>
          </a:p>
          <a:p>
            <a:pPr lvl="1" algn="just">
              <a:lnSpc>
                <a:spcPct val="150000"/>
              </a:lnSpc>
              <a:buFont typeface="Wingdings" pitchFamily="2" charset="2"/>
              <a:buChar char="ü"/>
            </a:pPr>
            <a:r>
              <a:rPr lang="en-US" sz="2400" dirty="0" smtClean="0">
                <a:solidFill>
                  <a:schemeClr val="tx1"/>
                </a:solidFill>
                <a:latin typeface="Times New Roman" pitchFamily="18" charset="0"/>
                <a:cs typeface="Times New Roman" pitchFamily="18" charset="0"/>
              </a:rPr>
              <a:t>This service runs in the background as long as another application is bound to it. Or it can be unbound according to our requirement by using the </a:t>
            </a:r>
            <a:r>
              <a:rPr lang="en-US" sz="2400" b="1" dirty="0" err="1" smtClean="0">
                <a:solidFill>
                  <a:schemeClr val="tx1"/>
                </a:solidFill>
                <a:latin typeface="Times New Roman" pitchFamily="18" charset="0"/>
                <a:cs typeface="Times New Roman" pitchFamily="18" charset="0"/>
              </a:rPr>
              <a:t>unbindService</a:t>
            </a:r>
            <a:r>
              <a:rPr lang="en-US" sz="2400" b="1" dirty="0" smtClean="0">
                <a:solidFill>
                  <a:schemeClr val="tx1"/>
                </a:solidFill>
                <a:latin typeface="Times New Roman" pitchFamily="18" charset="0"/>
                <a:cs typeface="Times New Roman" pitchFamily="18" charset="0"/>
              </a:rPr>
              <a:t>() method.</a:t>
            </a:r>
            <a:endParaRPr lang="en-US" sz="1800" b="1" dirty="0" smtClean="0">
              <a:solidFill>
                <a:schemeClr val="tx1"/>
              </a:solidFill>
              <a:latin typeface="Times New Roman" pitchFamily="18" charset="0"/>
              <a:cs typeface="Times New Roman" pitchFamily="18" charset="0"/>
            </a:endParaRPr>
          </a:p>
        </p:txBody>
      </p:sp>
      <p:sp>
        <p:nvSpPr>
          <p:cNvPr id="4" name="Right Triangle 3"/>
          <p:cNvSpPr/>
          <p:nvPr/>
        </p:nvSpPr>
        <p:spPr>
          <a:xfrm rot="5400000">
            <a:off x="-21195" y="4322"/>
            <a:ext cx="780949" cy="772569"/>
          </a:xfrm>
          <a:prstGeom prst="r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ight Triangle 4"/>
          <p:cNvSpPr/>
          <p:nvPr/>
        </p:nvSpPr>
        <p:spPr>
          <a:xfrm rot="16200000">
            <a:off x="8367241" y="6067518"/>
            <a:ext cx="780949" cy="772569"/>
          </a:xfrm>
          <a:prstGeom prst="r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ounded Rectangle 5"/>
          <p:cNvSpPr/>
          <p:nvPr/>
        </p:nvSpPr>
        <p:spPr>
          <a:xfrm>
            <a:off x="783274" y="-1"/>
            <a:ext cx="7620000" cy="595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The application framework : Explicit Intent with Service</a:t>
            </a:r>
            <a:endParaRPr lang="fr-CA" sz="2400" b="1" dirty="0"/>
          </a:p>
        </p:txBody>
      </p:sp>
      <p:sp>
        <p:nvSpPr>
          <p:cNvPr id="7" name="Right Triangle 6"/>
          <p:cNvSpPr/>
          <p:nvPr/>
        </p:nvSpPr>
        <p:spPr>
          <a:xfrm rot="10800000">
            <a:off x="8417865" y="18177"/>
            <a:ext cx="780949" cy="772569"/>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p:cNvSpPr/>
          <p:nvPr/>
        </p:nvSpPr>
        <p:spPr>
          <a:xfrm>
            <a:off x="-4190" y="6083920"/>
            <a:ext cx="780949" cy="772569"/>
          </a:xfrm>
          <a:prstGeom prst="r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ounded Rectangle 9"/>
          <p:cNvSpPr/>
          <p:nvPr/>
        </p:nvSpPr>
        <p:spPr>
          <a:xfrm>
            <a:off x="730649" y="6470204"/>
            <a:ext cx="7620000" cy="3811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Dr.  </a:t>
            </a:r>
            <a:r>
              <a:rPr lang="en-US" b="1" dirty="0" err="1" smtClean="0"/>
              <a:t>Digvijaysinh</a:t>
            </a:r>
            <a:r>
              <a:rPr lang="en-US" b="1" dirty="0" smtClean="0"/>
              <a:t> Rathod</a:t>
            </a:r>
            <a:endParaRPr lang="en-US" b="1" dirty="0"/>
          </a:p>
        </p:txBody>
      </p:sp>
    </p:spTree>
    <p:extLst>
      <p:ext uri="{BB962C8B-B14F-4D97-AF65-F5344CB8AC3E}">
        <p14:creationId xmlns="" xmlns:p14="http://schemas.microsoft.com/office/powerpoint/2010/main" val="27679502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p:cNvSpPr/>
          <p:nvPr/>
        </p:nvSpPr>
        <p:spPr>
          <a:xfrm rot="5400000">
            <a:off x="-21195" y="4322"/>
            <a:ext cx="780949" cy="772569"/>
          </a:xfrm>
          <a:prstGeom prst="r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ight Triangle 4"/>
          <p:cNvSpPr/>
          <p:nvPr/>
        </p:nvSpPr>
        <p:spPr>
          <a:xfrm rot="16200000">
            <a:off x="8367241" y="6067518"/>
            <a:ext cx="780949" cy="772569"/>
          </a:xfrm>
          <a:prstGeom prst="r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ounded Rectangle 5"/>
          <p:cNvSpPr/>
          <p:nvPr/>
        </p:nvSpPr>
        <p:spPr>
          <a:xfrm>
            <a:off x="783274" y="-1"/>
            <a:ext cx="7620000" cy="595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Life Cycle of Android  Service</a:t>
            </a:r>
            <a:endParaRPr lang="fr-CA" sz="2400" b="1" dirty="0"/>
          </a:p>
        </p:txBody>
      </p:sp>
      <p:sp>
        <p:nvSpPr>
          <p:cNvPr id="7" name="Right Triangle 6"/>
          <p:cNvSpPr/>
          <p:nvPr/>
        </p:nvSpPr>
        <p:spPr>
          <a:xfrm rot="10800000">
            <a:off x="8417865" y="18177"/>
            <a:ext cx="780949" cy="772569"/>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p:cNvSpPr/>
          <p:nvPr/>
        </p:nvSpPr>
        <p:spPr>
          <a:xfrm>
            <a:off x="-4190" y="6083920"/>
            <a:ext cx="780949" cy="772569"/>
          </a:xfrm>
          <a:prstGeom prst="r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ounded Rectangle 9"/>
          <p:cNvSpPr/>
          <p:nvPr/>
        </p:nvSpPr>
        <p:spPr>
          <a:xfrm>
            <a:off x="730649" y="6470204"/>
            <a:ext cx="7620000" cy="3811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Dr.  </a:t>
            </a:r>
            <a:r>
              <a:rPr lang="en-US" b="1" dirty="0" err="1" smtClean="0"/>
              <a:t>Digvijaysinh</a:t>
            </a:r>
            <a:r>
              <a:rPr lang="en-US" b="1" dirty="0" smtClean="0"/>
              <a:t> Rathod</a:t>
            </a:r>
            <a:endParaRPr lang="en-US" b="1" dirty="0"/>
          </a:p>
        </p:txBody>
      </p:sp>
      <p:pic>
        <p:nvPicPr>
          <p:cNvPr id="3076" name="Picture 4" descr="Android Service lifecycle"/>
          <p:cNvPicPr>
            <a:picLocks noChangeAspect="1" noChangeArrowheads="1"/>
          </p:cNvPicPr>
          <p:nvPr/>
        </p:nvPicPr>
        <p:blipFill>
          <a:blip r:embed="rId2"/>
          <a:srcRect/>
          <a:stretch>
            <a:fillRect/>
          </a:stretch>
        </p:blipFill>
        <p:spPr bwMode="auto">
          <a:xfrm>
            <a:off x="1714480" y="642918"/>
            <a:ext cx="6072230" cy="5715040"/>
          </a:xfrm>
          <a:prstGeom prst="rect">
            <a:avLst/>
          </a:prstGeom>
          <a:noFill/>
        </p:spPr>
      </p:pic>
    </p:spTree>
    <p:extLst>
      <p:ext uri="{BB962C8B-B14F-4D97-AF65-F5344CB8AC3E}">
        <p14:creationId xmlns="" xmlns:p14="http://schemas.microsoft.com/office/powerpoint/2010/main" val="27679502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8206" y="439880"/>
            <a:ext cx="8546121" cy="5467320"/>
          </a:xfrm>
        </p:spPr>
        <p:txBody>
          <a:bodyPr>
            <a:noAutofit/>
          </a:bodyPr>
          <a:lstStyle/>
          <a:p>
            <a:pPr marL="914400" lvl="1" indent="-457200" algn="just">
              <a:lnSpc>
                <a:spcPct val="150000"/>
              </a:lnSpc>
              <a:buFont typeface="Wingdings" pitchFamily="2" charset="2"/>
              <a:buChar char="ü"/>
            </a:pPr>
            <a:r>
              <a:rPr lang="en-US" sz="2400" b="1" dirty="0" smtClean="0">
                <a:solidFill>
                  <a:schemeClr val="tx1"/>
                </a:solidFill>
                <a:latin typeface="Times New Roman" pitchFamily="18" charset="0"/>
                <a:cs typeface="Times New Roman" pitchFamily="18" charset="0"/>
              </a:rPr>
              <a:t>Methods of Android Services</a:t>
            </a:r>
          </a:p>
          <a:p>
            <a:pPr marL="1371600" lvl="2" indent="-457200" algn="just">
              <a:lnSpc>
                <a:spcPct val="150000"/>
              </a:lnSpc>
              <a:buFont typeface="Wingdings" pitchFamily="2" charset="2"/>
              <a:buChar char="ü"/>
            </a:pPr>
            <a:r>
              <a:rPr lang="en-US" sz="2000" dirty="0" smtClean="0">
                <a:solidFill>
                  <a:schemeClr val="tx1"/>
                </a:solidFill>
                <a:latin typeface="Times New Roman" pitchFamily="18" charset="0"/>
                <a:cs typeface="Times New Roman" pitchFamily="18" charset="0"/>
              </a:rPr>
              <a:t>The service base class defines certain callback methods to perform operations on applications. When we talk about Android services it becomes quite obvious that these services will do some operations and they’ll be used. The following are a few important methods of Android services :</a:t>
            </a:r>
          </a:p>
          <a:p>
            <a:pPr marL="1371600" lvl="2" indent="-457200" algn="just">
              <a:lnSpc>
                <a:spcPct val="150000"/>
              </a:lnSpc>
              <a:buFont typeface="Wingdings" pitchFamily="2" charset="2"/>
              <a:buChar char="ü"/>
            </a:pPr>
            <a:r>
              <a:rPr lang="en-US" sz="2000" dirty="0" err="1" smtClean="0">
                <a:solidFill>
                  <a:schemeClr val="tx1"/>
                </a:solidFill>
                <a:latin typeface="Times New Roman" pitchFamily="18" charset="0"/>
                <a:cs typeface="Times New Roman" pitchFamily="18" charset="0"/>
              </a:rPr>
              <a:t>onStartCommand</a:t>
            </a:r>
            <a:r>
              <a:rPr lang="en-US" sz="2000" dirty="0" smtClean="0">
                <a:solidFill>
                  <a:schemeClr val="tx1"/>
                </a:solidFill>
                <a:latin typeface="Times New Roman" pitchFamily="18" charset="0"/>
                <a:cs typeface="Times New Roman" pitchFamily="18" charset="0"/>
              </a:rPr>
              <a:t>()</a:t>
            </a:r>
          </a:p>
          <a:p>
            <a:pPr marL="1371600" lvl="2" indent="-457200" algn="just">
              <a:lnSpc>
                <a:spcPct val="150000"/>
              </a:lnSpc>
              <a:buFont typeface="Wingdings" pitchFamily="2" charset="2"/>
              <a:buChar char="ü"/>
            </a:pPr>
            <a:r>
              <a:rPr lang="en-US" sz="2000" dirty="0" err="1" smtClean="0">
                <a:solidFill>
                  <a:schemeClr val="tx1"/>
                </a:solidFill>
                <a:latin typeface="Times New Roman" pitchFamily="18" charset="0"/>
                <a:cs typeface="Times New Roman" pitchFamily="18" charset="0"/>
              </a:rPr>
              <a:t>onBind</a:t>
            </a:r>
            <a:r>
              <a:rPr lang="en-US" sz="2000" dirty="0" smtClean="0">
                <a:solidFill>
                  <a:schemeClr val="tx1"/>
                </a:solidFill>
                <a:latin typeface="Times New Roman" pitchFamily="18" charset="0"/>
                <a:cs typeface="Times New Roman" pitchFamily="18" charset="0"/>
              </a:rPr>
              <a:t>()</a:t>
            </a:r>
          </a:p>
          <a:p>
            <a:pPr marL="1371600" lvl="2" indent="-457200" algn="just">
              <a:lnSpc>
                <a:spcPct val="150000"/>
              </a:lnSpc>
              <a:buFont typeface="Wingdings" pitchFamily="2" charset="2"/>
              <a:buChar char="ü"/>
            </a:pPr>
            <a:r>
              <a:rPr lang="en-US" sz="2000" dirty="0" err="1" smtClean="0">
                <a:solidFill>
                  <a:schemeClr val="tx1"/>
                </a:solidFill>
                <a:latin typeface="Times New Roman" pitchFamily="18" charset="0"/>
                <a:cs typeface="Times New Roman" pitchFamily="18" charset="0"/>
              </a:rPr>
              <a:t>onCreate</a:t>
            </a:r>
            <a:r>
              <a:rPr lang="en-US" sz="2000" dirty="0" smtClean="0">
                <a:solidFill>
                  <a:schemeClr val="tx1"/>
                </a:solidFill>
                <a:latin typeface="Times New Roman" pitchFamily="18" charset="0"/>
                <a:cs typeface="Times New Roman" pitchFamily="18" charset="0"/>
              </a:rPr>
              <a:t>()</a:t>
            </a:r>
          </a:p>
          <a:p>
            <a:pPr marL="1371600" lvl="2" indent="-457200" algn="just">
              <a:lnSpc>
                <a:spcPct val="150000"/>
              </a:lnSpc>
              <a:buFont typeface="Wingdings" pitchFamily="2" charset="2"/>
              <a:buChar char="ü"/>
            </a:pPr>
            <a:r>
              <a:rPr lang="en-US" sz="2000" dirty="0" err="1" smtClean="0">
                <a:solidFill>
                  <a:schemeClr val="tx1"/>
                </a:solidFill>
                <a:latin typeface="Times New Roman" pitchFamily="18" charset="0"/>
                <a:cs typeface="Times New Roman" pitchFamily="18" charset="0"/>
              </a:rPr>
              <a:t>onUnbind</a:t>
            </a:r>
            <a:r>
              <a:rPr lang="en-US" sz="2000" dirty="0" smtClean="0">
                <a:solidFill>
                  <a:schemeClr val="tx1"/>
                </a:solidFill>
                <a:latin typeface="Times New Roman" pitchFamily="18" charset="0"/>
                <a:cs typeface="Times New Roman" pitchFamily="18" charset="0"/>
              </a:rPr>
              <a:t>()</a:t>
            </a:r>
          </a:p>
          <a:p>
            <a:pPr marL="1371600" lvl="2" indent="-457200" algn="just">
              <a:lnSpc>
                <a:spcPct val="150000"/>
              </a:lnSpc>
              <a:buFont typeface="Wingdings" pitchFamily="2" charset="2"/>
              <a:buChar char="ü"/>
            </a:pPr>
            <a:r>
              <a:rPr lang="en-US" sz="2000" dirty="0" err="1" smtClean="0">
                <a:solidFill>
                  <a:schemeClr val="tx1"/>
                </a:solidFill>
                <a:latin typeface="Times New Roman" pitchFamily="18" charset="0"/>
                <a:cs typeface="Times New Roman" pitchFamily="18" charset="0"/>
              </a:rPr>
              <a:t>onDestroy</a:t>
            </a:r>
            <a:r>
              <a:rPr lang="en-US" sz="2000" dirty="0" smtClean="0">
                <a:solidFill>
                  <a:schemeClr val="tx1"/>
                </a:solidFill>
                <a:latin typeface="Times New Roman" pitchFamily="18" charset="0"/>
                <a:cs typeface="Times New Roman" pitchFamily="18" charset="0"/>
              </a:rPr>
              <a:t>()</a:t>
            </a:r>
          </a:p>
          <a:p>
            <a:pPr marL="1371600" lvl="2" indent="-457200" algn="just">
              <a:lnSpc>
                <a:spcPct val="150000"/>
              </a:lnSpc>
              <a:buFont typeface="Wingdings" pitchFamily="2" charset="2"/>
              <a:buChar char="ü"/>
            </a:pPr>
            <a:r>
              <a:rPr lang="en-US" sz="2000" dirty="0" err="1" smtClean="0">
                <a:solidFill>
                  <a:schemeClr val="tx1"/>
                </a:solidFill>
                <a:latin typeface="Times New Roman" pitchFamily="18" charset="0"/>
                <a:cs typeface="Times New Roman" pitchFamily="18" charset="0"/>
              </a:rPr>
              <a:t>onRebind</a:t>
            </a:r>
            <a:r>
              <a:rPr lang="en-US" sz="2000" dirty="0" smtClean="0">
                <a:solidFill>
                  <a:schemeClr val="tx1"/>
                </a:solidFill>
                <a:latin typeface="Times New Roman" pitchFamily="18" charset="0"/>
                <a:cs typeface="Times New Roman" pitchFamily="18" charset="0"/>
              </a:rPr>
              <a:t>()</a:t>
            </a:r>
          </a:p>
        </p:txBody>
      </p:sp>
      <p:sp>
        <p:nvSpPr>
          <p:cNvPr id="4" name="Right Triangle 3"/>
          <p:cNvSpPr/>
          <p:nvPr/>
        </p:nvSpPr>
        <p:spPr>
          <a:xfrm rot="5400000">
            <a:off x="-21195" y="4322"/>
            <a:ext cx="780949" cy="772569"/>
          </a:xfrm>
          <a:prstGeom prst="r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ight Triangle 4"/>
          <p:cNvSpPr/>
          <p:nvPr/>
        </p:nvSpPr>
        <p:spPr>
          <a:xfrm rot="16200000">
            <a:off x="8367241" y="6067518"/>
            <a:ext cx="780949" cy="772569"/>
          </a:xfrm>
          <a:prstGeom prst="r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ounded Rectangle 5"/>
          <p:cNvSpPr/>
          <p:nvPr/>
        </p:nvSpPr>
        <p:spPr>
          <a:xfrm>
            <a:off x="783274" y="-1"/>
            <a:ext cx="7620000" cy="595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Life Cycle of Android  Service</a:t>
            </a:r>
            <a:endParaRPr lang="fr-CA" sz="2400" b="1" dirty="0"/>
          </a:p>
        </p:txBody>
      </p:sp>
      <p:sp>
        <p:nvSpPr>
          <p:cNvPr id="7" name="Right Triangle 6"/>
          <p:cNvSpPr/>
          <p:nvPr/>
        </p:nvSpPr>
        <p:spPr>
          <a:xfrm rot="10800000">
            <a:off x="8417865" y="18177"/>
            <a:ext cx="780949" cy="772569"/>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p:cNvSpPr/>
          <p:nvPr/>
        </p:nvSpPr>
        <p:spPr>
          <a:xfrm>
            <a:off x="-4190" y="6083920"/>
            <a:ext cx="780949" cy="772569"/>
          </a:xfrm>
          <a:prstGeom prst="r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ounded Rectangle 9"/>
          <p:cNvSpPr/>
          <p:nvPr/>
        </p:nvSpPr>
        <p:spPr>
          <a:xfrm>
            <a:off x="730649" y="6470204"/>
            <a:ext cx="7620000" cy="3811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Dr.  </a:t>
            </a:r>
            <a:r>
              <a:rPr lang="en-US" b="1" dirty="0" err="1" smtClean="0"/>
              <a:t>Digvijaysinh</a:t>
            </a:r>
            <a:r>
              <a:rPr lang="en-US" b="1" dirty="0" smtClean="0"/>
              <a:t> Rathod</a:t>
            </a:r>
            <a:endParaRPr lang="en-US" b="1" dirty="0"/>
          </a:p>
        </p:txBody>
      </p:sp>
    </p:spTree>
    <p:extLst>
      <p:ext uri="{BB962C8B-B14F-4D97-AF65-F5344CB8AC3E}">
        <p14:creationId xmlns="" xmlns:p14="http://schemas.microsoft.com/office/powerpoint/2010/main" val="27679502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8206" y="576360"/>
            <a:ext cx="8546121" cy="5467320"/>
          </a:xfrm>
        </p:spPr>
        <p:txBody>
          <a:bodyPr>
            <a:noAutofit/>
          </a:bodyPr>
          <a:lstStyle/>
          <a:p>
            <a:pPr marL="914400" lvl="1" indent="-457200" algn="just">
              <a:lnSpc>
                <a:spcPct val="150000"/>
              </a:lnSpc>
            </a:pPr>
            <a:r>
              <a:rPr lang="en-US" sz="2400" b="1" dirty="0" smtClean="0">
                <a:solidFill>
                  <a:schemeClr val="tx1"/>
                </a:solidFill>
                <a:latin typeface="Times New Roman" pitchFamily="18" charset="0"/>
                <a:cs typeface="Times New Roman" pitchFamily="18" charset="0"/>
              </a:rPr>
              <a:t>1. </a:t>
            </a:r>
            <a:r>
              <a:rPr lang="en-US" sz="2400" b="1" dirty="0" err="1" smtClean="0">
                <a:solidFill>
                  <a:schemeClr val="tx1"/>
                </a:solidFill>
                <a:latin typeface="Times New Roman" pitchFamily="18" charset="0"/>
                <a:cs typeface="Times New Roman" pitchFamily="18" charset="0"/>
              </a:rPr>
              <a:t>onStartCommand</a:t>
            </a:r>
            <a:r>
              <a:rPr lang="en-US" sz="2400" b="1" dirty="0" smtClean="0">
                <a:solidFill>
                  <a:schemeClr val="tx1"/>
                </a:solidFill>
                <a:latin typeface="Times New Roman" pitchFamily="18" charset="0"/>
                <a:cs typeface="Times New Roman" pitchFamily="18" charset="0"/>
              </a:rPr>
              <a:t>()</a:t>
            </a:r>
          </a:p>
          <a:p>
            <a:pPr marL="914400" lvl="1" indent="-457200" algn="just">
              <a:lnSpc>
                <a:spcPct val="150000"/>
              </a:lnSpc>
              <a:buFont typeface="Wingdings" pitchFamily="2" charset="2"/>
              <a:buChar char="ü"/>
            </a:pPr>
            <a:r>
              <a:rPr lang="en-US" sz="2400" dirty="0" smtClean="0">
                <a:solidFill>
                  <a:schemeClr val="tx1"/>
                </a:solidFill>
                <a:latin typeface="Times New Roman" pitchFamily="18" charset="0"/>
                <a:cs typeface="Times New Roman" pitchFamily="18" charset="0"/>
              </a:rPr>
              <a:t>The system calls this method whenever a component, say an activity requests</a:t>
            </a:r>
            <a:r>
              <a:rPr lang="en-US" sz="2400" b="1" dirty="0" smtClean="0">
                <a:solidFill>
                  <a:schemeClr val="tx1"/>
                </a:solidFill>
                <a:latin typeface="Times New Roman" pitchFamily="18" charset="0"/>
                <a:cs typeface="Times New Roman" pitchFamily="18" charset="0"/>
              </a:rPr>
              <a:t> ‘start’ to a service, using </a:t>
            </a:r>
            <a:r>
              <a:rPr lang="en-US" sz="2400" b="1" dirty="0" err="1" smtClean="0">
                <a:solidFill>
                  <a:schemeClr val="tx1"/>
                </a:solidFill>
                <a:latin typeface="Times New Roman" pitchFamily="18" charset="0"/>
                <a:cs typeface="Times New Roman" pitchFamily="18" charset="0"/>
              </a:rPr>
              <a:t>startService</a:t>
            </a:r>
            <a:r>
              <a:rPr lang="en-US" sz="2400" b="1" dirty="0" smtClean="0">
                <a:solidFill>
                  <a:schemeClr val="tx1"/>
                </a:solidFill>
                <a:latin typeface="Times New Roman" pitchFamily="18" charset="0"/>
                <a:cs typeface="Times New Roman" pitchFamily="18" charset="0"/>
              </a:rPr>
              <a:t>().</a:t>
            </a:r>
          </a:p>
          <a:p>
            <a:pPr marL="914400" lvl="1" indent="-457200" algn="just">
              <a:lnSpc>
                <a:spcPct val="150000"/>
              </a:lnSpc>
              <a:buFont typeface="Wingdings" pitchFamily="2" charset="2"/>
              <a:buChar char="ü"/>
            </a:pPr>
            <a:r>
              <a:rPr lang="en-US" sz="2400" dirty="0" smtClean="0">
                <a:solidFill>
                  <a:schemeClr val="tx1"/>
                </a:solidFill>
                <a:latin typeface="Times New Roman" pitchFamily="18" charset="0"/>
                <a:cs typeface="Times New Roman" pitchFamily="18" charset="0"/>
              </a:rPr>
              <a:t>Once we use this method it’s our duty to stop the service using </a:t>
            </a:r>
            <a:r>
              <a:rPr lang="en-US" sz="2400" b="1" dirty="0" err="1" smtClean="0">
                <a:solidFill>
                  <a:schemeClr val="tx1"/>
                </a:solidFill>
                <a:latin typeface="Times New Roman" pitchFamily="18" charset="0"/>
                <a:cs typeface="Times New Roman" pitchFamily="18" charset="0"/>
              </a:rPr>
              <a:t>stopService</a:t>
            </a:r>
            <a:r>
              <a:rPr lang="en-US" sz="2400" b="1" dirty="0" smtClean="0">
                <a:solidFill>
                  <a:schemeClr val="tx1"/>
                </a:solidFill>
                <a:latin typeface="Times New Roman" pitchFamily="18" charset="0"/>
                <a:cs typeface="Times New Roman" pitchFamily="18" charset="0"/>
              </a:rPr>
              <a:t>() or </a:t>
            </a:r>
            <a:r>
              <a:rPr lang="en-US" sz="2400" b="1" dirty="0" err="1" smtClean="0">
                <a:solidFill>
                  <a:schemeClr val="tx1"/>
                </a:solidFill>
                <a:latin typeface="Times New Roman" pitchFamily="18" charset="0"/>
                <a:cs typeface="Times New Roman" pitchFamily="18" charset="0"/>
              </a:rPr>
              <a:t>stopSelf</a:t>
            </a:r>
            <a:r>
              <a:rPr lang="en-US" sz="2400" b="1" dirty="0" smtClean="0">
                <a:solidFill>
                  <a:schemeClr val="tx1"/>
                </a:solidFill>
                <a:latin typeface="Times New Roman" pitchFamily="18" charset="0"/>
                <a:cs typeface="Times New Roman" pitchFamily="18" charset="0"/>
              </a:rPr>
              <a:t>().</a:t>
            </a:r>
          </a:p>
        </p:txBody>
      </p:sp>
      <p:sp>
        <p:nvSpPr>
          <p:cNvPr id="4" name="Right Triangle 3"/>
          <p:cNvSpPr/>
          <p:nvPr/>
        </p:nvSpPr>
        <p:spPr>
          <a:xfrm rot="5400000">
            <a:off x="-21195" y="4322"/>
            <a:ext cx="780949" cy="772569"/>
          </a:xfrm>
          <a:prstGeom prst="r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ight Triangle 4"/>
          <p:cNvSpPr/>
          <p:nvPr/>
        </p:nvSpPr>
        <p:spPr>
          <a:xfrm rot="16200000">
            <a:off x="8367241" y="6067518"/>
            <a:ext cx="780949" cy="772569"/>
          </a:xfrm>
          <a:prstGeom prst="r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ounded Rectangle 5"/>
          <p:cNvSpPr/>
          <p:nvPr/>
        </p:nvSpPr>
        <p:spPr>
          <a:xfrm>
            <a:off x="783274" y="-1"/>
            <a:ext cx="7620000" cy="595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Life Cycle of Android  Service</a:t>
            </a:r>
            <a:endParaRPr lang="fr-CA" sz="2400" b="1" dirty="0"/>
          </a:p>
        </p:txBody>
      </p:sp>
      <p:sp>
        <p:nvSpPr>
          <p:cNvPr id="7" name="Right Triangle 6"/>
          <p:cNvSpPr/>
          <p:nvPr/>
        </p:nvSpPr>
        <p:spPr>
          <a:xfrm rot="10800000">
            <a:off x="8417865" y="18177"/>
            <a:ext cx="780949" cy="772569"/>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p:cNvSpPr/>
          <p:nvPr/>
        </p:nvSpPr>
        <p:spPr>
          <a:xfrm>
            <a:off x="-4190" y="6083920"/>
            <a:ext cx="780949" cy="772569"/>
          </a:xfrm>
          <a:prstGeom prst="r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ounded Rectangle 9"/>
          <p:cNvSpPr/>
          <p:nvPr/>
        </p:nvSpPr>
        <p:spPr>
          <a:xfrm>
            <a:off x="730649" y="6470204"/>
            <a:ext cx="7620000" cy="3811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Dr.  </a:t>
            </a:r>
            <a:r>
              <a:rPr lang="en-US" b="1" dirty="0" err="1" smtClean="0"/>
              <a:t>Digvijaysinh</a:t>
            </a:r>
            <a:r>
              <a:rPr lang="en-US" b="1" dirty="0" smtClean="0"/>
              <a:t> Rathod</a:t>
            </a:r>
            <a:endParaRPr lang="en-US" b="1" dirty="0"/>
          </a:p>
        </p:txBody>
      </p:sp>
    </p:spTree>
    <p:extLst>
      <p:ext uri="{BB962C8B-B14F-4D97-AF65-F5344CB8AC3E}">
        <p14:creationId xmlns="" xmlns:p14="http://schemas.microsoft.com/office/powerpoint/2010/main" val="27679502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8206" y="576360"/>
            <a:ext cx="8546121" cy="5467320"/>
          </a:xfrm>
        </p:spPr>
        <p:txBody>
          <a:bodyPr>
            <a:noAutofit/>
          </a:bodyPr>
          <a:lstStyle/>
          <a:p>
            <a:pPr marL="914400" lvl="1" indent="-457200" algn="just">
              <a:lnSpc>
                <a:spcPct val="150000"/>
              </a:lnSpc>
            </a:pPr>
            <a:r>
              <a:rPr lang="en-US" sz="2400" b="1" dirty="0" smtClean="0">
                <a:solidFill>
                  <a:schemeClr val="tx1"/>
                </a:solidFill>
                <a:latin typeface="Times New Roman" pitchFamily="18" charset="0"/>
                <a:cs typeface="Times New Roman" pitchFamily="18" charset="0"/>
              </a:rPr>
              <a:t>2. </a:t>
            </a:r>
            <a:r>
              <a:rPr lang="en-US" sz="2400" b="1" dirty="0" err="1" smtClean="0">
                <a:solidFill>
                  <a:schemeClr val="tx1"/>
                </a:solidFill>
                <a:latin typeface="Times New Roman" pitchFamily="18" charset="0"/>
                <a:cs typeface="Times New Roman" pitchFamily="18" charset="0"/>
              </a:rPr>
              <a:t>onBind</a:t>
            </a:r>
            <a:r>
              <a:rPr lang="en-US" sz="2400" b="1" dirty="0" smtClean="0">
                <a:solidFill>
                  <a:schemeClr val="tx1"/>
                </a:solidFill>
                <a:latin typeface="Times New Roman" pitchFamily="18" charset="0"/>
                <a:cs typeface="Times New Roman" pitchFamily="18" charset="0"/>
              </a:rPr>
              <a:t>()</a:t>
            </a:r>
          </a:p>
          <a:p>
            <a:pPr marL="914400" lvl="1" indent="-457200" algn="just">
              <a:lnSpc>
                <a:spcPct val="150000"/>
              </a:lnSpc>
              <a:buFont typeface="Wingdings" pitchFamily="2" charset="2"/>
              <a:buChar char="ü"/>
            </a:pPr>
            <a:r>
              <a:rPr lang="en-US" sz="2400" dirty="0" smtClean="0">
                <a:solidFill>
                  <a:schemeClr val="tx1"/>
                </a:solidFill>
                <a:latin typeface="Times New Roman" pitchFamily="18" charset="0"/>
                <a:cs typeface="Times New Roman" pitchFamily="18" charset="0"/>
              </a:rPr>
              <a:t>This is invoked when a component wants to bind with the service by calling </a:t>
            </a:r>
            <a:r>
              <a:rPr lang="en-US" sz="2400" b="1" dirty="0" err="1" smtClean="0">
                <a:solidFill>
                  <a:schemeClr val="tx1"/>
                </a:solidFill>
                <a:latin typeface="Times New Roman" pitchFamily="18" charset="0"/>
                <a:cs typeface="Times New Roman" pitchFamily="18" charset="0"/>
              </a:rPr>
              <a:t>bindService</a:t>
            </a:r>
            <a:r>
              <a:rPr lang="en-US" sz="2400" b="1" dirty="0" smtClean="0">
                <a:solidFill>
                  <a:schemeClr val="tx1"/>
                </a:solidFill>
                <a:latin typeface="Times New Roman" pitchFamily="18" charset="0"/>
                <a:cs typeface="Times New Roman" pitchFamily="18" charset="0"/>
              </a:rPr>
              <a:t>()</a:t>
            </a:r>
            <a:r>
              <a:rPr lang="en-US" sz="2400" dirty="0" smtClean="0">
                <a:solidFill>
                  <a:schemeClr val="tx1"/>
                </a:solidFill>
                <a:latin typeface="Times New Roman" pitchFamily="18" charset="0"/>
                <a:cs typeface="Times New Roman" pitchFamily="18" charset="0"/>
              </a:rPr>
              <a:t>. </a:t>
            </a:r>
            <a:endParaRPr lang="en-US" sz="2400" dirty="0" smtClean="0">
              <a:solidFill>
                <a:schemeClr val="tx1"/>
              </a:solidFill>
              <a:latin typeface="Times New Roman" pitchFamily="18" charset="0"/>
              <a:cs typeface="Times New Roman" pitchFamily="18" charset="0"/>
            </a:endParaRPr>
          </a:p>
          <a:p>
            <a:pPr marL="914400" lvl="1" indent="-457200" algn="just">
              <a:lnSpc>
                <a:spcPct val="150000"/>
              </a:lnSpc>
              <a:buFont typeface="Wingdings" pitchFamily="2" charset="2"/>
              <a:buChar char="ü"/>
            </a:pPr>
            <a:r>
              <a:rPr lang="en-US" sz="2400" dirty="0" smtClean="0">
                <a:solidFill>
                  <a:schemeClr val="tx1"/>
                </a:solidFill>
                <a:latin typeface="Times New Roman" pitchFamily="18" charset="0"/>
                <a:cs typeface="Times New Roman" pitchFamily="18" charset="0"/>
              </a:rPr>
              <a:t>In </a:t>
            </a:r>
            <a:r>
              <a:rPr lang="en-US" sz="2400" dirty="0" smtClean="0">
                <a:solidFill>
                  <a:schemeClr val="tx1"/>
                </a:solidFill>
                <a:latin typeface="Times New Roman" pitchFamily="18" charset="0"/>
                <a:cs typeface="Times New Roman" pitchFamily="18" charset="0"/>
              </a:rPr>
              <a:t>this, we must provide an interface for clients to communicate with the service. For </a:t>
            </a:r>
            <a:r>
              <a:rPr lang="en-US" sz="2400" b="1" dirty="0" err="1" smtClean="0">
                <a:solidFill>
                  <a:schemeClr val="tx1"/>
                </a:solidFill>
                <a:latin typeface="Times New Roman" pitchFamily="18" charset="0"/>
                <a:cs typeface="Times New Roman" pitchFamily="18" charset="0"/>
              </a:rPr>
              <a:t>interprocess</a:t>
            </a:r>
            <a:r>
              <a:rPr lang="en-US" sz="2400" b="1" dirty="0" smtClean="0">
                <a:solidFill>
                  <a:schemeClr val="tx1"/>
                </a:solidFill>
                <a:latin typeface="Times New Roman" pitchFamily="18" charset="0"/>
                <a:cs typeface="Times New Roman" pitchFamily="18" charset="0"/>
              </a:rPr>
              <a:t> communication, </a:t>
            </a:r>
            <a:r>
              <a:rPr lang="en-US" sz="2400" dirty="0" smtClean="0">
                <a:solidFill>
                  <a:schemeClr val="tx1"/>
                </a:solidFill>
                <a:latin typeface="Times New Roman" pitchFamily="18" charset="0"/>
                <a:cs typeface="Times New Roman" pitchFamily="18" charset="0"/>
              </a:rPr>
              <a:t>we use the </a:t>
            </a:r>
            <a:r>
              <a:rPr lang="en-US" sz="2400" dirty="0" err="1" smtClean="0">
                <a:solidFill>
                  <a:schemeClr val="tx1"/>
                </a:solidFill>
                <a:latin typeface="Times New Roman" pitchFamily="18" charset="0"/>
                <a:cs typeface="Times New Roman" pitchFamily="18" charset="0"/>
              </a:rPr>
              <a:t>IBinder</a:t>
            </a:r>
            <a:r>
              <a:rPr lang="en-US" sz="2400" dirty="0" smtClean="0">
                <a:solidFill>
                  <a:schemeClr val="tx1"/>
                </a:solidFill>
                <a:latin typeface="Times New Roman" pitchFamily="18" charset="0"/>
                <a:cs typeface="Times New Roman" pitchFamily="18" charset="0"/>
              </a:rPr>
              <a:t> object.</a:t>
            </a:r>
          </a:p>
          <a:p>
            <a:pPr marL="914400" lvl="1" indent="-457200" algn="just">
              <a:lnSpc>
                <a:spcPct val="150000"/>
              </a:lnSpc>
              <a:buFont typeface="Wingdings" pitchFamily="2" charset="2"/>
              <a:buChar char="ü"/>
            </a:pPr>
            <a:r>
              <a:rPr lang="en-US" sz="2400" dirty="0" smtClean="0">
                <a:solidFill>
                  <a:schemeClr val="tx1"/>
                </a:solidFill>
                <a:latin typeface="Times New Roman" pitchFamily="18" charset="0"/>
                <a:cs typeface="Times New Roman" pitchFamily="18" charset="0"/>
              </a:rPr>
              <a:t>It is a must to implement this method. </a:t>
            </a:r>
            <a:endParaRPr lang="en-US" sz="2400" dirty="0" smtClean="0">
              <a:solidFill>
                <a:schemeClr val="tx1"/>
              </a:solidFill>
              <a:latin typeface="Times New Roman" pitchFamily="18" charset="0"/>
              <a:cs typeface="Times New Roman" pitchFamily="18" charset="0"/>
            </a:endParaRPr>
          </a:p>
          <a:p>
            <a:pPr marL="914400" lvl="1" indent="-457200" algn="just">
              <a:lnSpc>
                <a:spcPct val="150000"/>
              </a:lnSpc>
              <a:buFont typeface="Wingdings" pitchFamily="2" charset="2"/>
              <a:buChar char="ü"/>
            </a:pPr>
            <a:r>
              <a:rPr lang="en-US" sz="2400" dirty="0" smtClean="0">
                <a:solidFill>
                  <a:schemeClr val="tx1"/>
                </a:solidFill>
                <a:latin typeface="Times New Roman" pitchFamily="18" charset="0"/>
                <a:cs typeface="Times New Roman" pitchFamily="18" charset="0"/>
              </a:rPr>
              <a:t>If </a:t>
            </a:r>
            <a:r>
              <a:rPr lang="en-US" sz="2400" dirty="0" smtClean="0">
                <a:solidFill>
                  <a:schemeClr val="tx1"/>
                </a:solidFill>
                <a:latin typeface="Times New Roman" pitchFamily="18" charset="0"/>
                <a:cs typeface="Times New Roman" pitchFamily="18" charset="0"/>
              </a:rPr>
              <a:t>in case binding is not required, we should return null as implementation is mandatory.</a:t>
            </a:r>
          </a:p>
        </p:txBody>
      </p:sp>
      <p:sp>
        <p:nvSpPr>
          <p:cNvPr id="4" name="Right Triangle 3"/>
          <p:cNvSpPr/>
          <p:nvPr/>
        </p:nvSpPr>
        <p:spPr>
          <a:xfrm rot="5400000">
            <a:off x="-21195" y="4322"/>
            <a:ext cx="780949" cy="772569"/>
          </a:xfrm>
          <a:prstGeom prst="r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ight Triangle 4"/>
          <p:cNvSpPr/>
          <p:nvPr/>
        </p:nvSpPr>
        <p:spPr>
          <a:xfrm rot="16200000">
            <a:off x="8367241" y="6067518"/>
            <a:ext cx="780949" cy="772569"/>
          </a:xfrm>
          <a:prstGeom prst="r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ounded Rectangle 5"/>
          <p:cNvSpPr/>
          <p:nvPr/>
        </p:nvSpPr>
        <p:spPr>
          <a:xfrm>
            <a:off x="783274" y="-1"/>
            <a:ext cx="7620000" cy="595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Life Cycle of Android  Service</a:t>
            </a:r>
            <a:endParaRPr lang="fr-CA" sz="2400" b="1" dirty="0"/>
          </a:p>
        </p:txBody>
      </p:sp>
      <p:sp>
        <p:nvSpPr>
          <p:cNvPr id="7" name="Right Triangle 6"/>
          <p:cNvSpPr/>
          <p:nvPr/>
        </p:nvSpPr>
        <p:spPr>
          <a:xfrm rot="10800000">
            <a:off x="8417865" y="18177"/>
            <a:ext cx="780949" cy="772569"/>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p:cNvSpPr/>
          <p:nvPr/>
        </p:nvSpPr>
        <p:spPr>
          <a:xfrm>
            <a:off x="-4190" y="6083920"/>
            <a:ext cx="780949" cy="772569"/>
          </a:xfrm>
          <a:prstGeom prst="r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ounded Rectangle 9"/>
          <p:cNvSpPr/>
          <p:nvPr/>
        </p:nvSpPr>
        <p:spPr>
          <a:xfrm>
            <a:off x="730649" y="6470204"/>
            <a:ext cx="7620000" cy="3811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Dr.  </a:t>
            </a:r>
            <a:r>
              <a:rPr lang="en-US" b="1" dirty="0" err="1" smtClean="0"/>
              <a:t>Digvijaysinh</a:t>
            </a:r>
            <a:r>
              <a:rPr lang="en-US" b="1" dirty="0" smtClean="0"/>
              <a:t> Rathod</a:t>
            </a:r>
            <a:endParaRPr lang="en-US" b="1" dirty="0"/>
          </a:p>
        </p:txBody>
      </p:sp>
    </p:spTree>
    <p:extLst>
      <p:ext uri="{BB962C8B-B14F-4D97-AF65-F5344CB8AC3E}">
        <p14:creationId xmlns="" xmlns:p14="http://schemas.microsoft.com/office/powerpoint/2010/main" val="27679502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8206" y="576360"/>
            <a:ext cx="8546121" cy="5467320"/>
          </a:xfrm>
        </p:spPr>
        <p:txBody>
          <a:bodyPr>
            <a:noAutofit/>
          </a:bodyPr>
          <a:lstStyle/>
          <a:p>
            <a:pPr marL="914400" lvl="1" indent="-457200" algn="just">
              <a:lnSpc>
                <a:spcPct val="150000"/>
              </a:lnSpc>
            </a:pPr>
            <a:r>
              <a:rPr lang="en-US" sz="2600" b="1" dirty="0" smtClean="0">
                <a:solidFill>
                  <a:schemeClr val="tx1"/>
                </a:solidFill>
                <a:latin typeface="Times New Roman" pitchFamily="18" charset="0"/>
                <a:cs typeface="Times New Roman" pitchFamily="18" charset="0"/>
              </a:rPr>
              <a:t>3. </a:t>
            </a:r>
            <a:r>
              <a:rPr lang="en-US" sz="2600" b="1" dirty="0" err="1" smtClean="0">
                <a:solidFill>
                  <a:schemeClr val="tx1"/>
                </a:solidFill>
                <a:latin typeface="Times New Roman" pitchFamily="18" charset="0"/>
                <a:cs typeface="Times New Roman" pitchFamily="18" charset="0"/>
              </a:rPr>
              <a:t>onUnbind</a:t>
            </a:r>
            <a:r>
              <a:rPr lang="en-US" sz="2600" b="1" dirty="0" smtClean="0">
                <a:solidFill>
                  <a:schemeClr val="tx1"/>
                </a:solidFill>
                <a:latin typeface="Times New Roman" pitchFamily="18" charset="0"/>
                <a:cs typeface="Times New Roman" pitchFamily="18" charset="0"/>
              </a:rPr>
              <a:t>()</a:t>
            </a:r>
          </a:p>
          <a:p>
            <a:pPr marL="914400" lvl="1" indent="-457200" algn="just">
              <a:lnSpc>
                <a:spcPct val="150000"/>
              </a:lnSpc>
              <a:buFont typeface="Wingdings" pitchFamily="2" charset="2"/>
              <a:buChar char="ü"/>
            </a:pPr>
            <a:r>
              <a:rPr lang="en-US" sz="2400" dirty="0" smtClean="0">
                <a:solidFill>
                  <a:schemeClr val="tx1"/>
                </a:solidFill>
                <a:latin typeface="Times New Roman" pitchFamily="18" charset="0"/>
                <a:cs typeface="Times New Roman" pitchFamily="18" charset="0"/>
              </a:rPr>
              <a:t>The system invokes this when all the clients disconnect from the interface published by the service.</a:t>
            </a:r>
          </a:p>
          <a:p>
            <a:pPr marL="914400" lvl="1" indent="-457200" algn="just">
              <a:lnSpc>
                <a:spcPct val="150000"/>
              </a:lnSpc>
            </a:pPr>
            <a:endParaRPr lang="en-US" sz="2400" dirty="0" smtClean="0">
              <a:solidFill>
                <a:schemeClr val="tx1"/>
              </a:solidFill>
              <a:latin typeface="Times New Roman" pitchFamily="18" charset="0"/>
              <a:cs typeface="Times New Roman" pitchFamily="18" charset="0"/>
            </a:endParaRPr>
          </a:p>
          <a:p>
            <a:pPr marL="914400" lvl="1" indent="-457200" algn="just">
              <a:lnSpc>
                <a:spcPct val="150000"/>
              </a:lnSpc>
            </a:pPr>
            <a:r>
              <a:rPr lang="en-US" sz="2600" b="1" dirty="0" smtClean="0">
                <a:solidFill>
                  <a:schemeClr val="tx1"/>
                </a:solidFill>
                <a:latin typeface="Times New Roman" pitchFamily="18" charset="0"/>
                <a:cs typeface="Times New Roman" pitchFamily="18" charset="0"/>
              </a:rPr>
              <a:t>4. </a:t>
            </a:r>
            <a:r>
              <a:rPr lang="en-US" sz="2600" b="1" dirty="0" err="1" smtClean="0">
                <a:solidFill>
                  <a:schemeClr val="tx1"/>
                </a:solidFill>
                <a:latin typeface="Times New Roman" pitchFamily="18" charset="0"/>
                <a:cs typeface="Times New Roman" pitchFamily="18" charset="0"/>
              </a:rPr>
              <a:t>onRebind</a:t>
            </a:r>
            <a:r>
              <a:rPr lang="en-US" sz="2600" b="1" dirty="0" smtClean="0">
                <a:solidFill>
                  <a:schemeClr val="tx1"/>
                </a:solidFill>
                <a:latin typeface="Times New Roman" pitchFamily="18" charset="0"/>
                <a:cs typeface="Times New Roman" pitchFamily="18" charset="0"/>
              </a:rPr>
              <a:t>()</a:t>
            </a:r>
          </a:p>
          <a:p>
            <a:pPr marL="914400" lvl="1" indent="-457200" algn="just">
              <a:lnSpc>
                <a:spcPct val="150000"/>
              </a:lnSpc>
              <a:buFont typeface="Wingdings" pitchFamily="2" charset="2"/>
              <a:buChar char="ü"/>
            </a:pPr>
            <a:r>
              <a:rPr lang="en-US" sz="2400" dirty="0" smtClean="0">
                <a:solidFill>
                  <a:schemeClr val="tx1"/>
                </a:solidFill>
                <a:latin typeface="Times New Roman" pitchFamily="18" charset="0"/>
                <a:cs typeface="Times New Roman" pitchFamily="18" charset="0"/>
              </a:rPr>
              <a:t>The system calls this method when new clients connect to the service. The system calls it after the </a:t>
            </a:r>
            <a:r>
              <a:rPr lang="en-US" sz="2400" dirty="0" err="1" smtClean="0">
                <a:solidFill>
                  <a:schemeClr val="tx1"/>
                </a:solidFill>
                <a:latin typeface="Times New Roman" pitchFamily="18" charset="0"/>
                <a:cs typeface="Times New Roman" pitchFamily="18" charset="0"/>
              </a:rPr>
              <a:t>onBind</a:t>
            </a:r>
            <a:r>
              <a:rPr lang="en-US" sz="2400" dirty="0" smtClean="0">
                <a:solidFill>
                  <a:schemeClr val="tx1"/>
                </a:solidFill>
                <a:latin typeface="Times New Roman" pitchFamily="18" charset="0"/>
                <a:cs typeface="Times New Roman" pitchFamily="18" charset="0"/>
              </a:rPr>
              <a:t>() method.</a:t>
            </a:r>
          </a:p>
        </p:txBody>
      </p:sp>
      <p:sp>
        <p:nvSpPr>
          <p:cNvPr id="4" name="Right Triangle 3"/>
          <p:cNvSpPr/>
          <p:nvPr/>
        </p:nvSpPr>
        <p:spPr>
          <a:xfrm rot="5400000">
            <a:off x="-21195" y="4322"/>
            <a:ext cx="780949" cy="772569"/>
          </a:xfrm>
          <a:prstGeom prst="r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ight Triangle 4"/>
          <p:cNvSpPr/>
          <p:nvPr/>
        </p:nvSpPr>
        <p:spPr>
          <a:xfrm rot="16200000">
            <a:off x="8367241" y="6067518"/>
            <a:ext cx="780949" cy="772569"/>
          </a:xfrm>
          <a:prstGeom prst="r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ounded Rectangle 5"/>
          <p:cNvSpPr/>
          <p:nvPr/>
        </p:nvSpPr>
        <p:spPr>
          <a:xfrm>
            <a:off x="783274" y="-1"/>
            <a:ext cx="7620000" cy="595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Life Cycle of Android  Service</a:t>
            </a:r>
            <a:endParaRPr lang="fr-CA" sz="2400" b="1" dirty="0"/>
          </a:p>
        </p:txBody>
      </p:sp>
      <p:sp>
        <p:nvSpPr>
          <p:cNvPr id="7" name="Right Triangle 6"/>
          <p:cNvSpPr/>
          <p:nvPr/>
        </p:nvSpPr>
        <p:spPr>
          <a:xfrm rot="10800000">
            <a:off x="8417865" y="18177"/>
            <a:ext cx="780949" cy="772569"/>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p:cNvSpPr/>
          <p:nvPr/>
        </p:nvSpPr>
        <p:spPr>
          <a:xfrm>
            <a:off x="-4190" y="6083920"/>
            <a:ext cx="780949" cy="772569"/>
          </a:xfrm>
          <a:prstGeom prst="r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ounded Rectangle 9"/>
          <p:cNvSpPr/>
          <p:nvPr/>
        </p:nvSpPr>
        <p:spPr>
          <a:xfrm>
            <a:off x="730649" y="6470204"/>
            <a:ext cx="7620000" cy="3811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Dr.  </a:t>
            </a:r>
            <a:r>
              <a:rPr lang="en-US" b="1" dirty="0" err="1" smtClean="0"/>
              <a:t>Digvijaysinh</a:t>
            </a:r>
            <a:r>
              <a:rPr lang="en-US" b="1" dirty="0" smtClean="0"/>
              <a:t> Rathod</a:t>
            </a:r>
            <a:endParaRPr lang="en-US" b="1" dirty="0"/>
          </a:p>
        </p:txBody>
      </p:sp>
    </p:spTree>
    <p:extLst>
      <p:ext uri="{BB962C8B-B14F-4D97-AF65-F5344CB8AC3E}">
        <p14:creationId xmlns="" xmlns:p14="http://schemas.microsoft.com/office/powerpoint/2010/main" val="27679502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8206" y="576360"/>
            <a:ext cx="8546121" cy="5467320"/>
          </a:xfrm>
        </p:spPr>
        <p:txBody>
          <a:bodyPr>
            <a:noAutofit/>
          </a:bodyPr>
          <a:lstStyle/>
          <a:p>
            <a:pPr marL="914400" lvl="1" indent="-457200" algn="just">
              <a:lnSpc>
                <a:spcPct val="150000"/>
              </a:lnSpc>
            </a:pPr>
            <a:r>
              <a:rPr lang="en-US" sz="2600" b="1" dirty="0" smtClean="0">
                <a:solidFill>
                  <a:schemeClr val="tx1"/>
                </a:solidFill>
                <a:latin typeface="Times New Roman" pitchFamily="18" charset="0"/>
                <a:cs typeface="Times New Roman" pitchFamily="18" charset="0"/>
              </a:rPr>
              <a:t>5. </a:t>
            </a:r>
            <a:r>
              <a:rPr lang="en-US" sz="2600" b="1" dirty="0" err="1" smtClean="0">
                <a:solidFill>
                  <a:schemeClr val="tx1"/>
                </a:solidFill>
                <a:latin typeface="Times New Roman" pitchFamily="18" charset="0"/>
                <a:cs typeface="Times New Roman" pitchFamily="18" charset="0"/>
              </a:rPr>
              <a:t>onCreate</a:t>
            </a:r>
            <a:r>
              <a:rPr lang="en-US" sz="2600" b="1" dirty="0" smtClean="0">
                <a:solidFill>
                  <a:schemeClr val="tx1"/>
                </a:solidFill>
                <a:latin typeface="Times New Roman" pitchFamily="18" charset="0"/>
                <a:cs typeface="Times New Roman" pitchFamily="18" charset="0"/>
              </a:rPr>
              <a:t>()</a:t>
            </a:r>
          </a:p>
          <a:p>
            <a:pPr marL="914400" lvl="1" indent="-457200" algn="just">
              <a:lnSpc>
                <a:spcPct val="150000"/>
              </a:lnSpc>
              <a:buFont typeface="Wingdings" pitchFamily="2" charset="2"/>
              <a:buChar char="ü"/>
            </a:pPr>
            <a:r>
              <a:rPr lang="en-US" sz="2400" dirty="0" smtClean="0">
                <a:solidFill>
                  <a:schemeClr val="tx1"/>
                </a:solidFill>
                <a:latin typeface="Times New Roman" pitchFamily="18" charset="0"/>
                <a:cs typeface="Times New Roman" pitchFamily="18" charset="0"/>
              </a:rPr>
              <a:t>This is the first callback method that the system calls when a </a:t>
            </a:r>
            <a:r>
              <a:rPr lang="en-US" sz="2400" b="1" dirty="0" smtClean="0">
                <a:solidFill>
                  <a:schemeClr val="tx1"/>
                </a:solidFill>
                <a:latin typeface="Times New Roman" pitchFamily="18" charset="0"/>
                <a:cs typeface="Times New Roman" pitchFamily="18" charset="0"/>
              </a:rPr>
              <a:t>new component starts the service. </a:t>
            </a:r>
          </a:p>
          <a:p>
            <a:pPr marL="914400" lvl="1" indent="-457200" algn="just">
              <a:lnSpc>
                <a:spcPct val="150000"/>
              </a:lnSpc>
              <a:buFont typeface="Wingdings" pitchFamily="2" charset="2"/>
              <a:buChar char="ü"/>
            </a:pPr>
            <a:r>
              <a:rPr lang="en-US" sz="2400" dirty="0" smtClean="0">
                <a:solidFill>
                  <a:schemeClr val="tx1"/>
                </a:solidFill>
                <a:latin typeface="Times New Roman" pitchFamily="18" charset="0"/>
                <a:cs typeface="Times New Roman" pitchFamily="18" charset="0"/>
              </a:rPr>
              <a:t>We need this method for a one-time set-up.</a:t>
            </a:r>
          </a:p>
          <a:p>
            <a:pPr marL="914400" lvl="1" indent="-457200" algn="just">
              <a:lnSpc>
                <a:spcPct val="150000"/>
              </a:lnSpc>
            </a:pPr>
            <a:r>
              <a:rPr lang="en-US" sz="2600" b="1" dirty="0" smtClean="0">
                <a:solidFill>
                  <a:schemeClr val="tx1"/>
                </a:solidFill>
                <a:latin typeface="Times New Roman" pitchFamily="18" charset="0"/>
                <a:cs typeface="Times New Roman" pitchFamily="18" charset="0"/>
              </a:rPr>
              <a:t>6. </a:t>
            </a:r>
            <a:r>
              <a:rPr lang="en-US" sz="2600" b="1" dirty="0" err="1" smtClean="0">
                <a:solidFill>
                  <a:schemeClr val="tx1"/>
                </a:solidFill>
                <a:latin typeface="Times New Roman" pitchFamily="18" charset="0"/>
                <a:cs typeface="Times New Roman" pitchFamily="18" charset="0"/>
              </a:rPr>
              <a:t>onDestroy</a:t>
            </a:r>
            <a:r>
              <a:rPr lang="en-US" sz="2600" b="1" dirty="0" smtClean="0">
                <a:solidFill>
                  <a:schemeClr val="tx1"/>
                </a:solidFill>
                <a:latin typeface="Times New Roman" pitchFamily="18" charset="0"/>
                <a:cs typeface="Times New Roman" pitchFamily="18" charset="0"/>
              </a:rPr>
              <a:t>()</a:t>
            </a:r>
          </a:p>
          <a:p>
            <a:pPr marL="914400" lvl="1" indent="-457200" algn="just">
              <a:lnSpc>
                <a:spcPct val="150000"/>
              </a:lnSpc>
              <a:buFont typeface="Wingdings" pitchFamily="2" charset="2"/>
              <a:buChar char="ü"/>
            </a:pPr>
            <a:r>
              <a:rPr lang="en-US" sz="2600" dirty="0" smtClean="0">
                <a:solidFill>
                  <a:schemeClr val="tx1"/>
                </a:solidFill>
                <a:latin typeface="Times New Roman" pitchFamily="18" charset="0"/>
                <a:cs typeface="Times New Roman" pitchFamily="18" charset="0"/>
              </a:rPr>
              <a:t>This method is the final clean up call for the system. </a:t>
            </a:r>
          </a:p>
          <a:p>
            <a:pPr marL="914400" lvl="1" indent="-457200" algn="just">
              <a:lnSpc>
                <a:spcPct val="150000"/>
              </a:lnSpc>
              <a:buFont typeface="Wingdings" pitchFamily="2" charset="2"/>
              <a:buChar char="ü"/>
            </a:pPr>
            <a:r>
              <a:rPr lang="en-US" sz="2600" dirty="0" smtClean="0">
                <a:solidFill>
                  <a:schemeClr val="tx1"/>
                </a:solidFill>
                <a:latin typeface="Times New Roman" pitchFamily="18" charset="0"/>
                <a:cs typeface="Times New Roman" pitchFamily="18" charset="0"/>
              </a:rPr>
              <a:t>The system invokes it just before the service destroys. </a:t>
            </a:r>
          </a:p>
          <a:p>
            <a:pPr marL="914400" lvl="1" indent="-457200" algn="just">
              <a:lnSpc>
                <a:spcPct val="150000"/>
              </a:lnSpc>
              <a:buFont typeface="Wingdings" pitchFamily="2" charset="2"/>
              <a:buChar char="ü"/>
            </a:pPr>
            <a:r>
              <a:rPr lang="en-US" sz="2600" dirty="0" smtClean="0">
                <a:solidFill>
                  <a:schemeClr val="tx1"/>
                </a:solidFill>
                <a:latin typeface="Times New Roman" pitchFamily="18" charset="0"/>
                <a:cs typeface="Times New Roman" pitchFamily="18" charset="0"/>
              </a:rPr>
              <a:t>It cleans up resources like threads, receivers, registered listeners, etc.</a:t>
            </a:r>
            <a:endParaRPr lang="en-US" sz="2400" dirty="0" smtClean="0">
              <a:solidFill>
                <a:schemeClr val="tx1"/>
              </a:solidFill>
              <a:latin typeface="Times New Roman" pitchFamily="18" charset="0"/>
              <a:cs typeface="Times New Roman" pitchFamily="18" charset="0"/>
            </a:endParaRPr>
          </a:p>
        </p:txBody>
      </p:sp>
      <p:sp>
        <p:nvSpPr>
          <p:cNvPr id="4" name="Right Triangle 3"/>
          <p:cNvSpPr/>
          <p:nvPr/>
        </p:nvSpPr>
        <p:spPr>
          <a:xfrm rot="5400000">
            <a:off x="-21195" y="4322"/>
            <a:ext cx="780949" cy="772569"/>
          </a:xfrm>
          <a:prstGeom prst="r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ight Triangle 4"/>
          <p:cNvSpPr/>
          <p:nvPr/>
        </p:nvSpPr>
        <p:spPr>
          <a:xfrm rot="16200000">
            <a:off x="8367241" y="6067518"/>
            <a:ext cx="780949" cy="772569"/>
          </a:xfrm>
          <a:prstGeom prst="r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ounded Rectangle 5"/>
          <p:cNvSpPr/>
          <p:nvPr/>
        </p:nvSpPr>
        <p:spPr>
          <a:xfrm>
            <a:off x="783274" y="-1"/>
            <a:ext cx="7620000" cy="595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Life Cycle of Android  Service</a:t>
            </a:r>
            <a:endParaRPr lang="fr-CA" sz="2400" b="1" dirty="0"/>
          </a:p>
        </p:txBody>
      </p:sp>
      <p:sp>
        <p:nvSpPr>
          <p:cNvPr id="7" name="Right Triangle 6"/>
          <p:cNvSpPr/>
          <p:nvPr/>
        </p:nvSpPr>
        <p:spPr>
          <a:xfrm rot="10800000">
            <a:off x="8417865" y="18177"/>
            <a:ext cx="780949" cy="772569"/>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p:cNvSpPr/>
          <p:nvPr/>
        </p:nvSpPr>
        <p:spPr>
          <a:xfrm>
            <a:off x="-4190" y="6083920"/>
            <a:ext cx="780949" cy="772569"/>
          </a:xfrm>
          <a:prstGeom prst="r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ounded Rectangle 9"/>
          <p:cNvSpPr/>
          <p:nvPr/>
        </p:nvSpPr>
        <p:spPr>
          <a:xfrm>
            <a:off x="730649" y="6470204"/>
            <a:ext cx="7620000" cy="3811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Dr.  </a:t>
            </a:r>
            <a:r>
              <a:rPr lang="en-US" b="1" dirty="0" err="1" smtClean="0"/>
              <a:t>Digvijaysinh</a:t>
            </a:r>
            <a:r>
              <a:rPr lang="en-US" b="1" dirty="0" smtClean="0"/>
              <a:t> Rathod</a:t>
            </a:r>
            <a:endParaRPr lang="en-US" b="1" dirty="0"/>
          </a:p>
        </p:txBody>
      </p:sp>
    </p:spTree>
    <p:extLst>
      <p:ext uri="{BB962C8B-B14F-4D97-AF65-F5344CB8AC3E}">
        <p14:creationId xmlns="" xmlns:p14="http://schemas.microsoft.com/office/powerpoint/2010/main" val="27679502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8206" y="576360"/>
            <a:ext cx="8546121" cy="5467320"/>
          </a:xfrm>
        </p:spPr>
        <p:txBody>
          <a:bodyPr>
            <a:noAutofit/>
          </a:bodyPr>
          <a:lstStyle/>
          <a:p>
            <a:pPr marL="914400" lvl="1" indent="-457200" algn="just">
              <a:lnSpc>
                <a:spcPct val="150000"/>
              </a:lnSpc>
              <a:buFont typeface="Wingdings" pitchFamily="2" charset="2"/>
              <a:buChar char="ü"/>
            </a:pPr>
            <a:r>
              <a:rPr lang="en-US" sz="2600" dirty="0" smtClean="0">
                <a:solidFill>
                  <a:srgbClr val="3333FF"/>
                </a:solidFill>
                <a:latin typeface="Times New Roman" pitchFamily="18" charset="0"/>
                <a:cs typeface="Times New Roman" pitchFamily="18" charset="0"/>
              </a:rPr>
              <a:t>Implementation of Android Services and discussion of source code</a:t>
            </a:r>
            <a:r>
              <a:rPr lang="en-US" sz="2600" dirty="0" smtClean="0">
                <a:solidFill>
                  <a:srgbClr val="3333FF"/>
                </a:solidFill>
                <a:latin typeface="Times New Roman" pitchFamily="18" charset="0"/>
                <a:cs typeface="Times New Roman" pitchFamily="18" charset="0"/>
              </a:rPr>
              <a:t>. (</a:t>
            </a:r>
            <a:r>
              <a:rPr lang="en-US" sz="2600" dirty="0" err="1" smtClean="0">
                <a:solidFill>
                  <a:srgbClr val="3333FF"/>
                </a:solidFill>
                <a:latin typeface="Times New Roman" pitchFamily="18" charset="0"/>
                <a:cs typeface="Times New Roman" pitchFamily="18" charset="0"/>
              </a:rPr>
              <a:t>Service_Example</a:t>
            </a:r>
            <a:r>
              <a:rPr lang="en-US" sz="2600" dirty="0" smtClean="0">
                <a:solidFill>
                  <a:srgbClr val="3333FF"/>
                </a:solidFill>
                <a:latin typeface="Times New Roman" pitchFamily="18" charset="0"/>
                <a:cs typeface="Times New Roman" pitchFamily="18" charset="0"/>
              </a:rPr>
              <a:t>)</a:t>
            </a:r>
            <a:endParaRPr lang="en-US" sz="2600" dirty="0" smtClean="0">
              <a:solidFill>
                <a:srgbClr val="3333FF"/>
              </a:solidFill>
              <a:latin typeface="Times New Roman" pitchFamily="18" charset="0"/>
              <a:cs typeface="Times New Roman" pitchFamily="18" charset="0"/>
            </a:endParaRPr>
          </a:p>
          <a:p>
            <a:pPr marL="914400" lvl="1" indent="-457200" algn="just">
              <a:lnSpc>
                <a:spcPct val="150000"/>
              </a:lnSpc>
            </a:pPr>
            <a:endParaRPr lang="en-US" sz="2600" b="1" dirty="0" err="1" smtClean="0">
              <a:solidFill>
                <a:schemeClr val="tx1"/>
              </a:solidFill>
              <a:latin typeface="Times New Roman" pitchFamily="18" charset="0"/>
              <a:cs typeface="Times New Roman" pitchFamily="18" charset="0"/>
            </a:endParaRPr>
          </a:p>
        </p:txBody>
      </p:sp>
      <p:sp>
        <p:nvSpPr>
          <p:cNvPr id="4" name="Right Triangle 3"/>
          <p:cNvSpPr/>
          <p:nvPr/>
        </p:nvSpPr>
        <p:spPr>
          <a:xfrm rot="5400000">
            <a:off x="-21195" y="4322"/>
            <a:ext cx="780949" cy="772569"/>
          </a:xfrm>
          <a:prstGeom prst="r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ight Triangle 4"/>
          <p:cNvSpPr/>
          <p:nvPr/>
        </p:nvSpPr>
        <p:spPr>
          <a:xfrm rot="16200000">
            <a:off x="8367241" y="6067518"/>
            <a:ext cx="780949" cy="772569"/>
          </a:xfrm>
          <a:prstGeom prst="r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ounded Rectangle 5"/>
          <p:cNvSpPr/>
          <p:nvPr/>
        </p:nvSpPr>
        <p:spPr>
          <a:xfrm>
            <a:off x="783274" y="-1"/>
            <a:ext cx="7620000" cy="595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Life Cycle of Android  Service</a:t>
            </a:r>
            <a:endParaRPr lang="fr-CA" sz="2400" b="1" dirty="0"/>
          </a:p>
        </p:txBody>
      </p:sp>
      <p:sp>
        <p:nvSpPr>
          <p:cNvPr id="7" name="Right Triangle 6"/>
          <p:cNvSpPr/>
          <p:nvPr/>
        </p:nvSpPr>
        <p:spPr>
          <a:xfrm rot="10800000">
            <a:off x="8417865" y="18177"/>
            <a:ext cx="780949" cy="772569"/>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p:cNvSpPr/>
          <p:nvPr/>
        </p:nvSpPr>
        <p:spPr>
          <a:xfrm>
            <a:off x="-4190" y="6083920"/>
            <a:ext cx="780949" cy="772569"/>
          </a:xfrm>
          <a:prstGeom prst="r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ounded Rectangle 9"/>
          <p:cNvSpPr/>
          <p:nvPr/>
        </p:nvSpPr>
        <p:spPr>
          <a:xfrm>
            <a:off x="730649" y="6470204"/>
            <a:ext cx="7620000" cy="3811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Dr.  </a:t>
            </a:r>
            <a:r>
              <a:rPr lang="en-US" b="1" dirty="0" err="1" smtClean="0"/>
              <a:t>Digvijaysinh</a:t>
            </a:r>
            <a:r>
              <a:rPr lang="en-US" b="1" dirty="0" smtClean="0"/>
              <a:t> Rathod</a:t>
            </a:r>
            <a:endParaRPr lang="en-US" b="1" dirty="0"/>
          </a:p>
        </p:txBody>
      </p:sp>
    </p:spTree>
    <p:extLst>
      <p:ext uri="{BB962C8B-B14F-4D97-AF65-F5344CB8AC3E}">
        <p14:creationId xmlns="" xmlns:p14="http://schemas.microsoft.com/office/powerpoint/2010/main" val="27679502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69278" y="671896"/>
            <a:ext cx="8546121" cy="5467320"/>
          </a:xfrm>
        </p:spPr>
        <p:txBody>
          <a:bodyPr>
            <a:noAutofit/>
          </a:bodyPr>
          <a:lstStyle/>
          <a:p>
            <a:pPr marL="1371600" lvl="2" indent="-457200" algn="just">
              <a:lnSpc>
                <a:spcPct val="150000"/>
              </a:lnSpc>
            </a:pPr>
            <a:endParaRPr lang="en-IN" sz="2200" dirty="0" smtClean="0">
              <a:solidFill>
                <a:schemeClr val="tx1"/>
              </a:solidFill>
              <a:latin typeface="Times New Roman" pitchFamily="18" charset="0"/>
              <a:cs typeface="Times New Roman" pitchFamily="18" charset="0"/>
            </a:endParaRPr>
          </a:p>
          <a:p>
            <a:pPr marL="1371600" lvl="2" indent="-457200" algn="just">
              <a:lnSpc>
                <a:spcPct val="150000"/>
              </a:lnSpc>
            </a:pPr>
            <a:endParaRPr lang="en-IN" sz="2200" dirty="0" smtClean="0">
              <a:solidFill>
                <a:schemeClr val="tx1"/>
              </a:solidFill>
              <a:latin typeface="Times New Roman" pitchFamily="18" charset="0"/>
              <a:cs typeface="Times New Roman" pitchFamily="18" charset="0"/>
            </a:endParaRPr>
          </a:p>
          <a:p>
            <a:pPr marL="1371600" lvl="2" indent="-457200" algn="just">
              <a:lnSpc>
                <a:spcPct val="150000"/>
              </a:lnSpc>
            </a:pPr>
            <a:endParaRPr lang="en-IN" sz="2200" dirty="0" smtClean="0">
              <a:solidFill>
                <a:schemeClr val="tx1"/>
              </a:solidFill>
              <a:latin typeface="Times New Roman" pitchFamily="18" charset="0"/>
              <a:cs typeface="Times New Roman" pitchFamily="18" charset="0"/>
            </a:endParaRPr>
          </a:p>
          <a:p>
            <a:pPr marL="1371600" lvl="2" indent="-457200">
              <a:lnSpc>
                <a:spcPct val="150000"/>
              </a:lnSpc>
            </a:pPr>
            <a:r>
              <a:rPr lang="en-IN" sz="6600" dirty="0" smtClean="0">
                <a:solidFill>
                  <a:schemeClr val="tx1"/>
                </a:solidFill>
                <a:latin typeface="Times New Roman" pitchFamily="18" charset="0"/>
                <a:cs typeface="Times New Roman" pitchFamily="18" charset="0"/>
              </a:rPr>
              <a:t>Android Service</a:t>
            </a:r>
            <a:endParaRPr lang="en-US" sz="6600" dirty="0" smtClean="0">
              <a:solidFill>
                <a:schemeClr val="tx1"/>
              </a:solidFill>
              <a:latin typeface="Times New Roman" pitchFamily="18" charset="0"/>
              <a:cs typeface="Times New Roman" pitchFamily="18" charset="0"/>
            </a:endParaRPr>
          </a:p>
        </p:txBody>
      </p:sp>
      <p:sp>
        <p:nvSpPr>
          <p:cNvPr id="4" name="Right Triangle 3"/>
          <p:cNvSpPr/>
          <p:nvPr/>
        </p:nvSpPr>
        <p:spPr>
          <a:xfrm rot="5400000">
            <a:off x="-21195" y="4322"/>
            <a:ext cx="780949" cy="772569"/>
          </a:xfrm>
          <a:prstGeom prst="r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ight Triangle 4"/>
          <p:cNvSpPr/>
          <p:nvPr/>
        </p:nvSpPr>
        <p:spPr>
          <a:xfrm rot="16200000">
            <a:off x="8367241" y="6067518"/>
            <a:ext cx="780949" cy="772569"/>
          </a:xfrm>
          <a:prstGeom prst="r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ounded Rectangle 5"/>
          <p:cNvSpPr/>
          <p:nvPr/>
        </p:nvSpPr>
        <p:spPr>
          <a:xfrm>
            <a:off x="783274" y="-1"/>
            <a:ext cx="7620000" cy="595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Android Service</a:t>
            </a:r>
            <a:endParaRPr lang="fr-CA" sz="2400" b="1" dirty="0"/>
          </a:p>
        </p:txBody>
      </p:sp>
      <p:sp>
        <p:nvSpPr>
          <p:cNvPr id="7" name="Right Triangle 6"/>
          <p:cNvSpPr/>
          <p:nvPr/>
        </p:nvSpPr>
        <p:spPr>
          <a:xfrm rot="10800000">
            <a:off x="8417865" y="18177"/>
            <a:ext cx="780949" cy="772569"/>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p:cNvSpPr/>
          <p:nvPr/>
        </p:nvSpPr>
        <p:spPr>
          <a:xfrm>
            <a:off x="-4190" y="6083920"/>
            <a:ext cx="780949" cy="772569"/>
          </a:xfrm>
          <a:prstGeom prst="r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ounded Rectangle 9"/>
          <p:cNvSpPr/>
          <p:nvPr/>
        </p:nvSpPr>
        <p:spPr>
          <a:xfrm>
            <a:off x="730649" y="6470204"/>
            <a:ext cx="7620000" cy="3811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Dr.  </a:t>
            </a:r>
            <a:r>
              <a:rPr lang="en-US" b="1" dirty="0" err="1" smtClean="0"/>
              <a:t>Digvijaysinh</a:t>
            </a:r>
            <a:r>
              <a:rPr lang="en-US" b="1" dirty="0" smtClean="0"/>
              <a:t> Rathod</a:t>
            </a:r>
            <a:endParaRPr lang="en-US" b="1" dirty="0"/>
          </a:p>
        </p:txBody>
      </p:sp>
    </p:spTree>
    <p:extLst>
      <p:ext uri="{BB962C8B-B14F-4D97-AF65-F5344CB8AC3E}">
        <p14:creationId xmlns="" xmlns:p14="http://schemas.microsoft.com/office/powerpoint/2010/main" val="27679502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69278" y="781080"/>
            <a:ext cx="8546121" cy="5791192"/>
          </a:xfrm>
        </p:spPr>
        <p:txBody>
          <a:bodyPr>
            <a:normAutofit fontScale="85000" lnSpcReduction="20000"/>
          </a:bodyPr>
          <a:lstStyle/>
          <a:p>
            <a:endParaRPr lang="en-IN" sz="4800" b="1" dirty="0" smtClean="0">
              <a:solidFill>
                <a:schemeClr val="tx1"/>
              </a:solidFill>
            </a:endParaRPr>
          </a:p>
          <a:p>
            <a:r>
              <a:rPr lang="en-IN" sz="4800" b="1" dirty="0" smtClean="0">
                <a:solidFill>
                  <a:schemeClr val="tx1"/>
                </a:solidFill>
              </a:rPr>
              <a:t>Mobile Phone Security </a:t>
            </a:r>
          </a:p>
          <a:p>
            <a:endParaRPr lang="en-IN" sz="2000" dirty="0" smtClean="0">
              <a:solidFill>
                <a:schemeClr val="tx1"/>
              </a:solidFill>
            </a:endParaRPr>
          </a:p>
          <a:p>
            <a:endParaRPr lang="en-IN" sz="2000" dirty="0" smtClean="0">
              <a:solidFill>
                <a:schemeClr val="tx1"/>
              </a:solidFill>
            </a:endParaRPr>
          </a:p>
          <a:p>
            <a:endParaRPr lang="en-IN" sz="2000" dirty="0" smtClean="0">
              <a:solidFill>
                <a:schemeClr val="tx1"/>
              </a:solidFill>
            </a:endParaRPr>
          </a:p>
          <a:p>
            <a:endParaRPr lang="en-IN" sz="2000" dirty="0" smtClean="0">
              <a:solidFill>
                <a:schemeClr val="tx1"/>
              </a:solidFill>
            </a:endParaRPr>
          </a:p>
          <a:p>
            <a:endParaRPr lang="en-IN" sz="2000" dirty="0" smtClean="0">
              <a:solidFill>
                <a:schemeClr val="tx1"/>
              </a:solidFill>
            </a:endParaRPr>
          </a:p>
          <a:p>
            <a:endParaRPr lang="en-US" sz="2000" dirty="0" smtClean="0">
              <a:solidFill>
                <a:schemeClr val="tx1"/>
              </a:solidFill>
            </a:endParaRPr>
          </a:p>
          <a:p>
            <a:endParaRPr lang="en-US" sz="2000" dirty="0" smtClean="0">
              <a:solidFill>
                <a:schemeClr val="tx1"/>
              </a:solidFill>
            </a:endParaRPr>
          </a:p>
          <a:p>
            <a:endParaRPr lang="en-US" sz="2000" dirty="0" smtClean="0">
              <a:solidFill>
                <a:schemeClr val="tx1"/>
              </a:solidFill>
            </a:endParaRPr>
          </a:p>
          <a:p>
            <a:endParaRPr lang="en-IN" sz="2000" b="1" dirty="0" smtClean="0">
              <a:solidFill>
                <a:schemeClr val="tx1"/>
              </a:solidFill>
            </a:endParaRPr>
          </a:p>
          <a:p>
            <a:endParaRPr lang="en-IN" sz="2000" b="1" dirty="0" smtClean="0">
              <a:solidFill>
                <a:schemeClr val="tx1"/>
              </a:solidFill>
            </a:endParaRPr>
          </a:p>
          <a:p>
            <a:endParaRPr lang="en-IN" sz="2000" b="1" dirty="0" smtClean="0">
              <a:solidFill>
                <a:schemeClr val="tx1"/>
              </a:solidFill>
            </a:endParaRPr>
          </a:p>
          <a:p>
            <a:endParaRPr lang="en-US" sz="2000" b="1" dirty="0" smtClean="0">
              <a:solidFill>
                <a:schemeClr val="tx1"/>
              </a:solidFill>
            </a:endParaRPr>
          </a:p>
          <a:p>
            <a:r>
              <a:rPr lang="en-US" sz="2000" b="1" dirty="0" smtClean="0">
                <a:solidFill>
                  <a:schemeClr val="tx1"/>
                </a:solidFill>
              </a:rPr>
              <a:t>Dr. </a:t>
            </a:r>
            <a:r>
              <a:rPr lang="en-US" sz="2000" b="1" dirty="0" err="1" smtClean="0">
                <a:solidFill>
                  <a:schemeClr val="tx1"/>
                </a:solidFill>
              </a:rPr>
              <a:t>Digvijaysinh</a:t>
            </a:r>
            <a:r>
              <a:rPr lang="en-US" sz="2000" b="1" dirty="0" smtClean="0">
                <a:solidFill>
                  <a:schemeClr val="tx1"/>
                </a:solidFill>
              </a:rPr>
              <a:t> Rathod</a:t>
            </a:r>
          </a:p>
          <a:p>
            <a:r>
              <a:rPr lang="en-US" sz="2000" b="1" dirty="0" smtClean="0">
                <a:solidFill>
                  <a:schemeClr val="tx1"/>
                </a:solidFill>
              </a:rPr>
              <a:t>Associate Professor </a:t>
            </a:r>
          </a:p>
          <a:p>
            <a:r>
              <a:rPr lang="en-US" sz="2000" b="1" dirty="0" smtClean="0">
                <a:solidFill>
                  <a:schemeClr val="tx1"/>
                </a:solidFill>
              </a:rPr>
              <a:t>(Cyber Security and Digital Forensics)</a:t>
            </a:r>
          </a:p>
          <a:p>
            <a:r>
              <a:rPr lang="en-US" sz="2000" b="1" dirty="0" smtClean="0">
                <a:solidFill>
                  <a:schemeClr val="tx1"/>
                </a:solidFill>
              </a:rPr>
              <a:t>Institute of Forensic Science </a:t>
            </a:r>
          </a:p>
          <a:p>
            <a:r>
              <a:rPr lang="en-US" sz="2000" b="1" dirty="0" smtClean="0">
                <a:solidFill>
                  <a:schemeClr val="tx1"/>
                </a:solidFill>
              </a:rPr>
              <a:t>Gujarat Forensic Sciences University</a:t>
            </a:r>
            <a:endParaRPr lang="en-US" sz="2000" b="1" dirty="0">
              <a:solidFill>
                <a:schemeClr val="tx1"/>
              </a:solidFill>
            </a:endParaRPr>
          </a:p>
        </p:txBody>
      </p:sp>
      <p:sp>
        <p:nvSpPr>
          <p:cNvPr id="4" name="Right Triangle 3"/>
          <p:cNvSpPr/>
          <p:nvPr/>
        </p:nvSpPr>
        <p:spPr>
          <a:xfrm rot="5400000">
            <a:off x="-21195" y="4322"/>
            <a:ext cx="780949" cy="772569"/>
          </a:xfrm>
          <a:prstGeom prst="r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ight Triangle 4"/>
          <p:cNvSpPr/>
          <p:nvPr/>
        </p:nvSpPr>
        <p:spPr>
          <a:xfrm rot="16200000">
            <a:off x="8367241" y="6067518"/>
            <a:ext cx="780949" cy="772569"/>
          </a:xfrm>
          <a:prstGeom prst="r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ounded Rectangle 5"/>
          <p:cNvSpPr/>
          <p:nvPr/>
        </p:nvSpPr>
        <p:spPr>
          <a:xfrm>
            <a:off x="783274" y="-1"/>
            <a:ext cx="7620000" cy="595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2400" b="1" dirty="0" smtClean="0">
              <a:latin typeface="Calibri" pitchFamily="34" charset="0"/>
            </a:endParaRPr>
          </a:p>
        </p:txBody>
      </p:sp>
      <p:sp>
        <p:nvSpPr>
          <p:cNvPr id="7" name="Right Triangle 6"/>
          <p:cNvSpPr/>
          <p:nvPr/>
        </p:nvSpPr>
        <p:spPr>
          <a:xfrm rot="10800000">
            <a:off x="8417865" y="18177"/>
            <a:ext cx="780949" cy="772569"/>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p:cNvSpPr/>
          <p:nvPr/>
        </p:nvSpPr>
        <p:spPr>
          <a:xfrm>
            <a:off x="-4190" y="6083920"/>
            <a:ext cx="780949" cy="772569"/>
          </a:xfrm>
          <a:prstGeom prst="r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ounded Rectangle 9"/>
          <p:cNvSpPr/>
          <p:nvPr/>
        </p:nvSpPr>
        <p:spPr>
          <a:xfrm>
            <a:off x="730649" y="6470204"/>
            <a:ext cx="7620000" cy="3811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digvijay.rathod@gfsu.edu.in</a:t>
            </a:r>
            <a:endParaRPr lang="en-US" b="1" dirty="0"/>
          </a:p>
        </p:txBody>
      </p:sp>
      <p:pic>
        <p:nvPicPr>
          <p:cNvPr id="1027" name="Picture 3"/>
          <p:cNvPicPr>
            <a:picLocks noChangeAspect="1" noChangeArrowheads="1"/>
          </p:cNvPicPr>
          <p:nvPr/>
        </p:nvPicPr>
        <p:blipFill>
          <a:blip r:embed="rId2" cstate="print"/>
          <a:srcRect/>
          <a:stretch>
            <a:fillRect/>
          </a:stretch>
        </p:blipFill>
        <p:spPr bwMode="auto">
          <a:xfrm>
            <a:off x="2428860" y="1928802"/>
            <a:ext cx="4909738" cy="3000396"/>
          </a:xfrm>
          <a:prstGeom prst="rect">
            <a:avLst/>
          </a:prstGeom>
          <a:noFill/>
          <a:ln w="9525">
            <a:noFill/>
            <a:miter lim="800000"/>
            <a:headEnd/>
            <a:tailEnd/>
          </a:ln>
          <a:effectLst/>
        </p:spPr>
      </p:pic>
      <p:pic>
        <p:nvPicPr>
          <p:cNvPr id="1029" name="Picture 5" descr="GFSU: Courses, Admissions, Placements, Scholarships, Fees"/>
          <p:cNvPicPr>
            <a:picLocks noChangeAspect="1" noChangeArrowheads="1"/>
          </p:cNvPicPr>
          <p:nvPr/>
        </p:nvPicPr>
        <p:blipFill>
          <a:blip r:embed="rId3"/>
          <a:srcRect/>
          <a:stretch>
            <a:fillRect/>
          </a:stretch>
        </p:blipFill>
        <p:spPr bwMode="auto">
          <a:xfrm>
            <a:off x="4045495" y="0"/>
            <a:ext cx="1120496" cy="1428736"/>
          </a:xfrm>
          <a:prstGeom prst="rect">
            <a:avLst/>
          </a:prstGeom>
          <a:noFill/>
        </p:spPr>
      </p:pic>
    </p:spTree>
    <p:extLst>
      <p:ext uri="{BB962C8B-B14F-4D97-AF65-F5344CB8AC3E}">
        <p14:creationId xmlns="" xmlns:p14="http://schemas.microsoft.com/office/powerpoint/2010/main" val="4820153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69278" y="781080"/>
            <a:ext cx="8546121" cy="5467320"/>
          </a:xfrm>
        </p:spPr>
        <p:txBody>
          <a:bodyPr>
            <a:normAutofit/>
          </a:bodyPr>
          <a:lstStyle/>
          <a:p>
            <a:endParaRPr lang="en-IN" sz="4400" b="1" dirty="0" smtClean="0">
              <a:solidFill>
                <a:schemeClr val="tx1"/>
              </a:solidFill>
            </a:endParaRPr>
          </a:p>
          <a:p>
            <a:r>
              <a:rPr lang="en-IN" sz="4400" b="1" dirty="0" smtClean="0">
                <a:solidFill>
                  <a:schemeClr val="tx1"/>
                </a:solidFill>
              </a:rPr>
              <a:t>Reference </a:t>
            </a:r>
          </a:p>
          <a:p>
            <a:endParaRPr lang="en-IN" sz="2000" dirty="0" smtClean="0">
              <a:solidFill>
                <a:schemeClr val="tx1"/>
              </a:solidFill>
            </a:endParaRPr>
          </a:p>
          <a:p>
            <a:endParaRPr lang="en-IN" sz="2000" dirty="0" smtClean="0">
              <a:solidFill>
                <a:schemeClr val="tx1"/>
              </a:solidFill>
            </a:endParaRPr>
          </a:p>
          <a:p>
            <a:endParaRPr lang="en-IN" sz="2000" dirty="0" smtClean="0">
              <a:solidFill>
                <a:schemeClr val="tx1"/>
              </a:solidFill>
            </a:endParaRPr>
          </a:p>
          <a:p>
            <a:endParaRPr lang="en-IN" sz="2000" dirty="0" smtClean="0">
              <a:solidFill>
                <a:schemeClr val="tx1"/>
              </a:solidFill>
            </a:endParaRPr>
          </a:p>
          <a:p>
            <a:endParaRPr lang="en-IN" sz="2000" dirty="0" smtClean="0">
              <a:solidFill>
                <a:schemeClr val="tx1"/>
              </a:solidFill>
            </a:endParaRPr>
          </a:p>
          <a:p>
            <a:endParaRPr lang="en-US" sz="2000" dirty="0" smtClean="0">
              <a:solidFill>
                <a:schemeClr val="tx1"/>
              </a:solidFill>
            </a:endParaRPr>
          </a:p>
          <a:p>
            <a:endParaRPr lang="en-US" sz="2000" dirty="0" smtClean="0">
              <a:solidFill>
                <a:schemeClr val="tx1"/>
              </a:solidFill>
            </a:endParaRPr>
          </a:p>
          <a:p>
            <a:endParaRPr lang="en-US" sz="2000" dirty="0" smtClean="0">
              <a:solidFill>
                <a:schemeClr val="tx1"/>
              </a:solidFill>
            </a:endParaRPr>
          </a:p>
          <a:p>
            <a:endParaRPr lang="en-US" sz="2000" b="1" dirty="0" smtClean="0">
              <a:solidFill>
                <a:schemeClr val="tx1"/>
              </a:solidFill>
            </a:endParaRPr>
          </a:p>
        </p:txBody>
      </p:sp>
      <p:sp>
        <p:nvSpPr>
          <p:cNvPr id="4" name="Right Triangle 3"/>
          <p:cNvSpPr/>
          <p:nvPr/>
        </p:nvSpPr>
        <p:spPr>
          <a:xfrm rot="5400000">
            <a:off x="-21195" y="4322"/>
            <a:ext cx="780949" cy="772569"/>
          </a:xfrm>
          <a:prstGeom prst="r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ight Triangle 4"/>
          <p:cNvSpPr/>
          <p:nvPr/>
        </p:nvSpPr>
        <p:spPr>
          <a:xfrm rot="16200000">
            <a:off x="8367241" y="6067518"/>
            <a:ext cx="780949" cy="772569"/>
          </a:xfrm>
          <a:prstGeom prst="r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ounded Rectangle 5"/>
          <p:cNvSpPr/>
          <p:nvPr/>
        </p:nvSpPr>
        <p:spPr>
          <a:xfrm>
            <a:off x="783274" y="-1"/>
            <a:ext cx="7620000" cy="595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2400" b="1" dirty="0" smtClean="0">
              <a:latin typeface="Calibri" pitchFamily="34" charset="0"/>
            </a:endParaRPr>
          </a:p>
        </p:txBody>
      </p:sp>
      <p:sp>
        <p:nvSpPr>
          <p:cNvPr id="7" name="Right Triangle 6"/>
          <p:cNvSpPr/>
          <p:nvPr/>
        </p:nvSpPr>
        <p:spPr>
          <a:xfrm rot="10800000">
            <a:off x="8417865" y="18177"/>
            <a:ext cx="780949" cy="772569"/>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p:cNvSpPr/>
          <p:nvPr/>
        </p:nvSpPr>
        <p:spPr>
          <a:xfrm>
            <a:off x="-4190" y="6083920"/>
            <a:ext cx="780949" cy="772569"/>
          </a:xfrm>
          <a:prstGeom prst="r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ounded Rectangle 9"/>
          <p:cNvSpPr/>
          <p:nvPr/>
        </p:nvSpPr>
        <p:spPr>
          <a:xfrm>
            <a:off x="730649" y="6470204"/>
            <a:ext cx="7620000" cy="3811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digvijay.rathod@gfsu.edu.in</a:t>
            </a:r>
            <a:endParaRPr lang="en-US" b="1" dirty="0"/>
          </a:p>
        </p:txBody>
      </p:sp>
      <p:pic>
        <p:nvPicPr>
          <p:cNvPr id="11" name="Picture 5" descr="GFSU: Courses, Admissions, Placements, Scholarships, Fees"/>
          <p:cNvPicPr>
            <a:picLocks noChangeAspect="1" noChangeArrowheads="1"/>
          </p:cNvPicPr>
          <p:nvPr/>
        </p:nvPicPr>
        <p:blipFill>
          <a:blip r:embed="rId2"/>
          <a:srcRect/>
          <a:stretch>
            <a:fillRect/>
          </a:stretch>
        </p:blipFill>
        <p:spPr bwMode="auto">
          <a:xfrm>
            <a:off x="3786183" y="0"/>
            <a:ext cx="1120496" cy="1428736"/>
          </a:xfrm>
          <a:prstGeom prst="rect">
            <a:avLst/>
          </a:prstGeom>
          <a:noFill/>
        </p:spPr>
      </p:pic>
      <p:sp>
        <p:nvSpPr>
          <p:cNvPr id="12" name="Rectangle 11"/>
          <p:cNvSpPr/>
          <p:nvPr/>
        </p:nvSpPr>
        <p:spPr>
          <a:xfrm>
            <a:off x="5500694" y="2660884"/>
            <a:ext cx="3357586" cy="12144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www.developer.google.com</a:t>
            </a:r>
            <a:endParaRPr lang="en-US" dirty="0"/>
          </a:p>
        </p:txBody>
      </p:sp>
      <p:sp>
        <p:nvSpPr>
          <p:cNvPr id="14" name="Rectangle 13"/>
          <p:cNvSpPr/>
          <p:nvPr/>
        </p:nvSpPr>
        <p:spPr>
          <a:xfrm>
            <a:off x="5500694" y="4232520"/>
            <a:ext cx="3429024" cy="12144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smtClean="0">
                <a:latin typeface="Times New Roman" pitchFamily="18" charset="0"/>
                <a:cs typeface="Times New Roman" pitchFamily="18" charset="0"/>
              </a:rPr>
              <a:t>https://data-flair.training/blogs/android-service-tutorial/</a:t>
            </a:r>
          </a:p>
        </p:txBody>
      </p:sp>
      <p:pic>
        <p:nvPicPr>
          <p:cNvPr id="13313" name="Picture 1"/>
          <p:cNvPicPr>
            <a:picLocks noChangeAspect="1" noChangeArrowheads="1"/>
          </p:cNvPicPr>
          <p:nvPr/>
        </p:nvPicPr>
        <p:blipFill>
          <a:blip r:embed="rId3"/>
          <a:srcRect/>
          <a:stretch>
            <a:fillRect/>
          </a:stretch>
        </p:blipFill>
        <p:spPr bwMode="auto">
          <a:xfrm>
            <a:off x="40944" y="2402428"/>
            <a:ext cx="2686892" cy="3214710"/>
          </a:xfrm>
          <a:prstGeom prst="rect">
            <a:avLst/>
          </a:prstGeom>
          <a:noFill/>
          <a:ln w="9525">
            <a:noFill/>
            <a:miter lim="800000"/>
            <a:headEnd/>
            <a:tailEnd/>
          </a:ln>
          <a:effectLst/>
        </p:spPr>
      </p:pic>
      <p:pic>
        <p:nvPicPr>
          <p:cNvPr id="13314" name="Picture 2"/>
          <p:cNvPicPr>
            <a:picLocks noChangeAspect="1" noChangeArrowheads="1"/>
          </p:cNvPicPr>
          <p:nvPr/>
        </p:nvPicPr>
        <p:blipFill>
          <a:blip r:embed="rId4"/>
          <a:srcRect/>
          <a:stretch>
            <a:fillRect/>
          </a:stretch>
        </p:blipFill>
        <p:spPr bwMode="auto">
          <a:xfrm>
            <a:off x="2857488" y="2446570"/>
            <a:ext cx="2448240" cy="3214710"/>
          </a:xfrm>
          <a:prstGeom prst="rect">
            <a:avLst/>
          </a:prstGeom>
          <a:noFill/>
          <a:ln w="9525">
            <a:noFill/>
            <a:miter lim="800000"/>
            <a:headEnd/>
            <a:tailEnd/>
          </a:ln>
          <a:effectLst/>
        </p:spPr>
      </p:pic>
    </p:spTree>
    <p:extLst>
      <p:ext uri="{BB962C8B-B14F-4D97-AF65-F5344CB8AC3E}">
        <p14:creationId xmlns:p14="http://schemas.microsoft.com/office/powerpoint/2010/main" xmlns="" val="4820153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69278" y="671896"/>
            <a:ext cx="8546121" cy="5467320"/>
          </a:xfrm>
        </p:spPr>
        <p:txBody>
          <a:bodyPr>
            <a:noAutofit/>
          </a:bodyPr>
          <a:lstStyle/>
          <a:p>
            <a:pPr lvl="1" algn="just">
              <a:lnSpc>
                <a:spcPct val="150000"/>
              </a:lnSpc>
              <a:buFont typeface="Wingdings" pitchFamily="2" charset="2"/>
              <a:buChar char="ü"/>
            </a:pPr>
            <a:r>
              <a:rPr lang="en-US" sz="2600" dirty="0" smtClean="0">
                <a:solidFill>
                  <a:schemeClr val="tx1"/>
                </a:solidFill>
                <a:latin typeface="Times New Roman" pitchFamily="18" charset="0"/>
                <a:cs typeface="Times New Roman" pitchFamily="18" charset="0"/>
              </a:rPr>
              <a:t>Android Services are the application components that </a:t>
            </a:r>
            <a:r>
              <a:rPr lang="en-US" sz="2600" b="1" dirty="0" smtClean="0">
                <a:solidFill>
                  <a:schemeClr val="tx1"/>
                </a:solidFill>
                <a:latin typeface="Times New Roman" pitchFamily="18" charset="0"/>
                <a:cs typeface="Times New Roman" pitchFamily="18" charset="0"/>
              </a:rPr>
              <a:t>run in the background</a:t>
            </a:r>
            <a:r>
              <a:rPr lang="en-US" sz="2600" dirty="0" smtClean="0">
                <a:solidFill>
                  <a:schemeClr val="tx1"/>
                </a:solidFill>
                <a:latin typeface="Times New Roman" pitchFamily="18" charset="0"/>
                <a:cs typeface="Times New Roman" pitchFamily="18" charset="0"/>
              </a:rPr>
              <a:t>.</a:t>
            </a:r>
          </a:p>
          <a:p>
            <a:pPr lvl="1" algn="just">
              <a:lnSpc>
                <a:spcPct val="150000"/>
              </a:lnSpc>
              <a:buFont typeface="Wingdings" pitchFamily="2" charset="2"/>
              <a:buChar char="ü"/>
            </a:pPr>
            <a:r>
              <a:rPr lang="en-US" sz="2600" dirty="0" smtClean="0">
                <a:solidFill>
                  <a:schemeClr val="tx1"/>
                </a:solidFill>
                <a:latin typeface="Times New Roman" pitchFamily="18" charset="0"/>
                <a:cs typeface="Times New Roman" pitchFamily="18" charset="0"/>
              </a:rPr>
              <a:t>We can understand it as a process that </a:t>
            </a:r>
            <a:r>
              <a:rPr lang="en-US" sz="2600" b="1" dirty="0" smtClean="0">
                <a:solidFill>
                  <a:schemeClr val="tx1"/>
                </a:solidFill>
                <a:latin typeface="Times New Roman" pitchFamily="18" charset="0"/>
                <a:cs typeface="Times New Roman" pitchFamily="18" charset="0"/>
              </a:rPr>
              <a:t>doesn’t need any direct user interaction.</a:t>
            </a:r>
          </a:p>
          <a:p>
            <a:pPr lvl="1" algn="just">
              <a:lnSpc>
                <a:spcPct val="150000"/>
              </a:lnSpc>
              <a:buFont typeface="Wingdings" pitchFamily="2" charset="2"/>
              <a:buChar char="ü"/>
            </a:pPr>
            <a:r>
              <a:rPr lang="en-US" sz="2600" dirty="0" smtClean="0">
                <a:solidFill>
                  <a:schemeClr val="tx1"/>
                </a:solidFill>
                <a:latin typeface="Times New Roman" pitchFamily="18" charset="0"/>
                <a:cs typeface="Times New Roman" pitchFamily="18" charset="0"/>
              </a:rPr>
              <a:t>As they perform </a:t>
            </a:r>
            <a:r>
              <a:rPr lang="en-US" sz="2600" b="1" dirty="0" smtClean="0">
                <a:solidFill>
                  <a:schemeClr val="tx1"/>
                </a:solidFill>
                <a:latin typeface="Times New Roman" pitchFamily="18" charset="0"/>
                <a:cs typeface="Times New Roman" pitchFamily="18" charset="0"/>
              </a:rPr>
              <a:t>long-running processes </a:t>
            </a:r>
            <a:r>
              <a:rPr lang="en-US" sz="2600" dirty="0" smtClean="0">
                <a:solidFill>
                  <a:schemeClr val="tx1"/>
                </a:solidFill>
                <a:latin typeface="Times New Roman" pitchFamily="18" charset="0"/>
                <a:cs typeface="Times New Roman" pitchFamily="18" charset="0"/>
              </a:rPr>
              <a:t>without user intervention, they have no User Interface. </a:t>
            </a:r>
            <a:endParaRPr lang="en-US" sz="2600" dirty="0" smtClean="0">
              <a:solidFill>
                <a:schemeClr val="tx1"/>
              </a:solidFill>
              <a:latin typeface="Times New Roman" pitchFamily="18" charset="0"/>
              <a:cs typeface="Times New Roman" pitchFamily="18" charset="0"/>
            </a:endParaRPr>
          </a:p>
          <a:p>
            <a:pPr lvl="1" algn="just">
              <a:lnSpc>
                <a:spcPct val="150000"/>
              </a:lnSpc>
              <a:buFont typeface="Wingdings" pitchFamily="2" charset="2"/>
              <a:buChar char="ü"/>
            </a:pPr>
            <a:r>
              <a:rPr lang="en-US" sz="2600" dirty="0" smtClean="0">
                <a:solidFill>
                  <a:schemeClr val="tx1"/>
                </a:solidFill>
                <a:latin typeface="Times New Roman" pitchFamily="18" charset="0"/>
                <a:cs typeface="Times New Roman" pitchFamily="18" charset="0"/>
              </a:rPr>
              <a:t>They </a:t>
            </a:r>
            <a:r>
              <a:rPr lang="en-US" sz="2600" dirty="0" smtClean="0">
                <a:solidFill>
                  <a:schemeClr val="tx1"/>
                </a:solidFill>
                <a:latin typeface="Times New Roman" pitchFamily="18" charset="0"/>
                <a:cs typeface="Times New Roman" pitchFamily="18" charset="0"/>
              </a:rPr>
              <a:t>can be connected to other components and do inter-process communication (IPC).</a:t>
            </a:r>
          </a:p>
          <a:p>
            <a:pPr marL="1371600" lvl="2" indent="-457200" algn="just">
              <a:lnSpc>
                <a:spcPct val="150000"/>
              </a:lnSpc>
            </a:pPr>
            <a:r>
              <a:rPr lang="en-US" sz="2200" dirty="0" smtClean="0">
                <a:solidFill>
                  <a:srgbClr val="3333FF"/>
                </a:solidFill>
                <a:latin typeface="Times New Roman" pitchFamily="18" charset="0"/>
                <a:cs typeface="Times New Roman" pitchFamily="18" charset="0"/>
              </a:rPr>
              <a:t>	</a:t>
            </a:r>
          </a:p>
          <a:p>
            <a:pPr marL="1371600" lvl="2" indent="-457200" algn="just">
              <a:lnSpc>
                <a:spcPct val="150000"/>
              </a:lnSpc>
            </a:pPr>
            <a:endParaRPr lang="en-US" sz="2200" dirty="0" smtClean="0">
              <a:solidFill>
                <a:srgbClr val="3333FF"/>
              </a:solidFill>
              <a:latin typeface="Times New Roman" pitchFamily="18" charset="0"/>
              <a:cs typeface="Times New Roman" pitchFamily="18" charset="0"/>
            </a:endParaRPr>
          </a:p>
          <a:p>
            <a:pPr marL="1371600" lvl="2" indent="-457200" algn="just">
              <a:lnSpc>
                <a:spcPct val="150000"/>
              </a:lnSpc>
            </a:pPr>
            <a:endParaRPr lang="en-US" sz="2200" dirty="0" smtClean="0">
              <a:solidFill>
                <a:srgbClr val="3333FF"/>
              </a:solidFill>
              <a:latin typeface="Times New Roman" pitchFamily="18" charset="0"/>
              <a:cs typeface="Times New Roman" pitchFamily="18" charset="0"/>
            </a:endParaRPr>
          </a:p>
          <a:p>
            <a:pPr marL="1371600" lvl="2" indent="-457200" algn="just">
              <a:lnSpc>
                <a:spcPct val="150000"/>
              </a:lnSpc>
              <a:buFont typeface="+mj-lt"/>
              <a:buAutoNum type="arabicPeriod"/>
            </a:pPr>
            <a:endParaRPr lang="en-US" sz="2200" dirty="0" smtClean="0">
              <a:solidFill>
                <a:schemeClr val="tx1"/>
              </a:solidFill>
              <a:latin typeface="Times New Roman" pitchFamily="18" charset="0"/>
              <a:cs typeface="Times New Roman" pitchFamily="18" charset="0"/>
            </a:endParaRPr>
          </a:p>
        </p:txBody>
      </p:sp>
      <p:sp>
        <p:nvSpPr>
          <p:cNvPr id="4" name="Right Triangle 3"/>
          <p:cNvSpPr/>
          <p:nvPr/>
        </p:nvSpPr>
        <p:spPr>
          <a:xfrm rot="5400000">
            <a:off x="-21195" y="4322"/>
            <a:ext cx="780949" cy="772569"/>
          </a:xfrm>
          <a:prstGeom prst="r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ight Triangle 4"/>
          <p:cNvSpPr/>
          <p:nvPr/>
        </p:nvSpPr>
        <p:spPr>
          <a:xfrm rot="16200000">
            <a:off x="8367241" y="6067518"/>
            <a:ext cx="780949" cy="772569"/>
          </a:xfrm>
          <a:prstGeom prst="r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ounded Rectangle 5"/>
          <p:cNvSpPr/>
          <p:nvPr/>
        </p:nvSpPr>
        <p:spPr>
          <a:xfrm>
            <a:off x="783274" y="-1"/>
            <a:ext cx="7620000" cy="595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The application framework : Explicit Intent with Service</a:t>
            </a:r>
            <a:endParaRPr lang="fr-CA" sz="2400" b="1" dirty="0"/>
          </a:p>
        </p:txBody>
      </p:sp>
      <p:sp>
        <p:nvSpPr>
          <p:cNvPr id="7" name="Right Triangle 6"/>
          <p:cNvSpPr/>
          <p:nvPr/>
        </p:nvSpPr>
        <p:spPr>
          <a:xfrm rot="10800000">
            <a:off x="8417865" y="18177"/>
            <a:ext cx="780949" cy="772569"/>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p:cNvSpPr/>
          <p:nvPr/>
        </p:nvSpPr>
        <p:spPr>
          <a:xfrm>
            <a:off x="-4190" y="6083920"/>
            <a:ext cx="780949" cy="772569"/>
          </a:xfrm>
          <a:prstGeom prst="r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ounded Rectangle 9"/>
          <p:cNvSpPr/>
          <p:nvPr/>
        </p:nvSpPr>
        <p:spPr>
          <a:xfrm>
            <a:off x="730649" y="6470204"/>
            <a:ext cx="7620000" cy="3811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Dr.  </a:t>
            </a:r>
            <a:r>
              <a:rPr lang="en-US" b="1" dirty="0" err="1" smtClean="0"/>
              <a:t>Digvijaysinh</a:t>
            </a:r>
            <a:r>
              <a:rPr lang="en-US" b="1" dirty="0" smtClean="0"/>
              <a:t> Rathod</a:t>
            </a:r>
            <a:endParaRPr lang="en-US" b="1" dirty="0"/>
          </a:p>
        </p:txBody>
      </p:sp>
    </p:spTree>
    <p:extLst>
      <p:ext uri="{BB962C8B-B14F-4D97-AF65-F5344CB8AC3E}">
        <p14:creationId xmlns="" xmlns:p14="http://schemas.microsoft.com/office/powerpoint/2010/main" val="27679502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69278" y="671896"/>
            <a:ext cx="8546121" cy="5467320"/>
          </a:xfrm>
        </p:spPr>
        <p:txBody>
          <a:bodyPr>
            <a:noAutofit/>
          </a:bodyPr>
          <a:lstStyle/>
          <a:p>
            <a:pPr lvl="1" algn="just">
              <a:lnSpc>
                <a:spcPct val="150000"/>
              </a:lnSpc>
              <a:buFont typeface="Wingdings" pitchFamily="2" charset="2"/>
              <a:buChar char="ü"/>
            </a:pPr>
            <a:r>
              <a:rPr lang="en-US" sz="2600" dirty="0" smtClean="0">
                <a:solidFill>
                  <a:schemeClr val="tx1"/>
                </a:solidFill>
                <a:latin typeface="Times New Roman" pitchFamily="18" charset="0"/>
                <a:cs typeface="Times New Roman" pitchFamily="18" charset="0"/>
              </a:rPr>
              <a:t>Types of Android Services</a:t>
            </a:r>
          </a:p>
          <a:p>
            <a:pPr lvl="2" algn="just">
              <a:lnSpc>
                <a:spcPct val="150000"/>
              </a:lnSpc>
              <a:buFont typeface="Wingdings" pitchFamily="2" charset="2"/>
              <a:buChar char="ü"/>
            </a:pPr>
            <a:r>
              <a:rPr lang="en-US" sz="2200" dirty="0" smtClean="0">
                <a:solidFill>
                  <a:schemeClr val="tx1"/>
                </a:solidFill>
                <a:latin typeface="Times New Roman" pitchFamily="18" charset="0"/>
                <a:cs typeface="Times New Roman" pitchFamily="18" charset="0"/>
              </a:rPr>
              <a:t>When we talk about services, they can be of three types as shown in the figure below:</a:t>
            </a:r>
          </a:p>
          <a:p>
            <a:pPr lvl="2" algn="just">
              <a:lnSpc>
                <a:spcPct val="150000"/>
              </a:lnSpc>
            </a:pPr>
            <a:endParaRPr lang="en-US" sz="1800" dirty="0" smtClean="0">
              <a:solidFill>
                <a:schemeClr val="tx1"/>
              </a:solidFill>
              <a:latin typeface="Times New Roman" pitchFamily="18" charset="0"/>
              <a:cs typeface="Times New Roman" pitchFamily="18" charset="0"/>
            </a:endParaRPr>
          </a:p>
        </p:txBody>
      </p:sp>
      <p:sp>
        <p:nvSpPr>
          <p:cNvPr id="4" name="Right Triangle 3"/>
          <p:cNvSpPr/>
          <p:nvPr/>
        </p:nvSpPr>
        <p:spPr>
          <a:xfrm rot="5400000">
            <a:off x="-21195" y="4322"/>
            <a:ext cx="780949" cy="772569"/>
          </a:xfrm>
          <a:prstGeom prst="r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ight Triangle 4"/>
          <p:cNvSpPr/>
          <p:nvPr/>
        </p:nvSpPr>
        <p:spPr>
          <a:xfrm rot="16200000">
            <a:off x="8367241" y="6067518"/>
            <a:ext cx="780949" cy="772569"/>
          </a:xfrm>
          <a:prstGeom prst="r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ounded Rectangle 5"/>
          <p:cNvSpPr/>
          <p:nvPr/>
        </p:nvSpPr>
        <p:spPr>
          <a:xfrm>
            <a:off x="783274" y="-1"/>
            <a:ext cx="7620000" cy="595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The application framework : Explicit Intent with Service</a:t>
            </a:r>
            <a:endParaRPr lang="fr-CA" sz="2400" b="1" dirty="0"/>
          </a:p>
        </p:txBody>
      </p:sp>
      <p:sp>
        <p:nvSpPr>
          <p:cNvPr id="7" name="Right Triangle 6"/>
          <p:cNvSpPr/>
          <p:nvPr/>
        </p:nvSpPr>
        <p:spPr>
          <a:xfrm rot="10800000">
            <a:off x="8417865" y="18177"/>
            <a:ext cx="780949" cy="772569"/>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p:cNvSpPr/>
          <p:nvPr/>
        </p:nvSpPr>
        <p:spPr>
          <a:xfrm>
            <a:off x="-4190" y="6083920"/>
            <a:ext cx="780949" cy="772569"/>
          </a:xfrm>
          <a:prstGeom prst="r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ounded Rectangle 9"/>
          <p:cNvSpPr/>
          <p:nvPr/>
        </p:nvSpPr>
        <p:spPr>
          <a:xfrm>
            <a:off x="730649" y="6470204"/>
            <a:ext cx="7620000" cy="3811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Dr.  </a:t>
            </a:r>
            <a:r>
              <a:rPr lang="en-US" b="1" dirty="0" err="1" smtClean="0"/>
              <a:t>Digvijaysinh</a:t>
            </a:r>
            <a:r>
              <a:rPr lang="en-US" b="1" dirty="0" smtClean="0"/>
              <a:t> Rathod</a:t>
            </a:r>
            <a:endParaRPr lang="en-US" b="1" dirty="0"/>
          </a:p>
        </p:txBody>
      </p:sp>
      <p:sp>
        <p:nvSpPr>
          <p:cNvPr id="11" name="Rounded Rectangle 10"/>
          <p:cNvSpPr/>
          <p:nvPr/>
        </p:nvSpPr>
        <p:spPr>
          <a:xfrm>
            <a:off x="3500430" y="2571744"/>
            <a:ext cx="1285884" cy="78581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smtClean="0"/>
              <a:t>Service</a:t>
            </a:r>
            <a:endParaRPr lang="en-US" sz="2400" b="1" dirty="0"/>
          </a:p>
        </p:txBody>
      </p:sp>
      <p:sp>
        <p:nvSpPr>
          <p:cNvPr id="12" name="Rounded Rectangle 11"/>
          <p:cNvSpPr/>
          <p:nvPr/>
        </p:nvSpPr>
        <p:spPr>
          <a:xfrm>
            <a:off x="1000100" y="4061492"/>
            <a:ext cx="1928826" cy="78581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smtClean="0"/>
              <a:t>Foreground</a:t>
            </a:r>
            <a:endParaRPr lang="en-US" b="1" dirty="0"/>
          </a:p>
        </p:txBody>
      </p:sp>
      <p:cxnSp>
        <p:nvCxnSpPr>
          <p:cNvPr id="14" name="Elbow Connector 13"/>
          <p:cNvCxnSpPr>
            <a:endCxn id="12" idx="0"/>
          </p:cNvCxnSpPr>
          <p:nvPr/>
        </p:nvCxnSpPr>
        <p:spPr>
          <a:xfrm rot="10800000" flipV="1">
            <a:off x="1964514" y="2957400"/>
            <a:ext cx="1522271" cy="1104092"/>
          </a:xfrm>
          <a:prstGeom prst="bentConnector2">
            <a:avLst/>
          </a:prstGeom>
          <a:ln>
            <a:tailEnd type="arrow"/>
          </a:ln>
        </p:spPr>
        <p:style>
          <a:lnRef idx="2">
            <a:schemeClr val="dk1"/>
          </a:lnRef>
          <a:fillRef idx="0">
            <a:schemeClr val="dk1"/>
          </a:fillRef>
          <a:effectRef idx="1">
            <a:schemeClr val="dk1"/>
          </a:effectRef>
          <a:fontRef idx="minor">
            <a:schemeClr val="tx1"/>
          </a:fontRef>
        </p:style>
      </p:cxnSp>
      <p:sp>
        <p:nvSpPr>
          <p:cNvPr id="15" name="Rounded Rectangle 14"/>
          <p:cNvSpPr/>
          <p:nvPr/>
        </p:nvSpPr>
        <p:spPr>
          <a:xfrm>
            <a:off x="3523672" y="4055096"/>
            <a:ext cx="1619832" cy="78581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smtClean="0"/>
              <a:t>Background</a:t>
            </a:r>
            <a:endParaRPr lang="en-US" b="1" dirty="0"/>
          </a:p>
        </p:txBody>
      </p:sp>
      <p:cxnSp>
        <p:nvCxnSpPr>
          <p:cNvPr id="16" name="Elbow Connector 15"/>
          <p:cNvCxnSpPr/>
          <p:nvPr/>
        </p:nvCxnSpPr>
        <p:spPr>
          <a:xfrm rot="5400000">
            <a:off x="3810218" y="3717156"/>
            <a:ext cx="714380" cy="1588"/>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sp>
        <p:nvSpPr>
          <p:cNvPr id="21" name="Rounded Rectangle 20"/>
          <p:cNvSpPr/>
          <p:nvPr/>
        </p:nvSpPr>
        <p:spPr>
          <a:xfrm>
            <a:off x="5500694" y="4071942"/>
            <a:ext cx="1285884" cy="78581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smtClean="0"/>
              <a:t>Bound</a:t>
            </a:r>
            <a:endParaRPr lang="en-US" b="1" dirty="0"/>
          </a:p>
        </p:txBody>
      </p:sp>
      <p:cxnSp>
        <p:nvCxnSpPr>
          <p:cNvPr id="22" name="Elbow Connector 21"/>
          <p:cNvCxnSpPr>
            <a:stCxn id="11" idx="3"/>
            <a:endCxn id="21" idx="0"/>
          </p:cNvCxnSpPr>
          <p:nvPr/>
        </p:nvCxnSpPr>
        <p:spPr>
          <a:xfrm>
            <a:off x="4786314" y="2964653"/>
            <a:ext cx="1357322" cy="1107289"/>
          </a:xfrm>
          <a:prstGeom prst="bentConnector2">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 xmlns:p14="http://schemas.microsoft.com/office/powerpoint/2010/main" val="27679502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69278" y="671896"/>
            <a:ext cx="8546121" cy="5467320"/>
          </a:xfrm>
        </p:spPr>
        <p:txBody>
          <a:bodyPr>
            <a:noAutofit/>
          </a:bodyPr>
          <a:lstStyle/>
          <a:p>
            <a:pPr lvl="1" algn="just">
              <a:lnSpc>
                <a:spcPct val="150000"/>
              </a:lnSpc>
              <a:buFont typeface="Wingdings" pitchFamily="2" charset="2"/>
              <a:buChar char="ü"/>
            </a:pPr>
            <a:r>
              <a:rPr lang="en-US" sz="2600" dirty="0" smtClean="0">
                <a:solidFill>
                  <a:schemeClr val="tx1"/>
                </a:solidFill>
                <a:latin typeface="Times New Roman" pitchFamily="18" charset="0"/>
                <a:cs typeface="Times New Roman" pitchFamily="18" charset="0"/>
              </a:rPr>
              <a:t>The working of these three services is below:</a:t>
            </a:r>
          </a:p>
          <a:p>
            <a:pPr lvl="2" algn="just">
              <a:lnSpc>
                <a:spcPct val="150000"/>
              </a:lnSpc>
              <a:buFont typeface="Wingdings" pitchFamily="2" charset="2"/>
              <a:buChar char="ü"/>
            </a:pPr>
            <a:r>
              <a:rPr lang="en-US" sz="2200" b="1" dirty="0" smtClean="0">
                <a:solidFill>
                  <a:schemeClr val="tx1"/>
                </a:solidFill>
                <a:latin typeface="Times New Roman" pitchFamily="18" charset="0"/>
                <a:cs typeface="Times New Roman" pitchFamily="18" charset="0"/>
              </a:rPr>
              <a:t>Foreground services</a:t>
            </a:r>
            <a:r>
              <a:rPr lang="en-US" sz="2200" dirty="0" smtClean="0">
                <a:solidFill>
                  <a:schemeClr val="tx1"/>
                </a:solidFill>
                <a:latin typeface="Times New Roman" pitchFamily="18" charset="0"/>
                <a:cs typeface="Times New Roman" pitchFamily="18" charset="0"/>
              </a:rPr>
              <a:t> are those services that are </a:t>
            </a:r>
            <a:r>
              <a:rPr lang="en-US" sz="2200" b="1" dirty="0" smtClean="0">
                <a:solidFill>
                  <a:schemeClr val="tx1"/>
                </a:solidFill>
                <a:latin typeface="Times New Roman" pitchFamily="18" charset="0"/>
                <a:cs typeface="Times New Roman" pitchFamily="18" charset="0"/>
              </a:rPr>
              <a:t>visible to the users</a:t>
            </a:r>
            <a:r>
              <a:rPr lang="en-US" sz="2200" dirty="0" smtClean="0">
                <a:solidFill>
                  <a:schemeClr val="tx1"/>
                </a:solidFill>
                <a:latin typeface="Times New Roman" pitchFamily="18" charset="0"/>
                <a:cs typeface="Times New Roman" pitchFamily="18" charset="0"/>
              </a:rPr>
              <a:t>. </a:t>
            </a:r>
          </a:p>
          <a:p>
            <a:pPr lvl="2" algn="just">
              <a:lnSpc>
                <a:spcPct val="150000"/>
              </a:lnSpc>
              <a:buFont typeface="Wingdings" pitchFamily="2" charset="2"/>
              <a:buChar char="ü"/>
            </a:pPr>
            <a:r>
              <a:rPr lang="en-US" sz="2200" dirty="0" smtClean="0">
                <a:solidFill>
                  <a:schemeClr val="tx1"/>
                </a:solidFill>
                <a:latin typeface="Times New Roman" pitchFamily="18" charset="0"/>
                <a:cs typeface="Times New Roman" pitchFamily="18" charset="0"/>
              </a:rPr>
              <a:t>The users can interact with them at ease and track what’s happening. </a:t>
            </a:r>
          </a:p>
          <a:p>
            <a:pPr lvl="2" algn="just">
              <a:lnSpc>
                <a:spcPct val="150000"/>
              </a:lnSpc>
              <a:buFont typeface="Wingdings" pitchFamily="2" charset="2"/>
              <a:buChar char="ü"/>
            </a:pPr>
            <a:r>
              <a:rPr lang="en-US" sz="2200" dirty="0" smtClean="0">
                <a:solidFill>
                  <a:schemeClr val="tx1"/>
                </a:solidFill>
                <a:latin typeface="Times New Roman" pitchFamily="18" charset="0"/>
                <a:cs typeface="Times New Roman" pitchFamily="18" charset="0"/>
              </a:rPr>
              <a:t>These services continue to </a:t>
            </a:r>
            <a:r>
              <a:rPr lang="en-US" sz="2200" b="1" dirty="0" smtClean="0">
                <a:solidFill>
                  <a:schemeClr val="tx1"/>
                </a:solidFill>
                <a:latin typeface="Times New Roman" pitchFamily="18" charset="0"/>
                <a:cs typeface="Times New Roman" pitchFamily="18" charset="0"/>
              </a:rPr>
              <a:t>run even when users are</a:t>
            </a:r>
            <a:r>
              <a:rPr lang="en-US" sz="2200" dirty="0" smtClean="0">
                <a:solidFill>
                  <a:schemeClr val="tx1"/>
                </a:solidFill>
                <a:latin typeface="Times New Roman" pitchFamily="18" charset="0"/>
                <a:cs typeface="Times New Roman" pitchFamily="18" charset="0"/>
              </a:rPr>
              <a:t> using other applications.</a:t>
            </a:r>
          </a:p>
          <a:p>
            <a:pPr lvl="2" algn="just">
              <a:lnSpc>
                <a:spcPct val="150000"/>
              </a:lnSpc>
              <a:buFont typeface="Wingdings" pitchFamily="2" charset="2"/>
              <a:buChar char="ü"/>
            </a:pPr>
            <a:r>
              <a:rPr lang="en-US" sz="2200" dirty="0" smtClean="0">
                <a:solidFill>
                  <a:schemeClr val="tx1"/>
                </a:solidFill>
                <a:latin typeface="Times New Roman" pitchFamily="18" charset="0"/>
                <a:cs typeface="Times New Roman" pitchFamily="18" charset="0"/>
              </a:rPr>
              <a:t>Example: The perfect example of this is </a:t>
            </a:r>
            <a:r>
              <a:rPr lang="en-US" sz="2200" b="1" dirty="0" smtClean="0">
                <a:solidFill>
                  <a:schemeClr val="tx1"/>
                </a:solidFill>
                <a:latin typeface="Times New Roman" pitchFamily="18" charset="0"/>
                <a:cs typeface="Times New Roman" pitchFamily="18" charset="0"/>
              </a:rPr>
              <a:t>Music Player and Downloading.</a:t>
            </a:r>
          </a:p>
        </p:txBody>
      </p:sp>
      <p:sp>
        <p:nvSpPr>
          <p:cNvPr id="4" name="Right Triangle 3"/>
          <p:cNvSpPr/>
          <p:nvPr/>
        </p:nvSpPr>
        <p:spPr>
          <a:xfrm rot="5400000">
            <a:off x="-21195" y="4322"/>
            <a:ext cx="780949" cy="772569"/>
          </a:xfrm>
          <a:prstGeom prst="r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ight Triangle 4"/>
          <p:cNvSpPr/>
          <p:nvPr/>
        </p:nvSpPr>
        <p:spPr>
          <a:xfrm rot="16200000">
            <a:off x="8367241" y="6067518"/>
            <a:ext cx="780949" cy="772569"/>
          </a:xfrm>
          <a:prstGeom prst="r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ounded Rectangle 5"/>
          <p:cNvSpPr/>
          <p:nvPr/>
        </p:nvSpPr>
        <p:spPr>
          <a:xfrm>
            <a:off x="783274" y="-1"/>
            <a:ext cx="7620000" cy="595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The application framework : Explicit Intent with Service</a:t>
            </a:r>
            <a:endParaRPr lang="fr-CA" sz="2400" b="1" dirty="0"/>
          </a:p>
        </p:txBody>
      </p:sp>
      <p:sp>
        <p:nvSpPr>
          <p:cNvPr id="7" name="Right Triangle 6"/>
          <p:cNvSpPr/>
          <p:nvPr/>
        </p:nvSpPr>
        <p:spPr>
          <a:xfrm rot="10800000">
            <a:off x="8417865" y="18177"/>
            <a:ext cx="780949" cy="772569"/>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p:cNvSpPr/>
          <p:nvPr/>
        </p:nvSpPr>
        <p:spPr>
          <a:xfrm>
            <a:off x="-4190" y="6083920"/>
            <a:ext cx="780949" cy="772569"/>
          </a:xfrm>
          <a:prstGeom prst="r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ounded Rectangle 9"/>
          <p:cNvSpPr/>
          <p:nvPr/>
        </p:nvSpPr>
        <p:spPr>
          <a:xfrm>
            <a:off x="730649" y="6470204"/>
            <a:ext cx="7620000" cy="3811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Dr.  </a:t>
            </a:r>
            <a:r>
              <a:rPr lang="en-US" b="1" dirty="0" err="1" smtClean="0"/>
              <a:t>Digvijaysinh</a:t>
            </a:r>
            <a:r>
              <a:rPr lang="en-US" b="1" dirty="0" smtClean="0"/>
              <a:t> Rathod</a:t>
            </a:r>
            <a:endParaRPr lang="en-US" b="1" dirty="0"/>
          </a:p>
        </p:txBody>
      </p:sp>
    </p:spTree>
    <p:extLst>
      <p:ext uri="{BB962C8B-B14F-4D97-AF65-F5344CB8AC3E}">
        <p14:creationId xmlns="" xmlns:p14="http://schemas.microsoft.com/office/powerpoint/2010/main" val="27679502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69278" y="671896"/>
            <a:ext cx="8546121" cy="5467320"/>
          </a:xfrm>
        </p:spPr>
        <p:txBody>
          <a:bodyPr>
            <a:noAutofit/>
          </a:bodyPr>
          <a:lstStyle/>
          <a:p>
            <a:pPr lvl="1" algn="just">
              <a:lnSpc>
                <a:spcPct val="150000"/>
              </a:lnSpc>
              <a:buFont typeface="Wingdings" pitchFamily="2" charset="2"/>
              <a:buChar char="ü"/>
            </a:pPr>
            <a:r>
              <a:rPr lang="en-US" sz="2600" dirty="0" smtClean="0">
                <a:solidFill>
                  <a:schemeClr val="tx1"/>
                </a:solidFill>
                <a:latin typeface="Times New Roman" pitchFamily="18" charset="0"/>
                <a:cs typeface="Times New Roman" pitchFamily="18" charset="0"/>
              </a:rPr>
              <a:t>The working of these three services is below:</a:t>
            </a:r>
          </a:p>
          <a:p>
            <a:pPr lvl="2" algn="just">
              <a:lnSpc>
                <a:spcPct val="150000"/>
              </a:lnSpc>
              <a:buFont typeface="Wingdings" pitchFamily="2" charset="2"/>
              <a:buChar char="ü"/>
            </a:pPr>
            <a:r>
              <a:rPr lang="en-US" sz="2200" b="1" dirty="0" smtClean="0">
                <a:solidFill>
                  <a:schemeClr val="tx1"/>
                </a:solidFill>
                <a:latin typeface="Times New Roman" pitchFamily="18" charset="0"/>
                <a:cs typeface="Times New Roman" pitchFamily="18" charset="0"/>
              </a:rPr>
              <a:t>Background Services: </a:t>
            </a:r>
            <a:r>
              <a:rPr lang="en-US" sz="2200" dirty="0" smtClean="0">
                <a:solidFill>
                  <a:schemeClr val="tx1"/>
                </a:solidFill>
                <a:latin typeface="Times New Roman" pitchFamily="18" charset="0"/>
                <a:cs typeface="Times New Roman" pitchFamily="18" charset="0"/>
              </a:rPr>
              <a:t>These services run in the </a:t>
            </a:r>
            <a:r>
              <a:rPr lang="en-US" sz="2200" b="1" dirty="0" smtClean="0">
                <a:solidFill>
                  <a:schemeClr val="tx1"/>
                </a:solidFill>
                <a:latin typeface="Times New Roman" pitchFamily="18" charset="0"/>
                <a:cs typeface="Times New Roman" pitchFamily="18" charset="0"/>
              </a:rPr>
              <a:t>background,</a:t>
            </a:r>
            <a:r>
              <a:rPr lang="en-US" sz="2200" dirty="0" smtClean="0">
                <a:solidFill>
                  <a:schemeClr val="tx1"/>
                </a:solidFill>
                <a:latin typeface="Times New Roman" pitchFamily="18" charset="0"/>
                <a:cs typeface="Times New Roman" pitchFamily="18" charset="0"/>
              </a:rPr>
              <a:t> such that the user </a:t>
            </a:r>
            <a:r>
              <a:rPr lang="en-US" sz="2200" b="1" dirty="0" smtClean="0">
                <a:solidFill>
                  <a:schemeClr val="tx1"/>
                </a:solidFill>
                <a:latin typeface="Times New Roman" pitchFamily="18" charset="0"/>
                <a:cs typeface="Times New Roman" pitchFamily="18" charset="0"/>
              </a:rPr>
              <a:t>can’t see or access them</a:t>
            </a:r>
            <a:r>
              <a:rPr lang="en-US" sz="2200" dirty="0" smtClean="0">
                <a:solidFill>
                  <a:schemeClr val="tx1"/>
                </a:solidFill>
                <a:latin typeface="Times New Roman" pitchFamily="18" charset="0"/>
                <a:cs typeface="Times New Roman" pitchFamily="18" charset="0"/>
              </a:rPr>
              <a:t>. </a:t>
            </a:r>
          </a:p>
          <a:p>
            <a:pPr lvl="2" algn="just">
              <a:lnSpc>
                <a:spcPct val="150000"/>
              </a:lnSpc>
              <a:buFont typeface="Wingdings" pitchFamily="2" charset="2"/>
              <a:buChar char="ü"/>
            </a:pPr>
            <a:r>
              <a:rPr lang="en-US" sz="2200" dirty="0" smtClean="0">
                <a:solidFill>
                  <a:schemeClr val="tx1"/>
                </a:solidFill>
                <a:latin typeface="Times New Roman" pitchFamily="18" charset="0"/>
                <a:cs typeface="Times New Roman" pitchFamily="18" charset="0"/>
              </a:rPr>
              <a:t>These are the tasks that don’t need the user to know them.</a:t>
            </a:r>
          </a:p>
          <a:p>
            <a:pPr lvl="2" algn="just">
              <a:lnSpc>
                <a:spcPct val="150000"/>
              </a:lnSpc>
              <a:buFont typeface="Wingdings" pitchFamily="2" charset="2"/>
              <a:buChar char="ü"/>
            </a:pPr>
            <a:r>
              <a:rPr lang="en-US" sz="2200" b="1" dirty="0" smtClean="0">
                <a:solidFill>
                  <a:schemeClr val="tx1"/>
                </a:solidFill>
                <a:latin typeface="Times New Roman" pitchFamily="18" charset="0"/>
                <a:cs typeface="Times New Roman" pitchFamily="18" charset="0"/>
              </a:rPr>
              <a:t>Syncing and Storing data can be the best example.</a:t>
            </a:r>
          </a:p>
        </p:txBody>
      </p:sp>
      <p:sp>
        <p:nvSpPr>
          <p:cNvPr id="4" name="Right Triangle 3"/>
          <p:cNvSpPr/>
          <p:nvPr/>
        </p:nvSpPr>
        <p:spPr>
          <a:xfrm rot="5400000">
            <a:off x="-21195" y="4322"/>
            <a:ext cx="780949" cy="772569"/>
          </a:xfrm>
          <a:prstGeom prst="r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ight Triangle 4"/>
          <p:cNvSpPr/>
          <p:nvPr/>
        </p:nvSpPr>
        <p:spPr>
          <a:xfrm rot="16200000">
            <a:off x="8367241" y="6067518"/>
            <a:ext cx="780949" cy="772569"/>
          </a:xfrm>
          <a:prstGeom prst="r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ounded Rectangle 5"/>
          <p:cNvSpPr/>
          <p:nvPr/>
        </p:nvSpPr>
        <p:spPr>
          <a:xfrm>
            <a:off x="783274" y="-1"/>
            <a:ext cx="7620000" cy="595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The application framework : Explicit Intent with Service</a:t>
            </a:r>
            <a:endParaRPr lang="fr-CA" sz="2400" b="1" dirty="0"/>
          </a:p>
        </p:txBody>
      </p:sp>
      <p:sp>
        <p:nvSpPr>
          <p:cNvPr id="7" name="Right Triangle 6"/>
          <p:cNvSpPr/>
          <p:nvPr/>
        </p:nvSpPr>
        <p:spPr>
          <a:xfrm rot="10800000">
            <a:off x="8417865" y="18177"/>
            <a:ext cx="780949" cy="772569"/>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p:cNvSpPr/>
          <p:nvPr/>
        </p:nvSpPr>
        <p:spPr>
          <a:xfrm>
            <a:off x="-4190" y="6083920"/>
            <a:ext cx="780949" cy="772569"/>
          </a:xfrm>
          <a:prstGeom prst="r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ounded Rectangle 9"/>
          <p:cNvSpPr/>
          <p:nvPr/>
        </p:nvSpPr>
        <p:spPr>
          <a:xfrm>
            <a:off x="730649" y="6470204"/>
            <a:ext cx="7620000" cy="3811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Dr.  </a:t>
            </a:r>
            <a:r>
              <a:rPr lang="en-US" b="1" dirty="0" err="1" smtClean="0"/>
              <a:t>Digvijaysinh</a:t>
            </a:r>
            <a:r>
              <a:rPr lang="en-US" b="1" dirty="0" smtClean="0"/>
              <a:t> Rathod</a:t>
            </a:r>
            <a:endParaRPr lang="en-US" b="1" dirty="0"/>
          </a:p>
        </p:txBody>
      </p:sp>
    </p:spTree>
    <p:extLst>
      <p:ext uri="{BB962C8B-B14F-4D97-AF65-F5344CB8AC3E}">
        <p14:creationId xmlns="" xmlns:p14="http://schemas.microsoft.com/office/powerpoint/2010/main" val="27679502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p:cNvSpPr/>
          <p:nvPr/>
        </p:nvSpPr>
        <p:spPr>
          <a:xfrm rot="5400000">
            <a:off x="-21195" y="4322"/>
            <a:ext cx="780949" cy="772569"/>
          </a:xfrm>
          <a:prstGeom prst="r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ight Triangle 4"/>
          <p:cNvSpPr/>
          <p:nvPr/>
        </p:nvSpPr>
        <p:spPr>
          <a:xfrm rot="16200000">
            <a:off x="8367241" y="6067518"/>
            <a:ext cx="780949" cy="772569"/>
          </a:xfrm>
          <a:prstGeom prst="r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ounded Rectangle 5"/>
          <p:cNvSpPr/>
          <p:nvPr/>
        </p:nvSpPr>
        <p:spPr>
          <a:xfrm>
            <a:off x="783274" y="-1"/>
            <a:ext cx="7620000" cy="595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The application framework : Explicit Intent with Service</a:t>
            </a:r>
            <a:endParaRPr lang="fr-CA" sz="2400" b="1" dirty="0"/>
          </a:p>
        </p:txBody>
      </p:sp>
      <p:sp>
        <p:nvSpPr>
          <p:cNvPr id="7" name="Right Triangle 6"/>
          <p:cNvSpPr/>
          <p:nvPr/>
        </p:nvSpPr>
        <p:spPr>
          <a:xfrm rot="10800000">
            <a:off x="8417865" y="18177"/>
            <a:ext cx="780949" cy="772569"/>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p:cNvSpPr/>
          <p:nvPr/>
        </p:nvSpPr>
        <p:spPr>
          <a:xfrm>
            <a:off x="-4190" y="6083920"/>
            <a:ext cx="780949" cy="772569"/>
          </a:xfrm>
          <a:prstGeom prst="r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ounded Rectangle 9"/>
          <p:cNvSpPr/>
          <p:nvPr/>
        </p:nvSpPr>
        <p:spPr>
          <a:xfrm>
            <a:off x="730649" y="6470204"/>
            <a:ext cx="7620000" cy="3811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Dr.  </a:t>
            </a:r>
            <a:r>
              <a:rPr lang="en-US" b="1" dirty="0" err="1" smtClean="0"/>
              <a:t>Digvijaysinh</a:t>
            </a:r>
            <a:r>
              <a:rPr lang="en-US" b="1" dirty="0" smtClean="0"/>
              <a:t> Rathod</a:t>
            </a:r>
            <a:endParaRPr lang="en-US" b="1" dirty="0"/>
          </a:p>
        </p:txBody>
      </p:sp>
      <p:pic>
        <p:nvPicPr>
          <p:cNvPr id="17411" name="Picture 3"/>
          <p:cNvPicPr>
            <a:picLocks noChangeAspect="1" noChangeArrowheads="1"/>
          </p:cNvPicPr>
          <p:nvPr/>
        </p:nvPicPr>
        <p:blipFill>
          <a:blip r:embed="rId2"/>
          <a:srcRect/>
          <a:stretch>
            <a:fillRect/>
          </a:stretch>
        </p:blipFill>
        <p:spPr bwMode="auto">
          <a:xfrm>
            <a:off x="2928926" y="928670"/>
            <a:ext cx="2595574" cy="5191148"/>
          </a:xfrm>
          <a:prstGeom prst="rect">
            <a:avLst/>
          </a:prstGeom>
          <a:noFill/>
          <a:ln w="9525">
            <a:noFill/>
            <a:miter lim="800000"/>
            <a:headEnd/>
            <a:tailEnd/>
          </a:ln>
          <a:effectLst/>
        </p:spPr>
      </p:pic>
    </p:spTree>
    <p:extLst>
      <p:ext uri="{BB962C8B-B14F-4D97-AF65-F5344CB8AC3E}">
        <p14:creationId xmlns="" xmlns:p14="http://schemas.microsoft.com/office/powerpoint/2010/main" val="27679502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69278" y="671896"/>
            <a:ext cx="8546121" cy="5467320"/>
          </a:xfrm>
        </p:spPr>
        <p:txBody>
          <a:bodyPr>
            <a:noAutofit/>
          </a:bodyPr>
          <a:lstStyle/>
          <a:p>
            <a:pPr lvl="1" algn="just">
              <a:lnSpc>
                <a:spcPct val="150000"/>
              </a:lnSpc>
              <a:buFont typeface="Wingdings" pitchFamily="2" charset="2"/>
              <a:buChar char="ü"/>
            </a:pPr>
            <a:r>
              <a:rPr lang="en-US" sz="2600" dirty="0" smtClean="0">
                <a:solidFill>
                  <a:schemeClr val="tx1"/>
                </a:solidFill>
                <a:latin typeface="Times New Roman" pitchFamily="18" charset="0"/>
                <a:cs typeface="Times New Roman" pitchFamily="18" charset="0"/>
              </a:rPr>
              <a:t>The working of these three services is below:</a:t>
            </a:r>
          </a:p>
          <a:p>
            <a:pPr lvl="2" algn="just">
              <a:lnSpc>
                <a:spcPct val="150000"/>
              </a:lnSpc>
              <a:buFont typeface="Wingdings" pitchFamily="2" charset="2"/>
              <a:buChar char="ü"/>
            </a:pPr>
            <a:r>
              <a:rPr lang="en-US" sz="2200" b="1" dirty="0" smtClean="0">
                <a:solidFill>
                  <a:schemeClr val="tx1"/>
                </a:solidFill>
                <a:latin typeface="Times New Roman" pitchFamily="18" charset="0"/>
                <a:cs typeface="Times New Roman" pitchFamily="18" charset="0"/>
              </a:rPr>
              <a:t>Bound Services : </a:t>
            </a:r>
            <a:r>
              <a:rPr lang="en-US" sz="2200" dirty="0" smtClean="0">
                <a:solidFill>
                  <a:schemeClr val="tx1"/>
                </a:solidFill>
                <a:latin typeface="Times New Roman" pitchFamily="18" charset="0"/>
                <a:cs typeface="Times New Roman" pitchFamily="18" charset="0"/>
              </a:rPr>
              <a:t>Bound service runs as long as some other application component is bound to it. </a:t>
            </a:r>
          </a:p>
          <a:p>
            <a:pPr lvl="2" algn="just">
              <a:lnSpc>
                <a:spcPct val="150000"/>
              </a:lnSpc>
              <a:buFont typeface="Wingdings" pitchFamily="2" charset="2"/>
              <a:buChar char="ü"/>
            </a:pPr>
            <a:r>
              <a:rPr lang="en-US" sz="2200" dirty="0" smtClean="0">
                <a:solidFill>
                  <a:schemeClr val="tx1"/>
                </a:solidFill>
                <a:latin typeface="Times New Roman" pitchFamily="18" charset="0"/>
                <a:cs typeface="Times New Roman" pitchFamily="18" charset="0"/>
              </a:rPr>
              <a:t>Many components can bind to one service at a time, but once they all unbind, the service will destroy.</a:t>
            </a:r>
          </a:p>
          <a:p>
            <a:pPr lvl="2" algn="just">
              <a:lnSpc>
                <a:spcPct val="150000"/>
              </a:lnSpc>
              <a:buFont typeface="Wingdings" pitchFamily="2" charset="2"/>
              <a:buChar char="ü"/>
            </a:pPr>
            <a:r>
              <a:rPr lang="en-US" sz="2200" dirty="0" smtClean="0">
                <a:solidFill>
                  <a:schemeClr val="tx1"/>
                </a:solidFill>
                <a:latin typeface="Times New Roman" pitchFamily="18" charset="0"/>
                <a:cs typeface="Times New Roman" pitchFamily="18" charset="0"/>
              </a:rPr>
              <a:t>To bind an application component to the service, </a:t>
            </a:r>
            <a:r>
              <a:rPr lang="en-US" sz="2200" dirty="0" err="1" smtClean="0">
                <a:solidFill>
                  <a:schemeClr val="tx1"/>
                </a:solidFill>
                <a:latin typeface="Times New Roman" pitchFamily="18" charset="0"/>
                <a:cs typeface="Times New Roman" pitchFamily="18" charset="0"/>
              </a:rPr>
              <a:t>bindService</a:t>
            </a:r>
            <a:r>
              <a:rPr lang="en-US" sz="2200" dirty="0" smtClean="0">
                <a:solidFill>
                  <a:schemeClr val="tx1"/>
                </a:solidFill>
                <a:latin typeface="Times New Roman" pitchFamily="18" charset="0"/>
                <a:cs typeface="Times New Roman" pitchFamily="18" charset="0"/>
              </a:rPr>
              <a:t>() is used.</a:t>
            </a:r>
          </a:p>
        </p:txBody>
      </p:sp>
      <p:sp>
        <p:nvSpPr>
          <p:cNvPr id="4" name="Right Triangle 3"/>
          <p:cNvSpPr/>
          <p:nvPr/>
        </p:nvSpPr>
        <p:spPr>
          <a:xfrm rot="5400000">
            <a:off x="-21195" y="4322"/>
            <a:ext cx="780949" cy="772569"/>
          </a:xfrm>
          <a:prstGeom prst="r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ight Triangle 4"/>
          <p:cNvSpPr/>
          <p:nvPr/>
        </p:nvSpPr>
        <p:spPr>
          <a:xfrm rot="16200000">
            <a:off x="8367241" y="6067518"/>
            <a:ext cx="780949" cy="772569"/>
          </a:xfrm>
          <a:prstGeom prst="r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ounded Rectangle 5"/>
          <p:cNvSpPr/>
          <p:nvPr/>
        </p:nvSpPr>
        <p:spPr>
          <a:xfrm>
            <a:off x="783274" y="-1"/>
            <a:ext cx="7620000" cy="595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The application framework : Explicit Intent with Service</a:t>
            </a:r>
            <a:endParaRPr lang="fr-CA" sz="2400" b="1" dirty="0"/>
          </a:p>
        </p:txBody>
      </p:sp>
      <p:sp>
        <p:nvSpPr>
          <p:cNvPr id="7" name="Right Triangle 6"/>
          <p:cNvSpPr/>
          <p:nvPr/>
        </p:nvSpPr>
        <p:spPr>
          <a:xfrm rot="10800000">
            <a:off x="8417865" y="18177"/>
            <a:ext cx="780949" cy="772569"/>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p:cNvSpPr/>
          <p:nvPr/>
        </p:nvSpPr>
        <p:spPr>
          <a:xfrm>
            <a:off x="-4190" y="6083920"/>
            <a:ext cx="780949" cy="772569"/>
          </a:xfrm>
          <a:prstGeom prst="r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ounded Rectangle 9"/>
          <p:cNvSpPr/>
          <p:nvPr/>
        </p:nvSpPr>
        <p:spPr>
          <a:xfrm>
            <a:off x="730649" y="6470204"/>
            <a:ext cx="7620000" cy="3811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Dr.  </a:t>
            </a:r>
            <a:r>
              <a:rPr lang="en-US" b="1" dirty="0" err="1" smtClean="0"/>
              <a:t>Digvijaysinh</a:t>
            </a:r>
            <a:r>
              <a:rPr lang="en-US" b="1" dirty="0" smtClean="0"/>
              <a:t> Rathod</a:t>
            </a:r>
            <a:endParaRPr lang="en-US" b="1" dirty="0"/>
          </a:p>
        </p:txBody>
      </p:sp>
    </p:spTree>
    <p:extLst>
      <p:ext uri="{BB962C8B-B14F-4D97-AF65-F5344CB8AC3E}">
        <p14:creationId xmlns="" xmlns:p14="http://schemas.microsoft.com/office/powerpoint/2010/main" val="27679502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30873</TotalTime>
  <Words>985</Words>
  <Application>Microsoft Office PowerPoint</Application>
  <PresentationFormat>On-screen Show (4:3)</PresentationFormat>
  <Paragraphs>160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digvijay</dc:creator>
  <cp:lastModifiedBy>Windows User</cp:lastModifiedBy>
  <cp:revision>556</cp:revision>
  <dcterms:created xsi:type="dcterms:W3CDTF">2018-03-30T10:15:50Z</dcterms:created>
  <dcterms:modified xsi:type="dcterms:W3CDTF">2020-08-25T12:10:22Z</dcterms:modified>
</cp:coreProperties>
</file>