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99" r:id="rId2"/>
    <p:sldId id="408" r:id="rId3"/>
    <p:sldId id="404" r:id="rId4"/>
    <p:sldId id="442" r:id="rId5"/>
    <p:sldId id="489" r:id="rId6"/>
    <p:sldId id="490" r:id="rId7"/>
    <p:sldId id="474" r:id="rId8"/>
    <p:sldId id="491" r:id="rId9"/>
    <p:sldId id="492" r:id="rId10"/>
    <p:sldId id="493" r:id="rId11"/>
    <p:sldId id="494" r:id="rId12"/>
    <p:sldId id="495" r:id="rId13"/>
    <p:sldId id="467" r:id="rId14"/>
    <p:sldId id="497" r:id="rId15"/>
    <p:sldId id="498" r:id="rId16"/>
    <p:sldId id="4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25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06D20-265A-45AE-8D7F-1100293F805F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54D4B-AC91-4CBF-9F06-E2874E0FB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2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5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6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1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0093-A566-4883-87EB-6E6022A9D2E1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791192"/>
          </a:xfrm>
        </p:spPr>
        <p:txBody>
          <a:bodyPr>
            <a:normAutofit fontScale="85000" lnSpcReduction="20000"/>
          </a:bodyPr>
          <a:lstStyle/>
          <a:p>
            <a:endParaRPr lang="en-IN" sz="4800" b="1" dirty="0">
              <a:solidFill>
                <a:schemeClr val="tx1"/>
              </a:solidFill>
            </a:endParaRPr>
          </a:p>
          <a:p>
            <a:r>
              <a:rPr lang="en-IN" sz="4800" b="1" dirty="0">
                <a:solidFill>
                  <a:schemeClr val="tx1"/>
                </a:solidFill>
              </a:rPr>
              <a:t>Mobile Phone Security 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Dr. </a:t>
            </a:r>
            <a:r>
              <a:rPr lang="en-US" sz="2000" b="1" dirty="0" err="1">
                <a:solidFill>
                  <a:schemeClr val="tx1"/>
                </a:solidFill>
              </a:rPr>
              <a:t>Digvijaysinh</a:t>
            </a:r>
            <a:r>
              <a:rPr lang="en-US" sz="2000" b="1" dirty="0">
                <a:solidFill>
                  <a:schemeClr val="tx1"/>
                </a:solidFill>
              </a:rPr>
              <a:t> Rathod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Associate Dean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School of Cyber Security and Digital Forensics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National Forensic Sciences University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digvijay.rathod@nfsu.ac.in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928802"/>
            <a:ext cx="490973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495" y="0"/>
            <a:ext cx="1120496" cy="142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525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588" y="481038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Let us suppose the application in Process 'A' wants to use certain behavior exposed by a service which runs in Process 'B’.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this case,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Process 'A' is the client and Process 'B' is the service.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communication model using Binder is shown in the following diagram: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Secure </a:t>
            </a:r>
            <a:r>
              <a:rPr lang="en-US" sz="2400" b="1" dirty="0" err="1"/>
              <a:t>interprocess</a:t>
            </a:r>
            <a:r>
              <a:rPr lang="en-US" sz="2400" b="1" dirty="0"/>
              <a:t> communication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151624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2AE15A-CB90-481B-89F7-11EF6314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922240"/>
            <a:ext cx="7728663" cy="4811015"/>
          </a:xfrm>
          <a:prstGeom prst="rect">
            <a:avLst/>
          </a:prstGeom>
        </p:spPr>
      </p:pic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Secure </a:t>
            </a:r>
            <a:r>
              <a:rPr lang="en-US" sz="2400" b="1" dirty="0" err="1"/>
              <a:t>interprocess</a:t>
            </a:r>
            <a:r>
              <a:rPr lang="en-US" sz="2400" b="1" dirty="0"/>
              <a:t> communication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5EF29F-5098-4CA1-BF7D-D2F118AF6E8E}"/>
              </a:ext>
            </a:extLst>
          </p:cNvPr>
          <p:cNvSpPr/>
          <p:nvPr/>
        </p:nvSpPr>
        <p:spPr>
          <a:xfrm>
            <a:off x="2477922" y="572927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TimesNewRomanPS-ItalicMT"/>
              </a:rPr>
              <a:t>Binder Communication Model</a:t>
            </a:r>
            <a:r>
              <a:rPr lang="en-IN" b="1" dirty="0"/>
              <a:t> </a:t>
            </a:r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840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588" y="326293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communication between the processes using the Binder framework occurs through the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/dev/binder Linux kernel driver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permissions to this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device driver are set to world readable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writable.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Hence, any application may write to and read from this device driver.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communications between the client and server happen through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proxies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on the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side and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stubs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on the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server side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Secure </a:t>
            </a:r>
            <a:r>
              <a:rPr lang="en-US" sz="2400" b="1" dirty="0" err="1"/>
              <a:t>interprocess</a:t>
            </a:r>
            <a:r>
              <a:rPr lang="en-US" sz="2400" b="1" dirty="0"/>
              <a:t> communication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26357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get this process working,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service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must be registered with the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context manager.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context manager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acts as a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service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providing the handle of a service using the name of this service.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Thus, a client needs to know only the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 of a service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communicate.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service (also called a Binder service) exposed using the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Binder mechanism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is assigned with 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token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Secure </a:t>
            </a:r>
            <a:r>
              <a:rPr lang="en-US" sz="2400" b="1" dirty="0" err="1"/>
              <a:t>interprocess</a:t>
            </a:r>
            <a:r>
              <a:rPr lang="en-US" sz="2400" b="1" dirty="0"/>
              <a:t> communication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77804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token is a 32-bit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value and is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unique across all processes in the system. 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client can start interacting with the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service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after discovering this value.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is possible with the help of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Binder’s context manager.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context manager acts as a name service, providing the handle of a service using the name of this service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Secure </a:t>
            </a:r>
            <a:r>
              <a:rPr lang="en-US" sz="2400" b="1" dirty="0" err="1"/>
              <a:t>interprocess</a:t>
            </a:r>
            <a:r>
              <a:rPr lang="en-US" sz="2400" b="1" dirty="0"/>
              <a:t> communication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76147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name is resolved by the context manager and the client receives the token that is later used for communicating with the service.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Secure </a:t>
            </a:r>
            <a:r>
              <a:rPr lang="en-US" sz="2400" b="1" dirty="0" err="1"/>
              <a:t>interprocess</a:t>
            </a:r>
            <a:r>
              <a:rPr lang="en-US" sz="2400" b="1" dirty="0"/>
              <a:t> communication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3987930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791192"/>
          </a:xfrm>
        </p:spPr>
        <p:txBody>
          <a:bodyPr>
            <a:normAutofit fontScale="85000" lnSpcReduction="20000"/>
          </a:bodyPr>
          <a:lstStyle/>
          <a:p>
            <a:endParaRPr lang="en-IN" sz="4800" b="1" dirty="0">
              <a:solidFill>
                <a:schemeClr val="tx1"/>
              </a:solidFill>
            </a:endParaRPr>
          </a:p>
          <a:p>
            <a:r>
              <a:rPr lang="en-IN" sz="4800" b="1" dirty="0">
                <a:solidFill>
                  <a:schemeClr val="tx1"/>
                </a:solidFill>
              </a:rPr>
              <a:t>Mobile Phone Security 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IN" sz="2000" b="1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Dr. </a:t>
            </a:r>
            <a:r>
              <a:rPr lang="en-US" sz="2000" b="1" dirty="0" err="1">
                <a:solidFill>
                  <a:schemeClr val="tx1"/>
                </a:solidFill>
              </a:rPr>
              <a:t>Digvijaysinh</a:t>
            </a:r>
            <a:r>
              <a:rPr lang="en-US" sz="2000" b="1" dirty="0">
                <a:solidFill>
                  <a:schemeClr val="tx1"/>
                </a:solidFill>
              </a:rPr>
              <a:t> Rathod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Associate Professor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(Cyber Security and Digital Forensics)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Institute of Forensic Science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Gujarat Forensic Sciences University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digvijay.rathod@gfsu.edu.in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928802"/>
            <a:ext cx="490973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495" y="0"/>
            <a:ext cx="1120496" cy="142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201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90008"/>
            <a:ext cx="8546121" cy="546732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endParaRPr lang="en-IN" sz="2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en-IN" sz="40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Sanboxing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Secure inter-process communication</a:t>
            </a: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467320"/>
          </a:xfrm>
        </p:spPr>
        <p:txBody>
          <a:bodyPr>
            <a:normAutofit/>
          </a:bodyPr>
          <a:lstStyle/>
          <a:p>
            <a:endParaRPr lang="en-IN" sz="4400" b="1" dirty="0">
              <a:solidFill>
                <a:schemeClr val="tx1"/>
              </a:solidFill>
            </a:endParaRPr>
          </a:p>
          <a:p>
            <a:r>
              <a:rPr lang="en-IN" sz="4400" b="1" dirty="0">
                <a:solidFill>
                  <a:schemeClr val="tx1"/>
                </a:solidFill>
              </a:rPr>
              <a:t>Reference </a:t>
            </a: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IN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digvijay.rathod@gfsu.edu.in</a:t>
            </a:r>
          </a:p>
        </p:txBody>
      </p:sp>
      <p:pic>
        <p:nvPicPr>
          <p:cNvPr id="11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3" y="0"/>
            <a:ext cx="1120496" cy="1428736"/>
          </a:xfrm>
          <a:prstGeom prst="rect">
            <a:avLst/>
          </a:prstGeom>
          <a:noFill/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2285992"/>
            <a:ext cx="3436155" cy="4143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2214554"/>
            <a:ext cx="3328985" cy="4152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158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order to isolate applications from each other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takes advantage of the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Linux user-based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protection model.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Linux systems, each user is assigned a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unique user ID (UID)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users are segregated so that one user does not access the data of another user.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resources under a particular user are run with the same privileges.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 sandboxing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276795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application is assigned a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UID and is run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 a separate process.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this means is that even if an installed application tries to do something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malicious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it can do it only within its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context and with the permissions it has.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default, applications cannot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read or access the data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other applications and have limited access to the operating system.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 sandboxing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124506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Application sandboxing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65A9298-23FB-4BCA-BCEE-7BC30F6F63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B5443A-68E3-4F01-A6DE-BF89AB5A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995362"/>
            <a:ext cx="7153275" cy="48672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93045AF-93D6-4CB7-9B80-3D86908A5CA9}"/>
              </a:ext>
            </a:extLst>
          </p:cNvPr>
          <p:cNvSpPr/>
          <p:nvPr/>
        </p:nvSpPr>
        <p:spPr>
          <a:xfrm>
            <a:off x="974579" y="5815397"/>
            <a:ext cx="7194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NewRomanPS-ItalicMT"/>
              </a:rPr>
              <a:t>Two applications on different processes on with different UID's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543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270" y="498376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Since the application sandbox mechanism is implemented at the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kernel level,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applies to both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native applications and OS applications.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What is Android Broadcast Receiver?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151888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588" y="481038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discussed in the above sections, sandboxing of the apps is achieved by running apps in different processes with different Linux identities.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 services run in separate processes and have more privileges.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Thus, in order to organize data and signals between these processes, an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inter-process communication (IPC) framework is needed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Android, this is achieved with the use of the Binder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Secure inter-process communication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381252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588" y="481038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Binder framework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Android provides the capabilities required to organize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types of communication between various processes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application components, such as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intents 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 providers</a:t>
            </a: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are also built on top of this Binder framework.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this framework, it is possible to perform a variety of actions such as 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invoking methods on remote objects.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Secure </a:t>
            </a:r>
            <a:r>
              <a:rPr lang="en-US" sz="2400" b="1" dirty="0" err="1"/>
              <a:t>interprocess</a:t>
            </a:r>
            <a:r>
              <a:rPr lang="en-US" sz="2400" b="1" dirty="0"/>
              <a:t> communication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Dr.  </a:t>
            </a:r>
            <a:r>
              <a:rPr lang="en-US" b="1" dirty="0" err="1"/>
              <a:t>Digvijaysinh</a:t>
            </a:r>
            <a:r>
              <a:rPr lang="en-US" b="1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147102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32107</TotalTime>
  <Words>745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TimesNewRomanPS-ItalicMT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digvijay</dc:creator>
  <cp:lastModifiedBy>Pratham Badge</cp:lastModifiedBy>
  <cp:revision>558</cp:revision>
  <dcterms:created xsi:type="dcterms:W3CDTF">2018-03-30T10:15:50Z</dcterms:created>
  <dcterms:modified xsi:type="dcterms:W3CDTF">2025-02-10T19:30:20Z</dcterms:modified>
</cp:coreProperties>
</file>