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Mon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bold.fntdata"/><Relationship Id="rId16" Type="http://schemas.openxmlformats.org/officeDocument/2006/relationships/font" Target="fonts/RobotoMono-regular.fntdata"/><Relationship Id="rId5" Type="http://schemas.openxmlformats.org/officeDocument/2006/relationships/notesMaster" Target="notesMasters/notesMaster1.xml"/><Relationship Id="rId19" Type="http://schemas.openxmlformats.org/officeDocument/2006/relationships/font" Target="fonts/RobotoMono-boldItalic.fntdata"/><Relationship Id="rId6" Type="http://schemas.openxmlformats.org/officeDocument/2006/relationships/slide" Target="slides/slide1.xml"/><Relationship Id="rId18"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bf13ba4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bf13ba4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bf13ba4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bf13ba4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bf13ba4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bf13ba4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bf13ba46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bf13ba46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bf13ba46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bf13ba46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bf13ba46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bf13ba46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bf13ba46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bf13ba46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bf13ba46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bf13ba4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bf13ba4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bf13ba4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Resources:NLP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British National Corpus (BNC)</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Not bundled with NLTK due to its licensing. You can access parts via BNC XML or BNC Baby, or use the </a:t>
            </a:r>
            <a:r>
              <a:rPr lang="en" sz="1100">
                <a:solidFill>
                  <a:srgbClr val="188038"/>
                </a:solidFill>
                <a:latin typeface="Roboto Mono"/>
                <a:ea typeface="Roboto Mono"/>
                <a:cs typeface="Roboto Mono"/>
                <a:sym typeface="Roboto Mono"/>
              </a:rPr>
              <a:t>bnc</a:t>
            </a:r>
            <a:r>
              <a:rPr lang="en" sz="1100">
                <a:solidFill>
                  <a:schemeClr val="dk1"/>
                </a:solidFill>
              </a:rPr>
              <a:t> Python package (if locally available).</a:t>
            </a:r>
            <a:endParaRPr sz="1100">
              <a:solidFill>
                <a:schemeClr val="dk1"/>
              </a:solidFill>
            </a:endParaRPr>
          </a:p>
          <a:p>
            <a:pPr indent="0" lvl="0" marL="0" rtl="0" algn="l">
              <a:spcBef>
                <a:spcPts val="1200"/>
              </a:spcBef>
              <a:spcAft>
                <a:spcPts val="0"/>
              </a:spcAft>
              <a:buNone/>
            </a:pPr>
            <a:r>
              <a:rPr lang="en" sz="1100">
                <a:solidFill>
                  <a:schemeClr val="dk1"/>
                </a:solidFill>
              </a:rPr>
              <a:t>Accessing and using the British National Corpus (BNC) in Python requires downloading it separately (because it’s not bundled with NLTK due to licensing). However, you can still analyze BNC if you have access to either:</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BNC XML Edition (downloaded from http://www.natcorp.ox.ac.uk/)</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BNC Baby – a smaller version for educational use</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Or you can use BNC via the bnc package if you have a local installation or database.</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Porter Stemmer</a:t>
            </a:r>
            <a:endParaRPr/>
          </a:p>
        </p:txBody>
      </p:sp>
      <p:sp>
        <p:nvSpPr>
          <p:cNvPr id="61" name="Google Shape;61;p14"/>
          <p:cNvSpPr txBox="1"/>
          <p:nvPr>
            <p:ph idx="1" type="body"/>
          </p:nvPr>
        </p:nvSpPr>
        <p:spPr>
          <a:xfrm>
            <a:off x="311700" y="1152475"/>
            <a:ext cx="540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nltk.stem import PorterStemmer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stemmer = PorterStemmer()</a:t>
            </a:r>
            <a:endParaRPr/>
          </a:p>
          <a:p>
            <a:pPr indent="0" lvl="0" marL="0" rtl="0" algn="l">
              <a:spcBef>
                <a:spcPts val="1200"/>
              </a:spcBef>
              <a:spcAft>
                <a:spcPts val="0"/>
              </a:spcAft>
              <a:buNone/>
            </a:pPr>
            <a:r>
              <a:rPr lang="en"/>
              <a:t>words = ["running", "jumps", "easily", "flying"]</a:t>
            </a:r>
            <a:endParaRPr/>
          </a:p>
          <a:p>
            <a:pPr indent="0" lvl="0" marL="0" rtl="0" algn="l">
              <a:spcBef>
                <a:spcPts val="1200"/>
              </a:spcBef>
              <a:spcAft>
                <a:spcPts val="0"/>
              </a:spcAft>
              <a:buNone/>
            </a:pPr>
            <a:r>
              <a:rPr lang="en"/>
              <a:t>stems = [stemmer.stem(word) for word in words]</a:t>
            </a:r>
            <a:endParaRPr/>
          </a:p>
          <a:p>
            <a:pPr indent="0" lvl="0" marL="0" rtl="0" algn="l">
              <a:spcBef>
                <a:spcPts val="1200"/>
              </a:spcBef>
              <a:spcAft>
                <a:spcPts val="1200"/>
              </a:spcAft>
              <a:buNone/>
            </a:pPr>
            <a:r>
              <a:rPr lang="en"/>
              <a:t>print(stems)</a:t>
            </a:r>
            <a:endParaRPr/>
          </a:p>
        </p:txBody>
      </p:sp>
      <p:sp>
        <p:nvSpPr>
          <p:cNvPr id="62" name="Google Shape;62;p14"/>
          <p:cNvSpPr txBox="1"/>
          <p:nvPr/>
        </p:nvSpPr>
        <p:spPr>
          <a:xfrm>
            <a:off x="6011400" y="445025"/>
            <a:ext cx="2752200" cy="23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A stemmer reduces words to their word stem (e.g., "running" → "run").</a:t>
            </a:r>
            <a:endParaRPr sz="16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Lemmatizer</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nltk.stem import WordNetLemmatizer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lemmatizer = WordNetLemmatizer()</a:t>
            </a:r>
            <a:endParaRPr/>
          </a:p>
          <a:p>
            <a:pPr indent="0" lvl="0" marL="0" rtl="0" algn="l">
              <a:spcBef>
                <a:spcPts val="1200"/>
              </a:spcBef>
              <a:spcAft>
                <a:spcPts val="0"/>
              </a:spcAft>
              <a:buNone/>
            </a:pPr>
            <a:r>
              <a:rPr lang="en"/>
              <a:t>words = ["running", "better", "cats"]</a:t>
            </a:r>
            <a:endParaRPr/>
          </a:p>
          <a:p>
            <a:pPr indent="0" lvl="0" marL="0" rtl="0" algn="l">
              <a:spcBef>
                <a:spcPts val="1200"/>
              </a:spcBef>
              <a:spcAft>
                <a:spcPts val="0"/>
              </a:spcAft>
              <a:buNone/>
            </a:pPr>
            <a:r>
              <a:rPr lang="en"/>
              <a:t>lemmas = [lemmatizer.lemmatize(word, pos='v') for word in words]</a:t>
            </a:r>
            <a:endParaRPr/>
          </a:p>
          <a:p>
            <a:pPr indent="0" lvl="0" marL="0" rtl="0" algn="l">
              <a:spcBef>
                <a:spcPts val="1200"/>
              </a:spcBef>
              <a:spcAft>
                <a:spcPts val="1200"/>
              </a:spcAft>
              <a:buNone/>
            </a:pPr>
            <a:r>
              <a:rPr lang="en"/>
              <a:t>print(lemmas)</a:t>
            </a:r>
            <a:endParaRPr/>
          </a:p>
        </p:txBody>
      </p:sp>
      <p:sp>
        <p:nvSpPr>
          <p:cNvPr id="69" name="Google Shape;69;p15"/>
          <p:cNvSpPr txBox="1"/>
          <p:nvPr/>
        </p:nvSpPr>
        <p:spPr>
          <a:xfrm>
            <a:off x="6186625" y="725650"/>
            <a:ext cx="2865600" cy="13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Lemmatization returns the base or dictionary form of a word.</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Penn Treebank POS Tagging</a:t>
            </a:r>
            <a:endParaRPr/>
          </a:p>
        </p:txBody>
      </p:sp>
      <p:sp>
        <p:nvSpPr>
          <p:cNvPr id="75" name="Google Shape;75;p16"/>
          <p:cNvSpPr txBox="1"/>
          <p:nvPr>
            <p:ph idx="1" type="body"/>
          </p:nvPr>
        </p:nvSpPr>
        <p:spPr>
          <a:xfrm>
            <a:off x="311700" y="1152475"/>
            <a:ext cx="6627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import nltk</a:t>
            </a:r>
            <a:endParaRPr/>
          </a:p>
          <a:p>
            <a:pPr indent="0" lvl="0" marL="0" rtl="0" algn="l">
              <a:spcBef>
                <a:spcPts val="1200"/>
              </a:spcBef>
              <a:spcAft>
                <a:spcPts val="0"/>
              </a:spcAft>
              <a:buNone/>
            </a:pPr>
            <a:r>
              <a:rPr lang="en"/>
              <a:t>nltk.download('punkt')</a:t>
            </a:r>
            <a:endParaRPr/>
          </a:p>
          <a:p>
            <a:pPr indent="0" lvl="0" marL="0" rtl="0" algn="l">
              <a:spcBef>
                <a:spcPts val="1200"/>
              </a:spcBef>
              <a:spcAft>
                <a:spcPts val="0"/>
              </a:spcAft>
              <a:buNone/>
            </a:pPr>
            <a:r>
              <a:rPr lang="en"/>
              <a:t>nltk.download('averaged_perceptron_tagger')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sentence = "The quick brown fox jumps over the lazy dog"</a:t>
            </a:r>
            <a:endParaRPr/>
          </a:p>
          <a:p>
            <a:pPr indent="0" lvl="0" marL="0" rtl="0" algn="l">
              <a:spcBef>
                <a:spcPts val="1200"/>
              </a:spcBef>
              <a:spcAft>
                <a:spcPts val="0"/>
              </a:spcAft>
              <a:buNone/>
            </a:pPr>
            <a:r>
              <a:rPr lang="en"/>
              <a:t>tokens = nltk.word_tokenize(sentence)</a:t>
            </a:r>
            <a:endParaRPr/>
          </a:p>
          <a:p>
            <a:pPr indent="0" lvl="0" marL="0" rtl="0" algn="l">
              <a:spcBef>
                <a:spcPts val="1200"/>
              </a:spcBef>
              <a:spcAft>
                <a:spcPts val="0"/>
              </a:spcAft>
              <a:buNone/>
            </a:pPr>
            <a:r>
              <a:rPr lang="en"/>
              <a:t>pos_tags = nltk.pos_tag(tokens)</a:t>
            </a:r>
            <a:endParaRPr/>
          </a:p>
          <a:p>
            <a:pPr indent="0" lvl="0" marL="0" rtl="0" algn="l">
              <a:spcBef>
                <a:spcPts val="1200"/>
              </a:spcBef>
              <a:spcAft>
                <a:spcPts val="1200"/>
              </a:spcAft>
              <a:buNone/>
            </a:pPr>
            <a:r>
              <a:rPr lang="en"/>
              <a:t>print(pos_tags)</a:t>
            </a:r>
            <a:endParaRPr/>
          </a:p>
        </p:txBody>
      </p:sp>
      <p:sp>
        <p:nvSpPr>
          <p:cNvPr id="76" name="Google Shape;76;p16"/>
          <p:cNvSpPr txBox="1"/>
          <p:nvPr/>
        </p:nvSpPr>
        <p:spPr>
          <a:xfrm>
            <a:off x="5516625" y="818425"/>
            <a:ext cx="3442800" cy="9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Penn Treebank defines a tag set for Parts of Speech (POS).</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2514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Brill's Tagger</a:t>
            </a:r>
            <a:endParaRPr/>
          </a:p>
        </p:txBody>
      </p:sp>
      <p:sp>
        <p:nvSpPr>
          <p:cNvPr id="82" name="Google Shape;82;p17"/>
          <p:cNvSpPr txBox="1"/>
          <p:nvPr>
            <p:ph idx="1" type="body"/>
          </p:nvPr>
        </p:nvSpPr>
        <p:spPr>
          <a:xfrm>
            <a:off x="311700" y="1152475"/>
            <a:ext cx="44319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t>from nltk.tag import brill, brill_trainer</a:t>
            </a:r>
            <a:endParaRPr/>
          </a:p>
          <a:p>
            <a:pPr indent="0" lvl="0" marL="0" rtl="0" algn="l">
              <a:spcBef>
                <a:spcPts val="1200"/>
              </a:spcBef>
              <a:spcAft>
                <a:spcPts val="0"/>
              </a:spcAft>
              <a:buClr>
                <a:schemeClr val="dk1"/>
              </a:buClr>
              <a:buSzPct val="61111"/>
              <a:buFont typeface="Arial"/>
              <a:buNone/>
            </a:pPr>
            <a:r>
              <a:rPr lang="en"/>
              <a:t>from nltk.tag import UnigramTagger, DefaultTagger</a:t>
            </a:r>
            <a:endParaRPr/>
          </a:p>
          <a:p>
            <a:pPr indent="0" lvl="0" marL="0" rtl="0" algn="l">
              <a:spcBef>
                <a:spcPts val="1200"/>
              </a:spcBef>
              <a:spcAft>
                <a:spcPts val="0"/>
              </a:spcAft>
              <a:buClr>
                <a:schemeClr val="dk1"/>
              </a:buClr>
              <a:buSzPct val="61111"/>
              <a:buFont typeface="Arial"/>
              <a:buNone/>
            </a:pPr>
            <a:r>
              <a:rPr lang="en"/>
              <a:t>from nltk.corpus import treebank</a:t>
            </a:r>
            <a:endParaRPr/>
          </a:p>
          <a:p>
            <a:pPr indent="0" lvl="0" marL="0" rtl="0" algn="l">
              <a:spcBef>
                <a:spcPts val="1200"/>
              </a:spcBef>
              <a:spcAft>
                <a:spcPts val="0"/>
              </a:spcAft>
              <a:buClr>
                <a:schemeClr val="dk1"/>
              </a:buClr>
              <a:buSzPct val="61111"/>
              <a:buFont typeface="Arial"/>
              <a:buNone/>
            </a:pPr>
            <a:r>
              <a:rPr lang="en"/>
              <a:t>nltk.download('treebank')</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train_data = treebank.tagged_sents()[:3000]</a:t>
            </a:r>
            <a:endParaRPr/>
          </a:p>
          <a:p>
            <a:pPr indent="0" lvl="0" marL="0" rtl="0" algn="l">
              <a:spcBef>
                <a:spcPts val="1200"/>
              </a:spcBef>
              <a:spcAft>
                <a:spcPts val="0"/>
              </a:spcAft>
              <a:buClr>
                <a:schemeClr val="dk1"/>
              </a:buClr>
              <a:buSzPct val="61111"/>
              <a:buFont typeface="Arial"/>
              <a:buNone/>
            </a:pPr>
            <a:r>
              <a:rPr lang="en"/>
              <a:t>default_tagger = DefaultTagger('NN')</a:t>
            </a:r>
            <a:endParaRPr/>
          </a:p>
          <a:p>
            <a:pPr indent="0" lvl="0" marL="0" rtl="0" algn="l">
              <a:spcBef>
                <a:spcPts val="1200"/>
              </a:spcBef>
              <a:spcAft>
                <a:spcPts val="0"/>
              </a:spcAft>
              <a:buClr>
                <a:schemeClr val="dk1"/>
              </a:buClr>
              <a:buSzPct val="61111"/>
              <a:buFont typeface="Arial"/>
              <a:buNone/>
            </a:pPr>
            <a:r>
              <a:rPr lang="en"/>
              <a:t>unigram_tagger = UnigramTagger(train_data, backoff=default_tagger)</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
        <p:nvSpPr>
          <p:cNvPr id="83" name="Google Shape;83;p17"/>
          <p:cNvSpPr txBox="1"/>
          <p:nvPr/>
        </p:nvSpPr>
        <p:spPr>
          <a:xfrm>
            <a:off x="4743600" y="1003950"/>
            <a:ext cx="4020000" cy="364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templates = brill.fntbl37()</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trainer = brill_trainer.BrillTaggerTrainer(initial_tagger=unigram_tagger, templates=templates, trace=3)</a:t>
            </a:r>
            <a:endParaRPr sz="18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1800">
                <a:solidFill>
                  <a:schemeClr val="dk2"/>
                </a:solidFill>
              </a:rPr>
              <a:t>brill_tagger = trainer.train(train_data[:100])</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chemeClr val="dk2"/>
                </a:solidFill>
              </a:rPr>
              <a:t>print(brill_tagger.tag(['This', 'is', 'a', 'test']))</a:t>
            </a:r>
            <a:endParaRPr sz="1800">
              <a:solidFill>
                <a:schemeClr val="dk2"/>
              </a:solidFill>
            </a:endParaRPr>
          </a:p>
        </p:txBody>
      </p:sp>
      <p:sp>
        <p:nvSpPr>
          <p:cNvPr id="84" name="Google Shape;84;p17"/>
          <p:cNvSpPr txBox="1"/>
          <p:nvPr/>
        </p:nvSpPr>
        <p:spPr>
          <a:xfrm>
            <a:off x="3486025" y="127825"/>
            <a:ext cx="5731200" cy="6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u="sng">
                <a:solidFill>
                  <a:schemeClr val="dk2"/>
                </a:solidFill>
              </a:rPr>
              <a:t>Brill Tagger is a rule-based POS tagger (less commonly used now, but still educational).</a:t>
            </a:r>
            <a:endParaRPr i="1" u="sng">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WordNet</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nltk.corpus import wordnet</a:t>
            </a:r>
            <a:endParaRPr/>
          </a:p>
          <a:p>
            <a:pPr indent="0" lvl="0" marL="0" rtl="0" algn="l">
              <a:spcBef>
                <a:spcPts val="1200"/>
              </a:spcBef>
              <a:spcAft>
                <a:spcPts val="0"/>
              </a:spcAft>
              <a:buNone/>
            </a:pPr>
            <a:r>
              <a:rPr lang="en"/>
              <a:t>nltk.download('wordnet')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word = "bank"</a:t>
            </a:r>
            <a:endParaRPr/>
          </a:p>
          <a:p>
            <a:pPr indent="0" lvl="0" marL="0" rtl="0" algn="l">
              <a:spcBef>
                <a:spcPts val="1200"/>
              </a:spcBef>
              <a:spcAft>
                <a:spcPts val="0"/>
              </a:spcAft>
              <a:buNone/>
            </a:pPr>
            <a:r>
              <a:rPr lang="en"/>
              <a:t>synsets = wordnet.synsets(word)</a:t>
            </a:r>
            <a:endParaRPr/>
          </a:p>
          <a:p>
            <a:pPr indent="0" lvl="0" marL="0" rtl="0" algn="l">
              <a:spcBef>
                <a:spcPts val="1200"/>
              </a:spcBef>
              <a:spcAft>
                <a:spcPts val="0"/>
              </a:spcAft>
              <a:buNone/>
            </a:pPr>
            <a:r>
              <a:rPr lang="en"/>
              <a:t>for s in synsets:</a:t>
            </a:r>
            <a:endParaRPr/>
          </a:p>
          <a:p>
            <a:pPr indent="0" lvl="0" marL="0" rtl="0" algn="l">
              <a:spcBef>
                <a:spcPts val="1200"/>
              </a:spcBef>
              <a:spcAft>
                <a:spcPts val="1200"/>
              </a:spcAft>
              <a:buNone/>
            </a:pPr>
            <a:r>
              <a:rPr lang="en"/>
              <a:t>    print(f"Synset: {s.name()}, Definition: {s.definition()}, Example: {s.examples()}")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PropBank (Proposition Bank)</a:t>
            </a:r>
            <a:endParaRPr/>
          </a:p>
        </p:txBody>
      </p:sp>
      <p:sp>
        <p:nvSpPr>
          <p:cNvPr id="96" name="Google Shape;96;p19"/>
          <p:cNvSpPr txBox="1"/>
          <p:nvPr>
            <p:ph idx="1" type="body"/>
          </p:nvPr>
        </p:nvSpPr>
        <p:spPr>
          <a:xfrm>
            <a:off x="311700" y="1152475"/>
            <a:ext cx="508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nltk.corpus import propbank</a:t>
            </a:r>
            <a:endParaRPr/>
          </a:p>
          <a:p>
            <a:pPr indent="0" lvl="0" marL="0" rtl="0" algn="l">
              <a:spcBef>
                <a:spcPts val="1200"/>
              </a:spcBef>
              <a:spcAft>
                <a:spcPts val="0"/>
              </a:spcAft>
              <a:buNone/>
            </a:pPr>
            <a:r>
              <a:rPr lang="en"/>
              <a:t>nltk.download('propbank')</a:t>
            </a:r>
            <a:endParaRPr/>
          </a:p>
          <a:p>
            <a:pPr indent="0" lvl="0" marL="0" rtl="0" algn="l">
              <a:spcBef>
                <a:spcPts val="1200"/>
              </a:spcBef>
              <a:spcAft>
                <a:spcPts val="0"/>
              </a:spcAft>
              <a:buNone/>
            </a:pPr>
            <a:r>
              <a:rPr lang="en"/>
              <a:t>instances = propbank.instances()[:3]</a:t>
            </a:r>
            <a:endParaRPr/>
          </a:p>
          <a:p>
            <a:pPr indent="0" lvl="0" marL="0" rtl="0" algn="l">
              <a:spcBef>
                <a:spcPts val="1200"/>
              </a:spcBef>
              <a:spcAft>
                <a:spcPts val="0"/>
              </a:spcAft>
              <a:buNone/>
            </a:pPr>
            <a:r>
              <a:rPr lang="en"/>
              <a:t>for i in instances:</a:t>
            </a:r>
            <a:endParaRPr/>
          </a:p>
          <a:p>
            <a:pPr indent="0" lvl="0" marL="0" rtl="0" algn="l">
              <a:spcBef>
                <a:spcPts val="1200"/>
              </a:spcBef>
              <a:spcAft>
                <a:spcPts val="1200"/>
              </a:spcAft>
              <a:buNone/>
            </a:pPr>
            <a:r>
              <a:rPr lang="en"/>
              <a:t>    print(f"Roleset ID: {i.roleset}, Sentence ID: {i.fileid}")</a:t>
            </a:r>
            <a:endParaRPr/>
          </a:p>
        </p:txBody>
      </p:sp>
      <p:sp>
        <p:nvSpPr>
          <p:cNvPr id="97" name="Google Shape;97;p19"/>
          <p:cNvSpPr txBox="1"/>
          <p:nvPr/>
        </p:nvSpPr>
        <p:spPr>
          <a:xfrm>
            <a:off x="5588800" y="1210125"/>
            <a:ext cx="3339600" cy="13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dk2"/>
              </a:solidFill>
              <a:highlight>
                <a:srgbClr val="434343"/>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FrameNet : </a:t>
            </a:r>
            <a:r>
              <a:rPr lang="en" sz="2022"/>
              <a:t>A rich lexical database that links words to semantic frames.</a:t>
            </a:r>
            <a:endParaRPr sz="2022"/>
          </a:p>
        </p:txBody>
      </p:sp>
      <p:sp>
        <p:nvSpPr>
          <p:cNvPr id="103" name="Google Shape;103;p20"/>
          <p:cNvSpPr txBox="1"/>
          <p:nvPr>
            <p:ph idx="1" type="body"/>
          </p:nvPr>
        </p:nvSpPr>
        <p:spPr>
          <a:xfrm>
            <a:off x="311700" y="1152475"/>
            <a:ext cx="6678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import nltk</a:t>
            </a:r>
            <a:endParaRPr/>
          </a:p>
          <a:p>
            <a:pPr indent="0" lvl="0" marL="0" rtl="0" algn="l">
              <a:spcBef>
                <a:spcPts val="1200"/>
              </a:spcBef>
              <a:spcAft>
                <a:spcPts val="0"/>
              </a:spcAft>
              <a:buNone/>
            </a:pPr>
            <a:r>
              <a:rPr lang="en"/>
              <a:t>nltk.download('framenet_v17')</a:t>
            </a:r>
            <a:endParaRPr/>
          </a:p>
          <a:p>
            <a:pPr indent="0" lvl="0" marL="0" rtl="0" algn="l">
              <a:spcBef>
                <a:spcPts val="1200"/>
              </a:spcBef>
              <a:spcAft>
                <a:spcPts val="0"/>
              </a:spcAft>
              <a:buNone/>
            </a:pPr>
            <a:r>
              <a:rPr lang="en"/>
              <a:t>from nltk.corpus import framenet as fn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frame = fn.frame_by_name('Commerce_buy')</a:t>
            </a:r>
            <a:endParaRPr/>
          </a:p>
          <a:p>
            <a:pPr indent="0" lvl="0" marL="0" rtl="0" algn="l">
              <a:spcBef>
                <a:spcPts val="1200"/>
              </a:spcBef>
              <a:spcAft>
                <a:spcPts val="0"/>
              </a:spcAft>
              <a:buNone/>
            </a:pPr>
            <a:r>
              <a:rPr lang="en"/>
              <a:t>print(f"Frame name: {frame.name}")</a:t>
            </a:r>
            <a:endParaRPr/>
          </a:p>
          <a:p>
            <a:pPr indent="0" lvl="0" marL="0" rtl="0" algn="l">
              <a:spcBef>
                <a:spcPts val="1200"/>
              </a:spcBef>
              <a:spcAft>
                <a:spcPts val="0"/>
              </a:spcAft>
              <a:buNone/>
            </a:pPr>
            <a:r>
              <a:rPr lang="en"/>
              <a:t>print(f"Definition: {frame.definition}")</a:t>
            </a:r>
            <a:endParaRPr/>
          </a:p>
          <a:p>
            <a:pPr indent="0" lvl="0" marL="0" rtl="0" algn="l">
              <a:spcBef>
                <a:spcPts val="1200"/>
              </a:spcBef>
              <a:spcAft>
                <a:spcPts val="1200"/>
              </a:spcAft>
              <a:buNone/>
            </a:pPr>
            <a:r>
              <a:rPr lang="en"/>
              <a:t>print(f"Lexical Units: {[lu.name for lu in frame.lexUnit.values()]}")</a:t>
            </a:r>
            <a:endParaRPr/>
          </a:p>
        </p:txBody>
      </p:sp>
      <p:sp>
        <p:nvSpPr>
          <p:cNvPr id="104" name="Google Shape;104;p20"/>
          <p:cNvSpPr txBox="1"/>
          <p:nvPr/>
        </p:nvSpPr>
        <p:spPr>
          <a:xfrm>
            <a:off x="6619550" y="1302875"/>
            <a:ext cx="2267700" cy="98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sz="1900">
                <a:solidFill>
                  <a:schemeClr val="dk2"/>
                </a:solidFill>
              </a:rPr>
              <a:t>A rich lexical database that links words to semantic frames.</a:t>
            </a:r>
            <a:endParaRPr i="1" sz="19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Brown Corpus : </a:t>
            </a:r>
            <a:r>
              <a:rPr lang="en" sz="2133"/>
              <a:t>Categorized texts from a wide variety of sources.</a:t>
            </a:r>
            <a:endParaRPr sz="2133"/>
          </a:p>
        </p:txBody>
      </p:sp>
      <p:sp>
        <p:nvSpPr>
          <p:cNvPr id="110" name="Google Shape;110;p21"/>
          <p:cNvSpPr txBox="1"/>
          <p:nvPr>
            <p:ph idx="1" type="body"/>
          </p:nvPr>
        </p:nvSpPr>
        <p:spPr>
          <a:xfrm>
            <a:off x="311700" y="1152475"/>
            <a:ext cx="465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nltk.corpus import brown</a:t>
            </a:r>
            <a:endParaRPr/>
          </a:p>
          <a:p>
            <a:pPr indent="0" lvl="0" marL="0" rtl="0" algn="l">
              <a:spcBef>
                <a:spcPts val="1200"/>
              </a:spcBef>
              <a:spcAft>
                <a:spcPts val="0"/>
              </a:spcAft>
              <a:buNone/>
            </a:pPr>
            <a:r>
              <a:rPr lang="en"/>
              <a:t>nltk.download('brown')</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print("Categories:", brown.categories())</a:t>
            </a:r>
            <a:endParaRPr/>
          </a:p>
          <a:p>
            <a:pPr indent="0" lvl="0" marL="0" rtl="0" algn="l">
              <a:spcBef>
                <a:spcPts val="1200"/>
              </a:spcBef>
              <a:spcAft>
                <a:spcPts val="1200"/>
              </a:spcAft>
              <a:buNone/>
            </a:pPr>
            <a:r>
              <a:rPr lang="en"/>
              <a:t>print("Sample Words (News):", brown.words(categories='news')[:20])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