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996bfe47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996bfe47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49510005d5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49510005d5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49510005d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49510005d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49510005d5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49510005d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9510005d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49510005d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49510005d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49510005d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9510005d5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9510005d5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9510005d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9510005d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49510005d5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49510005d5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49510005d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49510005d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9510005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9510005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9510005d5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9510005d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9510005d5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9510005d5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49510005d5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49510005d5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9510005d5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9510005d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49510005d5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49510005d5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49510005d5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49510005d5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9510005d5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9510005d5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996bfe47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996bfe47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996bfe47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996bfe47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996bfe47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996bfe4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996bfe47b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996bfe47b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996bfe47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996bfe47b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996bfe4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996bfe4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996bfe47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996bfe47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scaler.com/topics/nlp/discourse-in-nlp/"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lnSpc>
                <a:spcPct val="115000"/>
              </a:lnSpc>
              <a:spcBef>
                <a:spcPts val="0"/>
              </a:spcBef>
              <a:spcAft>
                <a:spcPts val="0"/>
              </a:spcAft>
              <a:buClr>
                <a:schemeClr val="dk1"/>
              </a:buClr>
              <a:buSzPts val="1100"/>
              <a:buFont typeface="Arial"/>
              <a:buNone/>
            </a:pPr>
            <a:r>
              <a:rPr b="1" lang="en" sz="2300"/>
              <a:t>Discourse Processing</a:t>
            </a:r>
            <a:endParaRPr b="1" sz="2300"/>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highlight>
                  <a:srgbClr val="FF9900"/>
                </a:highlight>
              </a:rPr>
              <a:t>Legal Document Summarization (Case Study: LexisNexis, CaseMine)</a:t>
            </a:r>
            <a:endParaRPr sz="1920">
              <a:highlight>
                <a:srgbClr val="FF9900"/>
              </a:highlight>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Problem: Automatically summarizing legal judgments.</a:t>
            </a:r>
            <a:endParaRPr/>
          </a:p>
          <a:p>
            <a:pPr indent="0" lvl="0" marL="0" rtl="0" algn="l">
              <a:spcBef>
                <a:spcPts val="1200"/>
              </a:spcBef>
              <a:spcAft>
                <a:spcPts val="0"/>
              </a:spcAft>
              <a:buNone/>
            </a:pPr>
            <a:r>
              <a:rPr b="1" lang="en">
                <a:highlight>
                  <a:srgbClr val="00FF00"/>
                </a:highlight>
              </a:rPr>
              <a:t>Discourse Challenge:</a:t>
            </a:r>
            <a:endParaRPr b="1">
              <a:highlight>
                <a:srgbClr val="00FF00"/>
              </a:highlight>
            </a:endParaRPr>
          </a:p>
          <a:p>
            <a:pPr indent="0" lvl="0" marL="0" rtl="0" algn="l">
              <a:spcBef>
                <a:spcPts val="1200"/>
              </a:spcBef>
              <a:spcAft>
                <a:spcPts val="0"/>
              </a:spcAft>
              <a:buNone/>
            </a:pPr>
            <a:r>
              <a:rPr lang="en"/>
              <a:t>Legal documents are structured with arguments, counterarguments, judgments, and precedents.</a:t>
            </a:r>
            <a:endParaRPr/>
          </a:p>
          <a:p>
            <a:pPr indent="0" lvl="0" marL="0" rtl="0" algn="l">
              <a:spcBef>
                <a:spcPts val="1200"/>
              </a:spcBef>
              <a:spcAft>
                <a:spcPts val="0"/>
              </a:spcAft>
              <a:buNone/>
            </a:pPr>
            <a:r>
              <a:rPr lang="en"/>
              <a:t>Understanding which sentences support, oppose, or conclude an argument is essential.</a:t>
            </a:r>
            <a:endParaRPr/>
          </a:p>
          <a:p>
            <a:pPr indent="0" lvl="0" marL="0" rtl="0" algn="l">
              <a:spcBef>
                <a:spcPts val="1200"/>
              </a:spcBef>
              <a:spcAft>
                <a:spcPts val="0"/>
              </a:spcAft>
              <a:buNone/>
            </a:pPr>
            <a:r>
              <a:rPr b="1" lang="en">
                <a:highlight>
                  <a:srgbClr val="00FFFF"/>
                </a:highlight>
              </a:rPr>
              <a:t>Example:</a:t>
            </a:r>
            <a:endParaRPr b="1">
              <a:highlight>
                <a:srgbClr val="00FFFF"/>
              </a:highlight>
            </a:endParaRPr>
          </a:p>
          <a:p>
            <a:pPr indent="0" lvl="0" marL="0" rtl="0" algn="l">
              <a:spcBef>
                <a:spcPts val="1200"/>
              </a:spcBef>
              <a:spcAft>
                <a:spcPts val="0"/>
              </a:spcAft>
              <a:buNone/>
            </a:pPr>
            <a:r>
              <a:rPr lang="en"/>
              <a:t>"The defendant argues X. However, the court noted Y. Therefore, the judgment is Z."</a:t>
            </a:r>
            <a:endParaRPr/>
          </a:p>
          <a:p>
            <a:pPr indent="0" lvl="0" marL="0" rtl="0" algn="l">
              <a:spcBef>
                <a:spcPts val="1200"/>
              </a:spcBef>
              <a:spcAft>
                <a:spcPts val="1200"/>
              </a:spcAft>
              <a:buNone/>
            </a:pPr>
            <a:r>
              <a:rPr lang="en"/>
              <a:t>➡ A summary model must correctly associate “Z” as the final conclusion, and track the shifts in discourse from argument to judgment.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9900"/>
                </a:highlight>
              </a:rPr>
              <a:t>Discourse refers </a:t>
            </a:r>
            <a:endParaRPr>
              <a:highlight>
                <a:srgbClr val="FF9900"/>
              </a:highlight>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Discourse refers to any linguistic construction with multiple sentences.</a:t>
            </a:r>
            <a:endParaRPr/>
          </a:p>
          <a:p>
            <a:pPr indent="-342900" lvl="0" marL="457200" rtl="0" algn="l">
              <a:spcBef>
                <a:spcPts val="0"/>
              </a:spcBef>
              <a:spcAft>
                <a:spcPts val="0"/>
              </a:spcAft>
              <a:buSzPts val="1800"/>
              <a:buChar char="●"/>
            </a:pPr>
            <a:r>
              <a:rPr lang="en"/>
              <a:t>A disclosure is used in understanding and generating natural language.</a:t>
            </a:r>
            <a:endParaRPr/>
          </a:p>
          <a:p>
            <a:pPr indent="0" lvl="0" marL="0" rtl="0" algn="l">
              <a:spcBef>
                <a:spcPts val="1200"/>
              </a:spcBef>
              <a:spcAft>
                <a:spcPts val="0"/>
              </a:spcAft>
              <a:buNone/>
            </a:pPr>
            <a:r>
              <a:rPr lang="en"/>
              <a:t> A variety of text mining applications can be supported by discourse processing, which is a collection of Natural Language Processing (NLP) tasks used to extract </a:t>
            </a:r>
            <a:r>
              <a:rPr lang="en">
                <a:highlight>
                  <a:srgbClr val="00FFFF"/>
                </a:highlight>
              </a:rPr>
              <a:t>linguistic structures from texts at different levels.</a:t>
            </a:r>
            <a:endParaRPr>
              <a:highlight>
                <a:srgbClr val="00FFFF"/>
              </a:highlight>
            </a:endParaRPr>
          </a:p>
          <a:p>
            <a:pPr indent="0" lvl="0" marL="0" rtl="0" algn="l">
              <a:spcBef>
                <a:spcPts val="1200"/>
              </a:spcBef>
              <a:spcAft>
                <a:spcPts val="0"/>
              </a:spcAft>
              <a:buNone/>
            </a:pPr>
            <a:r>
              <a:rPr lang="en"/>
              <a:t> Identifying the conversational discourse's topic structure, coherence structure, coreference structure, and conversation structure is required for this.</a:t>
            </a:r>
            <a:endParaRPr/>
          </a:p>
          <a:p>
            <a:pPr indent="0" lvl="0" marL="0" rtl="0" algn="l">
              <a:spcBef>
                <a:spcPts val="1200"/>
              </a:spcBef>
              <a:spcAft>
                <a:spcPts val="1200"/>
              </a:spcAft>
              <a:buNone/>
            </a:pPr>
            <a:r>
              <a:rPr lang="en">
                <a:highlight>
                  <a:srgbClr val="D9D9D9"/>
                </a:highlight>
              </a:rPr>
              <a:t>Together, </a:t>
            </a:r>
            <a:r>
              <a:rPr lang="en">
                <a:highlight>
                  <a:srgbClr val="FF9900"/>
                </a:highlight>
              </a:rPr>
              <a:t>these structures can guide </a:t>
            </a:r>
            <a:r>
              <a:rPr lang="en">
                <a:highlight>
                  <a:srgbClr val="D9D9D9"/>
                </a:highlight>
              </a:rPr>
              <a:t>information extraction, sentiment analysis, machine translation, question answering, essay scoring, text summarization, and thread recovery.</a:t>
            </a:r>
            <a:endParaRPr>
              <a:highlight>
                <a:srgbClr val="D9D9D9"/>
              </a:highligh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Concept of Coherence</a:t>
            </a:r>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Coherence and discourse </a:t>
            </a:r>
            <a:r>
              <a:rPr lang="en">
                <a:highlight>
                  <a:srgbClr val="FF9900"/>
                </a:highlight>
              </a:rPr>
              <a:t>structure are interconnected in many ways</a:t>
            </a:r>
            <a:r>
              <a:rPr lang="en"/>
              <a:t>.</a:t>
            </a:r>
            <a:endParaRPr/>
          </a:p>
          <a:p>
            <a:pPr indent="0" lvl="0" marL="0" rtl="0" algn="l">
              <a:spcBef>
                <a:spcPts val="1200"/>
              </a:spcBef>
              <a:spcAft>
                <a:spcPts val="0"/>
              </a:spcAft>
              <a:buNone/>
            </a:pPr>
            <a:r>
              <a:rPr lang="en"/>
              <a:t>Coherence, along with property of good text, is used to evaluate the output quality of natural language generation system. </a:t>
            </a:r>
            <a:endParaRPr/>
          </a:p>
          <a:p>
            <a:pPr indent="0" lvl="0" marL="0" rtl="0" algn="l">
              <a:spcBef>
                <a:spcPts val="1200"/>
              </a:spcBef>
              <a:spcAft>
                <a:spcPts val="0"/>
              </a:spcAft>
              <a:buNone/>
            </a:pPr>
            <a:r>
              <a:rPr lang="en"/>
              <a:t>The question that arises here is what does it mean for a text to be coherent? Suppose we collected one sentence from every page of the newspaper, then will it be a discourse? Of-course, not.</a:t>
            </a:r>
            <a:endParaRPr/>
          </a:p>
          <a:p>
            <a:pPr indent="0" lvl="0" marL="0" rtl="0" algn="l">
              <a:spcBef>
                <a:spcPts val="1200"/>
              </a:spcBef>
              <a:spcAft>
                <a:spcPts val="0"/>
              </a:spcAft>
              <a:buNone/>
            </a:pPr>
            <a:r>
              <a:rPr lang="en"/>
              <a:t>It is because these sentences do not exhibit coherence. </a:t>
            </a:r>
            <a:endParaRPr/>
          </a:p>
          <a:p>
            <a:pPr indent="0" lvl="0" marL="0" rtl="0" algn="l">
              <a:spcBef>
                <a:spcPts val="1200"/>
              </a:spcBef>
              <a:spcAft>
                <a:spcPts val="1200"/>
              </a:spcAft>
              <a:buNone/>
            </a:pPr>
            <a:r>
              <a:rPr lang="en">
                <a:highlight>
                  <a:srgbClr val="FF9900"/>
                </a:highlight>
              </a:rPr>
              <a:t>The coherent discourse must possess the following properties</a:t>
            </a:r>
            <a:endParaRPr>
              <a:highlight>
                <a:srgbClr val="FF9900"/>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chemeClr val="dk2"/>
                </a:solidFill>
                <a:highlight>
                  <a:srgbClr val="FF9900"/>
                </a:highlight>
              </a:rPr>
              <a:t>The coherent discourse must possess the following properties</a:t>
            </a:r>
            <a:endParaRPr sz="1800">
              <a:solidFill>
                <a:schemeClr val="dk2"/>
              </a:solidFill>
              <a:highlight>
                <a:srgbClr val="FF9900"/>
              </a:highlight>
            </a:endParaRPr>
          </a:p>
          <a:p>
            <a:pPr indent="0" lvl="0" marL="0" rtl="0" algn="l">
              <a:spcBef>
                <a:spcPts val="1200"/>
              </a:spcBef>
              <a:spcAft>
                <a:spcPts val="0"/>
              </a:spcAft>
              <a:buNone/>
            </a:pPr>
            <a:r>
              <a:t/>
            </a:r>
            <a:endParaRPr/>
          </a:p>
        </p:txBody>
      </p:sp>
      <p:sp>
        <p:nvSpPr>
          <p:cNvPr id="128" name="Google Shape;128;p25"/>
          <p:cNvSpPr txBox="1"/>
          <p:nvPr>
            <p:ph idx="1" type="body"/>
          </p:nvPr>
        </p:nvSpPr>
        <p:spPr>
          <a:xfrm>
            <a:off x="311700" y="1152475"/>
            <a:ext cx="50502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highlight>
                  <a:srgbClr val="00FF00"/>
                </a:highlight>
              </a:rPr>
              <a:t>Coherence relation between utterances</a:t>
            </a:r>
            <a:endParaRPr>
              <a:highlight>
                <a:srgbClr val="00FF00"/>
              </a:highlight>
            </a:endParaRPr>
          </a:p>
          <a:p>
            <a:pPr indent="0" lvl="0" marL="0" rtl="0" algn="l">
              <a:spcBef>
                <a:spcPts val="1200"/>
              </a:spcBef>
              <a:spcAft>
                <a:spcPts val="0"/>
              </a:spcAft>
              <a:buNone/>
            </a:pPr>
            <a:r>
              <a:rPr lang="en"/>
              <a:t>The discourse would be coherent if it has meaningful connections between its utterances. This property is called coherence relation. </a:t>
            </a:r>
            <a:endParaRPr/>
          </a:p>
          <a:p>
            <a:pPr indent="0" lvl="0" marL="0" rtl="0" algn="l">
              <a:spcBef>
                <a:spcPts val="1200"/>
              </a:spcBef>
              <a:spcAft>
                <a:spcPts val="0"/>
              </a:spcAft>
              <a:buNone/>
            </a:pPr>
            <a:r>
              <a:rPr lang="en"/>
              <a:t>For example, some sort of explanation must be there to justify the connection between utterances.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highlight>
                  <a:srgbClr val="00FF00"/>
                </a:highlight>
              </a:rPr>
              <a:t>Relationship between entities</a:t>
            </a:r>
            <a:endParaRPr>
              <a:highlight>
                <a:srgbClr val="00FF00"/>
              </a:highlight>
            </a:endParaRPr>
          </a:p>
          <a:p>
            <a:pPr indent="0" lvl="0" marL="0" rtl="0" algn="l">
              <a:spcBef>
                <a:spcPts val="1200"/>
              </a:spcBef>
              <a:spcAft>
                <a:spcPts val="0"/>
              </a:spcAft>
              <a:buNone/>
            </a:pPr>
            <a:r>
              <a:rPr lang="en"/>
              <a:t>Another property that makes a discourse coherent is that there must be a certain kind of relationship with the entities. </a:t>
            </a:r>
            <a:endParaRPr/>
          </a:p>
          <a:p>
            <a:pPr indent="0" lvl="0" marL="0" rtl="0" algn="l">
              <a:spcBef>
                <a:spcPts val="1200"/>
              </a:spcBef>
              <a:spcAft>
                <a:spcPts val="1200"/>
              </a:spcAft>
              <a:buNone/>
            </a:pPr>
            <a:r>
              <a:rPr lang="en">
                <a:highlight>
                  <a:srgbClr val="4A86E8"/>
                </a:highlight>
              </a:rPr>
              <a:t>Such kind of coherence is called </a:t>
            </a:r>
            <a:r>
              <a:rPr lang="en">
                <a:highlight>
                  <a:srgbClr val="FF9900"/>
                </a:highlight>
              </a:rPr>
              <a:t>entity-based coherence.</a:t>
            </a:r>
            <a:endParaRPr>
              <a:highlight>
                <a:srgbClr val="FF9900"/>
              </a:highlight>
            </a:endParaRPr>
          </a:p>
        </p:txBody>
      </p:sp>
      <p:sp>
        <p:nvSpPr>
          <p:cNvPr id="129" name="Google Shape;129;p25"/>
          <p:cNvSpPr txBox="1"/>
          <p:nvPr/>
        </p:nvSpPr>
        <p:spPr>
          <a:xfrm>
            <a:off x="5537250" y="1152475"/>
            <a:ext cx="3411900" cy="149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 Example: News Article</a:t>
            </a:r>
            <a:endParaRPr b="1" sz="1300">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b="1" lang="en" sz="1100">
                <a:solidFill>
                  <a:schemeClr val="dk1"/>
                </a:solidFill>
              </a:rPr>
              <a:t>Utterance 1:</a:t>
            </a:r>
            <a:r>
              <a:rPr lang="en" sz="1100">
                <a:solidFill>
                  <a:schemeClr val="dk1"/>
                </a:solidFill>
              </a:rPr>
              <a:t> A massive fire broke out in the garment factory late last night.</a:t>
            </a:r>
            <a:br>
              <a:rPr lang="en" sz="1100">
                <a:solidFill>
                  <a:schemeClr val="dk1"/>
                </a:solidFill>
              </a:rPr>
            </a:br>
            <a:r>
              <a:rPr lang="en" sz="1100">
                <a:solidFill>
                  <a:schemeClr val="dk1"/>
                </a:solidFill>
              </a:rPr>
              <a:t> </a:t>
            </a:r>
            <a:r>
              <a:rPr b="1" lang="en" sz="1100">
                <a:solidFill>
                  <a:schemeClr val="dk1"/>
                </a:solidFill>
              </a:rPr>
              <a:t>Utterance 2:</a:t>
            </a:r>
            <a:r>
              <a:rPr lang="en" sz="1100">
                <a:solidFill>
                  <a:schemeClr val="dk1"/>
                </a:solidFill>
              </a:rPr>
              <a:t> The fire department believes it was caused by a short circuit in the main panel.</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
        <p:nvSpPr>
          <p:cNvPr id="130" name="Google Shape;130;p25"/>
          <p:cNvSpPr txBox="1"/>
          <p:nvPr/>
        </p:nvSpPr>
        <p:spPr>
          <a:xfrm>
            <a:off x="5660950" y="3168550"/>
            <a:ext cx="3226200" cy="1587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300">
                <a:solidFill>
                  <a:schemeClr val="dk1"/>
                </a:solidFill>
              </a:rPr>
              <a:t>✅ Example: </a:t>
            </a:r>
            <a:endParaRPr b="1" sz="1100">
              <a:solidFill>
                <a:schemeClr val="dk1"/>
              </a:solidFill>
            </a:endParaRPr>
          </a:p>
          <a:p>
            <a:pPr indent="0" lvl="0" marL="0" rtl="0" algn="l">
              <a:spcBef>
                <a:spcPts val="400"/>
              </a:spcBef>
              <a:spcAft>
                <a:spcPts val="0"/>
              </a:spcAft>
              <a:buClr>
                <a:schemeClr val="dk1"/>
              </a:buClr>
              <a:buSzPts val="1100"/>
              <a:buFont typeface="Arial"/>
              <a:buNone/>
            </a:pPr>
            <a:r>
              <a:rPr b="1" lang="en" sz="1100">
                <a:solidFill>
                  <a:schemeClr val="dk1"/>
                </a:solidFill>
              </a:rPr>
              <a:t>Utterance 1:</a:t>
            </a:r>
            <a:r>
              <a:rPr lang="en" sz="1100">
                <a:solidFill>
                  <a:schemeClr val="dk1"/>
                </a:solidFill>
              </a:rPr>
              <a:t> The witness stated that the accused was present at the crime scene.</a:t>
            </a:r>
            <a:endParaRPr sz="1100">
              <a:solidFill>
                <a:schemeClr val="dk1"/>
              </a:solidFill>
            </a:endParaRPr>
          </a:p>
          <a:p>
            <a:pPr indent="0" lvl="0" marL="0" rtl="0" algn="l">
              <a:spcBef>
                <a:spcPts val="0"/>
              </a:spcBef>
              <a:spcAft>
                <a:spcPts val="0"/>
              </a:spcAft>
              <a:buClr>
                <a:schemeClr val="dk1"/>
              </a:buClr>
              <a:buSzPts val="1100"/>
              <a:buFont typeface="Arial"/>
              <a:buNone/>
            </a:pPr>
            <a:r>
              <a:rPr b="1" lang="en" sz="1100">
                <a:solidFill>
                  <a:schemeClr val="dk1"/>
                </a:solidFill>
              </a:rPr>
              <a:t>Utterance 2:</a:t>
            </a:r>
            <a:r>
              <a:rPr lang="en" sz="1100">
                <a:solidFill>
                  <a:schemeClr val="dk1"/>
                </a:solidFill>
              </a:rPr>
              <a:t> The defense lawyer questioned the reliability of her statement.</a:t>
            </a:r>
            <a:endParaRPr sz="1100">
              <a:solidFill>
                <a:schemeClr val="dk1"/>
              </a:solidFill>
            </a:endParaRPr>
          </a:p>
          <a:p>
            <a:pPr indent="0" lvl="0" marL="0" rtl="0" algn="l">
              <a:spcBef>
                <a:spcPts val="0"/>
              </a:spcBef>
              <a:spcAft>
                <a:spcPts val="0"/>
              </a:spcAft>
              <a:buNone/>
            </a:pPr>
            <a:r>
              <a:rPr b="1" lang="en" sz="1100">
                <a:solidFill>
                  <a:schemeClr val="dk1"/>
                </a:solidFill>
              </a:rPr>
              <a:t>Utterance 3:</a:t>
            </a:r>
            <a:r>
              <a:rPr lang="en" sz="1100">
                <a:solidFill>
                  <a:schemeClr val="dk1"/>
                </a:solidFill>
              </a:rPr>
              <a:t> She had previously identified the wrong person in a similar case.</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highlight>
                  <a:srgbClr val="FF9900"/>
                </a:highlight>
              </a:rPr>
              <a:t>Discourse Structure</a:t>
            </a:r>
            <a:endParaRPr>
              <a:highlight>
                <a:srgbClr val="FF9900"/>
              </a:highlight>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So far, we have discussed discourse and coherence, but we have not discussed the structure of the discourse in NLP. Let us now look at the structure that discourse in NLP must have. Now, the structure of the discourse depends on the type of segmentation applied to the discourse.</a:t>
            </a:r>
            <a:endParaRPr/>
          </a:p>
          <a:p>
            <a:pPr indent="0" lvl="0" marL="0" rtl="0" algn="l">
              <a:spcBef>
                <a:spcPts val="1200"/>
              </a:spcBef>
              <a:spcAft>
                <a:spcPts val="0"/>
              </a:spcAft>
              <a:buNone/>
            </a:pPr>
            <a:r>
              <a:rPr lang="en"/>
              <a:t>What is discourse segmentation ? </a:t>
            </a:r>
            <a:endParaRPr/>
          </a:p>
          <a:p>
            <a:pPr indent="0" lvl="0" marL="0" rtl="0" algn="l">
              <a:spcBef>
                <a:spcPts val="1200"/>
              </a:spcBef>
              <a:spcAft>
                <a:spcPts val="0"/>
              </a:spcAft>
              <a:buNone/>
            </a:pPr>
            <a:r>
              <a:rPr lang="en"/>
              <a:t>Well, when we determine the types of structures for a large discourse, we term its segmentation. The segmentation is a difficult thing to implement, but it is very necessary as discourse segmentation is used in fields like :</a:t>
            </a:r>
            <a:endParaRPr/>
          </a:p>
          <a:p>
            <a:pPr indent="0" lvl="0" marL="0" rtl="0" algn="l">
              <a:spcBef>
                <a:spcPts val="1200"/>
              </a:spcBef>
              <a:spcAft>
                <a:spcPts val="0"/>
              </a:spcAft>
              <a:buNone/>
            </a:pPr>
            <a:r>
              <a:rPr lang="en">
                <a:highlight>
                  <a:srgbClr val="4A86E8"/>
                </a:highlight>
              </a:rPr>
              <a:t>Information Retrieval,</a:t>
            </a:r>
            <a:endParaRPr>
              <a:highlight>
                <a:srgbClr val="4A86E8"/>
              </a:highlight>
            </a:endParaRPr>
          </a:p>
          <a:p>
            <a:pPr indent="0" lvl="0" marL="0" rtl="0" algn="l">
              <a:spcBef>
                <a:spcPts val="1200"/>
              </a:spcBef>
              <a:spcAft>
                <a:spcPts val="0"/>
              </a:spcAft>
              <a:buNone/>
            </a:pPr>
            <a:r>
              <a:rPr lang="en">
                <a:highlight>
                  <a:srgbClr val="4A86E8"/>
                </a:highlight>
              </a:rPr>
              <a:t>Text summarization,</a:t>
            </a:r>
            <a:endParaRPr>
              <a:highlight>
                <a:srgbClr val="4A86E8"/>
              </a:highlight>
            </a:endParaRPr>
          </a:p>
          <a:p>
            <a:pPr indent="0" lvl="0" marL="0" rtl="0" algn="l">
              <a:spcBef>
                <a:spcPts val="1200"/>
              </a:spcBef>
              <a:spcAft>
                <a:spcPts val="1200"/>
              </a:spcAft>
              <a:buNone/>
            </a:pPr>
            <a:r>
              <a:rPr lang="en">
                <a:highlight>
                  <a:srgbClr val="4A86E8"/>
                </a:highlight>
              </a:rPr>
              <a:t>Information Extraction, etc</a:t>
            </a:r>
            <a:r>
              <a:rPr lang="en"/>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Algorithms for Discourse Segmentation</a:t>
            </a:r>
            <a:endParaRPr/>
          </a:p>
          <a:p>
            <a:pPr indent="0" lvl="0" marL="0" rtl="0" algn="l">
              <a:spcBef>
                <a:spcPts val="0"/>
              </a:spcBef>
              <a:spcAft>
                <a:spcPts val="0"/>
              </a:spcAft>
              <a:buNone/>
            </a:pPr>
            <a:r>
              <a:t/>
            </a:r>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different algorithms for Unsupervised Discourse Segmentation and Supervised Discourse Segmentation.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Discourse Segmentation</a:t>
            </a:r>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class of unsupervised segmentation is also termed or represented as linear segmentation. Let us take an example to understand this discourse segmentation better.</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Suppose we have a text with us, and the task is to segment the text into various units of multi-paragraphs. In the multi-paragraphs, a single unit is going to represent a passage of the text.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Now the algorithm will take the help of cohesion (that we have discussed above), and the algorithm will classify the dependent texts and tie them together using some linguistic devices. In simpler terms, unsupervised discourse segmentation means the classification and grouping up of similar texts with the help of coherent discourse in NLP.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unsupervised discourse segmentation can also be performed with the help of lexicon cohesion. The lexicon cohesion indicates the relationship among similar units, for example, synonyms.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Discourse Segmentation</a:t>
            </a:r>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the previous segmentation, there was no certain labeled segment boundary to separate the discourse segments.</a:t>
            </a:r>
            <a:endParaRPr/>
          </a:p>
          <a:p>
            <a:pPr indent="0" lvl="0" marL="0" rtl="0" algn="l">
              <a:spcBef>
                <a:spcPts val="1200"/>
              </a:spcBef>
              <a:spcAft>
                <a:spcPts val="0"/>
              </a:spcAft>
              <a:buNone/>
            </a:pPr>
            <a:r>
              <a:rPr lang="en"/>
              <a:t> But in the supervised discourse segmentation, we only deal with the training data set having a labeled boundary. </a:t>
            </a:r>
            <a:endParaRPr/>
          </a:p>
          <a:p>
            <a:pPr indent="0" lvl="0" marL="0" rtl="0" algn="l">
              <a:spcBef>
                <a:spcPts val="1200"/>
              </a:spcBef>
              <a:spcAft>
                <a:spcPts val="0"/>
              </a:spcAft>
              <a:buNone/>
            </a:pPr>
            <a:r>
              <a:rPr lang="en"/>
              <a:t>To differentiate or structure the discourse segments, we make use of cue words or discourse makers.</a:t>
            </a:r>
            <a:endParaRPr/>
          </a:p>
          <a:p>
            <a:pPr indent="0" lvl="0" marL="0" rtl="0" algn="l">
              <a:spcBef>
                <a:spcPts val="1200"/>
              </a:spcBef>
              <a:spcAft>
                <a:spcPts val="0"/>
              </a:spcAft>
              <a:buNone/>
            </a:pPr>
            <a:r>
              <a:rPr lang="en"/>
              <a:t> These cue words or discourse maker works to signal the discourse structure. </a:t>
            </a:r>
            <a:endParaRPr/>
          </a:p>
          <a:p>
            <a:pPr indent="0" lvl="0" marL="0" rtl="0" algn="l">
              <a:spcBef>
                <a:spcPts val="1200"/>
              </a:spcBef>
              <a:spcAft>
                <a:spcPts val="1200"/>
              </a:spcAft>
              <a:buNone/>
            </a:pPr>
            <a:r>
              <a:rPr lang="en"/>
              <a:t>As there can be varied domains of discourse in NLP so, the cue words or discourse makers are domain specific.</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Coherence</a:t>
            </a:r>
            <a:endParaRPr/>
          </a:p>
          <a:p>
            <a:pPr indent="0" lvl="0" marL="0" rtl="0" algn="l">
              <a:spcBef>
                <a:spcPts val="0"/>
              </a:spcBef>
              <a:spcAft>
                <a:spcPts val="0"/>
              </a:spcAft>
              <a:buNone/>
            </a:pPr>
            <a:r>
              <a:t/>
            </a:r>
            <a:endParaRPr/>
          </a:p>
        </p:txBody>
      </p:sp>
      <p:sp>
        <p:nvSpPr>
          <p:cNvPr id="160" name="Google Shape;16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 we have previously discussed, the coherent discourse in NLP aims to find the coherence relation among the discourse text. </a:t>
            </a:r>
            <a:endParaRPr/>
          </a:p>
          <a:p>
            <a:pPr indent="0" lvl="0" marL="0" rtl="0" algn="l">
              <a:spcBef>
                <a:spcPts val="1200"/>
              </a:spcBef>
              <a:spcAft>
                <a:spcPts val="0"/>
              </a:spcAft>
              <a:buNone/>
            </a:pPr>
            <a:r>
              <a:rPr lang="en"/>
              <a:t>Now, to find the structure in discourse, we use lexical repetition, but by using this lexical repetition, we cannot satisfy the conditions of coherent discourse. </a:t>
            </a:r>
            <a:endParaRPr/>
          </a:p>
          <a:p>
            <a:pPr indent="0" lvl="0" marL="0" rtl="0" algn="l">
              <a:spcBef>
                <a:spcPts val="1200"/>
              </a:spcBef>
              <a:spcAft>
                <a:spcPts val="1200"/>
              </a:spcAft>
              <a:buNone/>
            </a:pPr>
            <a:r>
              <a:rPr lang="en"/>
              <a:t>So, to prove such a kind of discourse relation, </a:t>
            </a:r>
            <a:r>
              <a:rPr b="1" lang="en"/>
              <a:t>Hebb</a:t>
            </a:r>
            <a:r>
              <a:rPr lang="en"/>
              <a:t> has proposed some solutions.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lang="en" sz="1800">
                <a:solidFill>
                  <a:schemeClr val="dk2"/>
                </a:solidFill>
              </a:rPr>
              <a:t>Suppose we have two kinds of related sentences, namely: S0 and S1.</a:t>
            </a:r>
            <a:endParaRPr sz="1800">
              <a:solidFill>
                <a:schemeClr val="dk2"/>
              </a:solidFill>
            </a:endParaRPr>
          </a:p>
          <a:p>
            <a:pPr indent="0" lvl="0" marL="0" rtl="0" algn="l">
              <a:spcBef>
                <a:spcPts val="1200"/>
              </a:spcBef>
              <a:spcAft>
                <a:spcPts val="0"/>
              </a:spcAft>
              <a:buNone/>
            </a:pPr>
            <a:r>
              <a:t/>
            </a:r>
            <a:endParaRPr sz="1800">
              <a:solidFill>
                <a:schemeClr val="dk2"/>
              </a:solidFill>
            </a:endParaRPr>
          </a:p>
        </p:txBody>
      </p:sp>
      <p:sp>
        <p:nvSpPr>
          <p:cNvPr id="166" name="Google Shape;16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Result</a:t>
            </a:r>
            <a:endParaRPr b="1"/>
          </a:p>
          <a:p>
            <a:pPr indent="0" lvl="0" marL="0" rtl="0" algn="l">
              <a:spcBef>
                <a:spcPts val="1200"/>
              </a:spcBef>
              <a:spcAft>
                <a:spcPts val="0"/>
              </a:spcAft>
              <a:buNone/>
            </a:pPr>
            <a:r>
              <a:rPr lang="en"/>
              <a:t>We can say that the second statement, i.e., S1 can be the cause of the first statement, i.e., S0. For example, </a:t>
            </a:r>
            <a:r>
              <a:rPr lang="en">
                <a:highlight>
                  <a:srgbClr val="FF9900"/>
                </a:highlight>
              </a:rPr>
              <a:t>Rahul is late. He will be punished.</a:t>
            </a:r>
            <a:endParaRPr>
              <a:highlight>
                <a:srgbClr val="FF9900"/>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In the above example, we can say that the first statement, S0, i.e., Rahul is late, has caused the second statement, i.e., S1, i.e., He will be punished.</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7826"/>
              <a:buFont typeface="Arial"/>
              <a:buNone/>
            </a:pPr>
            <a:r>
              <a:rPr b="1" lang="en" sz="2300"/>
              <a:t>Natural Language Discourse Processing</a:t>
            </a:r>
            <a:endParaRPr b="1" sz="2300"/>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832300" cy="21810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most difficult problem of AI is to process the natural language by computers or in other words natural language processing is the most difficult problem of artificial intelligence.</a:t>
            </a:r>
            <a:endParaRPr/>
          </a:p>
          <a:p>
            <a:pPr indent="0" lvl="0" marL="0" rtl="0" algn="l">
              <a:spcBef>
                <a:spcPts val="1200"/>
              </a:spcBef>
              <a:spcAft>
                <a:spcPts val="0"/>
              </a:spcAft>
              <a:buNone/>
            </a:pPr>
            <a:r>
              <a:rPr lang="en"/>
              <a:t> If we talk about the major problems in NLP, then one of the major problems in NLP is discourse processing − </a:t>
            </a:r>
            <a:r>
              <a:rPr lang="en" u="sng"/>
              <a:t>building theories and models of how utterances stick together to form coherent discourse.</a:t>
            </a:r>
            <a:endParaRPr u="sng"/>
          </a:p>
          <a:p>
            <a:pPr indent="0" lvl="0" marL="0" rtl="0" algn="l">
              <a:spcBef>
                <a:spcPts val="1200"/>
              </a:spcBef>
              <a:spcAft>
                <a:spcPts val="0"/>
              </a:spcAft>
              <a:buNone/>
            </a:pPr>
            <a:r>
              <a:rPr lang="en"/>
              <a:t> Actually,</a:t>
            </a:r>
            <a:r>
              <a:rPr lang="en">
                <a:highlight>
                  <a:srgbClr val="CCCCCC"/>
                </a:highlight>
              </a:rPr>
              <a:t> the language always consists of collocated, structured and coherent groups of sentences rather than isolated and unrelated sentences like movies.</a:t>
            </a:r>
            <a:r>
              <a:rPr lang="en"/>
              <a:t> </a:t>
            </a:r>
            <a:endParaRPr/>
          </a:p>
          <a:p>
            <a:pPr indent="0" lvl="0" marL="0" rtl="0" algn="l">
              <a:spcBef>
                <a:spcPts val="1200"/>
              </a:spcBef>
              <a:spcAft>
                <a:spcPts val="1200"/>
              </a:spcAft>
              <a:buNone/>
            </a:pPr>
            <a:r>
              <a:rPr lang="en">
                <a:highlight>
                  <a:srgbClr val="4A86E8"/>
                </a:highlight>
              </a:rPr>
              <a:t>These coherent groups of sentences are referred to as discourse.</a:t>
            </a:r>
            <a:endParaRPr>
              <a:highlight>
                <a:srgbClr val="4A86E8"/>
              </a:highlight>
            </a:endParaRPr>
          </a:p>
        </p:txBody>
      </p:sp>
      <p:sp>
        <p:nvSpPr>
          <p:cNvPr id="62" name="Google Shape;62;p14"/>
          <p:cNvSpPr txBox="1"/>
          <p:nvPr/>
        </p:nvSpPr>
        <p:spPr>
          <a:xfrm>
            <a:off x="197900" y="3560250"/>
            <a:ext cx="8946000" cy="145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50">
                <a:solidFill>
                  <a:srgbClr val="61738E"/>
                </a:solidFill>
                <a:highlight>
                  <a:srgbClr val="FAFBFC"/>
                </a:highlight>
              </a:rPr>
              <a:t>Discourse in NLP is nothing but </a:t>
            </a:r>
            <a:r>
              <a:rPr lang="en" sz="1350">
                <a:solidFill>
                  <a:srgbClr val="61738E"/>
                </a:solidFill>
                <a:highlight>
                  <a:srgbClr val="FF9900"/>
                </a:highlight>
              </a:rPr>
              <a:t>coherent groups of sentences.</a:t>
            </a:r>
            <a:r>
              <a:rPr lang="en" sz="1350">
                <a:solidFill>
                  <a:srgbClr val="61738E"/>
                </a:solidFill>
                <a:highlight>
                  <a:srgbClr val="FAFBFC"/>
                </a:highlight>
              </a:rPr>
              <a:t> When we are dealing with Natural Language Processing, the provided language consists of structured, collective, and consistent groups of sentences, which are termed discourse in NLP. </a:t>
            </a:r>
            <a:endParaRPr sz="1350">
              <a:solidFill>
                <a:srgbClr val="61738E"/>
              </a:solidFill>
              <a:highlight>
                <a:srgbClr val="FAFBFC"/>
              </a:highlight>
            </a:endParaRPr>
          </a:p>
          <a:p>
            <a:pPr indent="0" lvl="0" marL="0" rtl="0" algn="l">
              <a:spcBef>
                <a:spcPts val="0"/>
              </a:spcBef>
              <a:spcAft>
                <a:spcPts val="0"/>
              </a:spcAft>
              <a:buNone/>
            </a:pPr>
            <a:r>
              <a:rPr lang="en" sz="1350">
                <a:solidFill>
                  <a:srgbClr val="61738E"/>
                </a:solidFill>
                <a:highlight>
                  <a:srgbClr val="FAFBFC"/>
                </a:highlight>
              </a:rPr>
              <a:t>The relationship between words makes the training of the NLP model quite easy and more predictable than the actual results.</a:t>
            </a:r>
            <a:endParaRPr sz="18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Explanation</a:t>
            </a:r>
            <a:endParaRPr/>
          </a:p>
          <a:p>
            <a:pPr indent="0" lvl="0" marL="0" rtl="0" algn="l">
              <a:spcBef>
                <a:spcPts val="0"/>
              </a:spcBef>
              <a:spcAft>
                <a:spcPts val="0"/>
              </a:spcAft>
              <a:buNone/>
            </a:pPr>
            <a:r>
              <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Similar to the result, We can say that the first statement, i.e., S0 can be the cause of the second statement, i.e., S1. For example, Rahul fought with his friend. He was drunk.</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3"/>
          <p:cNvSpPr txBox="1"/>
          <p:nvPr>
            <p:ph idx="1" type="body"/>
          </p:nvPr>
        </p:nvSpPr>
        <p:spPr>
          <a:xfrm>
            <a:off x="311700" y="1152475"/>
            <a:ext cx="8520600" cy="3416400"/>
          </a:xfrm>
          <a:prstGeom prst="rect">
            <a:avLst/>
          </a:prstGeom>
          <a:ln cap="flat" cmpd="sng" w="9525">
            <a:solidFill>
              <a:srgbClr val="FF9900"/>
            </a:solidFill>
            <a:prstDash val="solid"/>
            <a:round/>
            <a:headEnd len="sm" w="sm" type="none"/>
            <a:tailEnd len="sm" w="sm" type="none"/>
          </a:ln>
        </p:spPr>
        <p:txBody>
          <a:bodyPr anchorCtr="0" anchor="t" bIns="91425" lIns="91425" spcFirstLastPara="1" rIns="91425" wrap="square" tIns="91425">
            <a:normAutofit fontScale="62500" lnSpcReduction="10000"/>
          </a:bodyPr>
          <a:lstStyle/>
          <a:p>
            <a:pPr indent="0" lvl="0" marL="0" rtl="0" algn="l">
              <a:spcBef>
                <a:spcPts val="0"/>
              </a:spcBef>
              <a:spcAft>
                <a:spcPts val="0"/>
              </a:spcAft>
              <a:buNone/>
            </a:pPr>
            <a:r>
              <a:rPr b="1" lang="en"/>
              <a:t>Parallel</a:t>
            </a:r>
            <a:endParaRPr b="1"/>
          </a:p>
          <a:p>
            <a:pPr indent="0" lvl="0" marL="0" rtl="0" algn="l">
              <a:spcBef>
                <a:spcPts val="1200"/>
              </a:spcBef>
              <a:spcAft>
                <a:spcPts val="0"/>
              </a:spcAft>
              <a:buNone/>
            </a:pPr>
            <a:r>
              <a:rPr lang="en"/>
              <a:t>By the term parallel, we mean that the assertion from the statement S0, i.e., p(a1, a2, …), and the assertion from the statement S1, i.e. p(b1, b2, …), the ai and bi is similar for all the values of I.</a:t>
            </a:r>
            <a:endParaRPr/>
          </a:p>
          <a:p>
            <a:pPr indent="0" lvl="0" marL="0" rtl="0" algn="l">
              <a:spcBef>
                <a:spcPts val="1200"/>
              </a:spcBef>
              <a:spcAft>
                <a:spcPts val="0"/>
              </a:spcAft>
              <a:buNone/>
            </a:pPr>
            <a:r>
              <a:rPr lang="en"/>
              <a:t>In simpler terms, it shows us that the sentences are parallel. For example, </a:t>
            </a:r>
            <a:r>
              <a:rPr lang="en">
                <a:highlight>
                  <a:srgbClr val="00FF00"/>
                </a:highlight>
              </a:rPr>
              <a:t>He wants food. She wants money.</a:t>
            </a:r>
            <a:r>
              <a:rPr lang="en"/>
              <a:t> Both of the statements are parallel as there is a sense of want in both sentences.</a:t>
            </a:r>
            <a:endParaRPr/>
          </a:p>
          <a:p>
            <a:pPr indent="0" lvl="0" marL="0" rtl="0" algn="l">
              <a:spcBef>
                <a:spcPts val="1200"/>
              </a:spcBef>
              <a:spcAft>
                <a:spcPts val="0"/>
              </a:spcAft>
              <a:buNone/>
            </a:pPr>
            <a:r>
              <a:rPr b="1" lang="en"/>
              <a:t>Elaboration</a:t>
            </a:r>
            <a:endParaRPr b="1"/>
          </a:p>
          <a:p>
            <a:pPr indent="0" lvl="0" marL="0" rtl="0" algn="l">
              <a:spcBef>
                <a:spcPts val="1200"/>
              </a:spcBef>
              <a:spcAft>
                <a:spcPts val="0"/>
              </a:spcAft>
              <a:buNone/>
            </a:pPr>
            <a:r>
              <a:rPr lang="en"/>
              <a:t>Elaboration means that proposition P is inferring from both the assertions S0 and S1. For example, </a:t>
            </a:r>
            <a:r>
              <a:rPr lang="en">
                <a:highlight>
                  <a:srgbClr val="FF9900"/>
                </a:highlight>
              </a:rPr>
              <a:t>Rahul is from Delhi. Rohan is from Mumbai.</a:t>
            </a:r>
            <a:endParaRPr>
              <a:highlight>
                <a:srgbClr val="FF9900"/>
              </a:highlight>
            </a:endParaRPr>
          </a:p>
          <a:p>
            <a:pPr indent="0" lvl="0" marL="0" rtl="0" algn="l">
              <a:spcBef>
                <a:spcPts val="1200"/>
              </a:spcBef>
              <a:spcAft>
                <a:spcPts val="0"/>
              </a:spcAft>
              <a:buNone/>
            </a:pPr>
            <a:r>
              <a:rPr b="1" lang="en"/>
              <a:t>Occasion</a:t>
            </a:r>
            <a:endParaRPr b="1"/>
          </a:p>
          <a:p>
            <a:pPr indent="0" lvl="0" marL="0" rtl="0" algn="l">
              <a:spcBef>
                <a:spcPts val="1200"/>
              </a:spcBef>
              <a:spcAft>
                <a:spcPts val="0"/>
              </a:spcAft>
              <a:buNone/>
            </a:pPr>
            <a:r>
              <a:rPr lang="en"/>
              <a:t>The occasion takes place when the change in the state is inferred from the first assertion S0, the final state is inferred from the statement S1, and vice-versa. Let us take an example to understand the relationship occasion better. For example,</a:t>
            </a:r>
            <a:endParaRPr/>
          </a:p>
          <a:p>
            <a:pPr indent="0" lvl="0" marL="0" rtl="0" algn="l">
              <a:spcBef>
                <a:spcPts val="1200"/>
              </a:spcBef>
              <a:spcAft>
                <a:spcPts val="1200"/>
              </a:spcAft>
              <a:buNone/>
            </a:pPr>
            <a:r>
              <a:rPr lang="en">
                <a:highlight>
                  <a:srgbClr val="FF9900"/>
                </a:highlight>
              </a:rPr>
              <a:t> Rahul took the money. he gave it to Rohan.</a:t>
            </a:r>
            <a:endParaRPr>
              <a:highlight>
                <a:srgbClr val="FF99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Building Hierarchical Discourse Structure</a:t>
            </a:r>
            <a:endParaRPr/>
          </a:p>
        </p:txBody>
      </p:sp>
      <p:sp>
        <p:nvSpPr>
          <p:cNvPr id="184" name="Google Shape;184;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Let us now try to build a hierarchal discourse structure with the help of a group of statements. We generally create the hierarchical structure among the coherence relations to get the entire discourse in NLP.</a:t>
            </a:r>
            <a:endParaRPr/>
          </a:p>
          <a:p>
            <a:pPr indent="0" lvl="0" marL="0" rtl="0" algn="l">
              <a:spcBef>
                <a:spcPts val="1200"/>
              </a:spcBef>
              <a:spcAft>
                <a:spcPts val="0"/>
              </a:spcAft>
              <a:buNone/>
            </a:pPr>
            <a:r>
              <a:rPr lang="en"/>
              <a:t>Let us consider the following phrases and serially number them.</a:t>
            </a:r>
            <a:endParaRPr/>
          </a:p>
          <a:p>
            <a:pPr indent="0" lvl="0" marL="0" rtl="0" algn="l">
              <a:spcBef>
                <a:spcPts val="1200"/>
              </a:spcBef>
              <a:spcAft>
                <a:spcPts val="0"/>
              </a:spcAft>
              <a:buNone/>
            </a:pPr>
            <a:r>
              <a:rPr lang="en">
                <a:highlight>
                  <a:srgbClr val="00FF00"/>
                </a:highlight>
              </a:rPr>
              <a:t>S1: Rahul went to the bank to deposit money.</a:t>
            </a:r>
            <a:endParaRPr>
              <a:highlight>
                <a:srgbClr val="00FF00"/>
              </a:highlight>
            </a:endParaRPr>
          </a:p>
          <a:p>
            <a:pPr indent="0" lvl="0" marL="0" rtl="0" algn="l">
              <a:spcBef>
                <a:spcPts val="1200"/>
              </a:spcBef>
              <a:spcAft>
                <a:spcPts val="0"/>
              </a:spcAft>
              <a:buNone/>
            </a:pPr>
            <a:r>
              <a:rPr lang="en">
                <a:highlight>
                  <a:srgbClr val="00FF00"/>
                </a:highlight>
              </a:rPr>
              <a:t>S2: He then went to Rohan's shop.</a:t>
            </a:r>
            <a:endParaRPr>
              <a:highlight>
                <a:srgbClr val="00FF00"/>
              </a:highlight>
            </a:endParaRPr>
          </a:p>
          <a:p>
            <a:pPr indent="0" lvl="0" marL="0" rtl="0" algn="l">
              <a:spcBef>
                <a:spcPts val="1200"/>
              </a:spcBef>
              <a:spcAft>
                <a:spcPts val="0"/>
              </a:spcAft>
              <a:buNone/>
            </a:pPr>
            <a:r>
              <a:rPr lang="en">
                <a:highlight>
                  <a:srgbClr val="00FF00"/>
                </a:highlight>
              </a:rPr>
              <a:t>S3 : He wanted a phone.</a:t>
            </a:r>
            <a:endParaRPr>
              <a:highlight>
                <a:srgbClr val="00FF00"/>
              </a:highlight>
            </a:endParaRPr>
          </a:p>
          <a:p>
            <a:pPr indent="0" lvl="0" marL="0" rtl="0" algn="l">
              <a:spcBef>
                <a:spcPts val="1200"/>
              </a:spcBef>
              <a:spcAft>
                <a:spcPts val="0"/>
              </a:spcAft>
              <a:buNone/>
            </a:pPr>
            <a:r>
              <a:rPr lang="en">
                <a:highlight>
                  <a:srgbClr val="00FF00"/>
                </a:highlight>
              </a:rPr>
              <a:t>S4 : He did not have a phone.</a:t>
            </a:r>
            <a:endParaRPr>
              <a:highlight>
                <a:srgbClr val="00FF00"/>
              </a:highlight>
            </a:endParaRPr>
          </a:p>
          <a:p>
            <a:pPr indent="0" lvl="0" marL="0" rtl="0" algn="l">
              <a:spcBef>
                <a:spcPts val="1200"/>
              </a:spcBef>
              <a:spcAft>
                <a:spcPts val="1200"/>
              </a:spcAft>
              <a:buNone/>
            </a:pPr>
            <a:r>
              <a:rPr lang="en">
                <a:highlight>
                  <a:srgbClr val="00FF00"/>
                </a:highlight>
              </a:rPr>
              <a:t>S5: He also wanted to buy a laptop from Rohan's shop.</a:t>
            </a:r>
            <a:endParaRPr>
              <a:highlight>
                <a:srgbClr val="00FF00"/>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632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sz="1800"/>
              <a:t>Now the entire discourse can be represented using the below hierarchal discourse structure.</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90" name="Google Shape;190;p35"/>
          <p:cNvPicPr preferRelativeResize="0"/>
          <p:nvPr/>
        </p:nvPicPr>
        <p:blipFill rotWithShape="1">
          <a:blip r:embed="rId3">
            <a:alphaModFix/>
          </a:blip>
          <a:srcRect b="16310" l="0" r="0" t="0"/>
          <a:stretch/>
        </p:blipFill>
        <p:spPr>
          <a:xfrm>
            <a:off x="31800" y="1295750"/>
            <a:ext cx="4540201" cy="3067575"/>
          </a:xfrm>
          <a:prstGeom prst="rect">
            <a:avLst/>
          </a:prstGeom>
          <a:noFill/>
          <a:ln>
            <a:noFill/>
          </a:ln>
        </p:spPr>
      </p:pic>
      <p:pic>
        <p:nvPicPr>
          <p:cNvPr id="191" name="Google Shape;191;p35"/>
          <p:cNvPicPr preferRelativeResize="0"/>
          <p:nvPr/>
        </p:nvPicPr>
        <p:blipFill>
          <a:blip r:embed="rId4">
            <a:alphaModFix/>
          </a:blip>
          <a:stretch>
            <a:fillRect/>
          </a:stretch>
        </p:blipFill>
        <p:spPr>
          <a:xfrm>
            <a:off x="4700251" y="1244225"/>
            <a:ext cx="4183574" cy="347672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 Resolution</a:t>
            </a:r>
            <a:endParaRPr/>
          </a:p>
          <a:p>
            <a:pPr indent="0" lvl="0" marL="0" rtl="0" algn="l">
              <a:spcBef>
                <a:spcPts val="0"/>
              </a:spcBef>
              <a:spcAft>
                <a:spcPts val="0"/>
              </a:spcAft>
              <a:buNone/>
            </a:pPr>
            <a:r>
              <a:t/>
            </a:r>
            <a:endParaRPr/>
          </a:p>
        </p:txBody>
      </p:sp>
      <p:sp>
        <p:nvSpPr>
          <p:cNvPr id="197" name="Google Shape;19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en"/>
              <a:t>The extraction of the meaning or interpretation of the sentences of discourse is one of the most important tasks in natural language processing, and to do so, we first need to know what or who is the entity that we are talking about. </a:t>
            </a:r>
            <a:endParaRPr/>
          </a:p>
          <a:p>
            <a:pPr indent="0" lvl="0" marL="0" rtl="0" algn="l">
              <a:spcBef>
                <a:spcPts val="1200"/>
              </a:spcBef>
              <a:spcAft>
                <a:spcPts val="0"/>
              </a:spcAft>
              <a:buNone/>
            </a:pPr>
            <a:r>
              <a:rPr lang="en"/>
              <a:t>Reference resolution means understanding the </a:t>
            </a:r>
            <a:r>
              <a:rPr lang="en">
                <a:highlight>
                  <a:srgbClr val="FF9900"/>
                </a:highlight>
              </a:rPr>
              <a:t>type of entity that is being talked about.</a:t>
            </a:r>
            <a:endParaRPr>
              <a:highlight>
                <a:srgbClr val="FF9900"/>
              </a:highlight>
            </a:endParaRPr>
          </a:p>
          <a:p>
            <a:pPr indent="0" lvl="0" marL="0" rtl="0" algn="l">
              <a:spcBef>
                <a:spcPts val="1200"/>
              </a:spcBef>
              <a:spcAft>
                <a:spcPts val="0"/>
              </a:spcAft>
              <a:buNone/>
            </a:pPr>
            <a:r>
              <a:rPr lang="en"/>
              <a:t>By the term reference, we mean the linguistic expression that is used to denote an individual or an entity. For example, look at the below sentences.</a:t>
            </a:r>
            <a:endParaRPr/>
          </a:p>
          <a:p>
            <a:pPr indent="-317182" lvl="0" marL="457200" rtl="0" algn="l">
              <a:spcBef>
                <a:spcPts val="1200"/>
              </a:spcBef>
              <a:spcAft>
                <a:spcPts val="0"/>
              </a:spcAft>
              <a:buSzPct val="100000"/>
              <a:buChar char="●"/>
            </a:pPr>
            <a:r>
              <a:rPr lang="en"/>
              <a:t>Rahul went to the farm.</a:t>
            </a:r>
            <a:endParaRPr/>
          </a:p>
          <a:p>
            <a:pPr indent="-317182" lvl="0" marL="457200" rtl="0" algn="l">
              <a:spcBef>
                <a:spcPts val="0"/>
              </a:spcBef>
              <a:spcAft>
                <a:spcPts val="0"/>
              </a:spcAft>
              <a:buSzPct val="100000"/>
              <a:buChar char="●"/>
            </a:pPr>
            <a:r>
              <a:rPr lang="en"/>
              <a:t>He cooked food.</a:t>
            </a:r>
            <a:endParaRPr/>
          </a:p>
          <a:p>
            <a:pPr indent="-317182" lvl="0" marL="457200" rtl="0" algn="l">
              <a:spcBef>
                <a:spcPts val="0"/>
              </a:spcBef>
              <a:spcAft>
                <a:spcPts val="0"/>
              </a:spcAft>
              <a:buSzPct val="100000"/>
              <a:buChar char="●"/>
            </a:pPr>
            <a:r>
              <a:rPr lang="en"/>
              <a:t>His farm was very big.</a:t>
            </a:r>
            <a:endParaRPr/>
          </a:p>
          <a:p>
            <a:pPr indent="0" lvl="0" marL="0" rtl="0" algn="l">
              <a:spcBef>
                <a:spcPts val="1200"/>
              </a:spcBef>
              <a:spcAft>
                <a:spcPts val="1200"/>
              </a:spcAft>
              <a:buNone/>
            </a:pPr>
            <a:r>
              <a:rPr lang="en"/>
              <a:t>In the above sentences, </a:t>
            </a:r>
            <a:r>
              <a:rPr lang="en">
                <a:highlight>
                  <a:srgbClr val="00FF00"/>
                </a:highlight>
              </a:rPr>
              <a:t>Rahul, He, and His references</a:t>
            </a:r>
            <a:r>
              <a:rPr lang="en"/>
              <a:t>. So, we can simply define the reference resolution as the task of determination of the entities that are being referred to by the linguistic expressions.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 Used in Reference Resolution</a:t>
            </a:r>
            <a:endParaRPr/>
          </a:p>
        </p:txBody>
      </p:sp>
      <p:sp>
        <p:nvSpPr>
          <p:cNvPr id="203" name="Google Shape;203;p37"/>
          <p:cNvSpPr txBox="1"/>
          <p:nvPr>
            <p:ph idx="1" type="body"/>
          </p:nvPr>
        </p:nvSpPr>
        <p:spPr>
          <a:xfrm>
            <a:off x="311700" y="1152475"/>
            <a:ext cx="8520600" cy="37683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b="1" lang="en"/>
              <a:t>Referring expression: </a:t>
            </a:r>
            <a:r>
              <a:rPr lang="en"/>
              <a:t>The NLP expression that performs the reference is termed a referring expression. For example, the passage that we have talked about in the above section is an example of the referring expression.</a:t>
            </a:r>
            <a:endParaRPr/>
          </a:p>
          <a:p>
            <a:pPr indent="0" lvl="0" marL="0" rtl="0" algn="l">
              <a:spcBef>
                <a:spcPts val="1200"/>
              </a:spcBef>
              <a:spcAft>
                <a:spcPts val="0"/>
              </a:spcAft>
              <a:buNone/>
            </a:pPr>
            <a:r>
              <a:rPr b="1" lang="en"/>
              <a:t>Referent: </a:t>
            </a:r>
            <a:r>
              <a:rPr lang="en"/>
              <a:t>Referent is the entity we have referred to. For example, in the above passage, Rahul is the referent.</a:t>
            </a:r>
            <a:endParaRPr/>
          </a:p>
          <a:p>
            <a:pPr indent="0" lvl="0" marL="0" rtl="0" algn="l">
              <a:spcBef>
                <a:spcPts val="1200"/>
              </a:spcBef>
              <a:spcAft>
                <a:spcPts val="0"/>
              </a:spcAft>
              <a:buNone/>
            </a:pPr>
            <a:r>
              <a:rPr b="1" lang="en"/>
              <a:t>Co-refer: </a:t>
            </a:r>
            <a:r>
              <a:rPr lang="en"/>
              <a:t>As the name suggests, Co-refer is a term used for an entity if two or more expressions are referring to the same entity. For example, Rahul and He is used for the same entity, i.e., Rahul.</a:t>
            </a:r>
            <a:endParaRPr/>
          </a:p>
          <a:p>
            <a:pPr indent="0" lvl="0" marL="0" rtl="0" algn="l">
              <a:spcBef>
                <a:spcPts val="1200"/>
              </a:spcBef>
              <a:spcAft>
                <a:spcPts val="0"/>
              </a:spcAft>
              <a:buNone/>
            </a:pPr>
            <a:r>
              <a:rPr b="1" lang="en"/>
              <a:t>Antecedent:</a:t>
            </a:r>
            <a:r>
              <a:rPr lang="en"/>
              <a:t>The term that has been licensed to use another term is termed antecedent. For example, in the above passage, Rahul is the antecedent of the reference He.</a:t>
            </a:r>
            <a:endParaRPr/>
          </a:p>
          <a:p>
            <a:pPr indent="0" lvl="0" marL="0" rtl="0" algn="l">
              <a:spcBef>
                <a:spcPts val="1200"/>
              </a:spcBef>
              <a:spcAft>
                <a:spcPts val="0"/>
              </a:spcAft>
              <a:buNone/>
            </a:pPr>
            <a:r>
              <a:rPr b="1" lang="en"/>
              <a:t>Anaphora &amp; Anaphoric: </a:t>
            </a:r>
            <a:r>
              <a:rPr lang="en"/>
              <a:t>The referring expression is termed anaphoric. Anaphora &amp; Anaphoric can be said to be the term or reference used for an entity that has previously been introduced in the same sentence.</a:t>
            </a:r>
            <a:endParaRPr/>
          </a:p>
          <a:p>
            <a:pPr indent="0" lvl="0" marL="0" rtl="0" algn="l">
              <a:spcBef>
                <a:spcPts val="1200"/>
              </a:spcBef>
              <a:spcAft>
                <a:spcPts val="1200"/>
              </a:spcAft>
              <a:buNone/>
            </a:pPr>
            <a:r>
              <a:rPr b="1" lang="en"/>
              <a:t>Discourse model: </a:t>
            </a:r>
            <a:r>
              <a:rPr lang="en"/>
              <a:t>It is the model that has the overall representation of the entities that have been referred to in the discourse text. It also contains the relationship of the involved discourse in the NLP.</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9" name="Google Shape;209;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https://www.scaler.com/topics/nlp/discourse-in-nlp/</a:t>
            </a:r>
            <a:endParaRPr/>
          </a:p>
          <a:p>
            <a:pPr indent="0" lvl="0" marL="0" rtl="0" algn="l">
              <a:spcBef>
                <a:spcPts val="1200"/>
              </a:spcBef>
              <a:spcAft>
                <a:spcPts val="1200"/>
              </a:spcAft>
              <a:buNone/>
            </a:pPr>
            <a:r>
              <a:rPr lang="en"/>
              <a:t>https://www.tutorialspoint.com/natural_language_processing/natural_language_discourse_processing.htm</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p:cNvPicPr preferRelativeResize="0"/>
          <p:nvPr/>
        </p:nvPicPr>
        <p:blipFill>
          <a:blip r:embed="rId3">
            <a:alphaModFix/>
          </a:blip>
          <a:stretch>
            <a:fillRect/>
          </a:stretch>
        </p:blipFill>
        <p:spPr>
          <a:xfrm>
            <a:off x="1154374" y="136888"/>
            <a:ext cx="6835251" cy="4869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Coherent vs. Broken Discourse</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a:p>
          <a:p>
            <a:pPr indent="0" lvl="0" marL="0" rtl="0" algn="l">
              <a:spcBef>
                <a:spcPts val="1200"/>
              </a:spcBef>
              <a:spcAft>
                <a:spcPts val="0"/>
              </a:spcAft>
              <a:buNone/>
            </a:pPr>
            <a:r>
              <a:rPr b="1" lang="en">
                <a:highlight>
                  <a:srgbClr val="00FFFF"/>
                </a:highlight>
              </a:rPr>
              <a:t>Version A</a:t>
            </a:r>
            <a:r>
              <a:rPr lang="en">
                <a:highlight>
                  <a:srgbClr val="00FFFF"/>
                </a:highlight>
              </a:rPr>
              <a:t> “</a:t>
            </a:r>
            <a:r>
              <a:rPr lang="en">
                <a:highlight>
                  <a:srgbClr val="00FFFF"/>
                </a:highlight>
              </a:rPr>
              <a:t>The storm was approaching fast. Residents were advised to stay indoors. Emergency services were put on high alert to respond quickly.”</a:t>
            </a:r>
            <a:endParaRPr>
              <a:highlight>
                <a:srgbClr val="00FFFF"/>
              </a:highlight>
            </a:endParaRPr>
          </a:p>
          <a:p>
            <a:pPr indent="0" lvl="0" marL="0" rtl="0" algn="l">
              <a:spcBef>
                <a:spcPts val="1200"/>
              </a:spcBef>
              <a:spcAft>
                <a:spcPts val="0"/>
              </a:spcAft>
              <a:buNone/>
            </a:pPr>
            <a:r>
              <a:t/>
            </a:r>
            <a:endParaRPr/>
          </a:p>
          <a:p>
            <a:pPr indent="0" lvl="0" marL="0" rtl="0" algn="l">
              <a:spcBef>
                <a:spcPts val="1200"/>
              </a:spcBef>
              <a:spcAft>
                <a:spcPts val="1200"/>
              </a:spcAft>
              <a:buNone/>
            </a:pPr>
            <a:r>
              <a:rPr b="1" lang="en">
                <a:highlight>
                  <a:srgbClr val="D5A6BD"/>
                </a:highlight>
              </a:rPr>
              <a:t>Version B</a:t>
            </a:r>
            <a:r>
              <a:rPr lang="en">
                <a:highlight>
                  <a:srgbClr val="D5A6BD"/>
                </a:highlight>
              </a:rPr>
              <a:t> "Residents were put on high alert to respond quickly. The storm was stay indoors. Emergency services were approaching fast."</a:t>
            </a:r>
            <a:endParaRPr>
              <a:highlight>
                <a:srgbClr val="D5A6BD"/>
              </a:highligh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Rebuild the Story (Discourse Reconstruction)</a:t>
            </a:r>
            <a:endParaRPr/>
          </a:p>
        </p:txBody>
      </p:sp>
      <p:sp>
        <p:nvSpPr>
          <p:cNvPr id="79" name="Google Shape;79;p17"/>
          <p:cNvSpPr txBox="1"/>
          <p:nvPr>
            <p:ph idx="1" type="body"/>
          </p:nvPr>
        </p:nvSpPr>
        <p:spPr>
          <a:xfrm>
            <a:off x="311700" y="1152475"/>
            <a:ext cx="603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1. </a:t>
            </a:r>
            <a:r>
              <a:rPr lang="en"/>
              <a:t>She sent the results to her professor.</a:t>
            </a:r>
            <a:endParaRPr/>
          </a:p>
          <a:p>
            <a:pPr indent="0" lvl="0" marL="0" rtl="0" algn="l">
              <a:spcBef>
                <a:spcPts val="1200"/>
              </a:spcBef>
              <a:spcAft>
                <a:spcPts val="0"/>
              </a:spcAft>
              <a:buNone/>
            </a:pPr>
            <a:r>
              <a:rPr lang="en"/>
              <a:t>2. Finally, after hours of debugging, the code worked.</a:t>
            </a:r>
            <a:endParaRPr/>
          </a:p>
          <a:p>
            <a:pPr indent="0" lvl="0" marL="0" rtl="0" algn="l">
              <a:spcBef>
                <a:spcPts val="1200"/>
              </a:spcBef>
              <a:spcAft>
                <a:spcPts val="0"/>
              </a:spcAft>
              <a:buNone/>
            </a:pPr>
            <a:r>
              <a:rPr lang="en"/>
              <a:t>3. Ananya was working on her final project late at night.</a:t>
            </a:r>
            <a:endParaRPr/>
          </a:p>
          <a:p>
            <a:pPr indent="0" lvl="0" marL="0" rtl="0" algn="l">
              <a:spcBef>
                <a:spcPts val="1200"/>
              </a:spcBef>
              <a:spcAft>
                <a:spcPts val="1200"/>
              </a:spcAft>
              <a:buNone/>
            </a:pPr>
            <a:r>
              <a:rPr lang="en"/>
              <a:t>4. She compiled the report early in the morning.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Discourse Elements</a:t>
            </a:r>
            <a:endParaRPr/>
          </a:p>
        </p:txBody>
      </p:sp>
      <p:sp>
        <p:nvSpPr>
          <p:cNvPr id="85" name="Google Shape;85;p18"/>
          <p:cNvSpPr txBox="1"/>
          <p:nvPr>
            <p:ph idx="1" type="body"/>
          </p:nvPr>
        </p:nvSpPr>
        <p:spPr>
          <a:xfrm>
            <a:off x="311700" y="1152475"/>
            <a:ext cx="3493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a:t>
            </a:r>
            <a:r>
              <a:rPr lang="en"/>
              <a:t>Ravi ordered a laptop from Amazon. It arrived in a damaged condition. He immediately contacted customer service. They promised to send a replacement.”</a:t>
            </a:r>
            <a:endParaRPr/>
          </a:p>
        </p:txBody>
      </p:sp>
      <p:sp>
        <p:nvSpPr>
          <p:cNvPr id="86" name="Google Shape;86;p18"/>
          <p:cNvSpPr txBox="1"/>
          <p:nvPr/>
        </p:nvSpPr>
        <p:spPr>
          <a:xfrm>
            <a:off x="5258950" y="292725"/>
            <a:ext cx="3731400" cy="203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1100">
                <a:solidFill>
                  <a:schemeClr val="dk1"/>
                </a:solidFill>
              </a:rPr>
              <a:t>Tasks:</a:t>
            </a:r>
            <a:endParaRPr b="1" sz="11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What does </a:t>
            </a:r>
            <a:r>
              <a:rPr b="1" lang="en" sz="1100">
                <a:solidFill>
                  <a:schemeClr val="dk1"/>
                </a:solidFill>
              </a:rPr>
              <a:t>“it”</a:t>
            </a:r>
            <a:r>
              <a:rPr lang="en" sz="1100">
                <a:solidFill>
                  <a:schemeClr val="dk1"/>
                </a:solidFill>
              </a:rPr>
              <a:t> refer to?</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Who does </a:t>
            </a:r>
            <a:r>
              <a:rPr b="1" lang="en" sz="1100">
                <a:solidFill>
                  <a:schemeClr val="dk1"/>
                </a:solidFill>
              </a:rPr>
              <a:t>“he”</a:t>
            </a:r>
            <a:r>
              <a:rPr lang="en" sz="1100">
                <a:solidFill>
                  <a:schemeClr val="dk1"/>
                </a:solidFill>
              </a:rPr>
              <a:t> refer to?</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Who does </a:t>
            </a:r>
            <a:r>
              <a:rPr b="1" lang="en" sz="1100">
                <a:solidFill>
                  <a:schemeClr val="dk1"/>
                </a:solidFill>
              </a:rPr>
              <a:t>“they”</a:t>
            </a:r>
            <a:r>
              <a:rPr lang="en" sz="1100">
                <a:solidFill>
                  <a:schemeClr val="dk1"/>
                </a:solidFill>
              </a:rPr>
              <a:t> refer to?</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What's the topic shift, if any?</a:t>
            </a:r>
            <a:endParaRPr sz="1100">
              <a:solidFill>
                <a:schemeClr val="dk1"/>
              </a:solidFill>
            </a:endParaRPr>
          </a:p>
          <a:p>
            <a:pPr indent="0" lvl="0" marL="0" rtl="0" algn="l">
              <a:spcBef>
                <a:spcPts val="1200"/>
              </a:spcBef>
              <a:spcAft>
                <a:spcPts val="0"/>
              </a:spcAft>
              <a:buNone/>
            </a:pPr>
            <a:r>
              <a:t/>
            </a:r>
            <a:endParaRPr sz="18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Identify Discourse Elements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 = the laptop</a:t>
            </a:r>
            <a:endParaRPr/>
          </a:p>
          <a:p>
            <a:pPr indent="0" lvl="0" marL="0" rtl="0" algn="l">
              <a:spcBef>
                <a:spcPts val="1200"/>
              </a:spcBef>
              <a:spcAft>
                <a:spcPts val="0"/>
              </a:spcAft>
              <a:buNone/>
            </a:pPr>
            <a:r>
              <a:rPr lang="en"/>
              <a:t>“He” = Ravi</a:t>
            </a:r>
            <a:endParaRPr/>
          </a:p>
          <a:p>
            <a:pPr indent="0" lvl="0" marL="0" rtl="0" algn="l">
              <a:spcBef>
                <a:spcPts val="1200"/>
              </a:spcBef>
              <a:spcAft>
                <a:spcPts val="0"/>
              </a:spcAft>
              <a:buNone/>
            </a:pPr>
            <a:r>
              <a:rPr lang="en"/>
              <a:t>“They” = Amazon customer service</a:t>
            </a:r>
            <a:endParaRPr/>
          </a:p>
          <a:p>
            <a:pPr indent="0" lvl="0" marL="0" rtl="0" algn="l">
              <a:spcBef>
                <a:spcPts val="1200"/>
              </a:spcBef>
              <a:spcAft>
                <a:spcPts val="1200"/>
              </a:spcAft>
              <a:buNone/>
            </a:pPr>
            <a:r>
              <a:rPr lang="en"/>
              <a:t>The topic shift: From purchase ➡ damaged product ➡ complaint ➡ resolution.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820"/>
              <a:t>1. Customer Service Chatbots (Case Study: Google’s Meena, Meta’s BlenderBot)</a:t>
            </a:r>
            <a:endParaRPr sz="1820"/>
          </a:p>
        </p:txBody>
      </p:sp>
      <p:sp>
        <p:nvSpPr>
          <p:cNvPr id="98" name="Google Shape;98;p20"/>
          <p:cNvSpPr txBox="1"/>
          <p:nvPr>
            <p:ph idx="1" type="body"/>
          </p:nvPr>
        </p:nvSpPr>
        <p:spPr>
          <a:xfrm>
            <a:off x="311700" y="1152475"/>
            <a:ext cx="8520600" cy="3830100"/>
          </a:xfrm>
          <a:prstGeom prst="rect">
            <a:avLst/>
          </a:prstGeom>
        </p:spPr>
        <p:txBody>
          <a:bodyPr anchorCtr="0" anchor="t" bIns="91425" lIns="91425" spcFirstLastPara="1" rIns="91425" wrap="square" tIns="91425">
            <a:noAutofit/>
          </a:bodyPr>
          <a:lstStyle/>
          <a:p>
            <a:pPr indent="0" lvl="0" marL="0" rtl="0" algn="l">
              <a:lnSpc>
                <a:spcPct val="95000"/>
              </a:lnSpc>
              <a:spcBef>
                <a:spcPts val="1200"/>
              </a:spcBef>
              <a:spcAft>
                <a:spcPts val="0"/>
              </a:spcAft>
              <a:buClr>
                <a:schemeClr val="dk1"/>
              </a:buClr>
              <a:buSzPts val="523"/>
              <a:buFont typeface="Arial"/>
              <a:buNone/>
            </a:pPr>
            <a:r>
              <a:rPr b="1" lang="en" sz="1014">
                <a:solidFill>
                  <a:schemeClr val="dk1"/>
                </a:solidFill>
                <a:latin typeface="Times New Roman"/>
                <a:ea typeface="Times New Roman"/>
                <a:cs typeface="Times New Roman"/>
                <a:sym typeface="Times New Roman"/>
              </a:rPr>
              <a:t>Problem:</a:t>
            </a:r>
            <a:r>
              <a:rPr lang="en" sz="1014">
                <a:solidFill>
                  <a:schemeClr val="dk1"/>
                </a:solidFill>
                <a:latin typeface="Times New Roman"/>
                <a:ea typeface="Times New Roman"/>
                <a:cs typeface="Times New Roman"/>
                <a:sym typeface="Times New Roman"/>
              </a:rPr>
              <a:t> Chatbots often give generic or contextually irrelevant responses.</a:t>
            </a:r>
            <a:endParaRPr sz="1014">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523"/>
              <a:buFont typeface="Arial"/>
              <a:buNone/>
            </a:pPr>
            <a:r>
              <a:rPr b="1" lang="en" sz="1014">
                <a:solidFill>
                  <a:schemeClr val="dk1"/>
                </a:solidFill>
                <a:highlight>
                  <a:srgbClr val="FF9900"/>
                </a:highlight>
                <a:latin typeface="Times New Roman"/>
                <a:ea typeface="Times New Roman"/>
                <a:cs typeface="Times New Roman"/>
                <a:sym typeface="Times New Roman"/>
              </a:rPr>
              <a:t>Discourse Challenge:</a:t>
            </a:r>
            <a:br>
              <a:rPr b="1" lang="en" sz="1014">
                <a:solidFill>
                  <a:schemeClr val="dk1"/>
                </a:solidFill>
                <a:latin typeface="Times New Roman"/>
                <a:ea typeface="Times New Roman"/>
                <a:cs typeface="Times New Roman"/>
                <a:sym typeface="Times New Roman"/>
              </a:rPr>
            </a:br>
            <a:r>
              <a:rPr lang="en" sz="1014">
                <a:solidFill>
                  <a:schemeClr val="dk1"/>
                </a:solidFill>
                <a:latin typeface="Times New Roman"/>
                <a:ea typeface="Times New Roman"/>
                <a:cs typeface="Times New Roman"/>
                <a:sym typeface="Times New Roman"/>
              </a:rPr>
              <a:t> To maintain a meaningful conversation, a chatbot must track:</a:t>
            </a:r>
            <a:endParaRPr sz="1014">
              <a:solidFill>
                <a:schemeClr val="dk1"/>
              </a:solidFill>
              <a:latin typeface="Times New Roman"/>
              <a:ea typeface="Times New Roman"/>
              <a:cs typeface="Times New Roman"/>
              <a:sym typeface="Times New Roman"/>
            </a:endParaRPr>
          </a:p>
          <a:p>
            <a:pPr indent="-292989" lvl="0" marL="457200" rtl="0" algn="l">
              <a:lnSpc>
                <a:spcPct val="95000"/>
              </a:lnSpc>
              <a:spcBef>
                <a:spcPts val="1200"/>
              </a:spcBef>
              <a:spcAft>
                <a:spcPts val="0"/>
              </a:spcAft>
              <a:buClr>
                <a:schemeClr val="dk1"/>
              </a:buClr>
              <a:buSzPts val="1014"/>
              <a:buFont typeface="Times New Roman"/>
              <a:buChar char="●"/>
            </a:pPr>
            <a:r>
              <a:rPr b="1" lang="en" sz="1014">
                <a:solidFill>
                  <a:schemeClr val="dk1"/>
                </a:solidFill>
                <a:latin typeface="Times New Roman"/>
                <a:ea typeface="Times New Roman"/>
                <a:cs typeface="Times New Roman"/>
                <a:sym typeface="Times New Roman"/>
              </a:rPr>
              <a:t>Who said what and when</a:t>
            </a:r>
            <a:br>
              <a:rPr b="1" lang="en" sz="1014">
                <a:solidFill>
                  <a:schemeClr val="dk1"/>
                </a:solidFill>
                <a:latin typeface="Times New Roman"/>
                <a:ea typeface="Times New Roman"/>
                <a:cs typeface="Times New Roman"/>
                <a:sym typeface="Times New Roman"/>
              </a:rPr>
            </a:br>
            <a:endParaRPr b="1" sz="1014">
              <a:solidFill>
                <a:schemeClr val="dk1"/>
              </a:solidFill>
              <a:latin typeface="Times New Roman"/>
              <a:ea typeface="Times New Roman"/>
              <a:cs typeface="Times New Roman"/>
              <a:sym typeface="Times New Roman"/>
            </a:endParaRPr>
          </a:p>
          <a:p>
            <a:pPr indent="-292989" lvl="0" marL="457200" rtl="0" algn="l">
              <a:lnSpc>
                <a:spcPct val="95000"/>
              </a:lnSpc>
              <a:spcBef>
                <a:spcPts val="0"/>
              </a:spcBef>
              <a:spcAft>
                <a:spcPts val="0"/>
              </a:spcAft>
              <a:buClr>
                <a:schemeClr val="dk1"/>
              </a:buClr>
              <a:buSzPts val="1014"/>
              <a:buChar char="●"/>
            </a:pPr>
            <a:r>
              <a:rPr b="1" lang="en" sz="1014">
                <a:solidFill>
                  <a:schemeClr val="dk1"/>
                </a:solidFill>
                <a:latin typeface="Times New Roman"/>
                <a:ea typeface="Times New Roman"/>
                <a:cs typeface="Times New Roman"/>
                <a:sym typeface="Times New Roman"/>
              </a:rPr>
              <a:t>What the topic is</a:t>
            </a:r>
            <a:r>
              <a:rPr lang="en" sz="1014">
                <a:solidFill>
                  <a:schemeClr val="dk1"/>
                </a:solidFill>
                <a:latin typeface="Times New Roman"/>
                <a:ea typeface="Times New Roman"/>
                <a:cs typeface="Times New Roman"/>
                <a:sym typeface="Times New Roman"/>
              </a:rPr>
              <a:t>, even if it shifts subtly</a:t>
            </a:r>
            <a:br>
              <a:rPr lang="en" sz="1014">
                <a:solidFill>
                  <a:schemeClr val="dk1"/>
                </a:solidFill>
                <a:latin typeface="Times New Roman"/>
                <a:ea typeface="Times New Roman"/>
                <a:cs typeface="Times New Roman"/>
                <a:sym typeface="Times New Roman"/>
              </a:rPr>
            </a:br>
            <a:endParaRPr sz="1014">
              <a:solidFill>
                <a:schemeClr val="dk1"/>
              </a:solidFill>
              <a:latin typeface="Times New Roman"/>
              <a:ea typeface="Times New Roman"/>
              <a:cs typeface="Times New Roman"/>
              <a:sym typeface="Times New Roman"/>
            </a:endParaRPr>
          </a:p>
          <a:p>
            <a:pPr indent="-292989" lvl="0" marL="457200" rtl="0" algn="l">
              <a:lnSpc>
                <a:spcPct val="95000"/>
              </a:lnSpc>
              <a:spcBef>
                <a:spcPts val="0"/>
              </a:spcBef>
              <a:spcAft>
                <a:spcPts val="0"/>
              </a:spcAft>
              <a:buClr>
                <a:schemeClr val="dk1"/>
              </a:buClr>
              <a:buSzPts val="1014"/>
              <a:buChar char="●"/>
            </a:pPr>
            <a:r>
              <a:rPr b="1" lang="en" sz="1014">
                <a:solidFill>
                  <a:schemeClr val="dk1"/>
                </a:solidFill>
                <a:latin typeface="Times New Roman"/>
                <a:ea typeface="Times New Roman"/>
                <a:cs typeface="Times New Roman"/>
                <a:sym typeface="Times New Roman"/>
              </a:rPr>
              <a:t>User intentions</a:t>
            </a:r>
            <a:r>
              <a:rPr lang="en" sz="1014">
                <a:solidFill>
                  <a:schemeClr val="dk1"/>
                </a:solidFill>
                <a:latin typeface="Times New Roman"/>
                <a:ea typeface="Times New Roman"/>
                <a:cs typeface="Times New Roman"/>
                <a:sym typeface="Times New Roman"/>
              </a:rPr>
              <a:t> and emotional tone</a:t>
            </a:r>
            <a:br>
              <a:rPr lang="en" sz="1014">
                <a:solidFill>
                  <a:schemeClr val="dk1"/>
                </a:solidFill>
                <a:latin typeface="Times New Roman"/>
                <a:ea typeface="Times New Roman"/>
                <a:cs typeface="Times New Roman"/>
                <a:sym typeface="Times New Roman"/>
              </a:rPr>
            </a:br>
            <a:endParaRPr sz="1014">
              <a:solidFill>
                <a:schemeClr val="dk1"/>
              </a:solidFill>
              <a:latin typeface="Times New Roman"/>
              <a:ea typeface="Times New Roman"/>
              <a:cs typeface="Times New Roman"/>
              <a:sym typeface="Times New Roman"/>
            </a:endParaRPr>
          </a:p>
          <a:p>
            <a:pPr indent="-292989" lvl="0" marL="457200" rtl="0" algn="l">
              <a:lnSpc>
                <a:spcPct val="95000"/>
              </a:lnSpc>
              <a:spcBef>
                <a:spcPts val="0"/>
              </a:spcBef>
              <a:spcAft>
                <a:spcPts val="0"/>
              </a:spcAft>
              <a:buClr>
                <a:schemeClr val="dk1"/>
              </a:buClr>
              <a:buSzPts val="1014"/>
              <a:buChar char="●"/>
            </a:pPr>
            <a:r>
              <a:rPr b="1" lang="en" sz="1014">
                <a:solidFill>
                  <a:schemeClr val="dk1"/>
                </a:solidFill>
                <a:latin typeface="Times New Roman"/>
                <a:ea typeface="Times New Roman"/>
                <a:cs typeface="Times New Roman"/>
                <a:sym typeface="Times New Roman"/>
              </a:rPr>
              <a:t>Coreference</a:t>
            </a:r>
            <a:r>
              <a:rPr lang="en" sz="1014">
                <a:solidFill>
                  <a:schemeClr val="dk1"/>
                </a:solidFill>
                <a:latin typeface="Times New Roman"/>
                <a:ea typeface="Times New Roman"/>
                <a:cs typeface="Times New Roman"/>
                <a:sym typeface="Times New Roman"/>
              </a:rPr>
              <a:t>, e.g., understanding “he”, “it”, “they” from earlier dialogue</a:t>
            </a:r>
            <a:br>
              <a:rPr lang="en" sz="1014">
                <a:solidFill>
                  <a:schemeClr val="dk1"/>
                </a:solidFill>
                <a:latin typeface="Times New Roman"/>
                <a:ea typeface="Times New Roman"/>
                <a:cs typeface="Times New Roman"/>
                <a:sym typeface="Times New Roman"/>
              </a:rPr>
            </a:br>
            <a:endParaRPr sz="1014">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chemeClr val="dk1"/>
              </a:buClr>
              <a:buSzPts val="523"/>
              <a:buFont typeface="Arial"/>
              <a:buNone/>
            </a:pPr>
            <a:r>
              <a:rPr b="1" lang="en" sz="1014">
                <a:solidFill>
                  <a:schemeClr val="dk1"/>
                </a:solidFill>
                <a:highlight>
                  <a:srgbClr val="00FF00"/>
                </a:highlight>
                <a:latin typeface="Times New Roman"/>
                <a:ea typeface="Times New Roman"/>
                <a:cs typeface="Times New Roman"/>
                <a:sym typeface="Times New Roman"/>
              </a:rPr>
              <a:t>Example:</a:t>
            </a:r>
            <a:endParaRPr b="1" sz="1014">
              <a:solidFill>
                <a:schemeClr val="dk1"/>
              </a:solidFill>
              <a:highlight>
                <a:srgbClr val="00FF00"/>
              </a:highlight>
              <a:latin typeface="Times New Roman"/>
              <a:ea typeface="Times New Roman"/>
              <a:cs typeface="Times New Roman"/>
              <a:sym typeface="Times New Roman"/>
            </a:endParaRPr>
          </a:p>
          <a:p>
            <a:pPr indent="-292989" lvl="0" marL="457200" rtl="0" algn="l">
              <a:lnSpc>
                <a:spcPct val="95000"/>
              </a:lnSpc>
              <a:spcBef>
                <a:spcPts val="1200"/>
              </a:spcBef>
              <a:spcAft>
                <a:spcPts val="0"/>
              </a:spcAft>
              <a:buClr>
                <a:schemeClr val="dk1"/>
              </a:buClr>
              <a:buSzPts val="1014"/>
              <a:buFont typeface="Times New Roman"/>
              <a:buChar char="●"/>
            </a:pPr>
            <a:r>
              <a:rPr lang="en" sz="1014">
                <a:solidFill>
                  <a:schemeClr val="dk1"/>
                </a:solidFill>
                <a:latin typeface="Times New Roman"/>
                <a:ea typeface="Times New Roman"/>
                <a:cs typeface="Times New Roman"/>
                <a:sym typeface="Times New Roman"/>
              </a:rPr>
              <a:t>User: "I ordered a phone last week, but it hasn’t arrived."</a:t>
            </a:r>
            <a:br>
              <a:rPr lang="en" sz="1014">
                <a:solidFill>
                  <a:schemeClr val="dk1"/>
                </a:solidFill>
                <a:latin typeface="Times New Roman"/>
                <a:ea typeface="Times New Roman"/>
                <a:cs typeface="Times New Roman"/>
                <a:sym typeface="Times New Roman"/>
              </a:rPr>
            </a:br>
            <a:endParaRPr sz="1014">
              <a:solidFill>
                <a:schemeClr val="dk1"/>
              </a:solidFill>
              <a:latin typeface="Times New Roman"/>
              <a:ea typeface="Times New Roman"/>
              <a:cs typeface="Times New Roman"/>
              <a:sym typeface="Times New Roman"/>
            </a:endParaRPr>
          </a:p>
          <a:p>
            <a:pPr indent="-292989" lvl="0" marL="457200" rtl="0" algn="l">
              <a:lnSpc>
                <a:spcPct val="95000"/>
              </a:lnSpc>
              <a:spcBef>
                <a:spcPts val="0"/>
              </a:spcBef>
              <a:spcAft>
                <a:spcPts val="0"/>
              </a:spcAft>
              <a:buClr>
                <a:schemeClr val="dk1"/>
              </a:buClr>
              <a:buSzPts val="1014"/>
              <a:buFont typeface="Times New Roman"/>
              <a:buChar char="●"/>
            </a:pPr>
            <a:r>
              <a:rPr lang="en" sz="1014">
                <a:solidFill>
                  <a:schemeClr val="dk1"/>
                </a:solidFill>
                <a:latin typeface="Times New Roman"/>
                <a:ea typeface="Times New Roman"/>
                <a:cs typeface="Times New Roman"/>
                <a:sym typeface="Times New Roman"/>
              </a:rPr>
              <a:t>Chatbot: "I'm sorry to hear that. Can you share the order ID?"</a:t>
            </a:r>
            <a:br>
              <a:rPr lang="en" sz="1014">
                <a:solidFill>
                  <a:schemeClr val="dk1"/>
                </a:solidFill>
                <a:latin typeface="Times New Roman"/>
                <a:ea typeface="Times New Roman"/>
                <a:cs typeface="Times New Roman"/>
                <a:sym typeface="Times New Roman"/>
              </a:rPr>
            </a:br>
            <a:endParaRPr sz="1014">
              <a:solidFill>
                <a:schemeClr val="dk1"/>
              </a:solidFill>
              <a:latin typeface="Times New Roman"/>
              <a:ea typeface="Times New Roman"/>
              <a:cs typeface="Times New Roman"/>
              <a:sym typeface="Times New Roman"/>
            </a:endParaRPr>
          </a:p>
          <a:p>
            <a:pPr indent="-292989" lvl="0" marL="457200" rtl="0" algn="l">
              <a:lnSpc>
                <a:spcPct val="95000"/>
              </a:lnSpc>
              <a:spcBef>
                <a:spcPts val="0"/>
              </a:spcBef>
              <a:spcAft>
                <a:spcPts val="0"/>
              </a:spcAft>
              <a:buClr>
                <a:schemeClr val="dk1"/>
              </a:buClr>
              <a:buSzPts val="1014"/>
              <a:buChar char="●"/>
            </a:pPr>
            <a:r>
              <a:rPr lang="en" sz="1014">
                <a:solidFill>
                  <a:schemeClr val="dk1"/>
                </a:solidFill>
                <a:latin typeface="Times New Roman"/>
                <a:ea typeface="Times New Roman"/>
                <a:cs typeface="Times New Roman"/>
                <a:sym typeface="Times New Roman"/>
              </a:rPr>
              <a:t>Later: User: "It was supposed to come yesterday."</a:t>
            </a:r>
            <a:br>
              <a:rPr lang="en" sz="1014">
                <a:solidFill>
                  <a:schemeClr val="dk1"/>
                </a:solidFill>
                <a:latin typeface="Times New Roman"/>
                <a:ea typeface="Times New Roman"/>
                <a:cs typeface="Times New Roman"/>
                <a:sym typeface="Times New Roman"/>
              </a:rPr>
            </a:br>
            <a:r>
              <a:rPr lang="en" sz="1014">
                <a:solidFill>
                  <a:schemeClr val="dk1"/>
                </a:solidFill>
                <a:latin typeface="Times New Roman"/>
                <a:ea typeface="Times New Roman"/>
                <a:cs typeface="Times New Roman"/>
                <a:sym typeface="Times New Roman"/>
              </a:rPr>
              <a:t> ➡ The system must remember that </a:t>
            </a:r>
            <a:r>
              <a:rPr b="1" lang="en" sz="1014">
                <a:solidFill>
                  <a:schemeClr val="dk1"/>
                </a:solidFill>
                <a:latin typeface="Times New Roman"/>
                <a:ea typeface="Times New Roman"/>
                <a:cs typeface="Times New Roman"/>
                <a:sym typeface="Times New Roman"/>
              </a:rPr>
              <a:t>“it” refers to the phone</a:t>
            </a:r>
            <a:r>
              <a:rPr lang="en" sz="1014">
                <a:solidFill>
                  <a:schemeClr val="dk1"/>
                </a:solidFill>
                <a:latin typeface="Times New Roman"/>
                <a:ea typeface="Times New Roman"/>
                <a:cs typeface="Times New Roman"/>
                <a:sym typeface="Times New Roman"/>
              </a:rPr>
              <a:t>, and that this is a </a:t>
            </a:r>
            <a:r>
              <a:rPr b="1" lang="en" sz="1014">
                <a:solidFill>
                  <a:schemeClr val="dk1"/>
                </a:solidFill>
                <a:latin typeface="Times New Roman"/>
                <a:ea typeface="Times New Roman"/>
                <a:cs typeface="Times New Roman"/>
                <a:sym typeface="Times New Roman"/>
              </a:rPr>
              <a:t>delivery issue</a:t>
            </a:r>
            <a:r>
              <a:rPr lang="en" sz="1014">
                <a:solidFill>
                  <a:schemeClr val="dk1"/>
                </a:solidFill>
                <a:latin typeface="Times New Roman"/>
                <a:ea typeface="Times New Roman"/>
                <a:cs typeface="Times New Roman"/>
                <a:sym typeface="Times New Roman"/>
              </a:rPr>
              <a:t>, not a new order.</a:t>
            </a:r>
            <a:endParaRPr sz="1014">
              <a:solidFill>
                <a:schemeClr val="dk1"/>
              </a:solidFill>
              <a:latin typeface="Times New Roman"/>
              <a:ea typeface="Times New Roman"/>
              <a:cs typeface="Times New Roman"/>
              <a:sym typeface="Times New Roman"/>
            </a:endParaRPr>
          </a:p>
          <a:p>
            <a:pPr indent="0" lvl="0" marL="0" rtl="0" algn="l">
              <a:lnSpc>
                <a:spcPct val="95000"/>
              </a:lnSpc>
              <a:spcBef>
                <a:spcPts val="1200"/>
              </a:spcBef>
              <a:spcAft>
                <a:spcPts val="1200"/>
              </a:spcAft>
              <a:buSzPts val="523"/>
              <a:buNone/>
            </a:pPr>
            <a:r>
              <a:t/>
            </a:r>
            <a:endParaRPr sz="105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1920"/>
              <a:t>Fake News Detection (Case Study: DARPA's Semantic Forensics Program)</a:t>
            </a:r>
            <a:endParaRPr sz="1920"/>
          </a:p>
          <a:p>
            <a:pPr indent="0" lvl="0" marL="0" rtl="0" algn="l">
              <a:spcBef>
                <a:spcPts val="0"/>
              </a:spcBef>
              <a:spcAft>
                <a:spcPts val="0"/>
              </a:spcAft>
              <a:buSzPts val="990"/>
              <a:buNone/>
            </a:pPr>
            <a:r>
              <a:t/>
            </a:r>
            <a:endParaRPr sz="2520"/>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Clr>
                <a:schemeClr val="dk1"/>
              </a:buClr>
              <a:buSzPct val="100000"/>
              <a:buFont typeface="Arial"/>
              <a:buNone/>
            </a:pPr>
            <a:r>
              <a:rPr b="1" lang="en" sz="1100">
                <a:solidFill>
                  <a:schemeClr val="dk1"/>
                </a:solidFill>
              </a:rPr>
              <a:t>Problem:</a:t>
            </a:r>
            <a:r>
              <a:rPr lang="en" sz="1100">
                <a:solidFill>
                  <a:schemeClr val="dk1"/>
                </a:solidFill>
              </a:rPr>
              <a:t> Automatically detecting fake news or misinformation.</a:t>
            </a: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highlight>
                  <a:srgbClr val="00FF00"/>
                </a:highlight>
              </a:rPr>
              <a:t>Discourse Challenge:</a:t>
            </a:r>
            <a:br>
              <a:rPr b="1" lang="en" sz="1100">
                <a:solidFill>
                  <a:schemeClr val="dk1"/>
                </a:solidFill>
              </a:rPr>
            </a:br>
            <a:r>
              <a:rPr lang="en" sz="1100">
                <a:solidFill>
                  <a:schemeClr val="dk1"/>
                </a:solidFill>
              </a:rPr>
              <a:t> Understanding coherence across a document is crucial. Fake news articles often:</a:t>
            </a:r>
            <a:endParaRPr sz="1100">
              <a:solidFill>
                <a:schemeClr val="dk1"/>
              </a:solidFill>
            </a:endParaRPr>
          </a:p>
          <a:p>
            <a:pPr indent="-293211" lvl="0" marL="457200" rtl="0" algn="l">
              <a:spcBef>
                <a:spcPts val="1200"/>
              </a:spcBef>
              <a:spcAft>
                <a:spcPts val="0"/>
              </a:spcAft>
              <a:buClr>
                <a:schemeClr val="dk1"/>
              </a:buClr>
              <a:buSzPct val="100000"/>
              <a:buChar char="●"/>
            </a:pPr>
            <a:r>
              <a:rPr lang="en" sz="1100">
                <a:solidFill>
                  <a:schemeClr val="dk1"/>
                </a:solidFill>
              </a:rPr>
              <a:t>Lack logical progression</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Mix unrelated events</a:t>
            </a:r>
            <a:br>
              <a:rPr lang="en" sz="1100">
                <a:solidFill>
                  <a:schemeClr val="dk1"/>
                </a:solidFill>
              </a:rPr>
            </a:br>
            <a:endParaRPr sz="1100">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Contain contradictions or omitted context</a:t>
            </a:r>
            <a:br>
              <a:rPr lang="en" sz="1100">
                <a:solidFill>
                  <a:schemeClr val="dk1"/>
                </a:solidFill>
              </a:rPr>
            </a:br>
            <a:endParaRPr sz="1100">
              <a:solidFill>
                <a:schemeClr val="dk1"/>
              </a:solidFill>
            </a:endParaRPr>
          </a:p>
          <a:p>
            <a:pPr indent="0" lvl="0" marL="0" rtl="0" algn="l">
              <a:spcBef>
                <a:spcPts val="1200"/>
              </a:spcBef>
              <a:spcAft>
                <a:spcPts val="0"/>
              </a:spcAft>
              <a:buClr>
                <a:schemeClr val="dk1"/>
              </a:buClr>
              <a:buSzPct val="100000"/>
              <a:buFont typeface="Arial"/>
              <a:buNone/>
            </a:pPr>
            <a:r>
              <a:rPr b="1" lang="en" sz="1100">
                <a:solidFill>
                  <a:schemeClr val="dk1"/>
                </a:solidFill>
                <a:highlight>
                  <a:srgbClr val="FF9900"/>
                </a:highlight>
              </a:rPr>
              <a:t>Example:</a:t>
            </a:r>
            <a:br>
              <a:rPr b="1" lang="en" sz="1100">
                <a:solidFill>
                  <a:schemeClr val="dk1"/>
                </a:solidFill>
              </a:rPr>
            </a:br>
            <a:r>
              <a:rPr lang="en" sz="1100">
                <a:solidFill>
                  <a:schemeClr val="dk1"/>
                </a:solidFill>
              </a:rPr>
              <a:t> An article might claim:</a:t>
            </a:r>
            <a:endParaRPr sz="1100">
              <a:solidFill>
                <a:schemeClr val="dk1"/>
              </a:solidFill>
            </a:endParaRPr>
          </a:p>
          <a:p>
            <a:pPr indent="0" lvl="0" marL="381000" marR="381000" rtl="0" algn="l">
              <a:spcBef>
                <a:spcPts val="1200"/>
              </a:spcBef>
              <a:spcAft>
                <a:spcPts val="0"/>
              </a:spcAft>
              <a:buClr>
                <a:schemeClr val="dk1"/>
              </a:buClr>
              <a:buSzPct val="100000"/>
              <a:buFont typeface="Arial"/>
              <a:buNone/>
            </a:pPr>
            <a:r>
              <a:rPr lang="en" sz="1100">
                <a:solidFill>
                  <a:schemeClr val="dk1"/>
                </a:solidFill>
              </a:rPr>
              <a:t>"Vaccines have side effects. Also, a scientist in Norway discovered alien DNA in vaccines."</a:t>
            </a:r>
            <a:endParaRPr sz="11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 NLP models must detect that these claims are </a:t>
            </a:r>
            <a:r>
              <a:rPr b="1" lang="en" sz="1100">
                <a:solidFill>
                  <a:schemeClr val="dk1"/>
                </a:solidFill>
              </a:rPr>
              <a:t>not logically connected</a:t>
            </a:r>
            <a:r>
              <a:rPr lang="en" sz="1100">
                <a:solidFill>
                  <a:schemeClr val="dk1"/>
                </a:solidFill>
              </a:rPr>
              <a:t>, possibly </a:t>
            </a:r>
            <a:r>
              <a:rPr b="1" lang="en" sz="1100">
                <a:solidFill>
                  <a:schemeClr val="dk1"/>
                </a:solidFill>
              </a:rPr>
              <a:t>fabricated</a:t>
            </a:r>
            <a:r>
              <a:rPr lang="en" sz="1100">
                <a:solidFill>
                  <a:schemeClr val="dk1"/>
                </a:solidFill>
              </a:rPr>
              <a:t>, and </a:t>
            </a:r>
            <a:r>
              <a:rPr b="1" lang="en" sz="1100">
                <a:solidFill>
                  <a:schemeClr val="dk1"/>
                </a:solidFill>
              </a:rPr>
              <a:t>lack coherence</a:t>
            </a:r>
            <a:r>
              <a:rPr lang="en" sz="1100">
                <a:solidFill>
                  <a:schemeClr val="dk1"/>
                </a:solidFill>
              </a:rPr>
              <a:t> — which involves discourse-level analysis.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