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WfYKMs6H9EwYAANNxL/XJHINB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F45FD-1609-4C6A-B410-26984FFCC6C0}">
  <a:tblStyle styleId="{27DF45FD-1609-4C6A-B410-26984FFCC6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 name="Google Shape;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01c4a64f0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01c4a64f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 name="Google Shape;2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3101c4a64f0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3101c4a64f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3101c4a64f0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3101c4a64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3101c4a64f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3101c4a64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101c4a64f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101c4a64f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01c4a64f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01c4a64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01c4a64f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01c4a64f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01c4a64f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01c4a64f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45"/>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44"/>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3"/>
          <p:cNvSpPr/>
          <p:nvPr/>
        </p:nvSpPr>
        <p:spPr>
          <a:xfrm>
            <a:off x="0" y="6176963"/>
            <a:ext cx="12192000" cy="6810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43"/>
          <p:cNvSpPr/>
          <p:nvPr/>
        </p:nvSpPr>
        <p:spPr>
          <a:xfrm>
            <a:off x="1" y="0"/>
            <a:ext cx="12192000" cy="4474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43"/>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43"/>
          <p:cNvSpPr txBox="1"/>
          <p:nvPr/>
        </p:nvSpPr>
        <p:spPr>
          <a:xfrm>
            <a:off x="6096000" y="6211669"/>
            <a:ext cx="6141720" cy="67710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By Ms. Drashti Garadharia</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National Forensic Science University, Gandhinagar</a:t>
            </a:r>
            <a:endParaRPr sz="1400" b="0" i="0" u="none" strike="noStrike" cap="none">
              <a:solidFill>
                <a:srgbClr val="000000"/>
              </a:solidFill>
              <a:latin typeface="Arial"/>
              <a:ea typeface="Arial"/>
              <a:cs typeface="Arial"/>
              <a:sym typeface="Arial"/>
            </a:endParaRPr>
          </a:p>
        </p:txBody>
      </p:sp>
      <p:sp>
        <p:nvSpPr>
          <p:cNvPr id="12" name="Google Shape;12;p43"/>
          <p:cNvSpPr txBox="1"/>
          <p:nvPr/>
        </p:nvSpPr>
        <p:spPr>
          <a:xfrm>
            <a:off x="30480" y="6228986"/>
            <a:ext cx="6141720" cy="263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900"/>
              <a:buFont typeface="Arial"/>
              <a:buNone/>
            </a:pPr>
            <a:r>
              <a:rPr lang="en-US" sz="1900" b="0" i="0" u="none" strike="noStrike" cap="none">
                <a:solidFill>
                  <a:schemeClr val="lt1"/>
                </a:solidFill>
                <a:latin typeface="Calibri"/>
                <a:ea typeface="Calibri"/>
                <a:cs typeface="Calibri"/>
                <a:sym typeface="Calibri"/>
              </a:rPr>
              <a:t>M.Tech. AIDS SEM:1       </a:t>
            </a: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 name="Google Shape;13;p43"/>
          <p:cNvSpPr txBox="1"/>
          <p:nvPr/>
        </p:nvSpPr>
        <p:spPr>
          <a:xfrm>
            <a:off x="29074" y="6477554"/>
            <a:ext cx="6141720" cy="263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Calibri"/>
                <a:ea typeface="Calibri"/>
                <a:cs typeface="Calibri"/>
                <a:sym typeface="Calibri"/>
              </a:rPr>
              <a:t>Fundamental of Data Science &amp; Machine Learning </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303450" y="1748975"/>
            <a:ext cx="40944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6F8B"/>
              </a:buClr>
              <a:buSzPts val="4400"/>
              <a:buFont typeface="Calibri"/>
              <a:buNone/>
            </a:pPr>
            <a:r>
              <a:rPr lang="en-US" sz="12200" b="1">
                <a:solidFill>
                  <a:srgbClr val="266F8B"/>
                </a:solidFill>
              </a:rPr>
              <a:t>Unit 5</a:t>
            </a:r>
            <a:endParaRPr sz="12200" b="1">
              <a:solidFill>
                <a:srgbClr val="266F8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101c4a64f0_0_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4200" b="1">
                <a:latin typeface="Arial"/>
                <a:ea typeface="Arial"/>
                <a:cs typeface="Arial"/>
                <a:sym typeface="Arial"/>
              </a:rPr>
              <a:t>Emerging Trends</a:t>
            </a:r>
            <a:endParaRPr sz="4200" b="1">
              <a:latin typeface="Arial"/>
              <a:ea typeface="Arial"/>
              <a:cs typeface="Arial"/>
              <a:sym typeface="Arial"/>
            </a:endParaRPr>
          </a:p>
        </p:txBody>
      </p:sp>
      <p:sp>
        <p:nvSpPr>
          <p:cNvPr id="86" name="Google Shape;86;g3101c4a64f0_0_57"/>
          <p:cNvSpPr txBox="1">
            <a:spLocks noGrp="1"/>
          </p:cNvSpPr>
          <p:nvPr>
            <p:ph type="body" idx="1"/>
          </p:nvPr>
        </p:nvSpPr>
        <p:spPr>
          <a:xfrm>
            <a:off x="838200" y="1825625"/>
            <a:ext cx="10515600" cy="3333300"/>
          </a:xfrm>
          <a:prstGeom prst="rect">
            <a:avLst/>
          </a:prstGeom>
        </p:spPr>
        <p:txBody>
          <a:bodyPr spcFirstLastPara="1" wrap="square" lIns="91425" tIns="45700" rIns="91425" bIns="45700" anchor="t" anchorCtr="0">
            <a:normAutofit/>
          </a:bodyPr>
          <a:lstStyle/>
          <a:p>
            <a:pPr marL="457200" lvl="0" indent="-342900" algn="just" rtl="0">
              <a:lnSpc>
                <a:spcPct val="115000"/>
              </a:lnSpc>
              <a:spcBef>
                <a:spcPts val="1200"/>
              </a:spcBef>
              <a:spcAft>
                <a:spcPts val="0"/>
              </a:spcAft>
              <a:buSzPts val="1800"/>
              <a:buChar char="●"/>
            </a:pPr>
            <a:r>
              <a:rPr lang="en-US" sz="1800" b="1">
                <a:latin typeface="Arial"/>
                <a:ea typeface="Arial"/>
                <a:cs typeface="Arial"/>
                <a:sym typeface="Arial"/>
              </a:rPr>
              <a:t>Edge Computing:</a:t>
            </a:r>
            <a:r>
              <a:rPr lang="en-US" sz="1800">
                <a:latin typeface="Arial"/>
                <a:ea typeface="Arial"/>
                <a:cs typeface="Arial"/>
                <a:sym typeface="Arial"/>
              </a:rPr>
              <a:t> Processing data closer to the source to reduce latency and bandwidth requirements.</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Federated Learning:</a:t>
            </a:r>
            <a:r>
              <a:rPr lang="en-US" sz="1800">
                <a:latin typeface="Arial"/>
                <a:ea typeface="Arial"/>
                <a:cs typeface="Arial"/>
                <a:sym typeface="Arial"/>
              </a:rPr>
              <a:t> Training machine learning models on decentralized data without sharing raw data.</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Explainable AI:</a:t>
            </a:r>
            <a:r>
              <a:rPr lang="en-US" sz="1800">
                <a:latin typeface="Arial"/>
                <a:ea typeface="Arial"/>
                <a:cs typeface="Arial"/>
                <a:sym typeface="Arial"/>
              </a:rPr>
              <a:t> Making AI models more transparent and interpretable.</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Data-Driven Decision Making:</a:t>
            </a:r>
            <a:r>
              <a:rPr lang="en-US" sz="1800">
                <a:latin typeface="Arial"/>
                <a:ea typeface="Arial"/>
                <a:cs typeface="Arial"/>
                <a:sym typeface="Arial"/>
              </a:rPr>
              <a:t> Using data to inform strategic decisions at all levels of an organization.</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838200" y="1251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6F8B"/>
              </a:buClr>
              <a:buSzPts val="4400"/>
              <a:buFont typeface="Calibri"/>
              <a:buNone/>
            </a:pPr>
            <a:r>
              <a:rPr lang="en-US" b="1">
                <a:solidFill>
                  <a:srgbClr val="266F8B"/>
                </a:solidFill>
              </a:rPr>
              <a:t>Overview</a:t>
            </a:r>
            <a:endParaRPr b="1">
              <a:solidFill>
                <a:srgbClr val="266F8B"/>
              </a:solidFill>
            </a:endParaRPr>
          </a:p>
        </p:txBody>
      </p:sp>
      <p:sp>
        <p:nvSpPr>
          <p:cNvPr id="32" name="Google Shape;32;p3"/>
          <p:cNvSpPr txBox="1">
            <a:spLocks noGrp="1"/>
          </p:cNvSpPr>
          <p:nvPr>
            <p:ph type="body" idx="1"/>
          </p:nvPr>
        </p:nvSpPr>
        <p:spPr>
          <a:xfrm>
            <a:off x="838200" y="1234440"/>
            <a:ext cx="10515600" cy="4942523"/>
          </a:xfrm>
          <a:prstGeom prst="rect">
            <a:avLst/>
          </a:prstGeom>
          <a:noFill/>
          <a:ln>
            <a:noFill/>
          </a:ln>
        </p:spPr>
        <p:txBody>
          <a:bodyPr spcFirstLastPara="1" wrap="square" lIns="91425" tIns="45700" rIns="91425" bIns="45700" anchor="t" anchorCtr="0">
            <a:normAutofit/>
          </a:bodyPr>
          <a:lstStyle/>
          <a:p>
            <a:pPr marL="228600" lvl="0" indent="-273050" algn="l" rtl="0">
              <a:lnSpc>
                <a:spcPct val="90000"/>
              </a:lnSpc>
              <a:spcBef>
                <a:spcPts val="1000"/>
              </a:spcBef>
              <a:spcAft>
                <a:spcPts val="0"/>
              </a:spcAft>
              <a:buClr>
                <a:schemeClr val="dk1"/>
              </a:buClr>
              <a:buSzPts val="3500"/>
              <a:buFont typeface="Calibri"/>
              <a:buAutoNum type="arabicPeriod"/>
            </a:pPr>
            <a:r>
              <a:rPr lang="en-US" sz="3500"/>
              <a:t>Data visualization introduction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Applications of Data Science</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Types of data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Technologies for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Tools for data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Techniques for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Recent trends in various data collection and analysis techniques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g3101c4a64f0_0_6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Introduction</a:t>
            </a:r>
            <a:endParaRPr/>
          </a:p>
        </p:txBody>
      </p:sp>
      <p:sp>
        <p:nvSpPr>
          <p:cNvPr id="38" name="Google Shape;38;g3101c4a64f0_0_64"/>
          <p:cNvSpPr txBox="1">
            <a:spLocks noGrp="1"/>
          </p:cNvSpPr>
          <p:nvPr>
            <p:ph type="body" idx="1"/>
          </p:nvPr>
        </p:nvSpPr>
        <p:spPr>
          <a:xfrm>
            <a:off x="838200" y="1477200"/>
            <a:ext cx="10515600" cy="46995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000" b="1">
                <a:latin typeface="Arial"/>
                <a:ea typeface="Arial"/>
                <a:cs typeface="Arial"/>
                <a:sym typeface="Arial"/>
              </a:rPr>
              <a:t>Data visualization</a:t>
            </a:r>
            <a:r>
              <a:rPr lang="en-US" sz="2000">
                <a:latin typeface="Arial"/>
                <a:ea typeface="Arial"/>
                <a:cs typeface="Arial"/>
                <a:sym typeface="Arial"/>
              </a:rPr>
              <a:t> is the art and science of communicating information visually. It involves taking complex data sets and transforming them into easily understandable and actionable insights. By representing data in visual formats like charts, graphs, and maps, data visualization helps people to quickly grasp trends, patterns, and anomalies.</a:t>
            </a:r>
            <a:endParaRPr sz="200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2000" b="1">
                <a:latin typeface="Arial"/>
                <a:ea typeface="Arial"/>
                <a:cs typeface="Arial"/>
                <a:sym typeface="Arial"/>
              </a:rPr>
              <a:t>Why is Data Visualization Important?</a:t>
            </a:r>
            <a:endParaRPr sz="2000" b="1">
              <a:latin typeface="Arial"/>
              <a:ea typeface="Arial"/>
              <a:cs typeface="Arial"/>
              <a:sym typeface="Arial"/>
            </a:endParaRPr>
          </a:p>
          <a:p>
            <a:pPr marL="457200" lvl="0" indent="-355600" algn="just" rtl="0">
              <a:lnSpc>
                <a:spcPct val="115000"/>
              </a:lnSpc>
              <a:spcBef>
                <a:spcPts val="1200"/>
              </a:spcBef>
              <a:spcAft>
                <a:spcPts val="0"/>
              </a:spcAft>
              <a:buSzPts val="2000"/>
              <a:buChar char="●"/>
            </a:pPr>
            <a:r>
              <a:rPr lang="en-US" sz="2000" b="1">
                <a:latin typeface="Arial"/>
                <a:ea typeface="Arial"/>
                <a:cs typeface="Arial"/>
                <a:sym typeface="Arial"/>
              </a:rPr>
              <a:t>Enhanced Understanding:</a:t>
            </a:r>
            <a:r>
              <a:rPr lang="en-US" sz="2000">
                <a:latin typeface="Arial"/>
                <a:ea typeface="Arial"/>
                <a:cs typeface="Arial"/>
                <a:sym typeface="Arial"/>
              </a:rPr>
              <a:t> Visual representations make complex data more accessible and easier to comprehend.</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Faster Insights:</a:t>
            </a:r>
            <a:r>
              <a:rPr lang="en-US" sz="2000">
                <a:latin typeface="Arial"/>
                <a:ea typeface="Arial"/>
                <a:cs typeface="Arial"/>
                <a:sym typeface="Arial"/>
              </a:rPr>
              <a:t> Visualizations can reveal insights that might be missed in raw data.</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Effective Communication:</a:t>
            </a:r>
            <a:r>
              <a:rPr lang="en-US" sz="2000">
                <a:latin typeface="Arial"/>
                <a:ea typeface="Arial"/>
                <a:cs typeface="Arial"/>
                <a:sym typeface="Arial"/>
              </a:rPr>
              <a:t> Visualizations can effectively communicate information to a wide audience, regardless of technical expertise.</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Improved Decision-Making:</a:t>
            </a:r>
            <a:r>
              <a:rPr lang="en-US" sz="2000">
                <a:latin typeface="Arial"/>
                <a:ea typeface="Arial"/>
                <a:cs typeface="Arial"/>
                <a:sym typeface="Arial"/>
              </a:rPr>
              <a:t> Data-driven decisions can be made more confidently with the help of visual insights.</a:t>
            </a:r>
            <a:endParaRPr sz="2000">
              <a:latin typeface="Arial"/>
              <a:ea typeface="Arial"/>
              <a:cs typeface="Arial"/>
              <a:sym typeface="Arial"/>
            </a:endParaRPr>
          </a:p>
          <a:p>
            <a:pPr marL="0" lvl="0" indent="0" algn="just" rtl="0">
              <a:spcBef>
                <a:spcPts val="1200"/>
              </a:spcBef>
              <a:spcAft>
                <a:spcPts val="0"/>
              </a:spcAft>
              <a:buNone/>
            </a:pPr>
            <a:endParaRPr sz="3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g3101c4a64f0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Applications of Data Science</a:t>
            </a:r>
            <a:endParaRPr/>
          </a:p>
        </p:txBody>
      </p:sp>
      <p:sp>
        <p:nvSpPr>
          <p:cNvPr id="44" name="Google Shape;44;g3101c4a64f0_0_1"/>
          <p:cNvSpPr txBox="1">
            <a:spLocks noGrp="1"/>
          </p:cNvSpPr>
          <p:nvPr>
            <p:ph type="body" idx="1"/>
          </p:nvPr>
        </p:nvSpPr>
        <p:spPr>
          <a:xfrm>
            <a:off x="838200" y="1392625"/>
            <a:ext cx="4686300" cy="4917900"/>
          </a:xfrm>
          <a:prstGeom prst="rect">
            <a:avLst/>
          </a:prstGeom>
        </p:spPr>
        <p:txBody>
          <a:bodyPr spcFirstLastPara="1" wrap="square" lIns="91425" tIns="45700" rIns="91425" bIns="45700" anchor="t" anchorCtr="0">
            <a:noAutofit/>
          </a:bodyPr>
          <a:lstStyle/>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Healthcare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Disease Prediction:</a:t>
            </a:r>
            <a:r>
              <a:rPr lang="en-US" sz="1035">
                <a:latin typeface="Arial"/>
                <a:ea typeface="Arial"/>
                <a:cs typeface="Arial"/>
                <a:sym typeface="Arial"/>
              </a:rPr>
              <a:t> Identifying individuals at risk of specific diseases.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Drug Discovery:</a:t>
            </a:r>
            <a:r>
              <a:rPr lang="en-US" sz="1035">
                <a:latin typeface="Arial"/>
                <a:ea typeface="Arial"/>
                <a:cs typeface="Arial"/>
                <a:sym typeface="Arial"/>
              </a:rPr>
              <a:t> Accelerating the drug discovery process.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Personalized Medicine:</a:t>
            </a:r>
            <a:r>
              <a:rPr lang="en-US" sz="1035">
                <a:latin typeface="Arial"/>
                <a:ea typeface="Arial"/>
                <a:cs typeface="Arial"/>
                <a:sym typeface="Arial"/>
              </a:rPr>
              <a:t> Tailoring treatments to individual patients.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Medical Image Analysis:</a:t>
            </a:r>
            <a:r>
              <a:rPr lang="en-US" sz="1035">
                <a:latin typeface="Arial"/>
                <a:ea typeface="Arial"/>
                <a:cs typeface="Arial"/>
                <a:sym typeface="Arial"/>
              </a:rPr>
              <a:t> Analyzing medical images like X-rays and MRIs to detect anomalies.  </a:t>
            </a:r>
            <a:endParaRPr sz="1035">
              <a:latin typeface="Arial"/>
              <a:ea typeface="Arial"/>
              <a:cs typeface="Arial"/>
              <a:sym typeface="Arial"/>
            </a:endParaRPr>
          </a:p>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Finance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Fraud Detection:</a:t>
            </a:r>
            <a:r>
              <a:rPr lang="en-US" sz="1035">
                <a:latin typeface="Arial"/>
                <a:ea typeface="Arial"/>
                <a:cs typeface="Arial"/>
                <a:sym typeface="Arial"/>
              </a:rPr>
              <a:t> Identifying fraudulent transactions and activities.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Risk Assessment:</a:t>
            </a:r>
            <a:r>
              <a:rPr lang="en-US" sz="1035">
                <a:latin typeface="Arial"/>
                <a:ea typeface="Arial"/>
                <a:cs typeface="Arial"/>
                <a:sym typeface="Arial"/>
              </a:rPr>
              <a:t> Evaluating financial risks and making informed decisions.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Algorithmic Trading:</a:t>
            </a:r>
            <a:r>
              <a:rPr lang="en-US" sz="1035">
                <a:latin typeface="Arial"/>
                <a:ea typeface="Arial"/>
                <a:cs typeface="Arial"/>
                <a:sym typeface="Arial"/>
              </a:rPr>
              <a:t> Automating trading strategies.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Customer Segmentation:</a:t>
            </a:r>
            <a:r>
              <a:rPr lang="en-US" sz="1035">
                <a:latin typeface="Arial"/>
                <a:ea typeface="Arial"/>
                <a:cs typeface="Arial"/>
                <a:sym typeface="Arial"/>
              </a:rPr>
              <a:t> Grouping customers based on their behavior and preferences.  </a:t>
            </a:r>
            <a:endParaRPr sz="1035">
              <a:latin typeface="Arial"/>
              <a:ea typeface="Arial"/>
              <a:cs typeface="Arial"/>
              <a:sym typeface="Arial"/>
            </a:endParaRPr>
          </a:p>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E-commerce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Recommendation Systems:</a:t>
            </a:r>
            <a:r>
              <a:rPr lang="en-US" sz="1035">
                <a:latin typeface="Arial"/>
                <a:ea typeface="Arial"/>
                <a:cs typeface="Arial"/>
                <a:sym typeface="Arial"/>
              </a:rPr>
              <a:t> Suggesting products and services to customers.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Inventory Management:</a:t>
            </a:r>
            <a:r>
              <a:rPr lang="en-US" sz="1035">
                <a:latin typeface="Arial"/>
                <a:ea typeface="Arial"/>
                <a:cs typeface="Arial"/>
                <a:sym typeface="Arial"/>
              </a:rPr>
              <a:t> Optimizing inventory levels to reduce costs.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Price Optimization:</a:t>
            </a:r>
            <a:r>
              <a:rPr lang="en-US" sz="1035">
                <a:latin typeface="Arial"/>
                <a:ea typeface="Arial"/>
                <a:cs typeface="Arial"/>
                <a:sym typeface="Arial"/>
              </a:rPr>
              <a:t> Dynamically adjusting prices to maximize revenue.  </a:t>
            </a:r>
            <a:endParaRPr sz="1035">
              <a:latin typeface="Arial"/>
              <a:ea typeface="Arial"/>
              <a:cs typeface="Arial"/>
              <a:sym typeface="Arial"/>
            </a:endParaRPr>
          </a:p>
          <a:p>
            <a:pPr marL="457200" lvl="0" indent="0" algn="l" rtl="0">
              <a:lnSpc>
                <a:spcPct val="105000"/>
              </a:lnSpc>
              <a:spcBef>
                <a:spcPts val="1200"/>
              </a:spcBef>
              <a:spcAft>
                <a:spcPts val="0"/>
              </a:spcAft>
              <a:buSzPts val="935"/>
              <a:buNone/>
            </a:pPr>
            <a:br>
              <a:rPr lang="en-US" sz="1035">
                <a:latin typeface="Arial"/>
                <a:ea typeface="Arial"/>
                <a:cs typeface="Arial"/>
                <a:sym typeface="Arial"/>
              </a:rPr>
            </a:br>
            <a:r>
              <a:rPr lang="en-US" sz="1035">
                <a:latin typeface="Arial"/>
                <a:ea typeface="Arial"/>
                <a:cs typeface="Arial"/>
                <a:sym typeface="Arial"/>
              </a:rPr>
              <a:t>   </a:t>
            </a:r>
            <a:endParaRPr sz="1035">
              <a:latin typeface="Arial"/>
              <a:ea typeface="Arial"/>
              <a:cs typeface="Arial"/>
              <a:sym typeface="Arial"/>
            </a:endParaRPr>
          </a:p>
          <a:p>
            <a:pPr marL="0" lvl="0" indent="0" algn="l" rtl="0">
              <a:lnSpc>
                <a:spcPct val="80000"/>
              </a:lnSpc>
              <a:spcBef>
                <a:spcPts val="1200"/>
              </a:spcBef>
              <a:spcAft>
                <a:spcPts val="0"/>
              </a:spcAft>
              <a:buSzPts val="935"/>
              <a:buNone/>
            </a:pPr>
            <a:endParaRPr sz="2480"/>
          </a:p>
        </p:txBody>
      </p:sp>
      <p:sp>
        <p:nvSpPr>
          <p:cNvPr id="45" name="Google Shape;45;g3101c4a64f0_0_1"/>
          <p:cNvSpPr txBox="1">
            <a:spLocks noGrp="1"/>
          </p:cNvSpPr>
          <p:nvPr>
            <p:ph type="body" idx="1"/>
          </p:nvPr>
        </p:nvSpPr>
        <p:spPr>
          <a:xfrm>
            <a:off x="5524500" y="1392625"/>
            <a:ext cx="6331200" cy="4917900"/>
          </a:xfrm>
          <a:prstGeom prst="rect">
            <a:avLst/>
          </a:prstGeom>
        </p:spPr>
        <p:txBody>
          <a:bodyPr spcFirstLastPara="1" wrap="square" lIns="91425" tIns="45700" rIns="91425" bIns="45700" anchor="t" anchorCtr="0">
            <a:noAutofit/>
          </a:bodyPr>
          <a:lstStyle/>
          <a:p>
            <a:pPr marL="0" lvl="0" indent="0" algn="l" rtl="0">
              <a:lnSpc>
                <a:spcPct val="95000"/>
              </a:lnSpc>
              <a:spcBef>
                <a:spcPts val="1400"/>
              </a:spcBef>
              <a:spcAft>
                <a:spcPts val="0"/>
              </a:spcAft>
              <a:buSzPts val="688"/>
              <a:buNone/>
            </a:pPr>
            <a:r>
              <a:rPr lang="en-US" sz="1212" b="1">
                <a:latin typeface="Arial"/>
                <a:ea typeface="Arial"/>
                <a:cs typeface="Arial"/>
                <a:sym typeface="Arial"/>
              </a:rPr>
              <a:t>Marketing</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Customer Segmentation:</a:t>
            </a:r>
            <a:r>
              <a:rPr lang="en-US" sz="1087">
                <a:latin typeface="Arial"/>
                <a:ea typeface="Arial"/>
                <a:cs typeface="Arial"/>
                <a:sym typeface="Arial"/>
              </a:rPr>
              <a:t> Identifying customer segments for targeted marketing campaigns.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Sentiment Analysis:</a:t>
            </a:r>
            <a:r>
              <a:rPr lang="en-US" sz="1087">
                <a:latin typeface="Arial"/>
                <a:ea typeface="Arial"/>
                <a:cs typeface="Arial"/>
                <a:sym typeface="Arial"/>
              </a:rPr>
              <a:t> Analyzing customer feedback to gauge brand sentiment.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Predictive Analytics:</a:t>
            </a:r>
            <a:r>
              <a:rPr lang="en-US" sz="1087">
                <a:latin typeface="Arial"/>
                <a:ea typeface="Arial"/>
                <a:cs typeface="Arial"/>
                <a:sym typeface="Arial"/>
              </a:rPr>
              <a:t> Forecasting future trends and customer behavior.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Marketing Campaign Optimization:</a:t>
            </a:r>
            <a:r>
              <a:rPr lang="en-US" sz="1087">
                <a:latin typeface="Arial"/>
                <a:ea typeface="Arial"/>
                <a:cs typeface="Arial"/>
                <a:sym typeface="Arial"/>
              </a:rPr>
              <a:t> Evaluating the effectiveness of marketing campaigns.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Transportation</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Traffic Prediction:</a:t>
            </a:r>
            <a:r>
              <a:rPr lang="en-US" sz="1087">
                <a:latin typeface="Arial"/>
                <a:ea typeface="Arial"/>
                <a:cs typeface="Arial"/>
                <a:sym typeface="Arial"/>
              </a:rPr>
              <a:t> Forecasting traffic patterns to optimize traffic flow.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Autonomous Vehicles:</a:t>
            </a:r>
            <a:r>
              <a:rPr lang="en-US" sz="1087">
                <a:latin typeface="Arial"/>
                <a:ea typeface="Arial"/>
                <a:cs typeface="Arial"/>
                <a:sym typeface="Arial"/>
              </a:rPr>
              <a:t> Developing self-driving cars.</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Logistics Optimization:</a:t>
            </a:r>
            <a:r>
              <a:rPr lang="en-US" sz="1087">
                <a:latin typeface="Arial"/>
                <a:ea typeface="Arial"/>
                <a:cs typeface="Arial"/>
                <a:sym typeface="Arial"/>
              </a:rPr>
              <a:t> Optimizing supply chain and logistics operations.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Government</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Public Policy:</a:t>
            </a:r>
            <a:r>
              <a:rPr lang="en-US" sz="1087">
                <a:latin typeface="Arial"/>
                <a:ea typeface="Arial"/>
                <a:cs typeface="Arial"/>
                <a:sym typeface="Arial"/>
              </a:rPr>
              <a:t> Making data-driven policy decisions.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Fraud Detection:</a:t>
            </a:r>
            <a:r>
              <a:rPr lang="en-US" sz="1087">
                <a:latin typeface="Arial"/>
                <a:ea typeface="Arial"/>
                <a:cs typeface="Arial"/>
                <a:sym typeface="Arial"/>
              </a:rPr>
              <a:t> Identifying fraudulent activities in government programs.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Urban Planning:</a:t>
            </a:r>
            <a:r>
              <a:rPr lang="en-US" sz="1087">
                <a:latin typeface="Arial"/>
                <a:ea typeface="Arial"/>
                <a:cs typeface="Arial"/>
                <a:sym typeface="Arial"/>
              </a:rPr>
              <a:t> Analyzing urban data to improve city planning.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Disaster Response:</a:t>
            </a:r>
            <a:r>
              <a:rPr lang="en-US" sz="1087">
                <a:latin typeface="Arial"/>
                <a:ea typeface="Arial"/>
                <a:cs typeface="Arial"/>
                <a:sym typeface="Arial"/>
              </a:rPr>
              <a:t> Using data to predict and respond to natural disasters.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Entertainment</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Recommendation Systems:</a:t>
            </a:r>
            <a:r>
              <a:rPr lang="en-US" sz="1087">
                <a:latin typeface="Arial"/>
                <a:ea typeface="Arial"/>
                <a:cs typeface="Arial"/>
                <a:sym typeface="Arial"/>
              </a:rPr>
              <a:t> Suggesting movies, TV shows, and music to users.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Content Creation:</a:t>
            </a:r>
            <a:r>
              <a:rPr lang="en-US" sz="1087">
                <a:latin typeface="Arial"/>
                <a:ea typeface="Arial"/>
                <a:cs typeface="Arial"/>
                <a:sym typeface="Arial"/>
              </a:rPr>
              <a:t> Analyzing audience preferences to create engaging content.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Ad Targeting:</a:t>
            </a:r>
            <a:r>
              <a:rPr lang="en-US" sz="1087">
                <a:latin typeface="Arial"/>
                <a:ea typeface="Arial"/>
                <a:cs typeface="Arial"/>
                <a:sym typeface="Arial"/>
              </a:rPr>
              <a:t> Targeting ads to specific demographics and interests.</a:t>
            </a:r>
            <a:br>
              <a:rPr lang="en-US" sz="1087">
                <a:latin typeface="Arial"/>
                <a:ea typeface="Arial"/>
                <a:cs typeface="Arial"/>
                <a:sym typeface="Arial"/>
              </a:rPr>
            </a:br>
            <a:r>
              <a:rPr lang="en-US" sz="1087">
                <a:latin typeface="Arial"/>
                <a:ea typeface="Arial"/>
                <a:cs typeface="Arial"/>
                <a:sym typeface="Arial"/>
              </a:rPr>
              <a:t>   </a:t>
            </a:r>
            <a:endParaRPr sz="1087">
              <a:latin typeface="Arial"/>
              <a:ea typeface="Arial"/>
              <a:cs typeface="Arial"/>
              <a:sym typeface="Arial"/>
            </a:endParaRPr>
          </a:p>
          <a:p>
            <a:pPr marL="0" lvl="0" indent="0" algn="l" rtl="0">
              <a:lnSpc>
                <a:spcPct val="70000"/>
              </a:lnSpc>
              <a:spcBef>
                <a:spcPts val="1200"/>
              </a:spcBef>
              <a:spcAft>
                <a:spcPts val="0"/>
              </a:spcAft>
              <a:buSzPts val="688"/>
              <a:buNone/>
            </a:pPr>
            <a:endParaRPr sz="21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3101c4a64f0_0_15"/>
          <p:cNvSpPr txBox="1">
            <a:spLocks noGrp="1"/>
          </p:cNvSpPr>
          <p:nvPr>
            <p:ph type="title"/>
          </p:nvPr>
        </p:nvSpPr>
        <p:spPr>
          <a:xfrm>
            <a:off x="838200" y="24647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b="1"/>
              <a:t>Types</a:t>
            </a:r>
            <a:r>
              <a:rPr lang="en-US" sz="3500"/>
              <a:t>, Technologies, Tools, Techniques for visualization</a:t>
            </a:r>
            <a:endParaRPr/>
          </a:p>
        </p:txBody>
      </p:sp>
      <p:graphicFrame>
        <p:nvGraphicFramePr>
          <p:cNvPr id="51" name="Google Shape;51;g3101c4a64f0_0_15"/>
          <p:cNvGraphicFramePr/>
          <p:nvPr>
            <p:extLst>
              <p:ext uri="{D42A27DB-BD31-4B8C-83A1-F6EECF244321}">
                <p14:modId xmlns:p14="http://schemas.microsoft.com/office/powerpoint/2010/main" val="176008142"/>
              </p:ext>
            </p:extLst>
          </p:nvPr>
        </p:nvGraphicFramePr>
        <p:xfrm>
          <a:off x="952500" y="1300150"/>
          <a:ext cx="10287000" cy="4805262"/>
        </p:xfrm>
        <a:graphic>
          <a:graphicData uri="http://schemas.openxmlformats.org/drawingml/2006/table">
            <a:tbl>
              <a:tblPr>
                <a:noFill/>
                <a:tableStyleId>{27DF45FD-1609-4C6A-B410-26984FFCC6C0}</a:tableStyleId>
              </a:tblPr>
              <a:tblGrid>
                <a:gridCol w="364950">
                  <a:extLst>
                    <a:ext uri="{9D8B030D-6E8A-4147-A177-3AD203B41FA5}">
                      <a16:colId xmlns:a16="http://schemas.microsoft.com/office/drawing/2014/main" val="20000"/>
                    </a:ext>
                  </a:extLst>
                </a:gridCol>
                <a:gridCol w="1696800">
                  <a:extLst>
                    <a:ext uri="{9D8B030D-6E8A-4147-A177-3AD203B41FA5}">
                      <a16:colId xmlns:a16="http://schemas.microsoft.com/office/drawing/2014/main" val="20001"/>
                    </a:ext>
                  </a:extLst>
                </a:gridCol>
                <a:gridCol w="5153050">
                  <a:extLst>
                    <a:ext uri="{9D8B030D-6E8A-4147-A177-3AD203B41FA5}">
                      <a16:colId xmlns:a16="http://schemas.microsoft.com/office/drawing/2014/main" val="20002"/>
                    </a:ext>
                  </a:extLst>
                </a:gridCol>
                <a:gridCol w="3072200">
                  <a:extLst>
                    <a:ext uri="{9D8B030D-6E8A-4147-A177-3AD203B41FA5}">
                      <a16:colId xmlns:a16="http://schemas.microsoft.com/office/drawing/2014/main" val="20003"/>
                    </a:ext>
                  </a:extLst>
                </a:gridCol>
              </a:tblGrid>
              <a:tr h="395575">
                <a:tc>
                  <a:txBody>
                    <a:bodyPr/>
                    <a:lstStyle/>
                    <a:p>
                      <a:pPr marL="0" lvl="0" indent="0" algn="l" rtl="0">
                        <a:lnSpc>
                          <a:spcPct val="115000"/>
                        </a:lnSpc>
                        <a:spcBef>
                          <a:spcPts val="0"/>
                        </a:spcBef>
                        <a:spcAft>
                          <a:spcPts val="0"/>
                        </a:spcAft>
                        <a:buNone/>
                      </a:pP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Types</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Description</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Example</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395575">
                <a:tc>
                  <a:txBody>
                    <a:bodyPr/>
                    <a:lstStyle/>
                    <a:p>
                      <a:pPr marL="0" marR="0" lvl="0" indent="0" algn="l" rtl="0">
                        <a:lnSpc>
                          <a:spcPct val="115000"/>
                        </a:lnSpc>
                        <a:spcBef>
                          <a:spcPts val="0"/>
                        </a:spcBef>
                        <a:spcAft>
                          <a:spcPts val="0"/>
                        </a:spcAft>
                        <a:buNone/>
                      </a:pPr>
                      <a:r>
                        <a:rPr lang="en-US"/>
                        <a:t>1</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Line Charts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trends and patterns over time</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Stock price charts</a:t>
                      </a:r>
                      <a:endParaRPr dirty="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95575">
                <a:tc>
                  <a:txBody>
                    <a:bodyPr/>
                    <a:lstStyle/>
                    <a:p>
                      <a:pPr marL="0" marR="0" lvl="0" indent="0" algn="l" rtl="0">
                        <a:lnSpc>
                          <a:spcPct val="115000"/>
                        </a:lnSpc>
                        <a:spcBef>
                          <a:spcPts val="0"/>
                        </a:spcBef>
                        <a:spcAft>
                          <a:spcPts val="0"/>
                        </a:spcAft>
                        <a:buNone/>
                      </a:pPr>
                      <a:r>
                        <a:rPr lang="en-US" dirty="0"/>
                        <a:t>2</a:t>
                      </a:r>
                      <a:endParaRPr dirty="0"/>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Bar Charts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Compare categories or groups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Sales by region</a:t>
                      </a:r>
                      <a:endParaRPr dirty="0"/>
                    </a:p>
                  </a:txBody>
                  <a:tcPr marL="28575" marR="2857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277981579"/>
                  </a:ext>
                </a:extLst>
              </a:tr>
              <a:tr h="395575">
                <a:tc>
                  <a:txBody>
                    <a:bodyPr/>
                    <a:lstStyle/>
                    <a:p>
                      <a:pPr marL="0" marR="0" lvl="0" indent="0" algn="l" rtl="0">
                        <a:lnSpc>
                          <a:spcPct val="115000"/>
                        </a:lnSpc>
                        <a:spcBef>
                          <a:spcPts val="0"/>
                        </a:spcBef>
                        <a:spcAft>
                          <a:spcPts val="0"/>
                        </a:spcAft>
                        <a:buNone/>
                      </a:pPr>
                      <a:r>
                        <a:rPr lang="en-US"/>
                        <a:t>3</a:t>
                      </a:r>
                      <a:endParaRPr/>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Pie Charts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proportions of a whole</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Market share distribution</a:t>
                      </a:r>
                      <a:endParaRPr dirty="0"/>
                    </a:p>
                  </a:txBody>
                  <a:tcPr marL="91425" marR="9142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95575">
                <a:tc>
                  <a:txBody>
                    <a:bodyPr/>
                    <a:lstStyle/>
                    <a:p>
                      <a:pPr marL="0" marR="0" lvl="0" indent="0" algn="l" rtl="0">
                        <a:lnSpc>
                          <a:spcPct val="115000"/>
                        </a:lnSpc>
                        <a:spcBef>
                          <a:spcPts val="0"/>
                        </a:spcBef>
                        <a:spcAft>
                          <a:spcPts val="0"/>
                        </a:spcAft>
                        <a:buNone/>
                      </a:pPr>
                      <a:r>
                        <a:rPr lang="en-US"/>
                        <a:t>4</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Histograms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the distribution of numerical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Age distribution of a population</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95575">
                <a:tc>
                  <a:txBody>
                    <a:bodyPr/>
                    <a:lstStyle/>
                    <a:p>
                      <a:pPr marL="0" marR="0" lvl="0" indent="0" algn="l" rtl="0">
                        <a:lnSpc>
                          <a:spcPct val="115000"/>
                        </a:lnSpc>
                        <a:spcBef>
                          <a:spcPts val="0"/>
                        </a:spcBef>
                        <a:spcAft>
                          <a:spcPts val="0"/>
                        </a:spcAft>
                        <a:buNone/>
                      </a:pPr>
                      <a:r>
                        <a:rPr lang="en-US"/>
                        <a:t>5</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Scatter Plots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relationships between two numerical variables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Correlation between height and weight</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49625">
                <a:tc>
                  <a:txBody>
                    <a:bodyPr/>
                    <a:lstStyle/>
                    <a:p>
                      <a:pPr marL="0" marR="0" lvl="0" indent="0" algn="l" rtl="0">
                        <a:lnSpc>
                          <a:spcPct val="115000"/>
                        </a:lnSpc>
                        <a:spcBef>
                          <a:spcPts val="0"/>
                        </a:spcBef>
                        <a:spcAft>
                          <a:spcPts val="0"/>
                        </a:spcAft>
                        <a:buNone/>
                      </a:pPr>
                      <a:r>
                        <a:rPr lang="en-US"/>
                        <a:t>6</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Heatmaps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relationships between two categorical variables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Correlation matrix</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49625">
                <a:tc>
                  <a:txBody>
                    <a:bodyPr/>
                    <a:lstStyle/>
                    <a:p>
                      <a:pPr marL="0" marR="0" lvl="0" indent="0" algn="l" rtl="0">
                        <a:lnSpc>
                          <a:spcPct val="115000"/>
                        </a:lnSpc>
                        <a:spcBef>
                          <a:spcPts val="0"/>
                        </a:spcBef>
                        <a:spcAft>
                          <a:spcPts val="0"/>
                        </a:spcAft>
                        <a:buNone/>
                      </a:pPr>
                      <a:r>
                        <a:rPr lang="en-US"/>
                        <a:t>7</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geographic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Population density maps</a:t>
                      </a:r>
                      <a:endParaRPr dirty="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49625">
                <a:tc>
                  <a:txBody>
                    <a:bodyPr/>
                    <a:lstStyle/>
                    <a:p>
                      <a:pPr marL="0" marR="0" lvl="0" indent="0" algn="l" rtl="0">
                        <a:lnSpc>
                          <a:spcPct val="115000"/>
                        </a:lnSpc>
                        <a:spcBef>
                          <a:spcPts val="0"/>
                        </a:spcBef>
                        <a:spcAft>
                          <a:spcPts val="0"/>
                        </a:spcAft>
                        <a:buNone/>
                      </a:pPr>
                      <a:r>
                        <a:rPr lang="en-US"/>
                        <a:t>8</a:t>
                      </a:r>
                      <a:endParaRPr/>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Network Diagrams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connections between entities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Social networks</a:t>
                      </a:r>
                      <a:endParaRPr dirty="0"/>
                    </a:p>
                  </a:txBody>
                  <a:tcPr marL="28575" marR="2857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163615030"/>
                  </a:ext>
                </a:extLst>
              </a:tr>
              <a:tr h="449625">
                <a:tc>
                  <a:txBody>
                    <a:bodyPr/>
                    <a:lstStyle/>
                    <a:p>
                      <a:pPr marL="0" marR="0" lvl="0" indent="0" algn="l" rtl="0">
                        <a:lnSpc>
                          <a:spcPct val="115000"/>
                        </a:lnSpc>
                        <a:spcBef>
                          <a:spcPts val="0"/>
                        </a:spcBef>
                        <a:spcAft>
                          <a:spcPts val="0"/>
                        </a:spcAft>
                        <a:buNone/>
                      </a:pPr>
                      <a:r>
                        <a:rPr lang="en-US"/>
                        <a:t>9</a:t>
                      </a:r>
                      <a:endParaRPr/>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Treemaps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hierarchical data</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File system structure</a:t>
                      </a:r>
                      <a:endParaRPr dirty="0"/>
                    </a:p>
                  </a:txBody>
                  <a:tcPr marL="91425" marR="9142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520950">
                <a:tc>
                  <a:txBody>
                    <a:bodyPr/>
                    <a:lstStyle/>
                    <a:p>
                      <a:pPr marL="0" marR="0" lvl="0" indent="0" algn="l" rtl="0">
                        <a:lnSpc>
                          <a:spcPct val="115000"/>
                        </a:lnSpc>
                        <a:spcBef>
                          <a:spcPts val="0"/>
                        </a:spcBef>
                        <a:spcAft>
                          <a:spcPts val="0"/>
                        </a:spcAft>
                        <a:buNone/>
                      </a:pPr>
                      <a:r>
                        <a:rPr lang="en-US"/>
                        <a:t>10</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Box Plots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the distribution of a numerical variable, including quartiles and outliers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Income distribution</a:t>
                      </a:r>
                      <a:endParaRPr dirty="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3101c4a64f0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a:t>
            </a:r>
            <a:r>
              <a:rPr lang="en-US" sz="3500" b="1"/>
              <a:t>Technologies</a:t>
            </a:r>
            <a:r>
              <a:rPr lang="en-US" sz="3500"/>
              <a:t>, Tools, Techniques for visualization</a:t>
            </a:r>
            <a:endParaRPr/>
          </a:p>
        </p:txBody>
      </p:sp>
      <p:graphicFrame>
        <p:nvGraphicFramePr>
          <p:cNvPr id="59" name="Google Shape;59;g3101c4a64f0_0_6"/>
          <p:cNvGraphicFramePr/>
          <p:nvPr/>
        </p:nvGraphicFramePr>
        <p:xfrm>
          <a:off x="952500" y="1749550"/>
          <a:ext cx="9595850" cy="3514600"/>
        </p:xfrm>
        <a:graphic>
          <a:graphicData uri="http://schemas.openxmlformats.org/drawingml/2006/table">
            <a:tbl>
              <a:tblPr>
                <a:noFill/>
                <a:tableStyleId>{27DF45FD-1609-4C6A-B410-26984FFCC6C0}</a:tableStyleId>
              </a:tblPr>
              <a:tblGrid>
                <a:gridCol w="2404075">
                  <a:extLst>
                    <a:ext uri="{9D8B030D-6E8A-4147-A177-3AD203B41FA5}">
                      <a16:colId xmlns:a16="http://schemas.microsoft.com/office/drawing/2014/main" val="20000"/>
                    </a:ext>
                  </a:extLst>
                </a:gridCol>
                <a:gridCol w="7191775">
                  <a:extLst>
                    <a:ext uri="{9D8B030D-6E8A-4147-A177-3AD203B41FA5}">
                      <a16:colId xmlns:a16="http://schemas.microsoft.com/office/drawing/2014/main" val="20001"/>
                    </a:ext>
                  </a:extLst>
                </a:gridCol>
              </a:tblGrid>
              <a:tr h="784650">
                <a:tc>
                  <a:txBody>
                    <a:bodyPr/>
                    <a:lstStyle/>
                    <a:p>
                      <a:pPr marL="0" lvl="0" indent="0" algn="l" rtl="0">
                        <a:lnSpc>
                          <a:spcPct val="115000"/>
                        </a:lnSpc>
                        <a:spcBef>
                          <a:spcPts val="0"/>
                        </a:spcBef>
                        <a:spcAft>
                          <a:spcPts val="0"/>
                        </a:spcAft>
                        <a:buNone/>
                      </a:pPr>
                      <a:r>
                        <a:rPr lang="en-US" sz="2000">
                          <a:solidFill>
                            <a:schemeClr val="lt1"/>
                          </a:solidFill>
                        </a:rPr>
                        <a:t>Technologies</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Description</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972650">
                <a:tc>
                  <a:txBody>
                    <a:bodyPr/>
                    <a:lstStyle/>
                    <a:p>
                      <a:pPr marL="0" marR="0" lvl="0" indent="0" algn="l" rtl="0">
                        <a:lnSpc>
                          <a:spcPct val="115000"/>
                        </a:lnSpc>
                        <a:spcBef>
                          <a:spcPts val="0"/>
                        </a:spcBef>
                        <a:spcAft>
                          <a:spcPts val="0"/>
                        </a:spcAft>
                        <a:buNone/>
                      </a:pPr>
                      <a:r>
                        <a:rPr lang="en-US" sz="2000"/>
                        <a:t>D3.js</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JavaScript library for creating dynamic and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84650">
                <a:tc>
                  <a:txBody>
                    <a:bodyPr/>
                    <a:lstStyle/>
                    <a:p>
                      <a:pPr marL="0" marR="0" lvl="0" indent="0" algn="l" rtl="0">
                        <a:lnSpc>
                          <a:spcPct val="115000"/>
                        </a:lnSpc>
                        <a:spcBef>
                          <a:spcPts val="0"/>
                        </a:spcBef>
                        <a:spcAft>
                          <a:spcPts val="0"/>
                        </a:spcAft>
                        <a:buNone/>
                      </a:pPr>
                      <a:r>
                        <a:rPr lang="en-US" sz="2000"/>
                        <a:t>Plotly</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Python library for creating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972650">
                <a:tc>
                  <a:txBody>
                    <a:bodyPr/>
                    <a:lstStyle/>
                    <a:p>
                      <a:pPr marL="0" marR="0" lvl="0" indent="0" algn="l" rtl="0">
                        <a:lnSpc>
                          <a:spcPct val="115000"/>
                        </a:lnSpc>
                        <a:spcBef>
                          <a:spcPts val="0"/>
                        </a:spcBef>
                        <a:spcAft>
                          <a:spcPts val="0"/>
                        </a:spcAft>
                        <a:buNone/>
                      </a:pPr>
                      <a:r>
                        <a:rPr lang="en-US" sz="2000"/>
                        <a:t>Matplotlib</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Python library for creating static, animated, and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3101c4a64f0_0_28"/>
          <p:cNvSpPr txBox="1">
            <a:spLocks noGrp="1"/>
          </p:cNvSpPr>
          <p:nvPr>
            <p:ph type="title"/>
          </p:nvPr>
        </p:nvSpPr>
        <p:spPr>
          <a:xfrm>
            <a:off x="875950" y="290175"/>
            <a:ext cx="104013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Technologies, </a:t>
            </a:r>
            <a:r>
              <a:rPr lang="en-US" sz="3500" b="1"/>
              <a:t>Tools</a:t>
            </a:r>
            <a:r>
              <a:rPr lang="en-US" sz="3500"/>
              <a:t>, Techniques for visualization</a:t>
            </a:r>
            <a:endParaRPr/>
          </a:p>
        </p:txBody>
      </p:sp>
      <p:graphicFrame>
        <p:nvGraphicFramePr>
          <p:cNvPr id="65" name="Google Shape;65;g3101c4a64f0_0_28"/>
          <p:cNvGraphicFramePr/>
          <p:nvPr/>
        </p:nvGraphicFramePr>
        <p:xfrm>
          <a:off x="952500" y="1615875"/>
          <a:ext cx="10401300" cy="4358774"/>
        </p:xfrm>
        <a:graphic>
          <a:graphicData uri="http://schemas.openxmlformats.org/drawingml/2006/table">
            <a:tbl>
              <a:tblPr>
                <a:noFill/>
                <a:tableStyleId>{27DF45FD-1609-4C6A-B410-26984FFCC6C0}</a:tableStyleId>
              </a:tblPr>
              <a:tblGrid>
                <a:gridCol w="2668350">
                  <a:extLst>
                    <a:ext uri="{9D8B030D-6E8A-4147-A177-3AD203B41FA5}">
                      <a16:colId xmlns:a16="http://schemas.microsoft.com/office/drawing/2014/main" val="20000"/>
                    </a:ext>
                  </a:extLst>
                </a:gridCol>
                <a:gridCol w="7732950">
                  <a:extLst>
                    <a:ext uri="{9D8B030D-6E8A-4147-A177-3AD203B41FA5}">
                      <a16:colId xmlns:a16="http://schemas.microsoft.com/office/drawing/2014/main" val="20001"/>
                    </a:ext>
                  </a:extLst>
                </a:gridCol>
              </a:tblGrid>
              <a:tr h="559375">
                <a:tc>
                  <a:txBody>
                    <a:bodyPr/>
                    <a:lstStyle/>
                    <a:p>
                      <a:pPr marL="0" marR="0" lvl="0" indent="0" algn="l" rtl="0">
                        <a:lnSpc>
                          <a:spcPct val="115000"/>
                        </a:lnSpc>
                        <a:spcBef>
                          <a:spcPts val="0"/>
                        </a:spcBef>
                        <a:spcAft>
                          <a:spcPts val="0"/>
                        </a:spcAft>
                        <a:buNone/>
                      </a:pPr>
                      <a:r>
                        <a:rPr lang="en-US" sz="2300">
                          <a:solidFill>
                            <a:schemeClr val="lt1"/>
                          </a:solidFill>
                        </a:rPr>
                        <a:t>Tool</a:t>
                      </a:r>
                      <a:endParaRPr sz="23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marR="0" lvl="0" indent="0" algn="l" rtl="0">
                        <a:lnSpc>
                          <a:spcPct val="115000"/>
                        </a:lnSpc>
                        <a:spcBef>
                          <a:spcPts val="0"/>
                        </a:spcBef>
                        <a:spcAft>
                          <a:spcPts val="0"/>
                        </a:spcAft>
                        <a:buNone/>
                      </a:pPr>
                      <a:r>
                        <a:rPr lang="en-US" sz="2300">
                          <a:solidFill>
                            <a:schemeClr val="lt1"/>
                          </a:solidFill>
                        </a:rPr>
                        <a:t>Description</a:t>
                      </a:r>
                      <a:endParaRPr sz="23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559375">
                <a:tc>
                  <a:txBody>
                    <a:bodyPr/>
                    <a:lstStyle/>
                    <a:p>
                      <a:pPr marL="0" marR="0" lvl="0" indent="0" algn="l" rtl="0">
                        <a:lnSpc>
                          <a:spcPct val="115000"/>
                        </a:lnSpc>
                        <a:spcBef>
                          <a:spcPts val="0"/>
                        </a:spcBef>
                        <a:spcAft>
                          <a:spcPts val="0"/>
                        </a:spcAft>
                        <a:buNone/>
                      </a:pPr>
                      <a:r>
                        <a:rPr lang="en-US" sz="2300"/>
                        <a:t>Tableau</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powerful data visualization and business intelligence tool</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9375">
                <a:tc>
                  <a:txBody>
                    <a:bodyPr/>
                    <a:lstStyle/>
                    <a:p>
                      <a:pPr marL="0" marR="0" lvl="0" indent="0" algn="l" rtl="0">
                        <a:lnSpc>
                          <a:spcPct val="115000"/>
                        </a:lnSpc>
                        <a:spcBef>
                          <a:spcPts val="0"/>
                        </a:spcBef>
                        <a:spcAft>
                          <a:spcPts val="0"/>
                        </a:spcAft>
                        <a:buNone/>
                      </a:pPr>
                      <a:r>
                        <a:rPr lang="en-US" sz="2300"/>
                        <a:t>Power BI</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Microsoft business analytics service that provides interactive visualizations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59375">
                <a:tc>
                  <a:txBody>
                    <a:bodyPr/>
                    <a:lstStyle/>
                    <a:p>
                      <a:pPr marL="0" marR="0" lvl="0" indent="0" algn="l" rtl="0">
                        <a:lnSpc>
                          <a:spcPct val="115000"/>
                        </a:lnSpc>
                        <a:spcBef>
                          <a:spcPts val="0"/>
                        </a:spcBef>
                        <a:spcAft>
                          <a:spcPts val="0"/>
                        </a:spcAft>
                        <a:buNone/>
                      </a:pPr>
                      <a:r>
                        <a:rPr lang="en-US" sz="2300"/>
                        <a:t>QlikView</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data discovery platform that provides interactive visualizations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59375">
                <a:tc>
                  <a:txBody>
                    <a:bodyPr/>
                    <a:lstStyle/>
                    <a:p>
                      <a:pPr marL="0" marR="0" lvl="0" indent="0" algn="l" rtl="0">
                        <a:lnSpc>
                          <a:spcPct val="115000"/>
                        </a:lnSpc>
                        <a:spcBef>
                          <a:spcPts val="0"/>
                        </a:spcBef>
                        <a:spcAft>
                          <a:spcPts val="0"/>
                        </a:spcAft>
                        <a:buNone/>
                      </a:pPr>
                      <a:r>
                        <a:rPr lang="en-US" sz="2300"/>
                        <a:t>Google Data Studio</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free data visualization tool from Google</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59375">
                <a:tc>
                  <a:txBody>
                    <a:bodyPr/>
                    <a:lstStyle/>
                    <a:p>
                      <a:pPr marL="0" marR="0" lvl="0" indent="0" algn="l" rtl="0">
                        <a:lnSpc>
                          <a:spcPct val="115000"/>
                        </a:lnSpc>
                        <a:spcBef>
                          <a:spcPts val="0"/>
                        </a:spcBef>
                        <a:spcAft>
                          <a:spcPts val="0"/>
                        </a:spcAft>
                        <a:buNone/>
                      </a:pPr>
                      <a:r>
                        <a:rPr lang="en-US" sz="2300"/>
                        <a:t>Excel</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versatile spreadsheet software with basic visualization capabilities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101c4a64f0_0_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Technologies, Tools, </a:t>
            </a:r>
            <a:r>
              <a:rPr lang="en-US" sz="3500" b="1"/>
              <a:t>Techniques </a:t>
            </a:r>
            <a:r>
              <a:rPr lang="en-US" sz="3500"/>
              <a:t>for visualization</a:t>
            </a:r>
            <a:endParaRPr/>
          </a:p>
        </p:txBody>
      </p:sp>
      <p:sp>
        <p:nvSpPr>
          <p:cNvPr id="71" name="Google Shape;71;g3101c4a64f0_0_4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72" name="Google Shape;72;g3101c4a64f0_0_44"/>
          <p:cNvGraphicFramePr/>
          <p:nvPr/>
        </p:nvGraphicFramePr>
        <p:xfrm>
          <a:off x="838200" y="1472725"/>
          <a:ext cx="10287000" cy="4264801"/>
        </p:xfrm>
        <a:graphic>
          <a:graphicData uri="http://schemas.openxmlformats.org/drawingml/2006/table">
            <a:tbl>
              <a:tblPr>
                <a:noFill/>
                <a:tableStyleId>{27DF45FD-1609-4C6A-B410-26984FFCC6C0}</a:tableStyleId>
              </a:tblPr>
              <a:tblGrid>
                <a:gridCol w="1718150">
                  <a:extLst>
                    <a:ext uri="{9D8B030D-6E8A-4147-A177-3AD203B41FA5}">
                      <a16:colId xmlns:a16="http://schemas.microsoft.com/office/drawing/2014/main" val="20000"/>
                    </a:ext>
                  </a:extLst>
                </a:gridCol>
                <a:gridCol w="5507475">
                  <a:extLst>
                    <a:ext uri="{9D8B030D-6E8A-4147-A177-3AD203B41FA5}">
                      <a16:colId xmlns:a16="http://schemas.microsoft.com/office/drawing/2014/main" val="20001"/>
                    </a:ext>
                  </a:extLst>
                </a:gridCol>
                <a:gridCol w="3061375">
                  <a:extLst>
                    <a:ext uri="{9D8B030D-6E8A-4147-A177-3AD203B41FA5}">
                      <a16:colId xmlns:a16="http://schemas.microsoft.com/office/drawing/2014/main" val="20002"/>
                    </a:ext>
                  </a:extLst>
                </a:gridCol>
              </a:tblGrid>
              <a:tr h="559375">
                <a:tc>
                  <a:txBody>
                    <a:bodyPr/>
                    <a:lstStyle/>
                    <a:p>
                      <a:pPr marL="0" lvl="0" indent="0" algn="l" rtl="0">
                        <a:lnSpc>
                          <a:spcPct val="115000"/>
                        </a:lnSpc>
                        <a:spcBef>
                          <a:spcPts val="0"/>
                        </a:spcBef>
                        <a:spcAft>
                          <a:spcPts val="0"/>
                        </a:spcAft>
                        <a:buNone/>
                      </a:pPr>
                      <a:r>
                        <a:rPr lang="en-US" sz="2000">
                          <a:solidFill>
                            <a:schemeClr val="lt1"/>
                          </a:solidFill>
                        </a:rPr>
                        <a:t>Technique</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Description</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Example</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559375">
                <a:tc>
                  <a:txBody>
                    <a:bodyPr/>
                    <a:lstStyle/>
                    <a:p>
                      <a:pPr marL="0" lvl="0" indent="0" algn="l" rtl="0">
                        <a:lnSpc>
                          <a:spcPct val="115000"/>
                        </a:lnSpc>
                        <a:spcBef>
                          <a:spcPts val="0"/>
                        </a:spcBef>
                        <a:spcAft>
                          <a:spcPts val="0"/>
                        </a:spcAft>
                        <a:buNone/>
                      </a:pPr>
                      <a:r>
                        <a:rPr lang="en-US" sz="1900"/>
                        <a:t>Color Coding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color to represent different categories or values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Heatmaps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9375">
                <a:tc>
                  <a:txBody>
                    <a:bodyPr/>
                    <a:lstStyle/>
                    <a:p>
                      <a:pPr marL="0" lvl="0" indent="0" algn="l" rtl="0">
                        <a:lnSpc>
                          <a:spcPct val="115000"/>
                        </a:lnSpc>
                        <a:spcBef>
                          <a:spcPts val="0"/>
                        </a:spcBef>
                        <a:spcAft>
                          <a:spcPts val="0"/>
                        </a:spcAft>
                        <a:buNone/>
                      </a:pPr>
                      <a:r>
                        <a:rPr lang="en-US" sz="1900"/>
                        <a:t>Shading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shading to represent different levels of a variable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Choropleth maps</a:t>
                      </a:r>
                      <a:endParaRPr sz="19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59375">
                <a:tc>
                  <a:txBody>
                    <a:bodyPr/>
                    <a:lstStyle/>
                    <a:p>
                      <a:pPr marL="0" lvl="0" indent="0" algn="l" rtl="0">
                        <a:lnSpc>
                          <a:spcPct val="115000"/>
                        </a:lnSpc>
                        <a:spcBef>
                          <a:spcPts val="0"/>
                        </a:spcBef>
                        <a:spcAft>
                          <a:spcPts val="0"/>
                        </a:spcAft>
                        <a:buNone/>
                      </a:pPr>
                      <a:r>
                        <a:rPr lang="en-US" sz="1900"/>
                        <a:t>Symbol Size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the size of symbols to represent magnitude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Bubble charts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59375">
                <a:tc>
                  <a:txBody>
                    <a:bodyPr/>
                    <a:lstStyle/>
                    <a:p>
                      <a:pPr marL="0" lvl="0" indent="0" algn="l" rtl="0">
                        <a:lnSpc>
                          <a:spcPct val="115000"/>
                        </a:lnSpc>
                        <a:spcBef>
                          <a:spcPts val="0"/>
                        </a:spcBef>
                        <a:spcAft>
                          <a:spcPts val="0"/>
                        </a:spcAft>
                        <a:buNone/>
                      </a:pPr>
                      <a:r>
                        <a:rPr lang="en-US" sz="1900"/>
                        <a:t>Line Thickness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the thickness of lines to represent magnitude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Flow diagrams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59375">
                <a:tc>
                  <a:txBody>
                    <a:bodyPr/>
                    <a:lstStyle/>
                    <a:p>
                      <a:pPr marL="0" lvl="0" indent="0" algn="l" rtl="0">
                        <a:lnSpc>
                          <a:spcPct val="115000"/>
                        </a:lnSpc>
                        <a:spcBef>
                          <a:spcPts val="0"/>
                        </a:spcBef>
                        <a:spcAft>
                          <a:spcPts val="0"/>
                        </a:spcAft>
                        <a:buNone/>
                      </a:pPr>
                      <a:r>
                        <a:rPr lang="en-US" sz="1900"/>
                        <a:t>Animation</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animation to show changes over time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Time-series animations</a:t>
                      </a:r>
                      <a:endParaRPr sz="19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635800">
                <a:tc>
                  <a:txBody>
                    <a:bodyPr/>
                    <a:lstStyle/>
                    <a:p>
                      <a:pPr marL="0" lvl="0" indent="0" algn="l" rtl="0">
                        <a:lnSpc>
                          <a:spcPct val="115000"/>
                        </a:lnSpc>
                        <a:spcBef>
                          <a:spcPts val="0"/>
                        </a:spcBef>
                        <a:spcAft>
                          <a:spcPts val="0"/>
                        </a:spcAft>
                        <a:buNone/>
                      </a:pPr>
                      <a:r>
                        <a:rPr lang="en-US" sz="1900"/>
                        <a:t>Interactive Elements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Allow users to interact with visualizations, such as zooming, panning, and filtering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Interactive maps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73" name="Google Shape;73;g3101c4a64f0_0_44"/>
          <p:cNvPicPr preferRelativeResize="0"/>
          <p:nvPr/>
        </p:nvPicPr>
        <p:blipFill>
          <a:blip r:embed="rId3">
            <a:alphaModFix/>
          </a:blip>
          <a:stretch>
            <a:fillRect/>
          </a:stretch>
        </p:blipFill>
        <p:spPr>
          <a:xfrm>
            <a:off x="10305300" y="2685725"/>
            <a:ext cx="1658569" cy="956400"/>
          </a:xfrm>
          <a:prstGeom prst="rect">
            <a:avLst/>
          </a:prstGeom>
          <a:noFill/>
          <a:ln>
            <a:noFill/>
          </a:ln>
        </p:spPr>
      </p:pic>
      <p:sp>
        <p:nvSpPr>
          <p:cNvPr id="74" name="Google Shape;74;g3101c4a64f0_0_44"/>
          <p:cNvSpPr/>
          <p:nvPr/>
        </p:nvSpPr>
        <p:spPr>
          <a:xfrm>
            <a:off x="838200" y="2032100"/>
            <a:ext cx="1718100" cy="369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3101c4a64f0_0_51"/>
          <p:cNvSpPr txBox="1">
            <a:spLocks noGrp="1"/>
          </p:cNvSpPr>
          <p:nvPr>
            <p:ph type="title"/>
          </p:nvPr>
        </p:nvSpPr>
        <p:spPr>
          <a:xfrm>
            <a:off x="838200" y="701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Recent Trends</a:t>
            </a:r>
            <a:endParaRPr/>
          </a:p>
        </p:txBody>
      </p:sp>
      <p:sp>
        <p:nvSpPr>
          <p:cNvPr id="80" name="Google Shape;80;g3101c4a64f0_0_51"/>
          <p:cNvSpPr txBox="1">
            <a:spLocks noGrp="1"/>
          </p:cNvSpPr>
          <p:nvPr>
            <p:ph type="body" idx="1"/>
          </p:nvPr>
        </p:nvSpPr>
        <p:spPr>
          <a:xfrm>
            <a:off x="907225" y="1024275"/>
            <a:ext cx="10515600" cy="5249100"/>
          </a:xfrm>
          <a:prstGeom prst="rect">
            <a:avLst/>
          </a:prstGeom>
        </p:spPr>
        <p:txBody>
          <a:bodyPr spcFirstLastPara="1" wrap="square" lIns="91425" tIns="45700" rIns="91425" bIns="45700" anchor="t" anchorCtr="0">
            <a:normAutofit fontScale="92500" lnSpcReduction="10000"/>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Data Collection Trends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AutoNum type="arabicPeriod"/>
            </a:pPr>
            <a:r>
              <a:rPr lang="en-US" sz="1100" b="1">
                <a:latin typeface="Arial"/>
                <a:ea typeface="Arial"/>
                <a:cs typeface="Arial"/>
                <a:sym typeface="Arial"/>
              </a:rPr>
              <a:t>IoT and Real-Time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The proliferation of IoT devices generates vast amounts of real-time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Techniques like time-series analysis and event streaming are crucial for processing and analyzing this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Social Media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Social media platforms are rich sources of unstructured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Sentiment analysis, topic modeling, and network analysis are used to extract insights from this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Mobile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Mobile devices generate location data, app usage data, and sensor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This data can be analyzed to understand user behavior and preferences.</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Data Analysis Trends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AutoNum type="arabicPeriod"/>
            </a:pPr>
            <a:r>
              <a:rPr lang="en-US" sz="1100" b="1">
                <a:latin typeface="Arial"/>
                <a:ea typeface="Arial"/>
                <a:cs typeface="Arial"/>
                <a:sym typeface="Arial"/>
              </a:rPr>
              <a:t>Artificial Intelligence and Machine Learning:</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AI and ML algorithms are used to automate data analysis tasks, identify patterns, and make predictions.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Techniques like deep learning, natural language processing, and computer vision are becoming increasingly popular.</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Big Data Analytics:</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Big data technologies like Hadoop and Spark are used to process and analyze large datasets.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Cloud-based solutions are making it easier to store and process big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Data Visualization:</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Advanced visualization techniques are used to communicate data insights effectively.</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Interactive dashboards and data storytelling are becoming more prevalent.</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Ethical and Responsible AI:</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There is a growing focus on ethical considerations in AI and data analysis.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Bias detection, fairness, and privacy are important concerns.</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Data Privacy and Security:</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Robust data privacy and security measures are essential to protect sensitive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Data anonymization, encryption, and access controls are used to ensure data confidentiality.</a:t>
            </a:r>
            <a:endParaRPr/>
          </a:p>
        </p:txBody>
      </p:sp>
    </p:spTree>
  </p:cSld>
  <p:clrMapOvr>
    <a:masterClrMapping/>
  </p:clrMapOvr>
</p:sld>
</file>

<file path=ppt/theme/theme1.xml><?xml version="1.0" encoding="utf-8"?>
<a:theme xmlns:a="http://schemas.openxmlformats.org/drawingml/2006/main"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Widescreen</PresentationFormat>
  <Paragraphs>170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1_Office Theme</vt:lpstr>
      <vt:lpstr>Unit 5</vt:lpstr>
      <vt:lpstr>Overview</vt:lpstr>
      <vt:lpstr>Introduction</vt:lpstr>
      <vt:lpstr>Applications of Data Science</vt:lpstr>
      <vt:lpstr>Types, Technologies, Tools, Techniques for visualization</vt:lpstr>
      <vt:lpstr>Types, Technologies, Tools, Techniques for visualization</vt:lpstr>
      <vt:lpstr>Types, Technologies, Tools, Techniques for visualization</vt:lpstr>
      <vt:lpstr>Types, Technologies, Tools, Techniques for visualization</vt:lpstr>
      <vt:lpstr>Recent Trends</vt:lpstr>
      <vt:lpstr>Emerging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Pratham Badge</cp:lastModifiedBy>
  <cp:revision>2</cp:revision>
  <dcterms:created xsi:type="dcterms:W3CDTF">2024-10-01T04:03:02Z</dcterms:created>
  <dcterms:modified xsi:type="dcterms:W3CDTF">2024-12-08T19:07:26Z</dcterms:modified>
</cp:coreProperties>
</file>