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08" r:id="rId1"/>
  </p:sldMasterIdLst>
  <p:notesMasterIdLst>
    <p:notesMasterId r:id="rId39"/>
  </p:notesMasterIdLst>
  <p:sldIdLst>
    <p:sldId id="288" r:id="rId2"/>
    <p:sldId id="363" r:id="rId3"/>
    <p:sldId id="286" r:id="rId4"/>
    <p:sldId id="455" r:id="rId5"/>
    <p:sldId id="364" r:id="rId6"/>
    <p:sldId id="375" r:id="rId7"/>
    <p:sldId id="376" r:id="rId8"/>
    <p:sldId id="377" r:id="rId9"/>
    <p:sldId id="378" r:id="rId10"/>
    <p:sldId id="379" r:id="rId11"/>
    <p:sldId id="380" r:id="rId12"/>
    <p:sldId id="389" r:id="rId13"/>
    <p:sldId id="456" r:id="rId14"/>
    <p:sldId id="457" r:id="rId15"/>
    <p:sldId id="458" r:id="rId16"/>
    <p:sldId id="390" r:id="rId17"/>
    <p:sldId id="391" r:id="rId18"/>
    <p:sldId id="392" r:id="rId19"/>
    <p:sldId id="452" r:id="rId20"/>
    <p:sldId id="395" r:id="rId21"/>
    <p:sldId id="393" r:id="rId22"/>
    <p:sldId id="396" r:id="rId23"/>
    <p:sldId id="397" r:id="rId24"/>
    <p:sldId id="398" r:id="rId25"/>
    <p:sldId id="399" r:id="rId26"/>
    <p:sldId id="400" r:id="rId27"/>
    <p:sldId id="401" r:id="rId28"/>
    <p:sldId id="403" r:id="rId29"/>
    <p:sldId id="453" r:id="rId30"/>
    <p:sldId id="402" r:id="rId31"/>
    <p:sldId id="404" r:id="rId32"/>
    <p:sldId id="405" r:id="rId33"/>
    <p:sldId id="454" r:id="rId34"/>
    <p:sldId id="407" r:id="rId35"/>
    <p:sldId id="406" r:id="rId36"/>
    <p:sldId id="408" r:id="rId37"/>
    <p:sldId id="459" r:id="rId38"/>
  </p:sldIdLst>
  <p:sldSz cx="12192000" cy="6858000"/>
  <p:notesSz cx="6858000" cy="9144000"/>
  <p:embeddedFontLst>
    <p:embeddedFont>
      <p:font typeface="Roboto Condensed" panose="02000000000000000000" pitchFamily="2" charset="0"/>
      <p:regular r:id="rId40"/>
      <p:bold r:id="rId41"/>
      <p:italic r:id="rId42"/>
      <p:boldItalic r:id="rId43"/>
    </p:embeddedFont>
    <p:embeddedFont>
      <p:font typeface="Roboto Condensed Light" panose="02000000000000000000" pitchFamily="2" charset="0"/>
      <p:regular r:id="rId44"/>
      <p:italic r:id="rId45"/>
    </p:embeddedFont>
    <p:embeddedFont>
      <p:font typeface="Wingdings 3" panose="05040102010807070707" pitchFamily="18" charset="2"/>
      <p:regular r:id="rId4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9D19"/>
    <a:srgbClr val="EA1E63"/>
    <a:srgbClr val="301B92"/>
    <a:srgbClr val="890E4F"/>
    <a:srgbClr val="673BB7"/>
    <a:srgbClr val="607D8B"/>
    <a:srgbClr val="ED524F"/>
    <a:srgbClr val="B71B1C"/>
    <a:srgbClr val="F54337"/>
    <a:srgbClr val="D81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85" d="100"/>
          <a:sy n="85" d="100"/>
        </p:scale>
        <p:origin x="590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5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0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40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" y="861193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8B50FA5E-ED96-436A-9B29-A9545A1F3C14}"/>
              </a:ext>
            </a:extLst>
          </p:cNvPr>
          <p:cNvSpPr txBox="1">
            <a:spLocks/>
          </p:cNvSpPr>
          <p:nvPr userDrawn="1"/>
        </p:nvSpPr>
        <p:spPr>
          <a:xfrm>
            <a:off x="8763000" y="661785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D41253B7-F50E-49EF-B5EE-BFE04F1E28C1}"/>
              </a:ext>
            </a:extLst>
          </p:cNvPr>
          <p:cNvSpPr txBox="1">
            <a:spLocks/>
          </p:cNvSpPr>
          <p:nvPr userDrawn="1"/>
        </p:nvSpPr>
        <p:spPr>
          <a:xfrm>
            <a:off x="4191000" y="6764784"/>
            <a:ext cx="7039252" cy="107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Unit 2: Protocol for IoT            </a:t>
            </a:r>
            <a:r>
              <a:rPr lang="en-US" dirty="0"/>
              <a:t>Presented By : </a:t>
            </a:r>
            <a:r>
              <a:rPr lang="en-US" dirty="0" err="1"/>
              <a:t>Drashti</a:t>
            </a:r>
            <a:r>
              <a:rPr lang="en-US" dirty="0"/>
              <a:t> Garadharia NFSU, Gandhinagar</a:t>
            </a: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ea typeface="Roboto Condensed Light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476" y="21707"/>
            <a:ext cx="1888345" cy="66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1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1687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59A4155E-A0EF-4B76-BF9A-F92D0E6AD5DA}"/>
              </a:ext>
            </a:extLst>
          </p:cNvPr>
          <p:cNvSpPr txBox="1">
            <a:spLocks/>
          </p:cNvSpPr>
          <p:nvPr userDrawn="1"/>
        </p:nvSpPr>
        <p:spPr>
          <a:xfrm>
            <a:off x="8763000" y="661785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ooter Placeholder 2">
            <a:extLst>
              <a:ext uri="{FF2B5EF4-FFF2-40B4-BE49-F238E27FC236}">
                <a16:creationId xmlns:a16="http://schemas.microsoft.com/office/drawing/2014/main" id="{03B8B3F4-9B24-4825-8CDF-29093A3BE9AB}"/>
              </a:ext>
            </a:extLst>
          </p:cNvPr>
          <p:cNvSpPr txBox="1">
            <a:spLocks/>
          </p:cNvSpPr>
          <p:nvPr userDrawn="1"/>
        </p:nvSpPr>
        <p:spPr>
          <a:xfrm>
            <a:off x="4191000" y="6764786"/>
            <a:ext cx="7145784" cy="93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Unit 2: Protocol for IoT                                         </a:t>
            </a:r>
            <a:r>
              <a:rPr lang="en-US" dirty="0"/>
              <a:t>Presented By : </a:t>
            </a:r>
            <a:r>
              <a:rPr lang="en-US" dirty="0" err="1"/>
              <a:t>Drashti</a:t>
            </a:r>
            <a:r>
              <a:rPr lang="en-US" dirty="0"/>
              <a:t> Garadharia NFSU, Gandhinagar</a:t>
            </a: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ea typeface="Roboto Condensed Light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476" y="21707"/>
            <a:ext cx="1888345" cy="66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5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8" y="861193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3642F813-9DE7-4BD5-BDC7-85A70C5B3DF0}"/>
              </a:ext>
            </a:extLst>
          </p:cNvPr>
          <p:cNvSpPr txBox="1">
            <a:spLocks/>
          </p:cNvSpPr>
          <p:nvPr userDrawn="1"/>
        </p:nvSpPr>
        <p:spPr>
          <a:xfrm>
            <a:off x="8763000" y="661785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DC17C945-9998-475E-8E7A-F1A3378119FC}"/>
              </a:ext>
            </a:extLst>
          </p:cNvPr>
          <p:cNvSpPr txBox="1">
            <a:spLocks/>
          </p:cNvSpPr>
          <p:nvPr userDrawn="1"/>
        </p:nvSpPr>
        <p:spPr>
          <a:xfrm>
            <a:off x="3429001" y="6708730"/>
            <a:ext cx="9250532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Unit 2: Protocol for IoT                            </a:t>
            </a:r>
            <a:r>
              <a:rPr lang="en-US" dirty="0"/>
              <a:t>Presented By : </a:t>
            </a:r>
            <a:r>
              <a:rPr lang="en-US" dirty="0" err="1"/>
              <a:t>Drashti</a:t>
            </a:r>
            <a:r>
              <a:rPr lang="en-US" dirty="0"/>
              <a:t> Garadharia   NFSU, Gandhinagar</a:t>
            </a: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ea typeface="Roboto Condensed Light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476" y="21707"/>
            <a:ext cx="1888345" cy="66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/>
        </p:blipFill>
        <p:spPr>
          <a:xfrm>
            <a:off x="9094462" y="2263964"/>
            <a:ext cx="1962228" cy="19587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73CE14C9-FA02-49F0-B44F-28800359DAFE}"/>
              </a:ext>
            </a:extLst>
          </p:cNvPr>
          <p:cNvSpPr txBox="1">
            <a:spLocks/>
          </p:cNvSpPr>
          <p:nvPr userDrawn="1"/>
        </p:nvSpPr>
        <p:spPr>
          <a:xfrm>
            <a:off x="990600" y="661785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Dr. Ujjaval Patel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9F5D109F-C74F-48AC-9132-6441625C2CC7}"/>
              </a:ext>
            </a:extLst>
          </p:cNvPr>
          <p:cNvSpPr txBox="1">
            <a:spLocks/>
          </p:cNvSpPr>
          <p:nvPr userDrawn="1"/>
        </p:nvSpPr>
        <p:spPr>
          <a:xfrm>
            <a:off x="8763000" y="661785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D9440463-5CC7-41E2-B0C7-C87E2FC5AA77}"/>
              </a:ext>
            </a:extLst>
          </p:cNvPr>
          <p:cNvSpPr txBox="1">
            <a:spLocks/>
          </p:cNvSpPr>
          <p:nvPr userDrawn="1"/>
        </p:nvSpPr>
        <p:spPr>
          <a:xfrm>
            <a:off x="4191000" y="6617850"/>
            <a:ext cx="457199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#3173215 (IoT): </a:t>
            </a:r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Unit 3: Protocol for IoT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ea typeface="Roboto Condensed Light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291D2863-2050-4CA5-8AF3-20878DDD2D90}"/>
              </a:ext>
            </a:extLst>
          </p:cNvPr>
          <p:cNvSpPr txBox="1">
            <a:spLocks/>
          </p:cNvSpPr>
          <p:nvPr userDrawn="1"/>
        </p:nvSpPr>
        <p:spPr>
          <a:xfrm>
            <a:off x="990600" y="661785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Dr. Ujjaval Patel</a:t>
            </a: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9E873697-5D17-4F55-A1D0-5FC766298426}"/>
              </a:ext>
            </a:extLst>
          </p:cNvPr>
          <p:cNvSpPr txBox="1">
            <a:spLocks/>
          </p:cNvSpPr>
          <p:nvPr userDrawn="1"/>
        </p:nvSpPr>
        <p:spPr>
          <a:xfrm>
            <a:off x="8763000" y="661785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5A8FC929-224C-473D-A784-E56F46BFF800}"/>
              </a:ext>
            </a:extLst>
          </p:cNvPr>
          <p:cNvSpPr txBox="1">
            <a:spLocks/>
          </p:cNvSpPr>
          <p:nvPr userDrawn="1"/>
        </p:nvSpPr>
        <p:spPr>
          <a:xfrm>
            <a:off x="4191000" y="6617850"/>
            <a:ext cx="457199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#3173215 (IoT): </a:t>
            </a:r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Unit 3: Protocol for IoT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ea typeface="Roboto Condensed Light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320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6" y="761687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09E02752-84AA-4FE3-85CD-DD6265FD806C}"/>
              </a:ext>
            </a:extLst>
          </p:cNvPr>
          <p:cNvSpPr txBox="1">
            <a:spLocks/>
          </p:cNvSpPr>
          <p:nvPr userDrawn="1"/>
        </p:nvSpPr>
        <p:spPr>
          <a:xfrm>
            <a:off x="990600" y="661785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Dr. Ujjaval Patel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5EF15308-54CC-4020-9B07-C85DF67EBD1C}"/>
              </a:ext>
            </a:extLst>
          </p:cNvPr>
          <p:cNvSpPr txBox="1">
            <a:spLocks/>
          </p:cNvSpPr>
          <p:nvPr userDrawn="1"/>
        </p:nvSpPr>
        <p:spPr>
          <a:xfrm>
            <a:off x="4191000" y="6617850"/>
            <a:ext cx="457199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#3173215 (IoT): </a:t>
            </a:r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Unit 1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Introduction to Internet of Things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5B8F64C6-1AB0-475C-9366-B6D0218B69CF}"/>
              </a:ext>
            </a:extLst>
          </p:cNvPr>
          <p:cNvSpPr txBox="1">
            <a:spLocks/>
          </p:cNvSpPr>
          <p:nvPr userDrawn="1"/>
        </p:nvSpPr>
        <p:spPr>
          <a:xfrm>
            <a:off x="8763000" y="661785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93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8" y="862317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EAC408B1-F5A2-4BFF-86DB-0C5EC22EF09E}"/>
              </a:ext>
            </a:extLst>
          </p:cNvPr>
          <p:cNvSpPr txBox="1">
            <a:spLocks/>
          </p:cNvSpPr>
          <p:nvPr userDrawn="1"/>
        </p:nvSpPr>
        <p:spPr>
          <a:xfrm>
            <a:off x="990600" y="661785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Dr. Ujjaval Patel</a:t>
            </a: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17228B68-65B2-43F1-8C77-B457B4040175}"/>
              </a:ext>
            </a:extLst>
          </p:cNvPr>
          <p:cNvSpPr txBox="1">
            <a:spLocks/>
          </p:cNvSpPr>
          <p:nvPr userDrawn="1"/>
        </p:nvSpPr>
        <p:spPr>
          <a:xfrm>
            <a:off x="4191000" y="6617850"/>
            <a:ext cx="457199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#3173215 (IoT): </a:t>
            </a:r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Unit 6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Arduino &amp; Raspberry Pi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7E99DBE3-BC30-4D4B-B84F-E48AA48EFE0F}"/>
              </a:ext>
            </a:extLst>
          </p:cNvPr>
          <p:cNvSpPr txBox="1">
            <a:spLocks/>
          </p:cNvSpPr>
          <p:nvPr userDrawn="1"/>
        </p:nvSpPr>
        <p:spPr>
          <a:xfrm>
            <a:off x="8763000" y="661785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27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1687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3296E478-9619-4926-AD06-D68AF9D49CA2}"/>
              </a:ext>
            </a:extLst>
          </p:cNvPr>
          <p:cNvSpPr txBox="1">
            <a:spLocks/>
          </p:cNvSpPr>
          <p:nvPr userDrawn="1"/>
        </p:nvSpPr>
        <p:spPr>
          <a:xfrm>
            <a:off x="990600" y="661785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Dr. Ujjaval Patel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6B1D8F41-7885-4D04-A7E5-81010BFB2227}"/>
              </a:ext>
            </a:extLst>
          </p:cNvPr>
          <p:cNvSpPr txBox="1">
            <a:spLocks/>
          </p:cNvSpPr>
          <p:nvPr userDrawn="1"/>
        </p:nvSpPr>
        <p:spPr>
          <a:xfrm>
            <a:off x="8763000" y="661785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6D0F87FC-2D7C-40CF-8310-DBC44E3454CE}"/>
              </a:ext>
            </a:extLst>
          </p:cNvPr>
          <p:cNvSpPr txBox="1">
            <a:spLocks/>
          </p:cNvSpPr>
          <p:nvPr userDrawn="1"/>
        </p:nvSpPr>
        <p:spPr>
          <a:xfrm>
            <a:off x="4191000" y="6617850"/>
            <a:ext cx="457199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#3173215 (IoT): </a:t>
            </a:r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Unit 6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Arduino &amp; Raspberry Pi</a:t>
            </a:r>
          </a:p>
        </p:txBody>
      </p:sp>
    </p:spTree>
    <p:extLst>
      <p:ext uri="{BB962C8B-B14F-4D97-AF65-F5344CB8AC3E}">
        <p14:creationId xmlns:p14="http://schemas.microsoft.com/office/powerpoint/2010/main" val="284748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249AC487-11BF-4FD9-B7DD-1607E5A1B09D}"/>
              </a:ext>
            </a:extLst>
          </p:cNvPr>
          <p:cNvSpPr txBox="1">
            <a:spLocks/>
          </p:cNvSpPr>
          <p:nvPr userDrawn="1"/>
        </p:nvSpPr>
        <p:spPr>
          <a:xfrm>
            <a:off x="990600" y="661785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Dr. Ujjaval Patel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1910ACCD-3C0D-4292-8F86-D7D1BDFA22DE}"/>
              </a:ext>
            </a:extLst>
          </p:cNvPr>
          <p:cNvSpPr txBox="1">
            <a:spLocks/>
          </p:cNvSpPr>
          <p:nvPr userDrawn="1"/>
        </p:nvSpPr>
        <p:spPr>
          <a:xfrm>
            <a:off x="8763000" y="661785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D78CE3CB-874E-47CA-B059-2F5B1A397BD4}"/>
              </a:ext>
            </a:extLst>
          </p:cNvPr>
          <p:cNvSpPr txBox="1">
            <a:spLocks/>
          </p:cNvSpPr>
          <p:nvPr userDrawn="1"/>
        </p:nvSpPr>
        <p:spPr>
          <a:xfrm>
            <a:off x="4191000" y="6617850"/>
            <a:ext cx="457199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#3173215 (IoT): </a:t>
            </a:r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Unit 6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Arduino &amp; Raspberry Pi</a:t>
            </a:r>
          </a:p>
        </p:txBody>
      </p:sp>
    </p:spTree>
    <p:extLst>
      <p:ext uri="{BB962C8B-B14F-4D97-AF65-F5344CB8AC3E}">
        <p14:creationId xmlns:p14="http://schemas.microsoft.com/office/powerpoint/2010/main" val="213242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1E049FAA-4F04-43BF-B178-E631BD4CAAA6}"/>
              </a:ext>
            </a:extLst>
          </p:cNvPr>
          <p:cNvSpPr txBox="1">
            <a:spLocks/>
          </p:cNvSpPr>
          <p:nvPr userDrawn="1"/>
        </p:nvSpPr>
        <p:spPr>
          <a:xfrm>
            <a:off x="990600" y="661785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Dr. Ujjaval Patel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F35CC649-97E2-4AF3-A8D1-1DDA2460BA15}"/>
              </a:ext>
            </a:extLst>
          </p:cNvPr>
          <p:cNvSpPr txBox="1">
            <a:spLocks/>
          </p:cNvSpPr>
          <p:nvPr userDrawn="1"/>
        </p:nvSpPr>
        <p:spPr>
          <a:xfrm>
            <a:off x="8763000" y="661785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8D87E4C8-120C-4BA5-AEAF-32E6ABC60F66}"/>
              </a:ext>
            </a:extLst>
          </p:cNvPr>
          <p:cNvSpPr txBox="1">
            <a:spLocks/>
          </p:cNvSpPr>
          <p:nvPr userDrawn="1"/>
        </p:nvSpPr>
        <p:spPr>
          <a:xfrm>
            <a:off x="4191000" y="6617850"/>
            <a:ext cx="457199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#3173215 (IoT): </a:t>
            </a:r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Unit 6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Arduino &amp; Raspberry Pi</a:t>
            </a:r>
          </a:p>
        </p:txBody>
      </p:sp>
    </p:spTree>
    <p:extLst>
      <p:ext uri="{BB962C8B-B14F-4D97-AF65-F5344CB8AC3E}">
        <p14:creationId xmlns:p14="http://schemas.microsoft.com/office/powerpoint/2010/main" val="41210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AEA1F8FD-99DC-468C-B357-54E5906EFDD0}"/>
              </a:ext>
            </a:extLst>
          </p:cNvPr>
          <p:cNvSpPr txBox="1">
            <a:spLocks/>
          </p:cNvSpPr>
          <p:nvPr userDrawn="1"/>
        </p:nvSpPr>
        <p:spPr>
          <a:xfrm>
            <a:off x="990600" y="661785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Dr. Ujjaval Patel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DF7B61B6-214E-4957-831A-CED1FC3771FB}"/>
              </a:ext>
            </a:extLst>
          </p:cNvPr>
          <p:cNvSpPr txBox="1">
            <a:spLocks/>
          </p:cNvSpPr>
          <p:nvPr userDrawn="1"/>
        </p:nvSpPr>
        <p:spPr>
          <a:xfrm>
            <a:off x="8763000" y="661785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CB1C0674-BDEC-4A0A-A9DC-EB9AF1A36649}"/>
              </a:ext>
            </a:extLst>
          </p:cNvPr>
          <p:cNvSpPr txBox="1">
            <a:spLocks/>
          </p:cNvSpPr>
          <p:nvPr userDrawn="1"/>
        </p:nvSpPr>
        <p:spPr>
          <a:xfrm>
            <a:off x="4191000" y="6617850"/>
            <a:ext cx="457199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#3173215 (IoT): </a:t>
            </a:r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Unit 6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Arduino &amp; Raspberry Pi</a:t>
            </a:r>
          </a:p>
        </p:txBody>
      </p:sp>
    </p:spTree>
    <p:extLst>
      <p:ext uri="{BB962C8B-B14F-4D97-AF65-F5344CB8AC3E}">
        <p14:creationId xmlns:p14="http://schemas.microsoft.com/office/powerpoint/2010/main" val="373745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81524F-7EEB-4079-A4A6-107BABCE56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478229-26A6-4B88-80AB-AA6671C885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9" name="Freeform 17">
            <a:extLst>
              <a:ext uri="{FF2B5EF4-FFF2-40B4-BE49-F238E27FC236}">
                <a16:creationId xmlns:a16="http://schemas.microsoft.com/office/drawing/2014/main" id="{3AE644E2-6836-4A9F-B5C5-E0C98E71E7C2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6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02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7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8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0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3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5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39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1" r:id="rId12"/>
    <p:sldLayoutId id="2147483922" r:id="rId13"/>
    <p:sldLayoutId id="2147483923" r:id="rId14"/>
    <p:sldLayoutId id="2147483667" r:id="rId15"/>
    <p:sldLayoutId id="2147483689" r:id="rId16"/>
    <p:sldLayoutId id="2147483690" r:id="rId17"/>
    <p:sldLayoutId id="2147483673" r:id="rId18"/>
    <p:sldLayoutId id="2147483691" r:id="rId19"/>
    <p:sldLayoutId id="2147483674" r:id="rId20"/>
    <p:sldLayoutId id="2147483676" r:id="rId21"/>
    <p:sldLayoutId id="2147483677" r:id="rId22"/>
    <p:sldLayoutId id="2147483678" r:id="rId23"/>
    <p:sldLayoutId id="2147483694" r:id="rId24"/>
    <p:sldLayoutId id="2147483695" r:id="rId25"/>
    <p:sldLayoutId id="2147483696" r:id="rId26"/>
    <p:sldLayoutId id="2147483698" r:id="rId27"/>
    <p:sldLayoutId id="2147483699" r:id="rId28"/>
    <p:sldLayoutId id="2147483700" r:id="rId29"/>
    <p:sldLayoutId id="2147483701" r:id="rId30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microsoft.com/office/2007/relationships/hdphoto" Target="../media/hdphoto1.wdp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 Protocols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689BC2-17A5-8A63-7F1C-E34FF7A48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Unit 2</a:t>
            </a:r>
          </a:p>
          <a:p>
            <a:r>
              <a:rPr lang="en-IN" dirty="0"/>
              <a:t>Subject : Intelligent System and Security</a:t>
            </a:r>
          </a:p>
          <a:p>
            <a:r>
              <a:rPr lang="en-IN" dirty="0"/>
              <a:t>Course : </a:t>
            </a:r>
            <a:r>
              <a:rPr lang="en-IN" dirty="0" err="1"/>
              <a:t>M.Tech</a:t>
            </a:r>
            <a:r>
              <a:rPr lang="en-IN" dirty="0"/>
              <a:t>. AIDS – SEM2</a:t>
            </a:r>
          </a:p>
        </p:txBody>
      </p:sp>
    </p:spTree>
    <p:extLst>
      <p:ext uri="{BB962C8B-B14F-4D97-AF65-F5344CB8AC3E}">
        <p14:creationId xmlns:p14="http://schemas.microsoft.com/office/powerpoint/2010/main" val="272453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- 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Television broadcaster station broadcasts all the channels.</a:t>
            </a:r>
          </a:p>
          <a:p>
            <a:r>
              <a:rPr lang="en-US" dirty="0"/>
              <a:t>The viewers subscribe to their favorite channels only.</a:t>
            </a:r>
          </a:p>
          <a:p>
            <a:r>
              <a:rPr lang="en-US" dirty="0"/>
              <a:t>Similarly, in MQTT, the publisher node publishes data with the topic name and interested subscribers subscribe to the topic.</a:t>
            </a:r>
          </a:p>
          <a:p>
            <a:r>
              <a:rPr lang="en-US" dirty="0"/>
              <a:t>Note that there can be multiple subscribers of a same topic as well as a single subscriber can subscribe to multiple topics.</a:t>
            </a:r>
          </a:p>
        </p:txBody>
      </p:sp>
      <p:pic>
        <p:nvPicPr>
          <p:cNvPr id="2050" name="Picture 2" descr="Cable Television Png - Satellite Dish Logo Png, Transparent Png - kind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2" r="12722"/>
          <a:stretch/>
        </p:blipFill>
        <p:spPr bwMode="auto">
          <a:xfrm>
            <a:off x="131180" y="3686861"/>
            <a:ext cx="227896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elevision Viewing Habits Change with Coronavirus - Infinity Concep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15"/>
          <a:stretch/>
        </p:blipFill>
        <p:spPr bwMode="auto">
          <a:xfrm>
            <a:off x="3826412" y="3458261"/>
            <a:ext cx="362946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rowse By Engineering - Signal Transmission Clipart (#323252) - PinClipart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20" t="5371" r="14073" b="46978"/>
          <a:stretch/>
        </p:blipFill>
        <p:spPr bwMode="auto">
          <a:xfrm>
            <a:off x="2410146" y="3686861"/>
            <a:ext cx="1083212" cy="130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roadcast Message Icons - Download Free Vector Icons | Noun Proje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931" y="382866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558062" y="3088434"/>
            <a:ext cx="937846" cy="1692733"/>
            <a:chOff x="9558062" y="3088434"/>
            <a:chExt cx="937846" cy="1692733"/>
          </a:xfrm>
        </p:grpSpPr>
        <p:pic>
          <p:nvPicPr>
            <p:cNvPr id="2058" name="Picture 10" descr="1,868 BEST Raise Your Hand IMAGES, STOCK PHOTOS &amp; VECTORS | Adobe Stock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96" t="17650" r="17562" b="18350"/>
            <a:stretch/>
          </p:blipFill>
          <p:spPr bwMode="auto">
            <a:xfrm>
              <a:off x="9558062" y="3088434"/>
              <a:ext cx="937846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/>
            <p:cNvCxnSpPr>
              <a:stCxn id="2056" idx="3"/>
              <a:endCxn id="2058" idx="2"/>
            </p:cNvCxnSpPr>
            <p:nvPr/>
          </p:nvCxnSpPr>
          <p:spPr>
            <a:xfrm flipV="1">
              <a:off x="9693931" y="4002834"/>
              <a:ext cx="333054" cy="778333"/>
            </a:xfrm>
            <a:prstGeom prst="straightConnector1">
              <a:avLst/>
            </a:prstGeom>
            <a:ln w="2222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9693931" y="3588385"/>
            <a:ext cx="2298956" cy="1192782"/>
            <a:chOff x="9693931" y="3588385"/>
            <a:chExt cx="2298956" cy="1192782"/>
          </a:xfrm>
        </p:grpSpPr>
        <p:pic>
          <p:nvPicPr>
            <p:cNvPr id="9" name="Picture 10" descr="1,868 BEST Raise Your Hand IMAGES, STOCK PHOTOS &amp; VECTORS | Adobe Stock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96" t="17650" r="17562" b="18350"/>
            <a:stretch/>
          </p:blipFill>
          <p:spPr bwMode="auto">
            <a:xfrm>
              <a:off x="11055041" y="3588385"/>
              <a:ext cx="937846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Arrow Connector 12"/>
            <p:cNvCxnSpPr>
              <a:stCxn id="2056" idx="3"/>
              <a:endCxn id="9" idx="1"/>
            </p:cNvCxnSpPr>
            <p:nvPr/>
          </p:nvCxnSpPr>
          <p:spPr>
            <a:xfrm flipV="1">
              <a:off x="9693931" y="4045585"/>
              <a:ext cx="1361110" cy="735582"/>
            </a:xfrm>
            <a:prstGeom prst="straightConnector1">
              <a:avLst/>
            </a:prstGeom>
            <a:ln w="2222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9693931" y="4781167"/>
            <a:ext cx="2439691" cy="1425482"/>
            <a:chOff x="9693931" y="4781167"/>
            <a:chExt cx="2439691" cy="1425482"/>
          </a:xfrm>
        </p:grpSpPr>
        <p:pic>
          <p:nvPicPr>
            <p:cNvPr id="10" name="Picture 10" descr="1,868 BEST Raise Your Hand IMAGES, STOCK PHOTOS &amp; VECTORS | Adobe Stock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96" t="17650" r="17562" b="18350"/>
            <a:stretch/>
          </p:blipFill>
          <p:spPr bwMode="auto">
            <a:xfrm>
              <a:off x="11195776" y="5292249"/>
              <a:ext cx="937846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Arrow Connector 14"/>
            <p:cNvCxnSpPr>
              <a:stCxn id="2056" idx="3"/>
              <a:endCxn id="10" idx="1"/>
            </p:cNvCxnSpPr>
            <p:nvPr/>
          </p:nvCxnSpPr>
          <p:spPr>
            <a:xfrm>
              <a:off x="9693931" y="4781167"/>
              <a:ext cx="1501845" cy="968282"/>
            </a:xfrm>
            <a:prstGeom prst="straightConnector1">
              <a:avLst/>
            </a:prstGeom>
            <a:ln w="2222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9558062" y="4781167"/>
            <a:ext cx="937846" cy="1767885"/>
            <a:chOff x="9558062" y="4781167"/>
            <a:chExt cx="937846" cy="1767885"/>
          </a:xfrm>
        </p:grpSpPr>
        <p:pic>
          <p:nvPicPr>
            <p:cNvPr id="12" name="Picture 10" descr="1,868 BEST Raise Your Hand IMAGES, STOCK PHOTOS &amp; VECTORS | Adobe Stock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96" t="17650" r="17562" b="18350"/>
            <a:stretch/>
          </p:blipFill>
          <p:spPr bwMode="auto">
            <a:xfrm>
              <a:off x="9558062" y="5634652"/>
              <a:ext cx="937846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>
              <a:stCxn id="2056" idx="3"/>
              <a:endCxn id="12" idx="0"/>
            </p:cNvCxnSpPr>
            <p:nvPr/>
          </p:nvCxnSpPr>
          <p:spPr>
            <a:xfrm>
              <a:off x="9693931" y="4781167"/>
              <a:ext cx="333054" cy="853485"/>
            </a:xfrm>
            <a:prstGeom prst="straightConnector1">
              <a:avLst/>
            </a:prstGeom>
            <a:ln w="2222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393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1288774" y="4094921"/>
            <a:ext cx="1828800" cy="1828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Publisher</a:t>
            </a:r>
          </a:p>
        </p:txBody>
      </p:sp>
      <p:sp>
        <p:nvSpPr>
          <p:cNvPr id="26" name="Oval 25"/>
          <p:cNvSpPr/>
          <p:nvPr/>
        </p:nvSpPr>
        <p:spPr>
          <a:xfrm>
            <a:off x="9074426" y="4031589"/>
            <a:ext cx="1828800" cy="1828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Subscriber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– Node(s)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/>
              <a:t>Node(s) in MQTT collects the information from sensors or other </a:t>
            </a:r>
            <a:r>
              <a:rPr lang="en-US" dirty="0" err="1"/>
              <a:t>i</a:t>
            </a:r>
            <a:r>
              <a:rPr lang="en-US" dirty="0"/>
              <a:t>/p devices in case of the publisher.</a:t>
            </a:r>
          </a:p>
          <a:p>
            <a:r>
              <a:rPr lang="en-US" dirty="0"/>
              <a:t>Connects it to the messaging server known as the MQTT broker.</a:t>
            </a:r>
          </a:p>
          <a:p>
            <a:r>
              <a:rPr lang="en-US" dirty="0"/>
              <a:t>A specific string – Topic is used to publish the message and let other nodes understand the information. These nodes are considered subscribers.</a:t>
            </a:r>
          </a:p>
          <a:p>
            <a:r>
              <a:rPr lang="en-US" dirty="0"/>
              <a:t>Any node can be publisher or subscriber and node is also referred to as client.</a:t>
            </a:r>
          </a:p>
        </p:txBody>
      </p:sp>
      <p:pic>
        <p:nvPicPr>
          <p:cNvPr id="44" name="Picture 2" descr="Health Sensor Stock Illustrations – 2,299 Health Sensor Stock  Illustrations, Vectors &amp; Clipart - Dreamstime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37" t="27740" r="5172" b="51564"/>
          <a:stretch/>
        </p:blipFill>
        <p:spPr bwMode="auto">
          <a:xfrm>
            <a:off x="18871" y="3306416"/>
            <a:ext cx="914400" cy="108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ealth Sensor Stock Illustrations – 2,299 Health Sensor Stock  Illustrations, Vectors &amp; Clipart - Dreamstime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90" t="51740" r="5519" b="27564"/>
          <a:stretch/>
        </p:blipFill>
        <p:spPr bwMode="auto">
          <a:xfrm>
            <a:off x="3473077" y="3306416"/>
            <a:ext cx="914400" cy="108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ealth Sensor Stock Illustrations – 2,299 Health Sensor Stock  Illustrations, Vectors &amp; Clipart - Dreamstime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64" t="75566" r="29345" b="3738"/>
          <a:stretch/>
        </p:blipFill>
        <p:spPr bwMode="auto">
          <a:xfrm>
            <a:off x="3473077" y="5518116"/>
            <a:ext cx="914400" cy="108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Health Sensor Stock Illustrations – 2,299 Health Sensor Stock  Illustrations, Vectors &amp; Clipart - Dreamstime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11" t="27739" r="52998" b="51565"/>
          <a:stretch/>
        </p:blipFill>
        <p:spPr bwMode="auto">
          <a:xfrm>
            <a:off x="18871" y="5518116"/>
            <a:ext cx="914400" cy="108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Oval 47"/>
          <p:cNvSpPr/>
          <p:nvPr/>
        </p:nvSpPr>
        <p:spPr>
          <a:xfrm>
            <a:off x="5181600" y="4094921"/>
            <a:ext cx="1828800" cy="18288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MQTT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Broker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397963" y="4951827"/>
            <a:ext cx="1324006" cy="0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73077" y="4951827"/>
            <a:ext cx="1324006" cy="0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67869" y="439455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Topic:</a:t>
            </a:r>
            <a:r>
              <a:rPr lang="en-US" b="1" dirty="0" err="1">
                <a:solidFill>
                  <a:schemeClr val="accent6"/>
                </a:solidFill>
              </a:rPr>
              <a:t>SensData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29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0.14089 0.1606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4" y="803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-0.14245 0.1659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22" y="828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6 L -0.14245 -0.1618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22" y="-810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0.14089 -0.1618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4" y="-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59259E-6 L 0.63893 -2.59259E-6 " pathEditMode="relative" rAng="0" ptsTypes="AA">
                                      <p:cBhvr>
                                        <p:cTn id="80" dur="4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6" grpId="0" animBg="1"/>
      <p:bldP spid="43" grpId="0" uiExpand="1" build="p"/>
      <p:bldP spid="48" grpId="0" uiExpand="1" animBg="1"/>
      <p:bldP spid="18" grpId="0"/>
      <p:bldP spid="18" grpId="1"/>
      <p:bldP spid="18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QoS in MQTT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MQTT supports different QoS (Quality of Service) levels.</a:t>
            </a:r>
          </a:p>
          <a:p>
            <a:r>
              <a:rPr lang="en-US" dirty="0"/>
              <a:t>There are 3 layers of QoS supported by MQTT.</a:t>
            </a:r>
          </a:p>
          <a:p>
            <a:pPr lvl="1"/>
            <a:r>
              <a:rPr lang="en-US" sz="2400" dirty="0"/>
              <a:t>At most once (QoS 0): No Guarantee of Message Transmission</a:t>
            </a:r>
          </a:p>
          <a:p>
            <a:pPr lvl="1"/>
            <a:r>
              <a:rPr lang="en-US" sz="2400" dirty="0"/>
              <a:t>At least once (QoS 1): One Message is Guaranteed.</a:t>
            </a:r>
          </a:p>
          <a:p>
            <a:pPr lvl="1"/>
            <a:r>
              <a:rPr lang="en-US" sz="2400" dirty="0"/>
              <a:t>Exactly once (QoS 2): Handshake Mechanism Between the Sender and Receiver.</a:t>
            </a:r>
          </a:p>
          <a:p>
            <a:pPr marL="0" indent="0">
              <a:buNone/>
            </a:pPr>
            <a:endParaRPr lang="en-US" sz="2000" dirty="0"/>
          </a:p>
          <a:p>
            <a:pPr marL="0" lv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QoS 0 - At most once</a:t>
            </a:r>
            <a:r>
              <a:rPr lang="en-US" altLang="en-US" sz="2000" dirty="0">
                <a:latin typeface="Arial" panose="020B0604020202020204" pitchFamily="34" charset="0"/>
              </a:rPr>
              <a:t>: Messages are delivered according to the best efforts of the operating environment. There is no guarantee of delivery. A message may be lost, and this is the fastest QoS level.</a:t>
            </a:r>
          </a:p>
          <a:p>
            <a:pPr marL="0" lv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lv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QoS 1 - At least once</a:t>
            </a:r>
            <a:r>
              <a:rPr lang="en-US" altLang="en-US" sz="2000" dirty="0">
                <a:latin typeface="Arial" panose="020B0604020202020204" pitchFamily="34" charset="0"/>
              </a:rPr>
              <a:t>: The message is assured to arrive, but it may arrive more than once. The sender stores the message until it gets an acknowledgment from the receiver.</a:t>
            </a:r>
          </a:p>
          <a:p>
            <a:pPr marL="0" lv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lv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QoS 2 - Exactly once</a:t>
            </a:r>
            <a:r>
              <a:rPr lang="en-US" altLang="en-US" sz="2000" dirty="0">
                <a:latin typeface="Arial" panose="020B0604020202020204" pitchFamily="34" charset="0"/>
              </a:rPr>
              <a:t>: This is the highest level of service. The message is assured to arrive exactly once. It involves a four-step handshake process between sender and receiver.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7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C071F-7390-91E4-F656-707A05AE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518FA-CC44-F4AE-D325-100ADEB89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9CE9B-2876-8CBA-2BC5-9550691BD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2" y="824415"/>
            <a:ext cx="9419136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21F4-171C-58F6-044D-E036EE8B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F7F4A-3C99-A1B2-A5D4-7467BC8AC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B2F35-B2A6-F91C-E1C1-6A1444C84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4" y="824548"/>
            <a:ext cx="10637484" cy="529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8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3AF5-133D-8B1D-D234-E6600DCE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DA238-16CE-BC16-3198-40D99C053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6973F-53B2-3B83-D75D-E49D86CC0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264" y="917802"/>
            <a:ext cx="10010632" cy="527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3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Application Protocol (</a:t>
            </a:r>
            <a:r>
              <a:rPr lang="en-US" dirty="0" err="1"/>
              <a:t>CoAP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CoAP is designed by IETF (Internet Engineer Task Force) to work in constrained environment.</a:t>
            </a:r>
          </a:p>
          <a:p>
            <a:r>
              <a:rPr lang="en-US" dirty="0"/>
              <a:t>It is a one-to-one communication protocol.</a:t>
            </a:r>
          </a:p>
          <a:p>
            <a:r>
              <a:rPr lang="en-US" dirty="0"/>
              <a:t>CoAP is also light weight like MQTT protocol, and it uses less resources than HTTP.</a:t>
            </a:r>
          </a:p>
          <a:p>
            <a:r>
              <a:rPr lang="en-US" dirty="0"/>
              <a:t>HTTP runs over TCP and is connection oriented while CoAP runs over UDP and it is connection less.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An overview architecture of CoAP protocol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532" y="2654802"/>
            <a:ext cx="584893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81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CoAP</a:t>
            </a:r>
            <a:r>
              <a:rPr lang="en-US" dirty="0"/>
              <a:t>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CoAP</a:t>
            </a:r>
            <a:r>
              <a:rPr lang="en-US" dirty="0"/>
              <a:t> is based on the </a:t>
            </a:r>
            <a:r>
              <a:rPr lang="en-US" dirty="0" err="1"/>
              <a:t>RESTful</a:t>
            </a:r>
            <a:r>
              <a:rPr lang="en-US" dirty="0"/>
              <a:t> architecture (</a:t>
            </a:r>
            <a:r>
              <a:rPr lang="en-US" dirty="0">
                <a:solidFill>
                  <a:schemeClr val="accent6"/>
                </a:solidFill>
              </a:rPr>
              <a:t>Re</a:t>
            </a:r>
            <a:r>
              <a:rPr lang="en-US" dirty="0"/>
              <a:t>presentational </a:t>
            </a:r>
            <a:r>
              <a:rPr lang="en-US" dirty="0">
                <a:solidFill>
                  <a:schemeClr val="accent6"/>
                </a:solidFill>
              </a:rPr>
              <a:t>S</a:t>
            </a:r>
            <a:r>
              <a:rPr lang="en-US" dirty="0"/>
              <a:t>tate </a:t>
            </a:r>
            <a:r>
              <a:rPr lang="en-US" dirty="0">
                <a:solidFill>
                  <a:schemeClr val="accent6"/>
                </a:solidFill>
              </a:rPr>
              <a:t>T</a:t>
            </a:r>
            <a:r>
              <a:rPr lang="en-US" dirty="0"/>
              <a:t>ransfer).</a:t>
            </a:r>
          </a:p>
          <a:p>
            <a:r>
              <a:rPr lang="en-US" dirty="0"/>
              <a:t>REST approach ensures the secure, fault tolerant and scalable system.</a:t>
            </a:r>
          </a:p>
          <a:p>
            <a:r>
              <a:rPr lang="en-US" dirty="0"/>
              <a:t>The </a:t>
            </a:r>
            <a:r>
              <a:rPr lang="en-US" dirty="0" err="1"/>
              <a:t>CoAP</a:t>
            </a:r>
            <a:r>
              <a:rPr lang="en-US" dirty="0"/>
              <a:t> optimizes the length of the datagram.</a:t>
            </a:r>
          </a:p>
          <a:p>
            <a:r>
              <a:rPr lang="en-US" dirty="0" err="1"/>
              <a:t>CoAP</a:t>
            </a:r>
            <a:r>
              <a:rPr lang="en-US" dirty="0"/>
              <a:t> is connectionless protocol and it requires retransmission support.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8" name="Picture 4" descr="An overview architecture of CoAP protocol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532" y="2642276"/>
            <a:ext cx="584893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83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CoAP</a:t>
            </a:r>
            <a:r>
              <a:rPr lang="en-US" dirty="0"/>
              <a:t>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7281002" cy="5590565"/>
          </a:xfrm>
        </p:spPr>
        <p:txBody>
          <a:bodyPr/>
          <a:lstStyle/>
          <a:p>
            <a:r>
              <a:rPr lang="en-US" dirty="0" err="1"/>
              <a:t>CoAP</a:t>
            </a:r>
            <a:r>
              <a:rPr lang="en-US" dirty="0"/>
              <a:t> has four layers: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UDP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Messages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Request-Response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Application</a:t>
            </a:r>
          </a:p>
          <a:p>
            <a:r>
              <a:rPr lang="en-US" dirty="0"/>
              <a:t>The message layer is designed to deal with UDP and asynchronous switching.</a:t>
            </a:r>
          </a:p>
          <a:p>
            <a:r>
              <a:rPr lang="en-US" dirty="0"/>
              <a:t>The request/response layer concerns communication method and deal with request/response messages.</a:t>
            </a:r>
          </a:p>
          <a:p>
            <a:r>
              <a:rPr lang="en-US" dirty="0"/>
              <a:t>In the request/response layer, clients may use GET/PUT/DELET methods to transmit the message.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29600" y="4114800"/>
            <a:ext cx="36576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UDP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229600" y="3200400"/>
            <a:ext cx="36576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Messages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229600" y="2286000"/>
            <a:ext cx="36576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Request/Response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8229600" y="1371600"/>
            <a:ext cx="36576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98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Layer in </a:t>
            </a:r>
            <a:r>
              <a:rPr lang="en-US" dirty="0" err="1"/>
              <a:t>CoAP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2629264"/>
          </a:xfrm>
        </p:spPr>
        <p:txBody>
          <a:bodyPr/>
          <a:lstStyle/>
          <a:p>
            <a:r>
              <a:rPr lang="en-US" dirty="0"/>
              <a:t>CoAP message layer supports four types of messages: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Con</a:t>
            </a:r>
            <a:r>
              <a:rPr lang="en-US" dirty="0"/>
              <a:t>firmable – Reliable Messaging (CON)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Non</a:t>
            </a:r>
            <a:r>
              <a:rPr lang="en-US" dirty="0"/>
              <a:t>-confirmable – Non-reliable Messaging (NON)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Ack</a:t>
            </a:r>
            <a:r>
              <a:rPr lang="en-US" dirty="0"/>
              <a:t>nowledgement (ACK)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Reset (RST)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74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 Protocols in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734654"/>
            <a:ext cx="11929641" cy="5590565"/>
          </a:xfrm>
        </p:spPr>
        <p:txBody>
          <a:bodyPr/>
          <a:lstStyle/>
          <a:p>
            <a:r>
              <a:rPr lang="en-US" dirty="0"/>
              <a:t>Messaging protocols are very important for the transfer of data in terms of messages.</a:t>
            </a:r>
          </a:p>
          <a:p>
            <a:r>
              <a:rPr lang="en-US" dirty="0"/>
              <a:t>They are useful for send/receive of a message to/from the cloud in IoT applications.</a:t>
            </a:r>
          </a:p>
          <a:p>
            <a:r>
              <a:rPr lang="en-US" dirty="0"/>
              <a:t>In the section, two messaging protocols are discussed.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Message Queuing Telemetry Transport (MQTT)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Constrained Application Protocol (CoAP)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Extensible Messaging Presence Protocol(XMPP)</a:t>
            </a:r>
          </a:p>
        </p:txBody>
      </p:sp>
      <p:pic>
        <p:nvPicPr>
          <p:cNvPr id="1026" name="Picture 2" descr="Messaging Apps Most Used in The Middle East - TechRas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997" y="3899687"/>
            <a:ext cx="5378824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55" y="3899687"/>
            <a:ext cx="3288418" cy="2286000"/>
          </a:xfrm>
          <a:prstGeom prst="rect">
            <a:avLst/>
          </a:prstGeom>
        </p:spPr>
      </p:pic>
      <p:pic>
        <p:nvPicPr>
          <p:cNvPr id="1030" name="Picture 6" descr="A Close Look at IoT Internet Protocols - Bridger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35" y="3899687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476" y="21707"/>
            <a:ext cx="1888345" cy="66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0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Layer in </a:t>
            </a:r>
            <a:r>
              <a:rPr lang="en-US" dirty="0" err="1"/>
              <a:t>CoAP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2629264"/>
          </a:xfrm>
        </p:spPr>
        <p:txBody>
          <a:bodyPr/>
          <a:lstStyle/>
          <a:p>
            <a:r>
              <a:rPr lang="en-US" dirty="0" err="1"/>
              <a:t>CoAP</a:t>
            </a:r>
            <a:r>
              <a:rPr lang="en-US" dirty="0"/>
              <a:t> message layer supports four types of messages: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Con</a:t>
            </a:r>
            <a:r>
              <a:rPr lang="en-US" dirty="0"/>
              <a:t>firmable – Reliable Messaging (CON):</a:t>
            </a:r>
          </a:p>
          <a:p>
            <a:pPr lvl="1"/>
            <a:r>
              <a:rPr lang="en-US" dirty="0"/>
              <a:t>This is reliable approach because the retransmission of message occurs until the acknowledgement of the same message ID is received.</a:t>
            </a:r>
          </a:p>
          <a:p>
            <a:pPr lvl="1"/>
            <a:r>
              <a:rPr lang="en-US" dirty="0"/>
              <a:t>If there is a timeout or fail of acknowledgement, the RST message will be sent from the server as a response.</a:t>
            </a:r>
          </a:p>
          <a:p>
            <a:pPr lvl="1"/>
            <a:r>
              <a:rPr lang="en-US" dirty="0"/>
              <a:t>Hence, the client will retransmit the message, this resolves the retransmission and it is considered a reliable approach.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643746" y="3215380"/>
            <a:ext cx="4682836" cy="3264131"/>
            <a:chOff x="3643746" y="3215380"/>
            <a:chExt cx="4682836" cy="3264131"/>
          </a:xfrm>
        </p:grpSpPr>
        <p:sp>
          <p:nvSpPr>
            <p:cNvPr id="4" name="Oval 3"/>
            <p:cNvSpPr/>
            <p:nvPr/>
          </p:nvSpPr>
          <p:spPr>
            <a:xfrm>
              <a:off x="3643746" y="3215380"/>
              <a:ext cx="1454727" cy="88669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Client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871855" y="3215380"/>
              <a:ext cx="1454727" cy="88669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</a:t>
              </a:r>
            </a:p>
          </p:txBody>
        </p:sp>
        <p:cxnSp>
          <p:nvCxnSpPr>
            <p:cNvPr id="7" name="Straight Connector 6"/>
            <p:cNvCxnSpPr>
              <a:stCxn id="4" idx="4"/>
            </p:cNvCxnSpPr>
            <p:nvPr/>
          </p:nvCxnSpPr>
          <p:spPr>
            <a:xfrm flipH="1">
              <a:off x="4371109" y="4102071"/>
              <a:ext cx="1" cy="237744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5" idx="4"/>
            </p:cNvCxnSpPr>
            <p:nvPr/>
          </p:nvCxnSpPr>
          <p:spPr>
            <a:xfrm flipH="1">
              <a:off x="7599218" y="4102071"/>
              <a:ext cx="1" cy="237744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4371109" y="4247638"/>
            <a:ext cx="3228109" cy="369332"/>
            <a:chOff x="4371109" y="4247638"/>
            <a:chExt cx="3228109" cy="36933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371109" y="4616970"/>
              <a:ext cx="3228109" cy="0"/>
            </a:xfrm>
            <a:prstGeom prst="straightConnector1">
              <a:avLst/>
            </a:prstGeom>
            <a:ln w="2222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328573" y="4247638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chemeClr val="accent6"/>
                  </a:solidFill>
                </a:rPr>
                <a:t>CON (ADDR)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71A5CC-E3AA-41D7-99AC-CF85E1D76856}"/>
              </a:ext>
            </a:extLst>
          </p:cNvPr>
          <p:cNvGrpSpPr/>
          <p:nvPr/>
        </p:nvGrpSpPr>
        <p:grpSpPr>
          <a:xfrm flipH="1">
            <a:off x="4371109" y="5192249"/>
            <a:ext cx="3228108" cy="369332"/>
            <a:chOff x="4371109" y="4247638"/>
            <a:chExt cx="3228109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E156102-6BDB-40F3-8DF5-A659A005D281}"/>
                </a:ext>
              </a:extLst>
            </p:cNvPr>
            <p:cNvCxnSpPr/>
            <p:nvPr/>
          </p:nvCxnSpPr>
          <p:spPr>
            <a:xfrm>
              <a:off x="4371109" y="4616970"/>
              <a:ext cx="3228109" cy="0"/>
            </a:xfrm>
            <a:prstGeom prst="straightConnector1">
              <a:avLst/>
            </a:prstGeom>
            <a:ln w="2222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66BB84-05A1-416E-9119-875E378FA922}"/>
                </a:ext>
              </a:extLst>
            </p:cNvPr>
            <p:cNvSpPr txBox="1"/>
            <p:nvPr/>
          </p:nvSpPr>
          <p:spPr>
            <a:xfrm>
              <a:off x="5344664" y="4247638"/>
              <a:ext cx="1297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chemeClr val="accent6"/>
                  </a:solidFill>
                </a:rPr>
                <a:t>ACK (ADDR)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677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Layer in </a:t>
            </a:r>
            <a:r>
              <a:rPr lang="en-US" dirty="0" err="1"/>
              <a:t>CoAP</a:t>
            </a:r>
            <a:r>
              <a:rPr lang="en-US" dirty="0"/>
              <a:t>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>
                <a:solidFill>
                  <a:schemeClr val="accent6"/>
                </a:solidFill>
              </a:rPr>
              <a:t>Non</a:t>
            </a:r>
            <a:r>
              <a:rPr lang="en-US" dirty="0"/>
              <a:t>-confirmable – Non-reliable Messaging (NON):</a:t>
            </a:r>
          </a:p>
          <a:p>
            <a:pPr lvl="1"/>
            <a:r>
              <a:rPr lang="en-US" dirty="0"/>
              <a:t>In this message transmission style, there is no reliability is ensured.</a:t>
            </a:r>
          </a:p>
          <a:p>
            <a:pPr lvl="1"/>
            <a:r>
              <a:rPr lang="en-US" dirty="0"/>
              <a:t>The acknowledgement is not issued by the server.</a:t>
            </a:r>
          </a:p>
          <a:p>
            <a:pPr lvl="1"/>
            <a:r>
              <a:rPr lang="en-US" dirty="0"/>
              <a:t>The message has ID for supervision purpose, if the message is not processed by the server it transmits the RST message.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643746" y="3215380"/>
            <a:ext cx="4682836" cy="3264131"/>
            <a:chOff x="3643746" y="3215380"/>
            <a:chExt cx="4682836" cy="3264131"/>
          </a:xfrm>
        </p:grpSpPr>
        <p:sp>
          <p:nvSpPr>
            <p:cNvPr id="5" name="Oval 4"/>
            <p:cNvSpPr/>
            <p:nvPr/>
          </p:nvSpPr>
          <p:spPr>
            <a:xfrm>
              <a:off x="3643746" y="3215380"/>
              <a:ext cx="1454727" cy="88669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Client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871855" y="3215380"/>
              <a:ext cx="1454727" cy="88669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</a:t>
              </a:r>
            </a:p>
          </p:txBody>
        </p:sp>
        <p:cxnSp>
          <p:nvCxnSpPr>
            <p:cNvPr id="7" name="Straight Connector 6"/>
            <p:cNvCxnSpPr>
              <a:stCxn id="5" idx="4"/>
            </p:cNvCxnSpPr>
            <p:nvPr/>
          </p:nvCxnSpPr>
          <p:spPr>
            <a:xfrm flipH="1">
              <a:off x="4371109" y="4102071"/>
              <a:ext cx="1" cy="237744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6" idx="4"/>
            </p:cNvCxnSpPr>
            <p:nvPr/>
          </p:nvCxnSpPr>
          <p:spPr>
            <a:xfrm flipH="1">
              <a:off x="7599218" y="4102071"/>
              <a:ext cx="1" cy="237744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371109" y="4247638"/>
            <a:ext cx="3228109" cy="369332"/>
            <a:chOff x="4371109" y="4247638"/>
            <a:chExt cx="3228109" cy="369332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4371109" y="4616970"/>
              <a:ext cx="3228109" cy="0"/>
            </a:xfrm>
            <a:prstGeom prst="straightConnector1">
              <a:avLst/>
            </a:prstGeom>
            <a:ln w="2222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74113" y="4247638"/>
              <a:ext cx="1843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chemeClr val="accent6"/>
                  </a:solidFill>
                </a:rPr>
                <a:t>NON [Message ID]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066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Layer in </a:t>
            </a:r>
            <a:r>
              <a:rPr lang="en-US" dirty="0" err="1"/>
              <a:t>CoAP</a:t>
            </a:r>
            <a:r>
              <a:rPr lang="en-US" dirty="0"/>
              <a:t>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>
                <a:solidFill>
                  <a:schemeClr val="accent6"/>
                </a:solidFill>
              </a:rPr>
              <a:t>Ack</a:t>
            </a:r>
            <a:r>
              <a:rPr lang="en-US" dirty="0"/>
              <a:t>nowledgement (ACK):</a:t>
            </a:r>
          </a:p>
          <a:p>
            <a:pPr lvl="1"/>
            <a:r>
              <a:rPr lang="en-US" dirty="0"/>
              <a:t>In this messaging, the traditional acknowledgement message sent as usual protocol. </a:t>
            </a:r>
          </a:p>
          <a:p>
            <a:pPr lvl="1"/>
            <a:r>
              <a:rPr lang="en-US" dirty="0"/>
              <a:t>We can compare this with regular handshaking scheme.</a:t>
            </a:r>
          </a:p>
          <a:p>
            <a:pPr lvl="1"/>
            <a:r>
              <a:rPr lang="en-US" dirty="0"/>
              <a:t>The handshake is automated process that establishes a link for communication before actual data transfer begins.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643746" y="3215380"/>
            <a:ext cx="4682836" cy="3264131"/>
            <a:chOff x="3643746" y="3215380"/>
            <a:chExt cx="4682836" cy="3264131"/>
          </a:xfrm>
        </p:grpSpPr>
        <p:sp>
          <p:nvSpPr>
            <p:cNvPr id="5" name="Oval 4"/>
            <p:cNvSpPr/>
            <p:nvPr/>
          </p:nvSpPr>
          <p:spPr>
            <a:xfrm>
              <a:off x="3643746" y="3215380"/>
              <a:ext cx="1454727" cy="88669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Client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871855" y="3215380"/>
              <a:ext cx="1454727" cy="88669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</a:t>
              </a:r>
            </a:p>
          </p:txBody>
        </p:sp>
        <p:cxnSp>
          <p:nvCxnSpPr>
            <p:cNvPr id="7" name="Straight Connector 6"/>
            <p:cNvCxnSpPr>
              <a:stCxn id="5" idx="4"/>
            </p:cNvCxnSpPr>
            <p:nvPr/>
          </p:nvCxnSpPr>
          <p:spPr>
            <a:xfrm flipH="1">
              <a:off x="4371109" y="4102071"/>
              <a:ext cx="1" cy="237744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6" idx="4"/>
            </p:cNvCxnSpPr>
            <p:nvPr/>
          </p:nvCxnSpPr>
          <p:spPr>
            <a:xfrm flipH="1">
              <a:off x="7599218" y="4102071"/>
              <a:ext cx="1" cy="237744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371109" y="4247638"/>
            <a:ext cx="3228109" cy="369332"/>
            <a:chOff x="4371109" y="4247638"/>
            <a:chExt cx="3228109" cy="369332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4371109" y="4616970"/>
              <a:ext cx="3228109" cy="0"/>
            </a:xfrm>
            <a:prstGeom prst="straightConnector1">
              <a:avLst/>
            </a:prstGeom>
            <a:ln w="2222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328573" y="4247638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chemeClr val="accent6"/>
                  </a:solidFill>
                </a:rPr>
                <a:t>CON (ADDR)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71109" y="5072098"/>
            <a:ext cx="3228109" cy="369332"/>
            <a:chOff x="4371109" y="5072098"/>
            <a:chExt cx="3228109" cy="36933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4371109" y="5441430"/>
              <a:ext cx="3228109" cy="0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328573" y="5072098"/>
              <a:ext cx="1290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chemeClr val="tx2"/>
                  </a:solidFill>
                </a:rPr>
                <a:t>ACK (ADDR)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171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Layer in </a:t>
            </a:r>
            <a:r>
              <a:rPr lang="en-US" dirty="0" err="1"/>
              <a:t>CoAP</a:t>
            </a:r>
            <a:r>
              <a:rPr lang="en-US" dirty="0"/>
              <a:t>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Reset (RST):</a:t>
            </a:r>
          </a:p>
          <a:p>
            <a:pPr lvl="1"/>
            <a:r>
              <a:rPr lang="en-US" dirty="0"/>
              <a:t>The receiver is expecting the message from sender of a particular message ID.</a:t>
            </a:r>
          </a:p>
          <a:p>
            <a:pPr lvl="1"/>
            <a:r>
              <a:rPr lang="en-US" dirty="0"/>
              <a:t>If no message is processed or received before specific amount of time (called timeout), the message called RESET is transmitted from receiver.</a:t>
            </a:r>
          </a:p>
          <a:p>
            <a:pPr lvl="1"/>
            <a:r>
              <a:rPr lang="en-US" dirty="0"/>
              <a:t>This message informs the sender that there is a trouble in transmission of messages.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643746" y="3215380"/>
            <a:ext cx="4682836" cy="3264131"/>
            <a:chOff x="3643746" y="3215380"/>
            <a:chExt cx="4682836" cy="3264131"/>
          </a:xfrm>
        </p:grpSpPr>
        <p:sp>
          <p:nvSpPr>
            <p:cNvPr id="5" name="Oval 4"/>
            <p:cNvSpPr/>
            <p:nvPr/>
          </p:nvSpPr>
          <p:spPr>
            <a:xfrm>
              <a:off x="3643746" y="3215380"/>
              <a:ext cx="1454727" cy="88669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Client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871855" y="3215380"/>
              <a:ext cx="1454727" cy="88669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</a:t>
              </a:r>
            </a:p>
          </p:txBody>
        </p:sp>
        <p:cxnSp>
          <p:nvCxnSpPr>
            <p:cNvPr id="7" name="Straight Connector 6"/>
            <p:cNvCxnSpPr>
              <a:stCxn id="5" idx="4"/>
            </p:cNvCxnSpPr>
            <p:nvPr/>
          </p:nvCxnSpPr>
          <p:spPr>
            <a:xfrm flipH="1">
              <a:off x="4371109" y="4102071"/>
              <a:ext cx="1" cy="237744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6" idx="4"/>
            </p:cNvCxnSpPr>
            <p:nvPr/>
          </p:nvCxnSpPr>
          <p:spPr>
            <a:xfrm flipH="1">
              <a:off x="7599218" y="4102071"/>
              <a:ext cx="1" cy="237744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371109" y="4247638"/>
            <a:ext cx="3228109" cy="369332"/>
            <a:chOff x="4371109" y="4247638"/>
            <a:chExt cx="3228109" cy="369332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4371109" y="4616970"/>
              <a:ext cx="3228109" cy="0"/>
            </a:xfrm>
            <a:prstGeom prst="straightConnector1">
              <a:avLst/>
            </a:prstGeom>
            <a:ln w="2222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328573" y="4247638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chemeClr val="accent6"/>
                  </a:solidFill>
                </a:rPr>
                <a:t>CON (ADDR)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58728" y="4616970"/>
            <a:ext cx="1363567" cy="1678899"/>
            <a:chOff x="2758728" y="4616970"/>
            <a:chExt cx="1363567" cy="1678899"/>
          </a:xfrm>
        </p:grpSpPr>
        <p:sp>
          <p:nvSpPr>
            <p:cNvPr id="13" name="Left Brace 12"/>
            <p:cNvSpPr/>
            <p:nvPr/>
          </p:nvSpPr>
          <p:spPr>
            <a:xfrm>
              <a:off x="3942413" y="4616970"/>
              <a:ext cx="179882" cy="1678899"/>
            </a:xfrm>
            <a:prstGeom prst="leftBrac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58728" y="5271753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Timeout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71109" y="5926537"/>
            <a:ext cx="3228109" cy="369332"/>
            <a:chOff x="4371109" y="5926537"/>
            <a:chExt cx="3228109" cy="36933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4371109" y="6295869"/>
              <a:ext cx="3228109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711690" y="5926537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RST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925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Request-Response Layer in </a:t>
            </a:r>
            <a:r>
              <a:rPr lang="en-IN" dirty="0" err="1"/>
              <a:t>CoAP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three modes in </a:t>
            </a:r>
            <a:r>
              <a:rPr lang="en-IN" dirty="0" err="1"/>
              <a:t>CoAP</a:t>
            </a:r>
            <a:r>
              <a:rPr lang="en-IN" dirty="0"/>
              <a:t> request-response layer.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Piggy-Backed:</a:t>
            </a:r>
          </a:p>
          <a:p>
            <a:pPr lvl="1"/>
            <a:r>
              <a:rPr lang="en-IN" dirty="0"/>
              <a:t>In this mode, the client sends the data with particular method (GET, PUT etc.) with token number and </a:t>
            </a:r>
            <a:r>
              <a:rPr lang="en-IN" sz="1800" dirty="0">
                <a:solidFill>
                  <a:schemeClr val="accent6"/>
                </a:solidFill>
              </a:rPr>
              <a:t>CON/NON</a:t>
            </a:r>
            <a:r>
              <a:rPr lang="en-IN" dirty="0"/>
              <a:t> messaging method.</a:t>
            </a:r>
          </a:p>
          <a:p>
            <a:pPr lvl="1"/>
            <a:r>
              <a:rPr lang="en-IN" dirty="0"/>
              <a:t>The ACK is transmitted by server immediately with corresponding token number and message.</a:t>
            </a:r>
          </a:p>
          <a:p>
            <a:pPr lvl="1"/>
            <a:r>
              <a:rPr lang="en-IN" dirty="0"/>
              <a:t>If the message is not received by server or data is not available then the failure code is embedded in  ACK.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56754" y="3215381"/>
            <a:ext cx="4682836" cy="3264131"/>
            <a:chOff x="3643746" y="3215380"/>
            <a:chExt cx="4682836" cy="3264131"/>
          </a:xfrm>
        </p:grpSpPr>
        <p:sp>
          <p:nvSpPr>
            <p:cNvPr id="5" name="Oval 4"/>
            <p:cNvSpPr/>
            <p:nvPr/>
          </p:nvSpPr>
          <p:spPr>
            <a:xfrm>
              <a:off x="3643746" y="3215380"/>
              <a:ext cx="1454727" cy="88669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Client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871855" y="3215380"/>
              <a:ext cx="1454727" cy="88669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</a:t>
              </a:r>
            </a:p>
          </p:txBody>
        </p:sp>
        <p:cxnSp>
          <p:nvCxnSpPr>
            <p:cNvPr id="7" name="Straight Connector 6"/>
            <p:cNvCxnSpPr>
              <a:stCxn id="5" idx="4"/>
            </p:cNvCxnSpPr>
            <p:nvPr/>
          </p:nvCxnSpPr>
          <p:spPr>
            <a:xfrm flipH="1">
              <a:off x="4371109" y="4102071"/>
              <a:ext cx="1" cy="237744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6" idx="4"/>
            </p:cNvCxnSpPr>
            <p:nvPr/>
          </p:nvCxnSpPr>
          <p:spPr>
            <a:xfrm flipH="1">
              <a:off x="7599218" y="4102071"/>
              <a:ext cx="1" cy="237744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84117" y="4034293"/>
            <a:ext cx="3228109" cy="923330"/>
            <a:chOff x="1684117" y="4034293"/>
            <a:chExt cx="3228109" cy="92333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684117" y="4957623"/>
              <a:ext cx="3228109" cy="0"/>
            </a:xfrm>
            <a:prstGeom prst="straightConnector1">
              <a:avLst/>
            </a:prstGeom>
            <a:ln w="2222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466853" y="4034293"/>
              <a:ext cx="166263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accent6"/>
                  </a:solidFill>
                </a:rPr>
                <a:t>CON (ADDR)</a:t>
              </a:r>
            </a:p>
            <a:p>
              <a:pPr algn="ctr"/>
              <a:r>
                <a:rPr lang="en-IN" dirty="0">
                  <a:solidFill>
                    <a:schemeClr val="accent6"/>
                  </a:solidFill>
                </a:rPr>
                <a:t>GET/Humidity</a:t>
              </a:r>
            </a:p>
            <a:p>
              <a:pPr algn="ctr"/>
              <a:r>
                <a:rPr lang="en-IN" dirty="0">
                  <a:solidFill>
                    <a:schemeClr val="accent6"/>
                  </a:solidFill>
                </a:rPr>
                <a:t>(Token Number)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84117" y="5290792"/>
            <a:ext cx="3228109" cy="735249"/>
            <a:chOff x="1684117" y="5290792"/>
            <a:chExt cx="3228109" cy="735249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1684117" y="6026041"/>
              <a:ext cx="3228109" cy="0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466853" y="5290792"/>
              <a:ext cx="16987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tx2"/>
                  </a:solidFill>
                </a:rPr>
                <a:t>ACK (ADDR)</a:t>
              </a:r>
            </a:p>
            <a:p>
              <a:pPr algn="ctr"/>
              <a:r>
                <a:rPr lang="en-IN" dirty="0">
                  <a:solidFill>
                    <a:schemeClr val="tx2"/>
                  </a:solidFill>
                </a:rPr>
                <a:t>(Token Number)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907064" y="3215381"/>
            <a:ext cx="4682836" cy="3264131"/>
            <a:chOff x="3643746" y="3215380"/>
            <a:chExt cx="4682836" cy="3264131"/>
          </a:xfrm>
        </p:grpSpPr>
        <p:sp>
          <p:nvSpPr>
            <p:cNvPr id="14" name="Oval 13"/>
            <p:cNvSpPr/>
            <p:nvPr/>
          </p:nvSpPr>
          <p:spPr>
            <a:xfrm>
              <a:off x="3643746" y="3215380"/>
              <a:ext cx="1454727" cy="88669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Client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6871855" y="3215380"/>
              <a:ext cx="1454727" cy="88669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</a:t>
              </a:r>
            </a:p>
          </p:txBody>
        </p:sp>
        <p:cxnSp>
          <p:nvCxnSpPr>
            <p:cNvPr id="16" name="Straight Connector 15"/>
            <p:cNvCxnSpPr>
              <a:stCxn id="14" idx="4"/>
            </p:cNvCxnSpPr>
            <p:nvPr/>
          </p:nvCxnSpPr>
          <p:spPr>
            <a:xfrm flipH="1">
              <a:off x="4371109" y="4102071"/>
              <a:ext cx="1" cy="237744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5" idx="4"/>
            </p:cNvCxnSpPr>
            <p:nvPr/>
          </p:nvCxnSpPr>
          <p:spPr>
            <a:xfrm flipH="1">
              <a:off x="7599218" y="4102071"/>
              <a:ext cx="1" cy="237744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7634427" y="4034293"/>
            <a:ext cx="3228109" cy="923330"/>
            <a:chOff x="7634427" y="4034293"/>
            <a:chExt cx="3228109" cy="92333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7634427" y="4957623"/>
              <a:ext cx="3228109" cy="0"/>
            </a:xfrm>
            <a:prstGeom prst="straightConnector1">
              <a:avLst/>
            </a:prstGeom>
            <a:ln w="2222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17163" y="4034293"/>
              <a:ext cx="166263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accent6"/>
                  </a:solidFill>
                </a:rPr>
                <a:t>CON (ADDR)</a:t>
              </a:r>
            </a:p>
            <a:p>
              <a:pPr algn="ctr"/>
              <a:r>
                <a:rPr lang="en-IN" dirty="0">
                  <a:solidFill>
                    <a:schemeClr val="accent6"/>
                  </a:solidFill>
                </a:rPr>
                <a:t>GET/Humidity</a:t>
              </a:r>
            </a:p>
            <a:p>
              <a:pPr algn="ctr"/>
              <a:r>
                <a:rPr lang="en-IN" dirty="0">
                  <a:solidFill>
                    <a:schemeClr val="accent6"/>
                  </a:solidFill>
                </a:rPr>
                <a:t>(Token Number)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634427" y="5102710"/>
            <a:ext cx="3228109" cy="923331"/>
            <a:chOff x="7634427" y="5102710"/>
            <a:chExt cx="3228109" cy="923331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7634427" y="6026041"/>
              <a:ext cx="3228109" cy="0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417163" y="5102710"/>
              <a:ext cx="16626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tx2"/>
                  </a:solidFill>
                </a:rPr>
                <a:t>ACK (ADDR)</a:t>
              </a:r>
            </a:p>
            <a:p>
              <a:pPr algn="ctr"/>
              <a:r>
                <a:rPr lang="en-IN" dirty="0">
                  <a:solidFill>
                    <a:schemeClr val="tx2"/>
                  </a:solidFill>
                </a:rPr>
                <a:t>(Token Number)</a:t>
              </a:r>
            </a:p>
            <a:p>
              <a:pPr algn="ctr"/>
              <a:r>
                <a:rPr lang="en-IN" dirty="0">
                  <a:solidFill>
                    <a:schemeClr val="tx2"/>
                  </a:solidFill>
                </a:rPr>
                <a:t>NOT FOUND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20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Request-Response Layer in </a:t>
            </a:r>
            <a:r>
              <a:rPr lang="en-IN" dirty="0" err="1"/>
              <a:t>CoAP</a:t>
            </a:r>
            <a:r>
              <a:rPr lang="en-IN" dirty="0"/>
              <a:t>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6648774" cy="5590565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IN" dirty="0"/>
              <a:t>Separate Response:</a:t>
            </a:r>
          </a:p>
          <a:p>
            <a:pPr lvl="1"/>
            <a:r>
              <a:rPr lang="en-IN" dirty="0"/>
              <a:t>In this mode, the client sends the data with particular method (GET, PUT etc.) with token number and CON messaging method.</a:t>
            </a:r>
          </a:p>
          <a:p>
            <a:pPr lvl="1"/>
            <a:r>
              <a:rPr lang="en-IN" dirty="0"/>
              <a:t>If the server is unable to respond immediately, an empty ACK will be reverted.</a:t>
            </a:r>
          </a:p>
          <a:p>
            <a:pPr lvl="1"/>
            <a:r>
              <a:rPr lang="en-IN" dirty="0"/>
              <a:t>After some time, when the server is able to send the response, it sends a CON message with data.</a:t>
            </a:r>
          </a:p>
          <a:p>
            <a:pPr lvl="1"/>
            <a:r>
              <a:rPr lang="en-IN" dirty="0"/>
              <a:t>In response to that, ACK is sent back from client to server.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86750" y="863444"/>
            <a:ext cx="4682836" cy="5641571"/>
            <a:chOff x="3643746" y="3215380"/>
            <a:chExt cx="4682836" cy="5641571"/>
          </a:xfrm>
        </p:grpSpPr>
        <p:sp>
          <p:nvSpPr>
            <p:cNvPr id="5" name="Oval 4"/>
            <p:cNvSpPr/>
            <p:nvPr/>
          </p:nvSpPr>
          <p:spPr>
            <a:xfrm>
              <a:off x="3643746" y="3215380"/>
              <a:ext cx="1454727" cy="88669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Client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871855" y="3215380"/>
              <a:ext cx="1454727" cy="88669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</a:t>
              </a:r>
            </a:p>
          </p:txBody>
        </p:sp>
        <p:cxnSp>
          <p:nvCxnSpPr>
            <p:cNvPr id="7" name="Straight Connector 6"/>
            <p:cNvCxnSpPr>
              <a:stCxn id="5" idx="4"/>
            </p:cNvCxnSpPr>
            <p:nvPr/>
          </p:nvCxnSpPr>
          <p:spPr>
            <a:xfrm flipH="1">
              <a:off x="4371109" y="4102071"/>
              <a:ext cx="1" cy="475488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6" idx="4"/>
            </p:cNvCxnSpPr>
            <p:nvPr/>
          </p:nvCxnSpPr>
          <p:spPr>
            <a:xfrm flipH="1">
              <a:off x="7599218" y="4102071"/>
              <a:ext cx="1" cy="475488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8114113" y="1682356"/>
            <a:ext cx="3228109" cy="923330"/>
            <a:chOff x="8114113" y="1682356"/>
            <a:chExt cx="3228109" cy="92333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8114113" y="2605686"/>
              <a:ext cx="3228109" cy="0"/>
            </a:xfrm>
            <a:prstGeom prst="straightConnector1">
              <a:avLst/>
            </a:prstGeom>
            <a:ln w="2222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896849" y="1682356"/>
              <a:ext cx="166263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accent6"/>
                  </a:solidFill>
                </a:rPr>
                <a:t>CON (ADDR)</a:t>
              </a:r>
            </a:p>
            <a:p>
              <a:pPr algn="ctr"/>
              <a:r>
                <a:rPr lang="en-IN" dirty="0">
                  <a:solidFill>
                    <a:schemeClr val="accent6"/>
                  </a:solidFill>
                </a:rPr>
                <a:t>GET/Humidity</a:t>
              </a:r>
            </a:p>
            <a:p>
              <a:pPr algn="ctr"/>
              <a:r>
                <a:rPr lang="en-IN" dirty="0">
                  <a:solidFill>
                    <a:schemeClr val="accent6"/>
                  </a:solidFill>
                </a:rPr>
                <a:t>(Token Number)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14113" y="3089488"/>
            <a:ext cx="3228109" cy="371749"/>
            <a:chOff x="8114113" y="3089488"/>
            <a:chExt cx="3228109" cy="371749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8114113" y="3089488"/>
              <a:ext cx="3228109" cy="0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441069" y="3091905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tx2"/>
                  </a:solidFill>
                </a:rPr>
                <a:t>ACK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114113" y="6160850"/>
            <a:ext cx="3228109" cy="369332"/>
            <a:chOff x="8114113" y="6160850"/>
            <a:chExt cx="3228109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8114113" y="6160850"/>
              <a:ext cx="3228109" cy="0"/>
            </a:xfrm>
            <a:prstGeom prst="straightConnector1">
              <a:avLst/>
            </a:prstGeom>
            <a:ln w="2222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441069" y="6160850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accent6"/>
                  </a:solidFill>
                </a:rPr>
                <a:t>ACK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114113" y="4868648"/>
            <a:ext cx="3228109" cy="761953"/>
            <a:chOff x="8114113" y="4868648"/>
            <a:chExt cx="3228109" cy="761953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8114113" y="5630601"/>
              <a:ext cx="3228109" cy="0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897792" y="4868648"/>
              <a:ext cx="16987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tx2"/>
                  </a:solidFill>
                </a:rPr>
                <a:t>CON (ADDR)</a:t>
              </a:r>
            </a:p>
            <a:p>
              <a:pPr algn="ctr"/>
              <a:r>
                <a:rPr lang="en-IN" dirty="0">
                  <a:solidFill>
                    <a:schemeClr val="tx2"/>
                  </a:solidFill>
                </a:rPr>
                <a:t>(Token Number)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605378" y="3461237"/>
            <a:ext cx="245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.</a:t>
            </a:r>
          </a:p>
          <a:p>
            <a:r>
              <a:rPr lang="en-IN" dirty="0"/>
              <a:t>.</a:t>
            </a:r>
          </a:p>
          <a:p>
            <a:r>
              <a:rPr lang="en-IN" dirty="0"/>
              <a:t>.</a:t>
            </a:r>
          </a:p>
          <a:p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94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Request-Response Layer in </a:t>
            </a:r>
            <a:r>
              <a:rPr lang="en-IN" dirty="0" err="1"/>
              <a:t>CoAP</a:t>
            </a:r>
            <a:r>
              <a:rPr lang="en-IN" dirty="0"/>
              <a:t>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Non-Confirmable Request and  Response:</a:t>
            </a:r>
          </a:p>
          <a:p>
            <a:pPr lvl="1"/>
            <a:r>
              <a:rPr lang="en-IN" dirty="0"/>
              <a:t>In this mode, the client sends the data with particular method (GET, PUT etc.) with token number and NON messaging method.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server does not give ACK in NON messaging method, so it will send a NON type response in return with token number and its data.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029737" y="3189878"/>
            <a:ext cx="4682836" cy="3264131"/>
            <a:chOff x="3643746" y="3215380"/>
            <a:chExt cx="4682836" cy="3264131"/>
          </a:xfrm>
        </p:grpSpPr>
        <p:sp>
          <p:nvSpPr>
            <p:cNvPr id="15" name="Oval 14"/>
            <p:cNvSpPr/>
            <p:nvPr/>
          </p:nvSpPr>
          <p:spPr>
            <a:xfrm>
              <a:off x="3643746" y="3215380"/>
              <a:ext cx="1454727" cy="88669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Client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6871855" y="3215380"/>
              <a:ext cx="1454727" cy="88669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</a:t>
              </a:r>
            </a:p>
          </p:txBody>
        </p:sp>
        <p:cxnSp>
          <p:nvCxnSpPr>
            <p:cNvPr id="17" name="Straight Connector 16"/>
            <p:cNvCxnSpPr>
              <a:stCxn id="15" idx="4"/>
            </p:cNvCxnSpPr>
            <p:nvPr/>
          </p:nvCxnSpPr>
          <p:spPr>
            <a:xfrm flipH="1">
              <a:off x="4371109" y="4102071"/>
              <a:ext cx="1" cy="237744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4"/>
            </p:cNvCxnSpPr>
            <p:nvPr/>
          </p:nvCxnSpPr>
          <p:spPr>
            <a:xfrm flipH="1">
              <a:off x="7599218" y="4102071"/>
              <a:ext cx="1" cy="237744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4757100" y="4008790"/>
            <a:ext cx="3228109" cy="923330"/>
            <a:chOff x="4757100" y="4008790"/>
            <a:chExt cx="3228109" cy="923330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4757100" y="4932120"/>
              <a:ext cx="3228109" cy="0"/>
            </a:xfrm>
            <a:prstGeom prst="straightConnector1">
              <a:avLst/>
            </a:prstGeom>
            <a:ln w="2222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434039" y="4008790"/>
              <a:ext cx="18742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accent6"/>
                  </a:solidFill>
                </a:rPr>
                <a:t>NON (Message ID)</a:t>
              </a:r>
            </a:p>
            <a:p>
              <a:pPr algn="ctr"/>
              <a:r>
                <a:rPr lang="en-IN" dirty="0">
                  <a:solidFill>
                    <a:schemeClr val="accent6"/>
                  </a:solidFill>
                </a:rPr>
                <a:t>GET/Humidity</a:t>
              </a:r>
            </a:p>
            <a:p>
              <a:pPr algn="ctr"/>
              <a:r>
                <a:rPr lang="en-IN" dirty="0">
                  <a:solidFill>
                    <a:schemeClr val="accent6"/>
                  </a:solidFill>
                </a:rPr>
                <a:t>(Token Number)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57100" y="5226153"/>
            <a:ext cx="3228109" cy="774385"/>
            <a:chOff x="4757100" y="5226153"/>
            <a:chExt cx="3228109" cy="774385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4757100" y="6000538"/>
              <a:ext cx="3228109" cy="0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484464" y="5226153"/>
              <a:ext cx="19075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tx2"/>
                  </a:solidFill>
                </a:rPr>
                <a:t>NON (Message ID)</a:t>
              </a:r>
            </a:p>
            <a:p>
              <a:pPr algn="ctr"/>
              <a:r>
                <a:rPr lang="en-IN" dirty="0">
                  <a:solidFill>
                    <a:schemeClr val="tx2"/>
                  </a:solidFill>
                </a:rPr>
                <a:t>(Token Number)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939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CoAP</a:t>
            </a:r>
            <a:r>
              <a:rPr lang="en-IN" dirty="0"/>
              <a:t> Message Format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CoAP</a:t>
            </a:r>
            <a:r>
              <a:rPr lang="en-IN" dirty="0"/>
              <a:t> message format is of 16 Bytes consisting various fields.</a:t>
            </a:r>
          </a:p>
          <a:p>
            <a:r>
              <a:rPr lang="en-IN" dirty="0"/>
              <a:t>V : It refers to version of </a:t>
            </a:r>
            <a:r>
              <a:rPr lang="en-IN" dirty="0" err="1"/>
              <a:t>CoAP</a:t>
            </a:r>
            <a:r>
              <a:rPr lang="en-IN" dirty="0"/>
              <a:t>. It is two bit unsigned integer.</a:t>
            </a:r>
          </a:p>
          <a:p>
            <a:r>
              <a:rPr lang="en-IN" dirty="0"/>
              <a:t>T : It refers to message type. It is also two bit unsigned integer.</a:t>
            </a:r>
          </a:p>
          <a:p>
            <a:pPr lvl="1"/>
            <a:r>
              <a:rPr lang="en-IN" dirty="0"/>
              <a:t>Confirmable (0)</a:t>
            </a:r>
          </a:p>
          <a:p>
            <a:pPr lvl="1"/>
            <a:r>
              <a:rPr lang="en-IN" dirty="0"/>
              <a:t>Non-Confirmable (1)</a:t>
            </a:r>
          </a:p>
          <a:p>
            <a:pPr lvl="1"/>
            <a:r>
              <a:rPr lang="en-IN" dirty="0"/>
              <a:t>ACK (2)</a:t>
            </a:r>
          </a:p>
          <a:p>
            <a:pPr lvl="1"/>
            <a:r>
              <a:rPr lang="en-IN" dirty="0"/>
              <a:t>RESET (3)</a:t>
            </a:r>
          </a:p>
          <a:p>
            <a:pPr lvl="0">
              <a:buClr>
                <a:srgbClr val="B84742"/>
              </a:buClr>
            </a:pPr>
            <a:r>
              <a:rPr lang="en-IN" dirty="0">
                <a:solidFill>
                  <a:srgbClr val="212121"/>
                </a:solidFill>
              </a:rPr>
              <a:t>TKL : It refers to the token length and is four bit unsigned integer.</a:t>
            </a:r>
          </a:p>
          <a:p>
            <a:pPr lvl="0">
              <a:buClr>
                <a:srgbClr val="B84742"/>
              </a:buClr>
            </a:pPr>
            <a:r>
              <a:rPr lang="en-IN" dirty="0">
                <a:solidFill>
                  <a:srgbClr val="212121"/>
                </a:solidFill>
              </a:rPr>
              <a:t>Code: It refers to the response code.</a:t>
            </a:r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341434"/>
              </p:ext>
            </p:extLst>
          </p:nvPr>
        </p:nvGraphicFramePr>
        <p:xfrm>
          <a:off x="145617" y="4465815"/>
          <a:ext cx="119284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9863976"/>
              </p:ext>
            </p:extLst>
          </p:nvPr>
        </p:nvGraphicFramePr>
        <p:xfrm>
          <a:off x="145617" y="5338652"/>
          <a:ext cx="119284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2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Token</a:t>
                      </a:r>
                      <a:r>
                        <a:rPr lang="en-IN" baseline="0" dirty="0"/>
                        <a:t> (if any, with TKL bytes length)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6035277"/>
              </p:ext>
            </p:extLst>
          </p:nvPr>
        </p:nvGraphicFramePr>
        <p:xfrm>
          <a:off x="145617" y="6086798"/>
          <a:ext cx="119284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463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Payload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6395467"/>
              </p:ext>
            </p:extLst>
          </p:nvPr>
        </p:nvGraphicFramePr>
        <p:xfrm>
          <a:off x="145613" y="4964581"/>
          <a:ext cx="119284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2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TKL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Message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4717540"/>
              </p:ext>
            </p:extLst>
          </p:nvPr>
        </p:nvGraphicFramePr>
        <p:xfrm>
          <a:off x="145617" y="5712725"/>
          <a:ext cx="119284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2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Options (if any)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85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CoAP</a:t>
            </a:r>
            <a:r>
              <a:rPr lang="en-IN" dirty="0"/>
              <a:t> Message Format (Contd.)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B84742"/>
              </a:buClr>
            </a:pPr>
            <a:r>
              <a:rPr lang="en-IN" dirty="0">
                <a:solidFill>
                  <a:srgbClr val="212121"/>
                </a:solidFill>
              </a:rPr>
              <a:t>Message ID: It is identifier of the message and to avoid duplication.</a:t>
            </a:r>
          </a:p>
          <a:p>
            <a:pPr lvl="0">
              <a:buClr>
                <a:srgbClr val="B84742"/>
              </a:buClr>
            </a:pPr>
            <a:r>
              <a:rPr lang="en-IN" dirty="0">
                <a:solidFill>
                  <a:srgbClr val="212121"/>
                </a:solidFill>
              </a:rPr>
              <a:t>Token : </a:t>
            </a:r>
            <a:r>
              <a:rPr lang="en-IN" dirty="0"/>
              <a:t>Optional field whose size is indicated by the Token Length field.</a:t>
            </a:r>
          </a:p>
          <a:p>
            <a:pPr lvl="0">
              <a:buClr>
                <a:srgbClr val="B84742"/>
              </a:buClr>
            </a:pPr>
            <a:r>
              <a:rPr lang="en-IN" dirty="0">
                <a:solidFill>
                  <a:srgbClr val="212121"/>
                </a:solidFill>
              </a:rPr>
              <a:t>Options : This field is used if any options available and having length of 4 Bytes.</a:t>
            </a:r>
          </a:p>
          <a:p>
            <a:pPr lvl="0">
              <a:buClr>
                <a:srgbClr val="B84742"/>
              </a:buClr>
            </a:pPr>
            <a:r>
              <a:rPr lang="en-IN" dirty="0">
                <a:solidFill>
                  <a:srgbClr val="212121"/>
                </a:solidFill>
              </a:rPr>
              <a:t>Payload : This field refers to the payload data where actual data is transmitted.</a:t>
            </a:r>
          </a:p>
          <a:p>
            <a:pPr lvl="0">
              <a:buClr>
                <a:srgbClr val="B84742"/>
              </a:buClr>
            </a:pPr>
            <a:endParaRPr lang="en-IN" dirty="0">
              <a:solidFill>
                <a:srgbClr val="212121"/>
              </a:solidFill>
            </a:endParaRPr>
          </a:p>
          <a:p>
            <a:pPr lvl="0">
              <a:buClr>
                <a:srgbClr val="B84742"/>
              </a:buClr>
            </a:pPr>
            <a:endParaRPr lang="en-IN" dirty="0">
              <a:solidFill>
                <a:srgbClr val="212121"/>
              </a:solidFill>
            </a:endParaRPr>
          </a:p>
          <a:p>
            <a:pPr lvl="1"/>
            <a:endParaRPr lang="en-IN" dirty="0"/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341434"/>
              </p:ext>
            </p:extLst>
          </p:nvPr>
        </p:nvGraphicFramePr>
        <p:xfrm>
          <a:off x="145617" y="4465815"/>
          <a:ext cx="119284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9863976"/>
              </p:ext>
            </p:extLst>
          </p:nvPr>
        </p:nvGraphicFramePr>
        <p:xfrm>
          <a:off x="145617" y="5338652"/>
          <a:ext cx="119284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2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Token</a:t>
                      </a:r>
                      <a:r>
                        <a:rPr lang="en-IN" baseline="0" dirty="0"/>
                        <a:t> (if any, with TKL bytes length)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7446439"/>
              </p:ext>
            </p:extLst>
          </p:nvPr>
        </p:nvGraphicFramePr>
        <p:xfrm>
          <a:off x="145617" y="5712725"/>
          <a:ext cx="119284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2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Options (if any)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801013"/>
              </p:ext>
            </p:extLst>
          </p:nvPr>
        </p:nvGraphicFramePr>
        <p:xfrm>
          <a:off x="145617" y="6086798"/>
          <a:ext cx="119284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27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463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Payload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9757092"/>
              </p:ext>
            </p:extLst>
          </p:nvPr>
        </p:nvGraphicFramePr>
        <p:xfrm>
          <a:off x="144452" y="4964581"/>
          <a:ext cx="119296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2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TKL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Message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8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between MQTT &amp; CoAP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AABC6C-B0F2-4D93-B058-ADAD79F71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693975"/>
              </p:ext>
            </p:extLst>
          </p:nvPr>
        </p:nvGraphicFramePr>
        <p:xfrm>
          <a:off x="653366" y="1085425"/>
          <a:ext cx="1043197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714">
                  <a:extLst>
                    <a:ext uri="{9D8B030D-6E8A-4147-A177-3AD203B41FA5}">
                      <a16:colId xmlns:a16="http://schemas.microsoft.com/office/drawing/2014/main" val="1169134848"/>
                    </a:ext>
                  </a:extLst>
                </a:gridCol>
                <a:gridCol w="3190641">
                  <a:extLst>
                    <a:ext uri="{9D8B030D-6E8A-4147-A177-3AD203B41FA5}">
                      <a16:colId xmlns:a16="http://schemas.microsoft.com/office/drawing/2014/main" val="2406609197"/>
                    </a:ext>
                  </a:extLst>
                </a:gridCol>
                <a:gridCol w="4968621">
                  <a:extLst>
                    <a:ext uri="{9D8B030D-6E8A-4147-A177-3AD203B41FA5}">
                      <a16:colId xmlns:a16="http://schemas.microsoft.com/office/drawing/2014/main" val="309421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MQTT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83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Underlying protocol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TCP</a:t>
                      </a:r>
                    </a:p>
                    <a:p>
                      <a:r>
                        <a:rPr lang="en-US" sz="2400" dirty="0"/>
                        <a:t>(connection oriented)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UDP</a:t>
                      </a:r>
                    </a:p>
                    <a:p>
                      <a:r>
                        <a:rPr lang="en-US" sz="2400" dirty="0"/>
                        <a:t>(connectionless)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2183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35EA7E-0DDD-4E1D-A140-81F052F74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3002"/>
              </p:ext>
            </p:extLst>
          </p:nvPr>
        </p:nvGraphicFramePr>
        <p:xfrm>
          <a:off x="653366" y="2389296"/>
          <a:ext cx="10431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714">
                  <a:extLst>
                    <a:ext uri="{9D8B030D-6E8A-4147-A177-3AD203B41FA5}">
                      <a16:colId xmlns:a16="http://schemas.microsoft.com/office/drawing/2014/main" val="1701184757"/>
                    </a:ext>
                  </a:extLst>
                </a:gridCol>
                <a:gridCol w="3190641">
                  <a:extLst>
                    <a:ext uri="{9D8B030D-6E8A-4147-A177-3AD203B41FA5}">
                      <a16:colId xmlns:a16="http://schemas.microsoft.com/office/drawing/2014/main" val="2443570257"/>
                    </a:ext>
                  </a:extLst>
                </a:gridCol>
                <a:gridCol w="4968621">
                  <a:extLst>
                    <a:ext uri="{9D8B030D-6E8A-4147-A177-3AD203B41FA5}">
                      <a16:colId xmlns:a16="http://schemas.microsoft.com/office/drawing/2014/main" val="3106624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M:N (Many to many)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1:1 (One-to-one)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8993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BB77B7-8F39-42E6-942C-F5A5AA1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079020"/>
              </p:ext>
            </p:extLst>
          </p:nvPr>
        </p:nvGraphicFramePr>
        <p:xfrm>
          <a:off x="653366" y="2846496"/>
          <a:ext cx="1043197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714">
                  <a:extLst>
                    <a:ext uri="{9D8B030D-6E8A-4147-A177-3AD203B41FA5}">
                      <a16:colId xmlns:a16="http://schemas.microsoft.com/office/drawing/2014/main" val="97269602"/>
                    </a:ext>
                  </a:extLst>
                </a:gridCol>
                <a:gridCol w="3190641">
                  <a:extLst>
                    <a:ext uri="{9D8B030D-6E8A-4147-A177-3AD203B41FA5}">
                      <a16:colId xmlns:a16="http://schemas.microsoft.com/office/drawing/2014/main" val="2589666514"/>
                    </a:ext>
                  </a:extLst>
                </a:gridCol>
                <a:gridCol w="4968621">
                  <a:extLst>
                    <a:ext uri="{9D8B030D-6E8A-4147-A177-3AD203B41FA5}">
                      <a16:colId xmlns:a16="http://schemas.microsoft.com/office/drawing/2014/main" val="233638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Power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Higher than CoAP. Lesser than other protocols.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Lowest, consumes less power than MQTT, making it the best for point to point communication.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60926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806B9A-135E-4CE2-86E4-D3569EB25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648627"/>
              </p:ext>
            </p:extLst>
          </p:nvPr>
        </p:nvGraphicFramePr>
        <p:xfrm>
          <a:off x="653366" y="4035216"/>
          <a:ext cx="10431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714">
                  <a:extLst>
                    <a:ext uri="{9D8B030D-6E8A-4147-A177-3AD203B41FA5}">
                      <a16:colId xmlns:a16="http://schemas.microsoft.com/office/drawing/2014/main" val="2497108968"/>
                    </a:ext>
                  </a:extLst>
                </a:gridCol>
                <a:gridCol w="3190641">
                  <a:extLst>
                    <a:ext uri="{9D8B030D-6E8A-4147-A177-3AD203B41FA5}">
                      <a16:colId xmlns:a16="http://schemas.microsoft.com/office/drawing/2014/main" val="2640000137"/>
                    </a:ext>
                  </a:extLst>
                </a:gridCol>
                <a:gridCol w="4968621">
                  <a:extLst>
                    <a:ext uri="{9D8B030D-6E8A-4147-A177-3AD203B41FA5}">
                      <a16:colId xmlns:a16="http://schemas.microsoft.com/office/drawing/2014/main" val="1169418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Publisher/Subscriber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Request-response (RESTful)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195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26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Queuing Telemetry Transport (MQTT)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know, </a:t>
            </a:r>
            <a:r>
              <a:rPr lang="en-US" dirty="0">
                <a:solidFill>
                  <a:srgbClr val="FF0000"/>
                </a:solidFill>
              </a:rPr>
              <a:t>IoT has one of the biggest challenges of resource constraints, the lightweight protocol is more preferred.</a:t>
            </a:r>
          </a:p>
          <a:p>
            <a:r>
              <a:rPr lang="en-US" dirty="0"/>
              <a:t>MQTT is widely used in IoT applications as it is a lightweight protocol.</a:t>
            </a:r>
          </a:p>
          <a:p>
            <a:r>
              <a:rPr lang="en-US" dirty="0">
                <a:solidFill>
                  <a:srgbClr val="FF0000"/>
                </a:solidFill>
              </a:rPr>
              <a:t>Here, lightweight means, it can work with minimal resources and does not require any specific hardware architecture or additional resources.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Biggest Challenges For HR Software Industry In The Coming Year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5" t="11998" r="10259"/>
          <a:stretch/>
        </p:blipFill>
        <p:spPr bwMode="auto">
          <a:xfrm>
            <a:off x="295421" y="2874831"/>
            <a:ext cx="7920111" cy="357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and Money Icons - Download Free Vector Icons |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676" y="3711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476" y="21707"/>
            <a:ext cx="1888345" cy="66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9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XMPP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full form of XMPP is E</a:t>
            </a:r>
            <a:r>
              <a:rPr lang="en-IN" dirty="0">
                <a:solidFill>
                  <a:schemeClr val="accent6"/>
                </a:solidFill>
              </a:rPr>
              <a:t>x</a:t>
            </a:r>
            <a:r>
              <a:rPr lang="en-IN" dirty="0"/>
              <a:t>tensible </a:t>
            </a:r>
            <a:r>
              <a:rPr lang="en-IN" dirty="0">
                <a:solidFill>
                  <a:schemeClr val="accent6"/>
                </a:solidFill>
              </a:rPr>
              <a:t>M</a:t>
            </a:r>
            <a:r>
              <a:rPr lang="en-IN" dirty="0"/>
              <a:t>essaging and </a:t>
            </a:r>
            <a:r>
              <a:rPr lang="en-IN" dirty="0">
                <a:solidFill>
                  <a:schemeClr val="accent6"/>
                </a:solidFill>
              </a:rPr>
              <a:t>P</a:t>
            </a:r>
            <a:r>
              <a:rPr lang="en-IN" dirty="0"/>
              <a:t>resence </a:t>
            </a:r>
            <a:r>
              <a:rPr lang="en-IN" dirty="0">
                <a:solidFill>
                  <a:schemeClr val="accent6"/>
                </a:solidFill>
              </a:rPr>
              <a:t>P</a:t>
            </a:r>
            <a:r>
              <a:rPr lang="en-IN" dirty="0"/>
              <a:t>rotocol.</a:t>
            </a:r>
          </a:p>
          <a:p>
            <a:r>
              <a:rPr lang="en-IN" dirty="0"/>
              <a:t>It is designed for messaging, chat, video, voice calls and collaboration.</a:t>
            </a:r>
          </a:p>
          <a:p>
            <a:r>
              <a:rPr lang="en-IN" dirty="0"/>
              <a:t>The fundamental base of this protocol is XML and it is used for messaging services such as </a:t>
            </a:r>
            <a:r>
              <a:rPr lang="en-IN" dirty="0" err="1">
                <a:solidFill>
                  <a:schemeClr val="tx2"/>
                </a:solidFill>
              </a:rPr>
              <a:t>WhatsApp</a:t>
            </a:r>
            <a:r>
              <a:rPr lang="en-IN" dirty="0"/>
              <a:t>.</a:t>
            </a:r>
          </a:p>
          <a:p>
            <a:r>
              <a:rPr lang="en-IN" dirty="0"/>
              <a:t>The XMPP was originally named as Jabber and later known as XMPP.</a:t>
            </a:r>
          </a:p>
        </p:txBody>
      </p:sp>
      <p:pic>
        <p:nvPicPr>
          <p:cNvPr id="1026" name="Picture 2" descr="XMPP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870" y="3186545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Xml Vector Icon, Xml Icons, Document Icon, File Icon PNG and Vector with  Transparent Background for Free Download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345" y="3186545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6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XMPP denotation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denotation for XMPP can be given as following:</a:t>
            </a:r>
          </a:p>
          <a:p>
            <a:r>
              <a:rPr lang="en-IN" dirty="0"/>
              <a:t>X – X denotes </a:t>
            </a:r>
            <a:r>
              <a:rPr lang="en-IN" dirty="0" err="1"/>
              <a:t>eXtensible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It is considered extensible as it is designed to accept and accommodate any changes.</a:t>
            </a:r>
          </a:p>
          <a:p>
            <a:pPr lvl="1"/>
            <a:r>
              <a:rPr lang="en-IN" dirty="0"/>
              <a:t>The protocol is defined in open standard and it is extensible because of open standard approach.</a:t>
            </a:r>
          </a:p>
          <a:p>
            <a:r>
              <a:rPr lang="en-IN" dirty="0"/>
              <a:t>M – M denotes Messaging.</a:t>
            </a:r>
          </a:p>
          <a:p>
            <a:pPr lvl="1"/>
            <a:r>
              <a:rPr lang="en-IN" dirty="0"/>
              <a:t>XMPP supports sending message to the recipients in real time.</a:t>
            </a:r>
          </a:p>
          <a:p>
            <a:r>
              <a:rPr lang="en-IN" dirty="0"/>
              <a:t>P – P denotes Presence.</a:t>
            </a:r>
          </a:p>
          <a:p>
            <a:pPr lvl="1"/>
            <a:r>
              <a:rPr lang="en-IN" dirty="0"/>
              <a:t>It is helpful to </a:t>
            </a:r>
            <a:r>
              <a:rPr lang="en-IN" b="1" dirty="0"/>
              <a:t>identify the status </a:t>
            </a:r>
            <a:r>
              <a:rPr lang="en-IN" dirty="0"/>
              <a:t>such as “Offline” or “Online” or “Busy”.</a:t>
            </a:r>
          </a:p>
          <a:p>
            <a:pPr lvl="1"/>
            <a:r>
              <a:rPr lang="en-IN" dirty="0"/>
              <a:t>It also helps in understanding if the recipient is ready to receive the message or not.</a:t>
            </a:r>
          </a:p>
          <a:p>
            <a:r>
              <a:rPr lang="en-IN" dirty="0"/>
              <a:t>P – P denotes Protocol.</a:t>
            </a:r>
          </a:p>
          <a:p>
            <a:pPr lvl="1"/>
            <a:r>
              <a:rPr lang="en-IN" dirty="0"/>
              <a:t>The set of standards together acting as a protocol.</a:t>
            </a:r>
          </a:p>
        </p:txBody>
      </p:sp>
    </p:spTree>
    <p:extLst>
      <p:ext uri="{BB962C8B-B14F-4D97-AF65-F5344CB8AC3E}">
        <p14:creationId xmlns:p14="http://schemas.microsoft.com/office/powerpoint/2010/main" val="248298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Messenger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Any messenger requires the following features inbuilt 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Message sending and receiving features.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Understanding the presence/absence status.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Managing subscription details.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Maintaining the contact list.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Message blocking services.</a:t>
            </a:r>
          </a:p>
          <a:p>
            <a:r>
              <a:rPr lang="en-IN" dirty="0"/>
              <a:t>Note that all the listed features are built in XMPP.</a:t>
            </a:r>
          </a:p>
        </p:txBody>
      </p:sp>
      <p:pic>
        <p:nvPicPr>
          <p:cNvPr id="2050" name="Picture 2" descr="Sending And Receiving Messages Stock Illustration - Illustration of  internet, effect: 115211448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15" b="25414"/>
          <a:stretch/>
        </p:blipFill>
        <p:spPr bwMode="auto">
          <a:xfrm>
            <a:off x="8158337" y="1670532"/>
            <a:ext cx="2565583" cy="156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mputer Icons Flat design, attending, logo, silhouette png | PNGEg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4" r="20479"/>
          <a:stretch/>
        </p:blipFill>
        <p:spPr bwMode="auto">
          <a:xfrm>
            <a:off x="576704" y="4043171"/>
            <a:ext cx="204123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oogle-contacts-logo - IT Support Services Phoenix/Scottsdale|IT Managed  Services|Outsourced IT|IT Consultant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840" y="404317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lock, chat, communication, conversation, message, text icon - Download on  Iconfind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120" y="404317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ow to stop receiving WhatsApp messages from annoying groups | Bullfra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936" b="5582"/>
          <a:stretch/>
        </p:blipFill>
        <p:spPr bwMode="auto">
          <a:xfrm>
            <a:off x="2963420" y="4043171"/>
            <a:ext cx="341194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06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XMPP Features: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following are features of XMPP: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solidFill>
                  <a:srgbClr val="F19D19"/>
                </a:solidFill>
              </a:rPr>
              <a:t>Decentralized: </a:t>
            </a:r>
            <a:r>
              <a:rPr lang="en-IN" dirty="0"/>
              <a:t>XMPP is similar to that of e-mail. Anyone can run their own XMPP server.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solidFill>
                  <a:srgbClr val="F19D19"/>
                </a:solidFill>
              </a:rPr>
              <a:t>Secure: </a:t>
            </a:r>
            <a:r>
              <a:rPr lang="en-IN" dirty="0"/>
              <a:t>XMPP is very secure with end-to-end encryption.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solidFill>
                  <a:srgbClr val="F19D19"/>
                </a:solidFill>
              </a:rPr>
              <a:t>Stable &amp; functionally proven: </a:t>
            </a:r>
            <a:r>
              <a:rPr lang="en-IN" dirty="0"/>
              <a:t>It is functionally proven since its initial version Jabber launched in 1998.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solidFill>
                  <a:srgbClr val="F19D19"/>
                </a:solidFill>
              </a:rPr>
              <a:t>Standardization:</a:t>
            </a:r>
            <a:r>
              <a:rPr lang="en-IN" dirty="0"/>
              <a:t> IETF published XMPP specifications as RFCs in RFC3920 &amp; 3921 standards.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solidFill>
                  <a:srgbClr val="F19D19"/>
                </a:solidFill>
              </a:rPr>
              <a:t>Flexibility: </a:t>
            </a:r>
            <a:r>
              <a:rPr lang="en-IN" dirty="0"/>
              <a:t>XMPP is not just messaging oriented; it is flexible enough for file sharing, gaming &amp; even remote monitoring of systems.</a:t>
            </a:r>
          </a:p>
        </p:txBody>
      </p:sp>
    </p:spTree>
    <p:extLst>
      <p:ext uri="{BB962C8B-B14F-4D97-AF65-F5344CB8AC3E}">
        <p14:creationId xmlns:p14="http://schemas.microsoft.com/office/powerpoint/2010/main" val="8014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XMPP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architecture of XMPP protocol is shown in the figure :</a:t>
            </a:r>
          </a:p>
          <a:p>
            <a:r>
              <a:rPr lang="en-IN" dirty="0"/>
              <a:t>The XMPP clients communicate with XMPP server bidirectional.</a:t>
            </a:r>
          </a:p>
          <a:p>
            <a:r>
              <a:rPr lang="en-IN" dirty="0"/>
              <a:t>There can be any numbers of clients connected to XMPP server.</a:t>
            </a:r>
          </a:p>
          <a:p>
            <a:r>
              <a:rPr lang="en-IN" dirty="0"/>
              <a:t>The XMPP servers may be connected to the other clients or other XMPP servers.</a:t>
            </a:r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27" name="Group 26"/>
          <p:cNvGrpSpPr/>
          <p:nvPr/>
        </p:nvGrpSpPr>
        <p:grpSpPr>
          <a:xfrm>
            <a:off x="623019" y="2798660"/>
            <a:ext cx="1371600" cy="3598845"/>
            <a:chOff x="623019" y="2798660"/>
            <a:chExt cx="1371600" cy="3598845"/>
          </a:xfrm>
        </p:grpSpPr>
        <p:sp>
          <p:nvSpPr>
            <p:cNvPr id="4" name="Oval 3"/>
            <p:cNvSpPr/>
            <p:nvPr/>
          </p:nvSpPr>
          <p:spPr>
            <a:xfrm>
              <a:off x="623019" y="2798660"/>
              <a:ext cx="1371600" cy="80356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XMPP</a:t>
              </a:r>
            </a:p>
            <a:p>
              <a:pPr algn="ctr"/>
              <a:r>
                <a:rPr lang="en-IN" dirty="0"/>
                <a:t>Client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23019" y="5593942"/>
              <a:ext cx="1371600" cy="80356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XMPP</a:t>
              </a:r>
            </a:p>
            <a:p>
              <a:pPr algn="ctr"/>
              <a:r>
                <a:rPr lang="en-IN" dirty="0"/>
                <a:t>Client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23019" y="4140882"/>
            <a:ext cx="4715849" cy="914400"/>
            <a:chOff x="623019" y="4140882"/>
            <a:chExt cx="4715849" cy="914400"/>
          </a:xfrm>
        </p:grpSpPr>
        <p:sp>
          <p:nvSpPr>
            <p:cNvPr id="5" name="Oval 4"/>
            <p:cNvSpPr/>
            <p:nvPr/>
          </p:nvSpPr>
          <p:spPr>
            <a:xfrm>
              <a:off x="623019" y="4196301"/>
              <a:ext cx="1371600" cy="80356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XMPP</a:t>
              </a:r>
            </a:p>
            <a:p>
              <a:pPr algn="ctr"/>
              <a:r>
                <a:rPr lang="en-IN" dirty="0"/>
                <a:t>Client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10068" y="4140882"/>
              <a:ext cx="1828800" cy="914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XMPP</a:t>
              </a:r>
            </a:p>
            <a:p>
              <a:pPr algn="ctr"/>
              <a:r>
                <a:rPr lang="en-IN" dirty="0"/>
                <a:t>Server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6854317" y="4140882"/>
            <a:ext cx="18288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XMPP</a:t>
            </a:r>
          </a:p>
          <a:p>
            <a:pPr algn="ctr"/>
            <a:r>
              <a:rPr lang="en-IN" dirty="0"/>
              <a:t>Server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0198566" y="2798660"/>
            <a:ext cx="1371600" cy="3598845"/>
            <a:chOff x="10198566" y="2798660"/>
            <a:chExt cx="1371600" cy="3598845"/>
          </a:xfrm>
        </p:grpSpPr>
        <p:sp>
          <p:nvSpPr>
            <p:cNvPr id="9" name="Oval 8"/>
            <p:cNvSpPr/>
            <p:nvPr/>
          </p:nvSpPr>
          <p:spPr>
            <a:xfrm>
              <a:off x="10198566" y="2798660"/>
              <a:ext cx="1371600" cy="80356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XMPP</a:t>
              </a:r>
            </a:p>
            <a:p>
              <a:pPr algn="ctr"/>
              <a:r>
                <a:rPr lang="en-IN" dirty="0"/>
                <a:t>Client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0198566" y="4196301"/>
              <a:ext cx="1371600" cy="80356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XMPP</a:t>
              </a:r>
            </a:p>
            <a:p>
              <a:pPr algn="ctr"/>
              <a:r>
                <a:rPr lang="en-IN" dirty="0"/>
                <a:t>Client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0198566" y="5593942"/>
              <a:ext cx="1371600" cy="80356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XMPP</a:t>
              </a:r>
            </a:p>
            <a:p>
              <a:pPr algn="ctr"/>
              <a:r>
                <a:rPr lang="en-IN" dirty="0"/>
                <a:t>Client</a:t>
              </a:r>
            </a:p>
          </p:txBody>
        </p:sp>
      </p:grpSp>
      <p:cxnSp>
        <p:nvCxnSpPr>
          <p:cNvPr id="13" name="Straight Arrow Connector 12"/>
          <p:cNvCxnSpPr>
            <a:stCxn id="5" idx="6"/>
            <a:endCxn id="7" idx="1"/>
          </p:cNvCxnSpPr>
          <p:nvPr/>
        </p:nvCxnSpPr>
        <p:spPr>
          <a:xfrm flipV="1">
            <a:off x="1994619" y="4598082"/>
            <a:ext cx="1515449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7" idx="1"/>
          </p:cNvCxnSpPr>
          <p:nvPr/>
        </p:nvCxnSpPr>
        <p:spPr>
          <a:xfrm>
            <a:off x="1994619" y="3200442"/>
            <a:ext cx="1515449" cy="139764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1"/>
            <a:endCxn id="6" idx="6"/>
          </p:cNvCxnSpPr>
          <p:nvPr/>
        </p:nvCxnSpPr>
        <p:spPr>
          <a:xfrm flipH="1">
            <a:off x="1994619" y="4598082"/>
            <a:ext cx="1515449" cy="139764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>
            <a:off x="5338868" y="4598082"/>
            <a:ext cx="151544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8683117" y="3200442"/>
            <a:ext cx="1515449" cy="2795282"/>
            <a:chOff x="8683117" y="3200442"/>
            <a:chExt cx="1515449" cy="2795282"/>
          </a:xfrm>
        </p:grpSpPr>
        <p:cxnSp>
          <p:nvCxnSpPr>
            <p:cNvPr id="21" name="Straight Arrow Connector 20"/>
            <p:cNvCxnSpPr>
              <a:stCxn id="8" idx="3"/>
              <a:endCxn id="9" idx="2"/>
            </p:cNvCxnSpPr>
            <p:nvPr/>
          </p:nvCxnSpPr>
          <p:spPr>
            <a:xfrm flipV="1">
              <a:off x="8683117" y="3200442"/>
              <a:ext cx="1515449" cy="13976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3"/>
              <a:endCxn id="10" idx="2"/>
            </p:cNvCxnSpPr>
            <p:nvPr/>
          </p:nvCxnSpPr>
          <p:spPr>
            <a:xfrm>
              <a:off x="8683117" y="4598082"/>
              <a:ext cx="151544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1" idx="2"/>
              <a:endCxn id="8" idx="3"/>
            </p:cNvCxnSpPr>
            <p:nvPr/>
          </p:nvCxnSpPr>
          <p:spPr>
            <a:xfrm flipH="1" flipV="1">
              <a:off x="8683117" y="4598082"/>
              <a:ext cx="1515449" cy="139764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694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XMPP Architecture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initial version of the XMPP was with TCP using open ended XML.</a:t>
            </a:r>
          </a:p>
          <a:p>
            <a:r>
              <a:rPr lang="en-IN" dirty="0"/>
              <a:t>After certain period of time, the XMPP was developed based on HTTP.</a:t>
            </a:r>
          </a:p>
          <a:p>
            <a:r>
              <a:rPr lang="en-IN" dirty="0"/>
              <a:t>The XMPP can work with HTTP through two different methods Polling and Binding.</a:t>
            </a:r>
          </a:p>
          <a:p>
            <a:r>
              <a:rPr lang="en-IN" dirty="0"/>
              <a:t>What is Polling and Binding?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3019" y="2798660"/>
            <a:ext cx="1371600" cy="3598845"/>
            <a:chOff x="623019" y="2798660"/>
            <a:chExt cx="1371600" cy="3598845"/>
          </a:xfrm>
        </p:grpSpPr>
        <p:sp>
          <p:nvSpPr>
            <p:cNvPr id="5" name="Oval 4"/>
            <p:cNvSpPr/>
            <p:nvPr/>
          </p:nvSpPr>
          <p:spPr>
            <a:xfrm>
              <a:off x="623019" y="2798660"/>
              <a:ext cx="1371600" cy="80356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XMPP</a:t>
              </a:r>
            </a:p>
            <a:p>
              <a:pPr algn="ctr"/>
              <a:r>
                <a:rPr lang="en-IN" dirty="0"/>
                <a:t>Client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23019" y="5593942"/>
              <a:ext cx="1371600" cy="80356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XMPP</a:t>
              </a:r>
            </a:p>
            <a:p>
              <a:pPr algn="ctr"/>
              <a:r>
                <a:rPr lang="en-IN" dirty="0"/>
                <a:t>Client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3019" y="4140882"/>
            <a:ext cx="4715849" cy="914400"/>
            <a:chOff x="623019" y="4140882"/>
            <a:chExt cx="4715849" cy="914400"/>
          </a:xfrm>
        </p:grpSpPr>
        <p:sp>
          <p:nvSpPr>
            <p:cNvPr id="8" name="Oval 7"/>
            <p:cNvSpPr/>
            <p:nvPr/>
          </p:nvSpPr>
          <p:spPr>
            <a:xfrm>
              <a:off x="623019" y="4196301"/>
              <a:ext cx="1371600" cy="80356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XMPP</a:t>
              </a:r>
            </a:p>
            <a:p>
              <a:pPr algn="ctr"/>
              <a:r>
                <a:rPr lang="en-IN" dirty="0"/>
                <a:t>Client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10068" y="4140882"/>
              <a:ext cx="1828800" cy="914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XMPP</a:t>
              </a:r>
            </a:p>
            <a:p>
              <a:pPr algn="ctr"/>
              <a:r>
                <a:rPr lang="en-IN" dirty="0"/>
                <a:t>Server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6854317" y="4140882"/>
            <a:ext cx="18288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XMPP</a:t>
            </a:r>
          </a:p>
          <a:p>
            <a:pPr algn="ctr"/>
            <a:r>
              <a:rPr lang="en-IN" dirty="0"/>
              <a:t>Server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198566" y="2798660"/>
            <a:ext cx="1371600" cy="3598845"/>
            <a:chOff x="10198566" y="2798660"/>
            <a:chExt cx="1371600" cy="3598845"/>
          </a:xfrm>
        </p:grpSpPr>
        <p:sp>
          <p:nvSpPr>
            <p:cNvPr id="12" name="Oval 11"/>
            <p:cNvSpPr/>
            <p:nvPr/>
          </p:nvSpPr>
          <p:spPr>
            <a:xfrm>
              <a:off x="10198566" y="2798660"/>
              <a:ext cx="1371600" cy="80356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XMPP</a:t>
              </a:r>
            </a:p>
            <a:p>
              <a:pPr algn="ctr"/>
              <a:r>
                <a:rPr lang="en-IN" dirty="0"/>
                <a:t>Client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0198566" y="4196301"/>
              <a:ext cx="1371600" cy="80356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XMPP</a:t>
              </a:r>
            </a:p>
            <a:p>
              <a:pPr algn="ctr"/>
              <a:r>
                <a:rPr lang="en-IN" dirty="0"/>
                <a:t>Client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10198566" y="5593942"/>
              <a:ext cx="1371600" cy="80356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XMPP</a:t>
              </a:r>
            </a:p>
            <a:p>
              <a:pPr algn="ctr"/>
              <a:r>
                <a:rPr lang="en-IN" dirty="0"/>
                <a:t>Client</a:t>
              </a:r>
            </a:p>
          </p:txBody>
        </p:sp>
      </p:grpSp>
      <p:cxnSp>
        <p:nvCxnSpPr>
          <p:cNvPr id="15" name="Straight Arrow Connector 14"/>
          <p:cNvCxnSpPr>
            <a:stCxn id="8" idx="6"/>
            <a:endCxn id="9" idx="1"/>
          </p:cNvCxnSpPr>
          <p:nvPr/>
        </p:nvCxnSpPr>
        <p:spPr>
          <a:xfrm flipV="1">
            <a:off x="1994619" y="4598082"/>
            <a:ext cx="1515449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9" idx="1"/>
          </p:cNvCxnSpPr>
          <p:nvPr/>
        </p:nvCxnSpPr>
        <p:spPr>
          <a:xfrm>
            <a:off x="1994619" y="3200442"/>
            <a:ext cx="1515449" cy="139764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  <a:endCxn id="6" idx="6"/>
          </p:cNvCxnSpPr>
          <p:nvPr/>
        </p:nvCxnSpPr>
        <p:spPr>
          <a:xfrm flipH="1">
            <a:off x="1994619" y="4598082"/>
            <a:ext cx="1515449" cy="139764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>
            <a:off x="5338868" y="4598082"/>
            <a:ext cx="151544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8683117" y="3200442"/>
            <a:ext cx="1515449" cy="2795282"/>
            <a:chOff x="8683117" y="3200442"/>
            <a:chExt cx="1515449" cy="2795282"/>
          </a:xfrm>
        </p:grpSpPr>
        <p:cxnSp>
          <p:nvCxnSpPr>
            <p:cNvPr id="20" name="Straight Arrow Connector 19"/>
            <p:cNvCxnSpPr>
              <a:stCxn id="10" idx="3"/>
              <a:endCxn id="12" idx="2"/>
            </p:cNvCxnSpPr>
            <p:nvPr/>
          </p:nvCxnSpPr>
          <p:spPr>
            <a:xfrm flipV="1">
              <a:off x="8683117" y="3200442"/>
              <a:ext cx="1515449" cy="13976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  <a:endCxn id="13" idx="2"/>
            </p:cNvCxnSpPr>
            <p:nvPr/>
          </p:nvCxnSpPr>
          <p:spPr>
            <a:xfrm>
              <a:off x="8683117" y="4598082"/>
              <a:ext cx="151544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4" idx="2"/>
              <a:endCxn id="10" idx="3"/>
            </p:cNvCxnSpPr>
            <p:nvPr/>
          </p:nvCxnSpPr>
          <p:spPr>
            <a:xfrm flipH="1" flipV="1">
              <a:off x="8683117" y="4598082"/>
              <a:ext cx="1515449" cy="139764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595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XMPP Architecture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761687"/>
            <a:ext cx="10847294" cy="5590565"/>
          </a:xfrm>
        </p:spPr>
        <p:txBody>
          <a:bodyPr/>
          <a:lstStyle/>
          <a:p>
            <a:r>
              <a:rPr lang="en-IN" dirty="0"/>
              <a:t>In polling method, the messages stored in the server are pulled or fetched.</a:t>
            </a:r>
          </a:p>
          <a:p>
            <a:r>
              <a:rPr lang="en-IN" dirty="0"/>
              <a:t>The fetching is done by XMPP client through HTTP GET and POST requests.</a:t>
            </a:r>
          </a:p>
          <a:p>
            <a:r>
              <a:rPr lang="en-IN" dirty="0"/>
              <a:t>In binding method, </a:t>
            </a:r>
            <a:r>
              <a:rPr lang="en-IN" dirty="0">
                <a:solidFill>
                  <a:schemeClr val="accent6"/>
                </a:solidFill>
              </a:rPr>
              <a:t>B</a:t>
            </a:r>
            <a:r>
              <a:rPr lang="en-IN" dirty="0"/>
              <a:t>idirectional-streams </a:t>
            </a:r>
            <a:r>
              <a:rPr lang="en-IN" dirty="0">
                <a:solidFill>
                  <a:schemeClr val="accent6"/>
                </a:solidFill>
              </a:rPr>
              <a:t>O</a:t>
            </a:r>
            <a:r>
              <a:rPr lang="en-IN" dirty="0"/>
              <a:t>ver </a:t>
            </a:r>
            <a:r>
              <a:rPr lang="en-IN" dirty="0">
                <a:solidFill>
                  <a:schemeClr val="accent6"/>
                </a:solidFill>
              </a:rPr>
              <a:t>S</a:t>
            </a:r>
            <a:r>
              <a:rPr lang="en-IN" dirty="0"/>
              <a:t>ynchronous </a:t>
            </a:r>
            <a:r>
              <a:rPr lang="en-IN" dirty="0">
                <a:solidFill>
                  <a:schemeClr val="accent6"/>
                </a:solidFill>
              </a:rPr>
              <a:t>H</a:t>
            </a:r>
            <a:r>
              <a:rPr lang="en-IN" dirty="0"/>
              <a:t>TTP (BOSH) enables the server to push the messages to the clients when they are sent.</a:t>
            </a:r>
          </a:p>
          <a:p>
            <a:r>
              <a:rPr lang="en-IN" dirty="0"/>
              <a:t>The binding approach is more effective than polling.</a:t>
            </a:r>
          </a:p>
          <a:p>
            <a:r>
              <a:rPr lang="en-IN" dirty="0"/>
              <a:t>Also both method uses HTTP, hence the firewall allows the fetch and post activity without any difficulties.</a:t>
            </a:r>
          </a:p>
        </p:txBody>
      </p:sp>
    </p:spTree>
    <p:extLst>
      <p:ext uri="{BB962C8B-B14F-4D97-AF65-F5344CB8AC3E}">
        <p14:creationId xmlns:p14="http://schemas.microsoft.com/office/powerpoint/2010/main" val="222131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774B-C6B5-789F-5076-6521247E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2EBDD-6FDB-D9F7-B13F-B0984F2D5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23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CAAA7-341F-8B81-E767-5945FF4C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Communication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3E5F4-59DD-FF65-823D-585F71A4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Roboto Condensed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Request-Response communication model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Roboto Condensed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Publish-Subscribe communication model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Roboto Condensed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Push-Pull communication model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Roboto Condensed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Exclusive Pair communication model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60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8381755" cy="5590565"/>
          </a:xfrm>
        </p:spPr>
        <p:txBody>
          <a:bodyPr/>
          <a:lstStyle/>
          <a:p>
            <a:r>
              <a:rPr lang="en-US" dirty="0"/>
              <a:t>MQTT works with “publish – subscribe” pattern.</a:t>
            </a:r>
          </a:p>
          <a:p>
            <a:r>
              <a:rPr lang="en-US" dirty="0"/>
              <a:t>The MQTT working can be explained as follows.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publisher (node) sends a message to the MQTT broker.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MQTT broker transmits the message to the subscribed destinations.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559100" y="1536720"/>
            <a:ext cx="1371600" cy="1740932"/>
            <a:chOff x="9559100" y="1536720"/>
            <a:chExt cx="1371600" cy="1740932"/>
          </a:xfrm>
        </p:grpSpPr>
        <p:sp>
          <p:nvSpPr>
            <p:cNvPr id="22" name="Oval 21"/>
            <p:cNvSpPr/>
            <p:nvPr/>
          </p:nvSpPr>
          <p:spPr>
            <a:xfrm>
              <a:off x="9559100" y="1536720"/>
              <a:ext cx="1371600" cy="13716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703606" y="2908320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Subscriber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11422" y="3233936"/>
            <a:ext cx="1828800" cy="2198132"/>
            <a:chOff x="5411422" y="3233936"/>
            <a:chExt cx="1828800" cy="2198132"/>
          </a:xfrm>
        </p:grpSpPr>
        <p:sp>
          <p:nvSpPr>
            <p:cNvPr id="21" name="Oval 20"/>
            <p:cNvSpPr/>
            <p:nvPr/>
          </p:nvSpPr>
          <p:spPr>
            <a:xfrm>
              <a:off x="5411422" y="3233936"/>
              <a:ext cx="1828800" cy="18288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33164" y="5062736"/>
              <a:ext cx="1385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MQTT Broker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689524" y="3233936"/>
            <a:ext cx="3474904" cy="2198132"/>
            <a:chOff x="1689524" y="3233936"/>
            <a:chExt cx="3474904" cy="2198132"/>
          </a:xfrm>
        </p:grpSpPr>
        <p:sp>
          <p:nvSpPr>
            <p:cNvPr id="20" name="Oval 19"/>
            <p:cNvSpPr/>
            <p:nvPr/>
          </p:nvSpPr>
          <p:spPr>
            <a:xfrm>
              <a:off x="1689524" y="3233936"/>
              <a:ext cx="1828800" cy="18288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83589" y="5062736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Publisher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799268" y="4121239"/>
              <a:ext cx="1365160" cy="0"/>
            </a:xfrm>
            <a:prstGeom prst="straightConnector1">
              <a:avLst/>
            </a:prstGeom>
            <a:ln w="4762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7552997" y="2518117"/>
            <a:ext cx="1974388" cy="2913951"/>
            <a:chOff x="7552997" y="2518117"/>
            <a:chExt cx="1974388" cy="2913951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7552997" y="2518117"/>
              <a:ext cx="1837834" cy="1299058"/>
            </a:xfrm>
            <a:prstGeom prst="straightConnector1">
              <a:avLst/>
            </a:prstGeom>
            <a:ln w="4762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7554435" y="4552931"/>
              <a:ext cx="1972950" cy="879137"/>
            </a:xfrm>
            <a:prstGeom prst="straightConnector1">
              <a:avLst/>
            </a:prstGeom>
            <a:ln w="4762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9665254" y="4859215"/>
            <a:ext cx="1371600" cy="1740932"/>
            <a:chOff x="9665254" y="4859215"/>
            <a:chExt cx="1371600" cy="1740932"/>
          </a:xfrm>
        </p:grpSpPr>
        <p:sp>
          <p:nvSpPr>
            <p:cNvPr id="23" name="Oval 22"/>
            <p:cNvSpPr/>
            <p:nvPr/>
          </p:nvSpPr>
          <p:spPr>
            <a:xfrm>
              <a:off x="9665254" y="4859215"/>
              <a:ext cx="1371600" cy="13716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703606" y="6230815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Subscriber</a:t>
              </a: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476" y="21707"/>
            <a:ext cx="1888345" cy="66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736832"/>
            <a:ext cx="11929641" cy="2032121"/>
          </a:xfrm>
        </p:spPr>
        <p:txBody>
          <a:bodyPr/>
          <a:lstStyle/>
          <a:p>
            <a:r>
              <a:rPr lang="en-US" dirty="0"/>
              <a:t>Suppose a temperature sensor is connected to any system and we want to monitor that temperature.</a:t>
            </a:r>
          </a:p>
          <a:p>
            <a:r>
              <a:rPr lang="en-US" dirty="0"/>
              <a:t>The controller connected to the temperature sensor publishes the temperature value to the MQTT broker with a </a:t>
            </a:r>
            <a:r>
              <a:rPr lang="en-US" dirty="0">
                <a:solidFill>
                  <a:schemeClr val="tx2"/>
                </a:solidFill>
              </a:rPr>
              <a:t>topic</a:t>
            </a:r>
            <a:r>
              <a:rPr lang="en-US" dirty="0"/>
              <a:t> name: </a:t>
            </a:r>
            <a:r>
              <a:rPr lang="en-US" i="1" dirty="0">
                <a:solidFill>
                  <a:schemeClr val="accent6"/>
                </a:solidFill>
              </a:rPr>
              <a:t>“Temperature”</a:t>
            </a:r>
            <a:r>
              <a:rPr lang="en-US" i="1" dirty="0"/>
              <a:t>. </a:t>
            </a:r>
            <a:r>
              <a:rPr lang="en-US" dirty="0"/>
              <a:t>Hence, it is considered a publisher.</a:t>
            </a:r>
            <a:endParaRPr lang="en-US" i="1" dirty="0"/>
          </a:p>
          <a:p>
            <a:r>
              <a:rPr lang="en-US" dirty="0"/>
              <a:t>The MQTT broker transmits the temperature value to the subscribers.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665254" y="2259804"/>
            <a:ext cx="1326004" cy="1283732"/>
            <a:chOff x="9665254" y="2259804"/>
            <a:chExt cx="1326004" cy="1283732"/>
          </a:xfrm>
        </p:grpSpPr>
        <p:sp>
          <p:nvSpPr>
            <p:cNvPr id="22" name="Oval 21"/>
            <p:cNvSpPr/>
            <p:nvPr/>
          </p:nvSpPr>
          <p:spPr>
            <a:xfrm>
              <a:off x="9787700" y="2259804"/>
              <a:ext cx="914400" cy="9144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65254" y="3174204"/>
              <a:ext cx="132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Subscriber 1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856901" y="3538893"/>
            <a:ext cx="1371600" cy="1893175"/>
            <a:chOff x="1856901" y="3538893"/>
            <a:chExt cx="1371600" cy="1893175"/>
          </a:xfrm>
        </p:grpSpPr>
        <p:sp>
          <p:nvSpPr>
            <p:cNvPr id="20" name="Oval 19"/>
            <p:cNvSpPr/>
            <p:nvPr/>
          </p:nvSpPr>
          <p:spPr>
            <a:xfrm>
              <a:off x="1856901" y="3538893"/>
              <a:ext cx="1371600" cy="13716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22366" y="5062736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Publisher</a:t>
              </a:r>
            </a:p>
          </p:txBody>
        </p:sp>
      </p:grpSp>
      <p:pic>
        <p:nvPicPr>
          <p:cNvPr id="2050" name="Picture 2" descr="Free Thermometer Clip Art with No Background - ClipartKey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213" y="3630333"/>
            <a:ext cx="950976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947364" y="3531549"/>
            <a:ext cx="1385316" cy="1900519"/>
            <a:chOff x="4947364" y="3531549"/>
            <a:chExt cx="1385316" cy="1900519"/>
          </a:xfrm>
        </p:grpSpPr>
        <p:sp>
          <p:nvSpPr>
            <p:cNvPr id="21" name="Oval 20"/>
            <p:cNvSpPr/>
            <p:nvPr/>
          </p:nvSpPr>
          <p:spPr>
            <a:xfrm>
              <a:off x="4954222" y="3531549"/>
              <a:ext cx="1371600" cy="1371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47364" y="5062736"/>
              <a:ext cx="1385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MQTT Broker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19" r="9394" b="24206"/>
            <a:stretch/>
          </p:blipFill>
          <p:spPr>
            <a:xfrm>
              <a:off x="5074873" y="3695774"/>
              <a:ext cx="1130298" cy="1057837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10697680" y="3956210"/>
            <a:ext cx="1494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Subscribed to:</a:t>
            </a:r>
          </a:p>
          <a:p>
            <a:r>
              <a:rPr lang="en-US" i="1" dirty="0">
                <a:solidFill>
                  <a:schemeClr val="accent6"/>
                </a:solidFill>
              </a:rPr>
              <a:t>“Temperature”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11080" y="5456555"/>
            <a:ext cx="1494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Subscribed to:</a:t>
            </a:r>
          </a:p>
          <a:p>
            <a:r>
              <a:rPr lang="en-US" i="1" dirty="0">
                <a:solidFill>
                  <a:schemeClr val="accent6"/>
                </a:solidFill>
              </a:rPr>
              <a:t>“Temperature”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391305" y="4219713"/>
            <a:ext cx="1365160" cy="0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675120" y="4219713"/>
            <a:ext cx="2876843" cy="0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675120" y="2771335"/>
            <a:ext cx="2876843" cy="1178873"/>
          </a:xfrm>
          <a:prstGeom prst="straightConnector1">
            <a:avLst/>
          </a:prstGeom>
          <a:ln w="47625">
            <a:solidFill>
              <a:schemeClr val="accent6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66732" y="4498848"/>
            <a:ext cx="2880360" cy="1179576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1180" y="2811157"/>
            <a:ext cx="798587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US" sz="2400" dirty="0">
                <a:solidFill>
                  <a:srgbClr val="212121"/>
                </a:solidFill>
              </a:rPr>
              <a:t>Note that the only nodes which have subscribed to the </a:t>
            </a:r>
            <a:r>
              <a:rPr lang="en-US" sz="2400" dirty="0">
                <a:solidFill>
                  <a:srgbClr val="1D6FA9"/>
                </a:solidFill>
              </a:rPr>
              <a:t>topic </a:t>
            </a:r>
            <a:r>
              <a:rPr lang="en-US" sz="2400" dirty="0">
                <a:solidFill>
                  <a:srgbClr val="212121"/>
                </a:solidFill>
              </a:rPr>
              <a:t>will capture the data and not the other nodes.</a:t>
            </a:r>
            <a:endParaRPr lang="en-US" sz="2400" dirty="0">
              <a:solidFill>
                <a:srgbClr val="1D6FA9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924261" y="2319108"/>
            <a:ext cx="914400" cy="914400"/>
            <a:chOff x="10924261" y="2319108"/>
            <a:chExt cx="914400" cy="914400"/>
          </a:xfrm>
        </p:grpSpPr>
        <p:cxnSp>
          <p:nvCxnSpPr>
            <p:cNvPr id="34" name="Straight Connector 33"/>
            <p:cNvCxnSpPr/>
            <p:nvPr/>
          </p:nvCxnSpPr>
          <p:spPr>
            <a:xfrm rot="2700000">
              <a:off x="11381461" y="2319107"/>
              <a:ext cx="0" cy="914400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8100000">
              <a:off x="11381460" y="2319108"/>
              <a:ext cx="0" cy="914400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665254" y="3760149"/>
            <a:ext cx="1326004" cy="1283732"/>
            <a:chOff x="9665254" y="3760149"/>
            <a:chExt cx="1326004" cy="1283732"/>
          </a:xfrm>
        </p:grpSpPr>
        <p:sp>
          <p:nvSpPr>
            <p:cNvPr id="24" name="TextBox 23"/>
            <p:cNvSpPr txBox="1"/>
            <p:nvPr/>
          </p:nvSpPr>
          <p:spPr>
            <a:xfrm>
              <a:off x="9665254" y="4674549"/>
              <a:ext cx="132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Subscriber 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9787700" y="3760149"/>
              <a:ext cx="914400" cy="9144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4" descr="Mobile Clipart Png ,HD PNG . (+) Pictures - vhv.rs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6390" y="3884764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9665254" y="5322520"/>
            <a:ext cx="1326004" cy="1283732"/>
            <a:chOff x="9665254" y="5322520"/>
            <a:chExt cx="1326004" cy="1283732"/>
          </a:xfrm>
        </p:grpSpPr>
        <p:sp>
          <p:nvSpPr>
            <p:cNvPr id="23" name="Oval 22"/>
            <p:cNvSpPr/>
            <p:nvPr/>
          </p:nvSpPr>
          <p:spPr>
            <a:xfrm>
              <a:off x="9787700" y="5322520"/>
              <a:ext cx="914400" cy="9144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665254" y="6236920"/>
              <a:ext cx="132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Subscriber 3</a:t>
              </a:r>
            </a:p>
          </p:txBody>
        </p:sp>
        <p:pic>
          <p:nvPicPr>
            <p:cNvPr id="1028" name="Picture 4" descr="94,963 Computer Clipart Illustrations &amp; Clip Art - iStock"/>
            <p:cNvPicPr>
              <a:picLocks noChangeAspect="1" noChangeArrowheads="1"/>
            </p:cNvPicPr>
            <p:nvPr/>
          </p:nvPicPr>
          <p:blipFill rotWithShape="1"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5" t="24980" r="14516" b="27961"/>
            <a:stretch/>
          </p:blipFill>
          <p:spPr bwMode="auto">
            <a:xfrm>
              <a:off x="9873530" y="5536261"/>
              <a:ext cx="731520" cy="486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15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28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57146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Can publisher and subscriber interchange their role?</a:t>
            </a:r>
          </a:p>
          <a:p>
            <a:r>
              <a:rPr lang="en-US" dirty="0"/>
              <a:t>Let us take an example of a </a:t>
            </a:r>
            <a:r>
              <a:rPr lang="en-US" dirty="0">
                <a:solidFill>
                  <a:schemeClr val="accent4"/>
                </a:solidFill>
              </a:rPr>
              <a:t>Driverless car</a:t>
            </a:r>
            <a:r>
              <a:rPr lang="en-US" dirty="0"/>
              <a:t>.</a:t>
            </a:r>
          </a:p>
          <a:p>
            <a:r>
              <a:rPr lang="en-US" dirty="0"/>
              <a:t>A GPS sensor is connected to the car which gives the current location of the car.</a:t>
            </a:r>
          </a:p>
          <a:p>
            <a:r>
              <a:rPr lang="en-US" dirty="0"/>
              <a:t>The system in car, publishes the location to MQTT broker with topic name – </a:t>
            </a:r>
            <a:r>
              <a:rPr lang="en-US" dirty="0" err="1">
                <a:solidFill>
                  <a:schemeClr val="accent6"/>
                </a:solidFill>
              </a:rPr>
              <a:t>CurrentLocation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r>
              <a:rPr lang="en-US" dirty="0"/>
              <a:t>The server/computer subscribes to the topic </a:t>
            </a:r>
            <a:r>
              <a:rPr lang="en-US" dirty="0" err="1">
                <a:solidFill>
                  <a:schemeClr val="accent6"/>
                </a:solidFill>
              </a:rPr>
              <a:t>CurrentLocation</a:t>
            </a:r>
            <a:r>
              <a:rPr lang="en-US" dirty="0"/>
              <a:t> and receives the current location of the car.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40251" y="5062736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MQTT Broker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410200" y="3531549"/>
            <a:ext cx="1371600" cy="1371600"/>
            <a:chOff x="4954222" y="3531549"/>
            <a:chExt cx="1371600" cy="1371600"/>
          </a:xfrm>
        </p:grpSpPr>
        <p:sp>
          <p:nvSpPr>
            <p:cNvPr id="38" name="Oval 37"/>
            <p:cNvSpPr/>
            <p:nvPr/>
          </p:nvSpPr>
          <p:spPr>
            <a:xfrm>
              <a:off x="4954222" y="3531549"/>
              <a:ext cx="1371600" cy="1371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19" r="9394" b="24206"/>
            <a:stretch/>
          </p:blipFill>
          <p:spPr>
            <a:xfrm>
              <a:off x="5074873" y="3695774"/>
              <a:ext cx="1130298" cy="1057837"/>
            </a:xfrm>
            <a:prstGeom prst="rect">
              <a:avLst/>
            </a:prstGeom>
          </p:spPr>
        </p:pic>
      </p:grpSp>
      <p:cxnSp>
        <p:nvCxnSpPr>
          <p:cNvPr id="40" name="Straight Arrow Connector 39"/>
          <p:cNvCxnSpPr/>
          <p:nvPr/>
        </p:nvCxnSpPr>
        <p:spPr>
          <a:xfrm>
            <a:off x="3703320" y="4114800"/>
            <a:ext cx="1371600" cy="0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116125" y="4114800"/>
            <a:ext cx="1371600" cy="0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41931" y="5062736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Subscriber: </a:t>
            </a:r>
            <a:r>
              <a:rPr lang="en-US" dirty="0" err="1">
                <a:solidFill>
                  <a:schemeClr val="accent6"/>
                </a:solidFill>
              </a:rPr>
              <a:t>CurrentLocation</a:t>
            </a:r>
            <a:endParaRPr lang="en-US" dirty="0">
              <a:solidFill>
                <a:schemeClr val="accent6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49693" y="3531549"/>
            <a:ext cx="2613216" cy="1900519"/>
            <a:chOff x="1349693" y="3531549"/>
            <a:chExt cx="2613216" cy="1900519"/>
          </a:xfrm>
        </p:grpSpPr>
        <p:sp>
          <p:nvSpPr>
            <p:cNvPr id="33" name="TextBox 32"/>
            <p:cNvSpPr txBox="1"/>
            <p:nvPr/>
          </p:nvSpPr>
          <p:spPr>
            <a:xfrm>
              <a:off x="1349693" y="5062736"/>
              <a:ext cx="2613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Publisher: </a:t>
              </a:r>
              <a:r>
                <a:rPr lang="en-US" dirty="0" err="1">
                  <a:solidFill>
                    <a:schemeClr val="accent6"/>
                  </a:solidFill>
                </a:rPr>
                <a:t>CurrentLocation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1970501" y="3531549"/>
              <a:ext cx="1371600" cy="13716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5" name="Picture 4" descr="Car Wifi Icons - Download Free Vector Icons |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41" y="3622989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oup 45"/>
          <p:cNvGrpSpPr/>
          <p:nvPr/>
        </p:nvGrpSpPr>
        <p:grpSpPr>
          <a:xfrm>
            <a:off x="8822050" y="3531549"/>
            <a:ext cx="1371600" cy="1371600"/>
            <a:chOff x="8822050" y="3531549"/>
            <a:chExt cx="1371600" cy="1371600"/>
          </a:xfrm>
        </p:grpSpPr>
        <p:sp>
          <p:nvSpPr>
            <p:cNvPr id="47" name="Oval 46"/>
            <p:cNvSpPr/>
            <p:nvPr/>
          </p:nvSpPr>
          <p:spPr>
            <a:xfrm>
              <a:off x="8822050" y="3531549"/>
              <a:ext cx="1371600" cy="13716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84" t="7083" r="4166" b="8543"/>
            <a:stretch/>
          </p:blipFill>
          <p:spPr>
            <a:xfrm>
              <a:off x="9050650" y="3801938"/>
              <a:ext cx="914400" cy="8455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610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6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1975104" y="3529584"/>
            <a:ext cx="1371600" cy="13716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823960" y="3529584"/>
            <a:ext cx="1371600" cy="1371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524247" y="3531549"/>
            <a:ext cx="1967205" cy="2269851"/>
            <a:chOff x="8524247" y="3531549"/>
            <a:chExt cx="1967205" cy="2269851"/>
          </a:xfrm>
        </p:grpSpPr>
        <p:sp>
          <p:nvSpPr>
            <p:cNvPr id="12" name="Oval 11"/>
            <p:cNvSpPr/>
            <p:nvPr/>
          </p:nvSpPr>
          <p:spPr>
            <a:xfrm>
              <a:off x="8822050" y="3531549"/>
              <a:ext cx="1371600" cy="13716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524247" y="5432068"/>
              <a:ext cx="1967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Publisher: </a:t>
              </a:r>
              <a:r>
                <a:rPr lang="en-US" dirty="0">
                  <a:solidFill>
                    <a:schemeClr val="tx2"/>
                  </a:solidFill>
                </a:rPr>
                <a:t>Direction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571464"/>
          </a:xfrm>
        </p:spPr>
        <p:txBody>
          <a:bodyPr/>
          <a:lstStyle/>
          <a:p>
            <a:r>
              <a:rPr lang="en-US" dirty="0"/>
              <a:t>Based on the currently selected destination, the server/computer computes the direction of the car.</a:t>
            </a:r>
          </a:p>
          <a:p>
            <a:r>
              <a:rPr lang="en-US" dirty="0"/>
              <a:t>This data is published to an MQTT broker with a topic named – </a:t>
            </a:r>
            <a:r>
              <a:rPr lang="en-US" dirty="0">
                <a:solidFill>
                  <a:schemeClr val="tx2"/>
                </a:solidFill>
              </a:rPr>
              <a:t>Direction.</a:t>
            </a:r>
          </a:p>
          <a:p>
            <a:r>
              <a:rPr lang="en-US" dirty="0"/>
              <a:t>To get the command from the server, the system in the car has to subscribe to the topic named </a:t>
            </a:r>
            <a:r>
              <a:rPr lang="en-US" dirty="0">
                <a:solidFill>
                  <a:schemeClr val="tx2"/>
                </a:solidFill>
              </a:rPr>
              <a:t>Direction</a:t>
            </a:r>
            <a:r>
              <a:rPr lang="en-US" dirty="0"/>
              <a:t>.</a:t>
            </a:r>
          </a:p>
          <a:p>
            <a:r>
              <a:rPr lang="en-US" dirty="0"/>
              <a:t>According to the command received from the server, the car will run in a particular direction.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49693" y="5062736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Publisher: </a:t>
            </a:r>
            <a:r>
              <a:rPr lang="en-US" dirty="0" err="1">
                <a:solidFill>
                  <a:schemeClr val="accent6"/>
                </a:solidFill>
              </a:rPr>
              <a:t>CurrentLocation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40251" y="5062736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MQTT Broker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440251" y="3529584"/>
            <a:ext cx="1371600" cy="1371600"/>
            <a:chOff x="4954222" y="3531549"/>
            <a:chExt cx="1371600" cy="1371600"/>
          </a:xfrm>
        </p:grpSpPr>
        <p:sp>
          <p:nvSpPr>
            <p:cNvPr id="21" name="Oval 20"/>
            <p:cNvSpPr/>
            <p:nvPr/>
          </p:nvSpPr>
          <p:spPr>
            <a:xfrm>
              <a:off x="4954222" y="3531549"/>
              <a:ext cx="1371600" cy="1371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19" r="9394" b="24206"/>
            <a:stretch/>
          </p:blipFill>
          <p:spPr>
            <a:xfrm>
              <a:off x="5074873" y="3695774"/>
              <a:ext cx="1130298" cy="1057837"/>
            </a:xfrm>
            <a:prstGeom prst="rect">
              <a:avLst/>
            </a:prstGeom>
          </p:spPr>
        </p:pic>
      </p:grpSp>
      <p:cxnSp>
        <p:nvCxnSpPr>
          <p:cNvPr id="29" name="Straight Arrow Connector 28"/>
          <p:cNvCxnSpPr/>
          <p:nvPr/>
        </p:nvCxnSpPr>
        <p:spPr>
          <a:xfrm>
            <a:off x="3703320" y="4114800"/>
            <a:ext cx="1371600" cy="0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116125" y="4114800"/>
            <a:ext cx="1371600" cy="0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41931" y="5062736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Subscriber: </a:t>
            </a:r>
            <a:r>
              <a:rPr lang="en-US" dirty="0" err="1">
                <a:solidFill>
                  <a:schemeClr val="accent6"/>
                </a:solidFill>
              </a:rPr>
              <a:t>CurrentLocation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4" t="7083" r="4166" b="8543"/>
          <a:stretch/>
        </p:blipFill>
        <p:spPr>
          <a:xfrm>
            <a:off x="9050650" y="3801938"/>
            <a:ext cx="914400" cy="845507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rot="10800000">
            <a:off x="7116125" y="4394200"/>
            <a:ext cx="1371600" cy="0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>
            <a:off x="3703320" y="4398264"/>
            <a:ext cx="1371600" cy="0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572840" y="3531549"/>
            <a:ext cx="2085827" cy="2269851"/>
            <a:chOff x="1572840" y="3531549"/>
            <a:chExt cx="2085827" cy="2269851"/>
          </a:xfrm>
        </p:grpSpPr>
        <p:sp>
          <p:nvSpPr>
            <p:cNvPr id="34" name="Oval 33"/>
            <p:cNvSpPr/>
            <p:nvPr/>
          </p:nvSpPr>
          <p:spPr>
            <a:xfrm>
              <a:off x="1970501" y="3531549"/>
              <a:ext cx="1371600" cy="13716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2840" y="543206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Subscriber: </a:t>
              </a:r>
              <a:r>
                <a:rPr lang="en-US" dirty="0">
                  <a:solidFill>
                    <a:schemeClr val="tx2"/>
                  </a:solidFill>
                </a:rPr>
                <a:t>Direction</a:t>
              </a:r>
            </a:p>
          </p:txBody>
        </p:sp>
      </p:grpSp>
      <p:pic>
        <p:nvPicPr>
          <p:cNvPr id="2052" name="Picture 4" descr="Car Wifi Icons - Download Free Vector Icons | Noun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41" y="3622989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21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-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MQTT, clients do not have any address like a typical networking scheme.</a:t>
            </a:r>
          </a:p>
          <a:p>
            <a:r>
              <a:rPr lang="en-US" dirty="0"/>
              <a:t>The broker filters the messages based on the subscribed topics.</a:t>
            </a:r>
          </a:p>
          <a:p>
            <a:r>
              <a:rPr lang="en-US" dirty="0"/>
              <a:t>The messages will then be circulated to respective subscribers.</a:t>
            </a:r>
          </a:p>
          <a:p>
            <a:r>
              <a:rPr lang="en-US" dirty="0"/>
              <a:t>The topic name can be anything in string format.</a:t>
            </a:r>
          </a:p>
          <a:p>
            <a:r>
              <a:rPr lang="en-US" dirty="0"/>
              <a:t>The MQTT working can be explained with an example of the television broadcast.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4361" y="4487195"/>
            <a:ext cx="203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Client</a:t>
            </a:r>
            <a:r>
              <a:rPr lang="en-US" sz="2400" dirty="0" err="1">
                <a:latin typeface="Calibri" panose="020F0502020204030204" pitchFamily="34" charset="0"/>
              </a:rPr>
              <a:t>_</a:t>
            </a:r>
            <a:r>
              <a:rPr lang="en-US" sz="2400" dirty="0" err="1"/>
              <a:t>Address</a:t>
            </a:r>
            <a:endParaRPr lang="en-US" sz="2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778832" y="3794103"/>
            <a:ext cx="1828800" cy="1828800"/>
            <a:chOff x="10924261" y="2319108"/>
            <a:chExt cx="914400" cy="914400"/>
          </a:xfrm>
        </p:grpSpPr>
        <p:cxnSp>
          <p:nvCxnSpPr>
            <p:cNvPr id="24" name="Straight Connector 23"/>
            <p:cNvCxnSpPr/>
            <p:nvPr/>
          </p:nvCxnSpPr>
          <p:spPr>
            <a:xfrm rot="2700000">
              <a:off x="11381461" y="2319107"/>
              <a:ext cx="0" cy="914400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8100000">
              <a:off x="11381460" y="2319108"/>
              <a:ext cx="0" cy="914400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Email - Productive Corpo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61" y="3222603"/>
            <a:ext cx="29813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mail, mail, message, sent, transfer icon - Download on Iconfi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023" y="3222603"/>
            <a:ext cx="297179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68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8193</TotalTime>
  <Words>2614</Words>
  <Application>Microsoft Office PowerPoint</Application>
  <PresentationFormat>Widescreen</PresentationFormat>
  <Paragraphs>423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Wingdings 3</vt:lpstr>
      <vt:lpstr>Calibri</vt:lpstr>
      <vt:lpstr>Wingdings</vt:lpstr>
      <vt:lpstr>Roboto Condensed Light</vt:lpstr>
      <vt:lpstr>Calibri Light</vt:lpstr>
      <vt:lpstr>Roboto Condensed</vt:lpstr>
      <vt:lpstr>Arial</vt:lpstr>
      <vt:lpstr>Office Theme</vt:lpstr>
      <vt:lpstr>Messaging Protocols</vt:lpstr>
      <vt:lpstr>Messaging Protocols in IoT</vt:lpstr>
      <vt:lpstr>Message Queuing Telemetry Transport (MQTT)</vt:lpstr>
      <vt:lpstr>Communication model</vt:lpstr>
      <vt:lpstr>MQTT</vt:lpstr>
      <vt:lpstr>MQTT - Example</vt:lpstr>
      <vt:lpstr>MQTT - Example</vt:lpstr>
      <vt:lpstr>MQTT - Example</vt:lpstr>
      <vt:lpstr>MQTT - Working</vt:lpstr>
      <vt:lpstr>MQTT - Working</vt:lpstr>
      <vt:lpstr>MQTT – Node(s)</vt:lpstr>
      <vt:lpstr>QoS in MQTT</vt:lpstr>
      <vt:lpstr>PowerPoint Presentation</vt:lpstr>
      <vt:lpstr>PowerPoint Presentation</vt:lpstr>
      <vt:lpstr>PowerPoint Presentation</vt:lpstr>
      <vt:lpstr>Constrained Application Protocol (CoAP)</vt:lpstr>
      <vt:lpstr>CoAP Architecture</vt:lpstr>
      <vt:lpstr>CoAP Layers</vt:lpstr>
      <vt:lpstr>Message Layer in CoAP</vt:lpstr>
      <vt:lpstr>Message Layer in CoAP</vt:lpstr>
      <vt:lpstr>Message Layer in CoAP (Contd.)</vt:lpstr>
      <vt:lpstr>Message Layer in CoAP (Contd.)</vt:lpstr>
      <vt:lpstr>Message Layer in CoAP (Contd.)</vt:lpstr>
      <vt:lpstr>Request-Response Layer in CoAP</vt:lpstr>
      <vt:lpstr>Request-Response Layer in CoAP (Contd.)</vt:lpstr>
      <vt:lpstr>Request-Response Layer in CoAP (Contd.)</vt:lpstr>
      <vt:lpstr>CoAP Message Format</vt:lpstr>
      <vt:lpstr>CoAP Message Format (Contd.)</vt:lpstr>
      <vt:lpstr>Difference between MQTT &amp; CoAP</vt:lpstr>
      <vt:lpstr>XMPP Protocol</vt:lpstr>
      <vt:lpstr>XMPP denotation</vt:lpstr>
      <vt:lpstr>Messenger Requirements</vt:lpstr>
      <vt:lpstr>XMPP Features:</vt:lpstr>
      <vt:lpstr>XMPP Architecture</vt:lpstr>
      <vt:lpstr>XMPP Architecture (Contd.)</vt:lpstr>
      <vt:lpstr>XMPP Architecture (Contd.)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henil garadharia</cp:lastModifiedBy>
  <cp:revision>901</cp:revision>
  <dcterms:created xsi:type="dcterms:W3CDTF">2020-05-01T05:09:15Z</dcterms:created>
  <dcterms:modified xsi:type="dcterms:W3CDTF">2025-04-04T08:59:24Z</dcterms:modified>
</cp:coreProperties>
</file>