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9" r:id="rId2"/>
    <p:sldId id="265" r:id="rId3"/>
    <p:sldId id="264" r:id="rId4"/>
    <p:sldId id="268" r:id="rId5"/>
    <p:sldId id="258" r:id="rId6"/>
    <p:sldId id="261" r:id="rId7"/>
    <p:sldId id="260" r:id="rId8"/>
    <p:sldId id="267" r:id="rId9"/>
    <p:sldId id="259" r:id="rId10"/>
    <p:sldId id="270" r:id="rId11"/>
    <p:sldId id="272" r:id="rId12"/>
    <p:sldId id="286" r:id="rId13"/>
    <p:sldId id="271" r:id="rId14"/>
    <p:sldId id="277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 snapToGrid="0" snapToObjects="1">
      <p:cViewPr>
        <p:scale>
          <a:sx n="66" d="100"/>
          <a:sy n="66" d="100"/>
        </p:scale>
        <p:origin x="1224" y="2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43957-D565-484B-AA00-48FD42ADBE48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BC44-1BFF-4A33-8FDE-8EE0BA277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60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4B0D-DCBF-5BF0-2E24-54A00638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4E0C7-ED7D-A546-1EE9-2345288CD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77E0D-A1F1-44B3-392E-E2476D100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2252-68C8-8B69-4E5D-DA207ECBA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BC44-1BFF-4A33-8FDE-8EE0BA277B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BC44-1BFF-4A33-8FDE-8EE0BA277B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6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BBC44-1BFF-4A33-8FDE-8EE0BA277B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5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dataport.org/documents/dosddos-attack-dataset-5g-network-slicing" TargetMode="External"/><Relationship Id="rId2" Type="http://schemas.openxmlformats.org/officeDocument/2006/relationships/hyperlink" Target="https://github.com/sajidkhan2067/DDoSAttackDetectionUsingC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TII.2020.29745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idkhan2067/DDoSAttackDetectionUsingCNN" TargetMode="External"/><Relationship Id="rId2" Type="http://schemas.openxmlformats.org/officeDocument/2006/relationships/hyperlink" Target="http://dx.doi.org/10.1109/TII.2020.297452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F183F-1385-914C-4E35-EA5847120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2DF0D1-0EFF-10C8-734E-5B098CD0B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C5FB55-7F5D-ECAF-B9DB-4EAD9C6E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5258DA-1781-1BEA-3194-0440CE3F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77EA6B-E483-AD2C-4E0E-B013EABF7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CB81F8-84BE-92BD-AA8B-18147F96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369545-D0AD-F42F-379B-9D56B35D7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FF87D0-1001-0C8D-FB31-D50282130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5E78FF-0170-CDCE-3F21-954BBA88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C1AD16-CF91-D5B8-1B99-2109CC712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FB17EF3-1440-93B8-4F4A-69A48EA86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CB78AB-4066-FCAC-A25A-FD5748C5E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360101-EDC8-DFA7-4932-A8B236D5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4792A0-C08E-1965-6EE2-ACF6BE532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6AF782-F88C-FDA9-CDEA-98B0AA3D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9B3C03-14A4-F923-6AB7-7E26A73A1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9D8C55-8FED-2F6C-F633-D95E9AE8D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E64F0E8-1528-F6B8-0327-F7942D7C7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58B0D9-D64E-AEA9-4C2D-38505F0E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C287C2-1E9F-3173-7D13-E2B5F5E32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5B603D-F713-4EC2-C3EE-4A8DF4423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0502F5B-BF48-D507-C078-15582286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968671-5BE3-7FBA-4154-CA24FC040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4DC35-59E1-8187-1D02-6C72F899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3C3BD5-0972-FD9F-BF84-F17AFC41D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F3F167-00C1-AD6A-C723-B537A214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08123A-0ACA-0501-C379-940B547D8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04DA2-DD67-EC44-3016-F2450A24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297" y="1824075"/>
            <a:ext cx="9441406" cy="2087424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chemeClr val="bg1"/>
                </a:solidFill>
                <a:latin typeface="Aptos" panose="020B0004020202020204" pitchFamily="34" charset="0"/>
              </a:rPr>
              <a:t>Deep Learning-Based DDoS-Attack Detection</a:t>
            </a:r>
            <a:br>
              <a:rPr lang="en-IN" sz="36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IN" sz="3600" dirty="0">
                <a:solidFill>
                  <a:schemeClr val="bg1"/>
                </a:solidFill>
                <a:latin typeface="Aptos" panose="020B0004020202020204" pitchFamily="34" charset="0"/>
              </a:rPr>
              <a:t> for Cyber–Physical System Over 5G Network</a:t>
            </a:r>
          </a:p>
        </p:txBody>
      </p:sp>
      <p:pic>
        <p:nvPicPr>
          <p:cNvPr id="5" name="Picture 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E60AFB9-C073-5E8A-C599-5133F9A5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95" y="109987"/>
            <a:ext cx="4756611" cy="167670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870EED4-A78E-001B-4634-6B002BCE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38CFB3-D9C9-76E2-C79E-D76040DE4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2681676-44D5-DB85-2D1B-8EF258DC0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3BF742-A67C-FA53-EE73-59E90807A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44467A-E183-4DAB-63C8-2313ACF62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0E2D8B-79DC-A2EF-2D03-3E2D61DF7CDD}"/>
              </a:ext>
            </a:extLst>
          </p:cNvPr>
          <p:cNvSpPr txBox="1"/>
          <p:nvPr/>
        </p:nvSpPr>
        <p:spPr>
          <a:xfrm>
            <a:off x="2820281" y="2939378"/>
            <a:ext cx="6551439" cy="42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</a:rPr>
              <a:t>A Deep Learning Approach to 5G Cybersecurity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ED69-662A-B14F-7E47-58BAE73D1244}"/>
              </a:ext>
            </a:extLst>
          </p:cNvPr>
          <p:cNvSpPr txBox="1"/>
          <p:nvPr/>
        </p:nvSpPr>
        <p:spPr>
          <a:xfrm>
            <a:off x="1322450" y="4864013"/>
            <a:ext cx="954710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Subject Name: Advanced Machine Learning for Cyber Security and Forensics </a:t>
            </a:r>
          </a:p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Subject Code: CTMTAIDS SII P1 </a:t>
            </a:r>
          </a:p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Guided By: 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Dr</a:t>
            </a: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. Ahlad Kumar Sir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2A8CA-62BE-7F6F-82DB-ED6DB2CF6717}"/>
              </a:ext>
            </a:extLst>
          </p:cNvPr>
          <p:cNvSpPr txBox="1"/>
          <p:nvPr/>
        </p:nvSpPr>
        <p:spPr>
          <a:xfrm>
            <a:off x="2925841" y="3610769"/>
            <a:ext cx="6340318" cy="109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Department: School of Cyber Security and Digital Forensics </a:t>
            </a:r>
          </a:p>
          <a:p>
            <a:pPr algn="ctr">
              <a:lnSpc>
                <a:spcPct val="90000"/>
              </a:lnSpc>
            </a:pP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Program: </a:t>
            </a: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M.Tech A</a:t>
            </a:r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rtificial Intelligence &amp; Data Science</a:t>
            </a: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(Specialization in Cyber Security Specialization)</a:t>
            </a:r>
          </a:p>
          <a:p>
            <a:pPr algn="ctr">
              <a:lnSpc>
                <a:spcPct val="90000"/>
              </a:lnSpc>
            </a:pPr>
            <a:r>
              <a:rPr lang="en-IN" sz="1800" dirty="0">
                <a:solidFill>
                  <a:schemeClr val="bg1"/>
                </a:solidFill>
                <a:latin typeface="Aptos" panose="020B0004020202020204" pitchFamily="34" charset="0"/>
              </a:rPr>
              <a:t>Year / Sem: 1st / 2nd - Session: 2024-26</a:t>
            </a:r>
          </a:p>
        </p:txBody>
      </p:sp>
      <p:pic>
        <p:nvPicPr>
          <p:cNvPr id="1026" name="Picture 2" descr="5G - Wikipedia">
            <a:extLst>
              <a:ext uri="{FF2B5EF4-FFF2-40B4-BE49-F238E27FC236}">
                <a16:creationId xmlns:a16="http://schemas.microsoft.com/office/drawing/2014/main" id="{D9887A51-FFC6-5B71-8BB4-2DE602F3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3" y="2985256"/>
            <a:ext cx="2028030" cy="12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logo with a shield and dots&#10;&#10;AI-generated content may be incorrect.">
            <a:extLst>
              <a:ext uri="{FF2B5EF4-FFF2-40B4-BE49-F238E27FC236}">
                <a16:creationId xmlns:a16="http://schemas.microsoft.com/office/drawing/2014/main" id="{5EB456A4-9FB3-0A3A-CB83-7ABD27C42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2875" y="4584301"/>
            <a:ext cx="1325985" cy="124798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C759FC-E010-FDD2-D4E4-7C59C2FD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17752"/>
              </p:ext>
            </p:extLst>
          </p:nvPr>
        </p:nvGraphicFramePr>
        <p:xfrm>
          <a:off x="76200" y="6172200"/>
          <a:ext cx="5904000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116272211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8850466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81029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949747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Presented by: </a:t>
                      </a:r>
                    </a:p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Enrolment No.: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Pratham Badge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2401003007003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Suraj Verma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2401003007012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Amit Gupta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2401003007023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46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17CD8-F162-9845-9782-3CB8898B4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4D90895-BC15-9F2D-44AB-CD3398B620C1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476A6F-0251-88D2-38FE-4B64B5DFC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CE2BFDE-AB66-F00C-9DC7-B557739E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4550A6-66E4-30C0-EBE2-F3EFCBF1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0F0943-E678-35E7-335C-B6FF0207E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0F3E879-C5FD-C81D-4402-ABA8A7CB7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3E2FA86-2150-6F92-8A06-7AC31F533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9C9DDDD-AAD5-0067-66A4-859630B24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C3680CC-DC1B-89AA-1028-C567D5B7A9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BD4EDC6-9483-B12D-DE4D-18AEEF07A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2143B6-6B5F-A893-B3C9-CDC0E9FFE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D9984C7-4EB3-689D-3640-956417CC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AD9E268-675B-9EDA-D80B-F85EA39A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8721B45-518C-4832-8A2B-0D1B7349A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F604AFD-A503-BE6B-D7E6-3C0919FCF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CA3D949-2D61-8805-AE79-E733D5193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77D619-8C3E-A4CE-759A-C4626C3F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27C31BB-EA83-23D1-74A0-1806A0FC8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75DE365-2E8D-F8CF-1F6D-3FB9C5E0F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FDE40FC-F2FF-DBFB-31D8-44C6148734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05C4425-1C1B-50AA-6B40-F42292448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B3570EB-DD7C-8021-26CB-D1DD65CE3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9DD4384-039E-2201-B1B0-D4107DFEB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E33D339-F6E5-1372-47D1-DA3D251D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FDF75EE-40EF-D20E-EDA6-C1D556001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4DCCA78-9D03-D36B-C57D-D044231C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08ECEA8-6FB8-F5EB-F013-AF6789174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FD399D-42F0-7CD8-87CD-FBFE4A3F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772CA84-4649-30BB-E03B-E663726C4D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1A0D066-0F24-0532-8D9C-2FA23FCF0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AAAAA90-FB64-93D1-3717-D489C16E4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B5DAC1D-EC06-8CF2-62E2-1F0994063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F8F9EE2C-7C48-AF0D-E6FB-9809FF7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CNN Architecture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B56827-6E8B-2CFB-3E2F-B71A85C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51404" y="316930"/>
            <a:ext cx="1953944" cy="1598977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1FC116F-2E7F-2681-67DB-D0298EEA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N" sz="2400" b="1" dirty="0">
                <a:solidFill>
                  <a:schemeClr val="bg1"/>
                </a:solidFill>
              </a:rPr>
              <a:t>Input Layer: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Data: Features extracted from network traffic (e.g., flow duration, packet lengths, protocols).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Shape: (number of samples, number of features, 1)</a:t>
            </a:r>
          </a:p>
          <a:p>
            <a:pPr marL="457200" indent="-457200" algn="just">
              <a:buAutoNum type="arabicPeriod"/>
            </a:pPr>
            <a:r>
              <a:rPr lang="en-IN" sz="2400" b="1" dirty="0">
                <a:solidFill>
                  <a:schemeClr val="bg1"/>
                </a:solidFill>
              </a:rPr>
              <a:t>Convolution Layers: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Apply filters (kernels) to extract spatial features from the input.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Purpose: Detect patterns like traffic spikes or irregularities, potentially indicating DDoS attacks.</a:t>
            </a:r>
          </a:p>
          <a:p>
            <a:pPr marL="457200" indent="-457200" algn="just">
              <a:buAutoNum type="arabicPeriod"/>
            </a:pPr>
            <a:r>
              <a:rPr lang="en-IN" sz="2400" b="1" dirty="0">
                <a:solidFill>
                  <a:schemeClr val="bg1"/>
                </a:solidFill>
              </a:rPr>
              <a:t>Activation Function (</a:t>
            </a:r>
            <a:r>
              <a:rPr lang="en-IN" sz="2400" b="1" dirty="0" err="1">
                <a:solidFill>
                  <a:schemeClr val="bg1"/>
                </a:solidFill>
              </a:rPr>
              <a:t>ReLU</a:t>
            </a:r>
            <a:r>
              <a:rPr lang="en-IN" sz="2400" b="1" dirty="0">
                <a:solidFill>
                  <a:schemeClr val="bg1"/>
                </a:solidFill>
              </a:rPr>
              <a:t>):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Introduces non-linearity to detect complex patterns that simpler models may miss.</a:t>
            </a:r>
          </a:p>
          <a:p>
            <a:pPr marL="457200" indent="-457200" algn="just">
              <a:buAutoNum type="arabicPeriod"/>
            </a:pPr>
            <a:r>
              <a:rPr lang="en-IN" sz="2400" b="1" dirty="0">
                <a:solidFill>
                  <a:schemeClr val="bg1"/>
                </a:solidFill>
              </a:rPr>
              <a:t>Pooling Layer (Optional):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Reduces spatial dimensions, keeping only essential features.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Benefit: Improves performance and reduces overfitting.</a:t>
            </a:r>
          </a:p>
        </p:txBody>
      </p:sp>
    </p:spTree>
    <p:extLst>
      <p:ext uri="{BB962C8B-B14F-4D97-AF65-F5344CB8AC3E}">
        <p14:creationId xmlns:p14="http://schemas.microsoft.com/office/powerpoint/2010/main" val="199974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17CD8-F162-9845-9782-3CB8898B4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4D90895-BC15-9F2D-44AB-CD3398B620C1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476A6F-0251-88D2-38FE-4B64B5DFC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CE2BFDE-AB66-F00C-9DC7-B557739EC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4550A6-66E4-30C0-EBE2-F3EFCBF1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80F0943-E678-35E7-335C-B6FF0207E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0F3E879-C5FD-C81D-4402-ABA8A7CB7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3E2FA86-2150-6F92-8A06-7AC31F533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9C9DDDD-AAD5-0067-66A4-859630B24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C3680CC-DC1B-89AA-1028-C567D5B7A9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BD4EDC6-9483-B12D-DE4D-18AEEF07A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2143B6-6B5F-A893-B3C9-CDC0E9FFE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D9984C7-4EB3-689D-3640-956417CC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AD9E268-675B-9EDA-D80B-F85EA39A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8721B45-518C-4832-8A2B-0D1B7349A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F604AFD-A503-BE6B-D7E6-3C0919FCF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CA3D949-2D61-8805-AE79-E733D5193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77D619-8C3E-A4CE-759A-C4626C3F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27C31BB-EA83-23D1-74A0-1806A0FC8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75DE365-2E8D-F8CF-1F6D-3FB9C5E0F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FDE40FC-F2FF-DBFB-31D8-44C6148734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05C4425-1C1B-50AA-6B40-F42292448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B3570EB-DD7C-8021-26CB-D1DD65CE3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9DD4384-039E-2201-B1B0-D4107DFEB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E33D339-F6E5-1372-47D1-DA3D251D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FDF75EE-40EF-D20E-EDA6-C1D556001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4DCCA78-9D03-D36B-C57D-D044231C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08ECEA8-6FB8-F5EB-F013-AF6789174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FD399D-42F0-7CD8-87CD-FBFE4A3F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772CA84-4649-30BB-E03B-E663726C4D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1A0D066-0F24-0532-8D9C-2FA23FCF0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AAAAA90-FB64-93D1-3717-D489C16E4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B5DAC1D-EC06-8CF2-62E2-1F0994063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F8F9EE2C-7C48-AF0D-E6FB-9809FF7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CNN Architecture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1FC116F-2E7F-2681-67DB-D0298EEA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400" b="1" dirty="0">
                <a:solidFill>
                  <a:schemeClr val="bg1"/>
                </a:solidFill>
              </a:rPr>
              <a:t>Flattening Layer: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Converts 2D features (from convolution and pooling) into a 1D vector for classification.</a:t>
            </a:r>
          </a:p>
          <a:p>
            <a:pPr marL="457200" indent="-457200" algn="just">
              <a:buAutoNum type="arabicPeriod" startAt="5"/>
            </a:pPr>
            <a:r>
              <a:rPr lang="en-IN" sz="2400" b="1" dirty="0">
                <a:solidFill>
                  <a:schemeClr val="bg1"/>
                </a:solidFill>
              </a:rPr>
              <a:t>Fully Connected Layer: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Neurons in this layer are connected to all the previous layer’s neurons.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Purpose: Final classification (DDoS or benign traffic).</a:t>
            </a:r>
          </a:p>
          <a:p>
            <a:pPr marL="457200" indent="-457200" algn="just">
              <a:buAutoNum type="arabicPeriod" startAt="5"/>
            </a:pPr>
            <a:r>
              <a:rPr lang="en-IN" sz="2400" b="1" dirty="0">
                <a:solidFill>
                  <a:schemeClr val="bg1"/>
                </a:solidFill>
              </a:rPr>
              <a:t>Output Layer: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Sigmoid activation function for binary classification: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0 = Attack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1 = Benign</a:t>
            </a:r>
          </a:p>
          <a:p>
            <a:pPr marL="457200" indent="-457200" algn="just">
              <a:buAutoNum type="arabicPeriod" startAt="5"/>
            </a:pP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5705-4484-D289-62E8-B6A3AF07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04" y="4002324"/>
            <a:ext cx="5210296" cy="28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6B9D8-2E71-2CF0-E2D6-5D8CF4851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57BF81-4E73-11C2-0D2D-89D5552BA63A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9468F10-F9B2-BA96-A0B9-7438E6A2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9463164-A064-9A07-30E5-90871764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5D22BAF-B479-18C2-E5A4-BFFC36272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28B97E6-09B4-1818-FCAE-E3EF7FFE43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B8D6A44-053A-EE7C-25C4-257C662C6D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9A80067-B884-4CFC-02C3-0F8CBBAD7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59BCB2-7FB8-4585-B956-19D1F38BC4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9C67E52-2F70-D541-2E22-7479336173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837C652-FC18-ED53-B168-7943A20C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C067B1-EA36-E776-FAF1-11B2BD05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2673F6-B68B-0311-A245-D4F38FFC7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6834CD5-2DEE-680D-C18A-CF3736D39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299D908-E543-62E0-64F7-B55052C5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652774E-8465-010E-8971-02994490F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D2A026F-05C6-67A1-0C60-F0FA4313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A0FA7-6730-8CAD-42BE-66F572C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7ABEEF3-E606-882C-4DA6-280A3765E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6C5945-D620-1867-16C3-BB64E1FE9D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B6CE932-3A82-5B4A-2821-B559935DE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DDAD28E-B370-F4A1-75C0-AD585E83A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1C78873-800B-89D5-2F60-5544A7E7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71C5100-C69E-DD02-58E9-AD3C62E1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0E83127-3DCA-1F33-B6A1-99B6D2370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4B64F82-FFBA-4035-D36B-01369415FF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397255C-9180-405B-0BC1-75FE37627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7980A5-4C34-85BA-2E31-9261E1B86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751E051-98D4-D8A6-F568-55E76A102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57FCA4-78EE-67B7-1520-9B7E6D207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4D2846F-0F91-5605-15FF-48B3F742E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05AC28-B868-FC22-11D9-51ACA946E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9D4F174-C573-70D7-A446-EAFF9CC5D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D25B4E9B-DF05-8143-6886-D31AADF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LSTM Architecture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6B2F617-5FE4-AAFA-9F3D-D2F8D04E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26" y="1499259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bg1"/>
                </a:solidFill>
              </a:rPr>
              <a:t>An advanced Recurrent Neural Network (RNN) variant, excel at capturing long-term dependencies in sequential data, essential for detecting temporal DDoS patterns in 5G traffic.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Key Components: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Cell State: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 persistent memory conduit that retains critical information across time steps, enabling long-term context retention.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Forget Gate: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Selectively discards irrelevant data using a sigmoid function (σ(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W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b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Input Gate: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Regulates new information addition via sigmoid (σ(W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b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and tanh (W_C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activation.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Output Gate: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Filters the cell state to produce output using sigmoid (σ(W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and tanh(C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264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).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C1B35-9B28-0EE9-D794-BE587CCE13E7}"/>
              </a:ext>
            </a:extLst>
          </p:cNvPr>
          <p:cNvSpPr txBox="1"/>
          <p:nvPr/>
        </p:nvSpPr>
        <p:spPr>
          <a:xfrm>
            <a:off x="-3048" y="2569689"/>
            <a:ext cx="7601401" cy="420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  Cell State: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A persistent memory conduit that retains critical information across time steps, enabling long-term context retention.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  Forget Gate: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Selectively discards irrelevant data using a sigmoid function (σ(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W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b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  Input Gate: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Regulates new information addition via sigmoid 	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(σ(W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b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and tanh (W_C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activation.</a:t>
            </a:r>
          </a:p>
          <a:p>
            <a:pPr lvl="1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  Output Gate: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Filters the cell state to produce output using sigmoid </a:t>
            </a:r>
          </a:p>
          <a:p>
            <a:pPr lvl="2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(σ(W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* [h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t-1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x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] + </a:t>
            </a:r>
            <a:r>
              <a:rPr kumimoji="0" lang="en-US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</a:t>
            </a:r>
            <a:r>
              <a:rPr kumimoji="0" lang="en-US" altLang="en-US" sz="19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)) and tanh(C</a:t>
            </a:r>
            <a:r>
              <a:rPr kumimoji="0" lang="en-US" altLang="en-US" sz="19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).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BB2644-A94D-957D-EEE6-5A64670C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10" y="2269852"/>
            <a:ext cx="4566069" cy="45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73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40E75-7972-D59C-ECD2-DFFC3702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0C3C76E-5F16-1757-145D-CA2FEF1BEE4A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8AD2B1-8FB5-DB0B-20E8-363AC6B1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795659F-2523-C3DB-1A3A-073EC93DF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D211A1-B135-9725-9E60-CBA2318C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81A7993-2EB3-D731-6F34-6E0357B0D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B5E5D91-E673-1B14-FDE9-C6FF65E9A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929069D-F21A-3789-3616-A2E1E28C9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CE3B89D-C2BA-7AC4-82F5-AB1C52C227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55BFD27-C44A-1307-2810-347655A598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CA0DB3A-3D84-CB4F-C64A-744A38EB1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3C1373F-AE05-A7D3-81C8-AE1628AD3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7CE763-0642-B947-6C53-7542DCA0C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C593A97-0FF0-9AED-F199-488BEB721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7FC5792-0B52-C577-9A9F-7E5B476A0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11A2712-49B1-4228-00FF-4F85AE0BE5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B53A1C-B2D2-0401-AC8F-06A62AB86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3E0C4F2-11A4-921F-7D61-1A9077839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774A096-E6AA-EC16-4FE4-A6FDA037F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C56F2C-06B4-2BB4-6DBD-018E3EDC2D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2703EE-7116-56DB-6E82-F65181129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3981A59-826A-592F-2221-08B589184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01261C0-7174-BA04-3749-311D99A87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413D18B-EA7D-A722-FC28-D08BE7B64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DEF9F5-824A-2D22-721C-148BCF7FFC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413512-8A67-9D4C-47F1-0D6FBC81E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FA3AC9C-1D83-8285-9A16-87FC3945E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8C55FFF-8DA2-56E0-86A3-8103AF4299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519B8EA-0DBF-1824-F7DE-05078C2C4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0E43996-A5B8-E259-ECEA-D6A47C361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C5E2851-9964-A761-FB90-D2025A6EC2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5C17871-C344-B483-B8A5-1683695FF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12F103C-E084-7197-2C80-317212F34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A146E78A-1C98-D379-05CA-DE94CDB7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System Architecture and Flowchart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C1707-AC40-BE9A-B8F3-CBA9777D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Input Layer: Processed 5G traffic features.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CNN Layers: Two layers with </a:t>
            </a:r>
            <a:r>
              <a:rPr lang="en-IN" dirty="0" err="1">
                <a:solidFill>
                  <a:schemeClr val="bg1"/>
                </a:solidFill>
              </a:rPr>
              <a:t>ReLU</a:t>
            </a:r>
            <a:r>
              <a:rPr lang="en-IN" dirty="0">
                <a:solidFill>
                  <a:schemeClr val="bg1"/>
                </a:solidFill>
              </a:rPr>
              <a:t> activation for feature extraction.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LSTM Layer: Sequential </a:t>
            </a:r>
            <a:r>
              <a:rPr lang="en-IN" dirty="0" err="1">
                <a:solidFill>
                  <a:schemeClr val="bg1"/>
                </a:solidFill>
              </a:rPr>
              <a:t>modeling</a:t>
            </a:r>
            <a:r>
              <a:rPr lang="en-IN" dirty="0">
                <a:solidFill>
                  <a:schemeClr val="bg1"/>
                </a:solidFill>
              </a:rPr>
              <a:t> of traffic anomalies.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Output Layer: Fully connected with </a:t>
            </a:r>
            <a:r>
              <a:rPr lang="en-IN" dirty="0" err="1">
                <a:solidFill>
                  <a:schemeClr val="bg1"/>
                </a:solidFill>
              </a:rPr>
              <a:t>softmax</a:t>
            </a:r>
            <a:r>
              <a:rPr lang="en-IN" dirty="0">
                <a:solidFill>
                  <a:schemeClr val="bg1"/>
                </a:solidFill>
              </a:rPr>
              <a:t> for classification.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Validation: </a:t>
            </a:r>
            <a:r>
              <a:rPr lang="en-IN" dirty="0">
                <a:solidFill>
                  <a:schemeClr val="bg1"/>
                </a:solidFill>
              </a:rPr>
              <a:t>Rigorous cross-validation to ensure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169348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CC5EA-6AAD-D409-61CB-4C7FBA6A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D4A9158-2C75-9118-0561-8A486A46CD51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AF5EB5A-89FF-2E00-2868-1A49C26E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4456EF-AA19-9BA2-2819-1B2BB5383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5B9E9C9-B53F-C6F5-C537-F7BF0A24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52562AE-EDDE-B9E2-3253-2E8EE8E30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9AFA34F-F5C9-8ACB-1888-7B4FDAEA5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69FF225-1BE0-1FA5-8D92-53313587E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F5A84D7-D805-9803-FF88-415ADF6AC6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2195DCD-935D-8F52-7525-FE4892611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6FB8E2B-46C6-7237-B30B-B546CAD65D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A37476B-68EB-B3BD-8D7A-63E32349A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27E38D5-BEDD-AE3A-5350-F5764B762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1AA62AE-6EBC-0CF0-6B2A-72FD474DF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3BA19AC-58B1-25CF-5774-5639F335EA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2A4F058-5A0B-B6BE-FE0D-66DA404AA0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BCA4342-D3F0-CBB2-FC77-6B00AB356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8C7863D-31C6-50B5-E7FC-50696800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4935DC2-A8C8-749C-D8EE-CE5F055FE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448A842-4B21-CC7F-E3D6-BD2BCEDC2C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CB12E58-05EF-EC06-8D6D-82D567BC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514E63B-3F31-9274-D832-993B534DD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88AB68C-E8EA-1B31-4F53-081C13A8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AE67848-5E00-4196-4F39-DFAC1A08A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4785F9C-28D3-4189-0DFB-83594DB789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03C4F98-15DF-974F-5C79-C8A5D375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D817BAE-52D3-634A-AD14-FD6F4278F9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80392E5-DE97-AAD2-65E6-8F25964C08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FB7BC91-7C95-913D-B4F7-83BEC56E7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9DACAA-FC5F-963A-17D1-C9151BA04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08432EC-A151-E8A4-0DB7-4E8B9303A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8BC6C3C-AB53-083D-F3EF-69F1D1E169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E31F958-7E28-FA13-9F29-7AA5EEFF9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484FC24F-D2F6-D040-E33E-12E754BD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System Architecture and Flowchart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C0ED4F-0B4C-027C-CB6F-7AD16F66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Input Layer: Processed 5G traffic features.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CNN Layers: Two layers with </a:t>
            </a:r>
            <a:r>
              <a:rPr lang="en-IN" dirty="0" err="1">
                <a:solidFill>
                  <a:schemeClr val="bg1"/>
                </a:solidFill>
              </a:rPr>
              <a:t>ReLU</a:t>
            </a:r>
            <a:r>
              <a:rPr lang="en-IN" dirty="0">
                <a:solidFill>
                  <a:schemeClr val="bg1"/>
                </a:solidFill>
              </a:rPr>
              <a:t> activation for feature extraction.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LSTM Layer: Sequential </a:t>
            </a:r>
            <a:r>
              <a:rPr lang="en-IN" dirty="0" err="1">
                <a:solidFill>
                  <a:schemeClr val="bg1"/>
                </a:solidFill>
              </a:rPr>
              <a:t>modeling</a:t>
            </a:r>
            <a:r>
              <a:rPr lang="en-IN" dirty="0">
                <a:solidFill>
                  <a:schemeClr val="bg1"/>
                </a:solidFill>
              </a:rPr>
              <a:t> of traffic anomalies.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Output Layer: Fully connected with </a:t>
            </a:r>
            <a:r>
              <a:rPr lang="en-IN" dirty="0" err="1">
                <a:solidFill>
                  <a:schemeClr val="bg1"/>
                </a:solidFill>
              </a:rPr>
              <a:t>softmax</a:t>
            </a:r>
            <a:r>
              <a:rPr lang="en-IN" dirty="0">
                <a:solidFill>
                  <a:schemeClr val="bg1"/>
                </a:solidFill>
              </a:rPr>
              <a:t> for classification.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Validation: </a:t>
            </a:r>
            <a:r>
              <a:rPr lang="en-IN" dirty="0">
                <a:solidFill>
                  <a:schemeClr val="bg1"/>
                </a:solidFill>
              </a:rPr>
              <a:t>Rigorous cross-validation to ensure model robustness.</a:t>
            </a:r>
          </a:p>
        </p:txBody>
      </p:sp>
    </p:spTree>
    <p:extLst>
      <p:ext uri="{BB962C8B-B14F-4D97-AF65-F5344CB8AC3E}">
        <p14:creationId xmlns:p14="http://schemas.microsoft.com/office/powerpoint/2010/main" val="354945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C84EC-8E5C-B8FA-943E-0B5AAFE3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8993410-519B-3803-343C-FEB82427A090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E44CEE-AFA5-C135-1494-C79B63712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0E77AA9-86D4-000F-E5D5-7ECA20144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3E71E1F-6D73-F296-976E-4406501FF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B25E90B-277A-654C-94AF-C6D744696D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3D3366D-7BBC-18D5-751D-854C4302F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B0B6CB5-07EE-C828-5098-CA89ED10D2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8C1EDD8-DA0B-8937-98F0-20178B27E5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7329031-87C2-0B3A-23FE-5062C94AE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5D32739-0CAA-013A-B61C-C43AAA62F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4CDE8C-87A7-BFFC-3818-25B2EE6C3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009B28F-2711-48FB-675A-5431E5F80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A8ABB7B-EB23-E254-0920-A229ECFF41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6465339-3216-F9A1-D446-52FE4B6CF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D99E6C-B357-B68F-293E-2D8ECCF86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BBDD302-52A5-DDAA-3073-FB5B7D942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13079B9-EC64-7397-F9F1-3E293B447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F426235-A816-3C9F-1099-465DD37BF9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43BF058-F053-CD2D-DCF3-3F92EC4BA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49E0862-1DD2-4A4A-4B15-283BA7EFD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76DE252-4254-9886-C3D3-D4024B5E97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0426BE-01D8-E728-9B35-759B927EC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73DF303-7E5F-4CB1-91DD-99877B672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D4EC0E1-4BA3-82F1-6765-2D82E9F8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A54248F-628F-8F6F-7CA7-0CBE58288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F2AD0A-177E-39A5-B3D0-6536C4F88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305E857-59A7-58EC-9D16-3C3459AEF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83BC13B-93B2-3EC1-63A1-CB0E37A96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CEFC028-1C58-E5AA-7893-5803BF50D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67B9862-85F8-A9FC-9703-0E7262BFA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D70094C-EFDB-C304-9CF9-7F26957E6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39A05F3-3459-6EB3-9A77-6CA1415A0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9BD938F2-7414-1BAF-F4CE-8A140860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How Model Prevents DDoS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4E643-4C19-BA91-2D64-F3B0959C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16" y="1398231"/>
            <a:ext cx="9544720" cy="5217781"/>
          </a:xfrm>
        </p:spPr>
      </p:pic>
    </p:spTree>
    <p:extLst>
      <p:ext uri="{BB962C8B-B14F-4D97-AF65-F5344CB8AC3E}">
        <p14:creationId xmlns:p14="http://schemas.microsoft.com/office/powerpoint/2010/main" val="242101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A3014-161C-C878-E030-0D859DEA9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A7A11D-F4EB-4B1D-65C0-776437C8938E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29B46A-5501-DD1D-0EF1-3B45C566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6EAF464-A54B-8B3A-3589-E6277CA4D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2BB4BF7-C540-5A53-7128-A7620639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DD84477-4850-1F7D-2BA4-B08581B43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61D7A14-9F6E-FC83-6D48-C025ADCAF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9D749B3-FC1D-51F5-A14B-3857C1AEA8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D45310A-80E5-A8EF-AFEC-6D719AA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F7408F0-CCC4-E401-5F56-63356A0B2A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F29296D-7A33-70CE-5B5D-57EBEBF56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9911B4-AAB9-D1A3-F139-069DA260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A1FBA27-55B4-7117-BCBE-F16B045F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6D583DE-54B2-01D5-8B9A-9461F84A2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7D5F418-E40A-6B91-1BB7-EFAC4B75B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2AD1111-488B-6161-8BDF-3680375717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74C4FFE-65CC-DC86-1C1C-62D4B818AF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6D677D5-0780-E904-8CB7-29BAF5171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3713C96-FCB6-088A-97BF-C05713D4D9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449F2C2-B128-3800-E98C-7D95D3548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63F5492-ABBC-3A81-4A23-88027BB34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C17A423-551A-2DCF-F255-FCB49F0D18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A6ADCE-33C3-B320-B0D8-CADEBCD41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85ADAC1-0B87-2754-06AC-9DF36257E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E1CBEE-34BA-FCC8-1476-4C431D4CD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236C29F-BA5C-290A-7CA7-54B3C946D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17BC54F-3E3D-0724-D97C-7B870246F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60439A4-0A70-FA70-E877-19ED4F59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CD7ECE-2123-4D03-F57C-1F98E82D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CB1BBA0-60A9-D439-FD02-2328D093B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282B462-1307-096A-4B5A-E88747DD3A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A35C973-599D-0178-73C3-794B7316AE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ED98DB-BE53-FE06-1B1B-C755E82E2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96518853-F8C4-1279-4963-67BADF0D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 Training and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2C703E-98F7-456F-545D-D3E7BF43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Configuration: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Optimizer: </a:t>
            </a:r>
            <a:r>
              <a:rPr lang="en-IN" sz="2400" dirty="0">
                <a:solidFill>
                  <a:schemeClr val="bg1"/>
                </a:solidFill>
              </a:rPr>
              <a:t>Adam with adaptive learning rate.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Loss Function: </a:t>
            </a:r>
            <a:r>
              <a:rPr lang="en-IN" sz="2400" dirty="0">
                <a:solidFill>
                  <a:schemeClr val="bg1"/>
                </a:solidFill>
              </a:rPr>
              <a:t>Binary cross-entropy for two-class classification.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</a:rPr>
              <a:t>Hyperparameters: </a:t>
            </a:r>
            <a:r>
              <a:rPr lang="en-IN" sz="2400" dirty="0">
                <a:solidFill>
                  <a:schemeClr val="bg1"/>
                </a:solidFill>
              </a:rPr>
              <a:t>50 epochs, batch size of 64, dropout rate of 0.2.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Regularization: </a:t>
            </a:r>
            <a:r>
              <a:rPr lang="en-IN" dirty="0">
                <a:solidFill>
                  <a:schemeClr val="bg1"/>
                </a:solidFill>
              </a:rPr>
              <a:t>L2 normalization and dropout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114229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6DACA-4DDA-42F2-A279-4D00CB95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0F8F114-801A-5F86-CDDD-110EB5BCE9A5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DA0E85-3150-F410-7245-722C588D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CC01ED2-9E4F-F114-7805-0913CCEBB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3999BB-FBDC-1593-4F6E-B1ED62D66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4B8B089-1BCB-9E53-159B-4ADF187EA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CA6961F-CCD4-31F8-A1B0-B2789417D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41B007-85B7-F14B-B15A-BBB0CB83E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3934385-1ECD-3E0D-8F18-5898CB4013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1897616-2506-5003-299A-C64C43BB15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5F615B9-68D1-27F8-984E-9699AAD19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2C6D0C3-38D5-F0FC-378D-942994134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21D37D3-B176-B76F-5EA4-BFF5ADD4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FE6A3A-CF8B-668D-D9DE-0CB00F5B70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CE6329-9628-C20D-AE12-0A3713BEA7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1C27D1-4308-95F7-DD8B-9893186112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55A2B03-5776-B898-559A-49303792A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90556B3-A468-A738-276A-945FBAC7E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1DCC60F-CC95-004A-0939-18C35BD501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2B811C3-C2AF-0EBF-BBCB-E3130B620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43339EF-1E04-0980-8724-672ECD4CC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148EBD6-04E3-C0EE-60B8-7EFA78E54C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24C0C22-5065-D684-D02C-FE7E8D94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C5CE22D-389B-635B-5F45-E5B6B73E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E797E24-6B62-F118-913D-A1E72A0B2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24B3D6F-E5D6-4FBE-D977-75FEE827A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CD0D365-70A7-B98F-1F5F-6D9A8C859B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F5A50F5-4A95-5DFF-A060-FB8B0B3132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5DE14E9-253E-3EE2-CE4F-8E11BEC2B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B0B57D5-C710-94CE-6F18-7BEBAFC97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F90E56E-1FA0-D4C2-33DE-583FBF2197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C120D0C-1C3B-0185-2465-A3FF0BA8E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E2B6AE0-3933-E74D-D65B-06E13490A6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4D9F7C44-91C9-AED1-C344-AF402F01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Comparative Project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6254A-3496-C857-C0E7-9D4BB5CD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Project Title</a:t>
            </a:r>
            <a:r>
              <a:rPr lang="en-IN" sz="2800" dirty="0">
                <a:solidFill>
                  <a:schemeClr val="bg1"/>
                </a:solidFill>
              </a:rPr>
              <a:t>: DDoS Attack Detection for 5G Network Slice using CNN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Source</a:t>
            </a:r>
            <a:r>
              <a:rPr lang="en-IN" sz="2800" dirty="0">
                <a:solidFill>
                  <a:schemeClr val="bg1"/>
                </a:solidFill>
              </a:rPr>
              <a:t>: GitHub Repo - DDoS Attack Detection for 5G Network Slice using CNN </a:t>
            </a:r>
            <a:r>
              <a:rPr lang="en-IN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https://github.com/sajidkhan2067/DDoSAttackDetectionUsingCNN</a:t>
            </a:r>
            <a:endParaRPr lang="en-IN" sz="2800" dirty="0">
              <a:solidFill>
                <a:schemeClr val="bg1"/>
              </a:solidFill>
            </a:endParaRP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Objective</a:t>
            </a:r>
            <a:r>
              <a:rPr lang="en-IN" sz="2800" dirty="0">
                <a:solidFill>
                  <a:schemeClr val="bg1"/>
                </a:solidFill>
              </a:rPr>
              <a:t>: Develop a CNN-based solution for DDoS detection in 5G network slices, achieving &gt;99% accuracy.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Dataset</a:t>
            </a:r>
            <a:r>
              <a:rPr lang="en-IN" sz="2800" dirty="0">
                <a:solidFill>
                  <a:schemeClr val="bg1"/>
                </a:solidFill>
              </a:rPr>
              <a:t>: Custom 10-million-row dataset, accessible via </a:t>
            </a:r>
            <a:r>
              <a:rPr lang="en-I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</a:t>
            </a:r>
            <a:r>
              <a:rPr lang="en-IN" sz="28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DataPort</a:t>
            </a:r>
            <a:r>
              <a:rPr lang="en-IN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(DoS/DDoS Attack Dataset for 5G Network Slicing)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7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7BC92-1F49-D40C-72A2-31F2C24ED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3BE647E-D5FD-1E42-2EFC-C9FD29452AED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9DCC1AA-7BD7-443C-9C7D-9455B4C26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7EEE184-3F68-E1CE-7311-01D184F15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ED73A53-85C8-0217-686F-ED2FDF36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83F61A1-A3A0-AFB9-89FC-8A794DA0C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7C743D0-DA7A-A05F-A2A5-E2CB5222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8B19343-F38B-A340-77E5-4039B4B90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EA5E9F7-CA1B-06A0-F611-D0A0F379A7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9D41FE5-3BA3-1638-8F4E-457192B31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627B1B2-5958-1CF5-8477-30071A0034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4A9FCF-AC24-EC9D-1092-7794112A8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62ED425-D689-22DA-7CAF-3D807C25B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307B1A2-FA13-7CD6-70DC-A7145C59D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3BE2420-E7E3-B7FD-A0A4-46C89F5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4C9FB7-B86B-0A36-283D-9137563F9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14620AE-F4F7-D354-DC1A-003F49F43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9F3864E-2495-EF7F-7290-E852BAD51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CBA9895-4F56-7306-9647-98F8A7B795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1AE2814-6A43-481A-4411-6C090D43FA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E02B337-2F1D-6C5F-8FCC-ED1ED9311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0478A4A-A68D-8CF1-6561-78758CF79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B8F034-A959-EAE5-9329-DE1834D7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1EAB3CF-E370-A8FA-2FED-3ED2F7B31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29A1E84-66ED-9935-FEFF-184BF81A8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CD169D4-1544-CF73-E4DD-E858B2777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8C91D4D-1D5B-E2EF-304D-85397343A2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5815C42-076E-FB65-7414-1C94FE195F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7FF7E1B-69DA-73DA-ABB0-127EFD1F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D25713-FE1B-5260-2DA6-0D94FF7B9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2AA6ECC-9EED-7936-4639-524AFE48D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99E6EA5-A41A-D8DF-2415-64805904B1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0DC506A-F15C-572B-5E5D-66E7A7B91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919C4519-63D2-A0A8-915B-BA543F4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Strengths and Innovations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DBFB-5E3B-FA80-761F-08E5E52B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Real-Time Capability</a:t>
            </a:r>
            <a:r>
              <a:rPr lang="en-IN" sz="2400" dirty="0">
                <a:solidFill>
                  <a:schemeClr val="bg1"/>
                </a:solidFill>
              </a:rPr>
              <a:t>: Sub-millisecond detection latency, optimized for 5G.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Scalability</a:t>
            </a:r>
            <a:r>
              <a:rPr lang="en-IN" sz="2400" dirty="0">
                <a:solidFill>
                  <a:schemeClr val="bg1"/>
                </a:solidFill>
              </a:rPr>
              <a:t>: Handles terabyte-scale traffic in CPS environments.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Adaptability</a:t>
            </a:r>
            <a:r>
              <a:rPr lang="en-IN" sz="2400" dirty="0">
                <a:solidFill>
                  <a:schemeClr val="bg1"/>
                </a:solidFill>
              </a:rPr>
              <a:t>: Evolves with emerging attack signatures.</a:t>
            </a:r>
          </a:p>
          <a:p>
            <a:pPr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Cyber Security Impact</a:t>
            </a:r>
            <a:r>
              <a:rPr lang="en-IN" sz="2400" dirty="0">
                <a:solidFill>
                  <a:schemeClr val="bg1"/>
                </a:solidFill>
              </a:rPr>
              <a:t>: Fortifies critical infrastructure resilience.</a:t>
            </a:r>
          </a:p>
        </p:txBody>
      </p:sp>
    </p:spTree>
    <p:extLst>
      <p:ext uri="{BB962C8B-B14F-4D97-AF65-F5344CB8AC3E}">
        <p14:creationId xmlns:p14="http://schemas.microsoft.com/office/powerpoint/2010/main" val="293520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BCE76-3B3B-7870-4971-C2E6AE0A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4A917D-7BB1-A725-AED6-48959196140D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C657D6-6B47-12BE-4802-CA512EFD7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A18B828-0D5A-D38B-681F-B6A87FB58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E03AD7C-DCFF-FC34-4F11-F4B4F587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F2BD523-895C-BE26-FF85-77FC14C71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CD4E77B-26B1-1AD1-0C60-4FF307989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5F7C3FC-8264-5D26-58A1-A022C9824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E00C03E-B9BE-A8FA-DF38-7C3018664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871AD7A-CDA2-D524-2873-BDDEDCB6C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61AAB81-C1AF-BCB7-E061-359CF8216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5158935-6A6B-E9DC-9E77-8D8D7E521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36A4DFA-D3D6-FA8C-982A-B697CECE1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1D2BEA-C7E0-B029-21AF-E5356CF26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CBC1A2D-FFC9-4228-1177-2B14A718AE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271EB95-4A15-D9B4-2C7A-9DE156891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81DDDB7-11B3-175D-E276-33179F06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756504D-69B6-67E7-D2E1-A0943630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BC089BE-91DF-DA3A-BCDC-2D208A5CE8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DF565D3-2202-5BC1-2F2E-B14A07461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A45A0E5-B57B-ED71-78E7-61A0BFCCED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00E399B-BF6B-A7AC-D340-C53C02247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53EA0D7-031B-F956-F4B2-086943E0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A537014-BD29-EC02-25A7-3935C90D3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47AFC0B-ADE8-63F1-F72D-2690385C9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8DFA980-E2B0-A239-CE8F-FC5257F64B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C224129-2125-6FF1-4A67-4B954E2F5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65AC803-E428-414E-E18D-24DE676E9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22490F3-3651-FFB4-B581-D0D70377B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5D7D33E-94B2-E704-175E-F2A494FFB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4CB57C4-F0FF-1EE1-289F-BE1BDF16E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60B1EAC-5AAD-54DC-22E3-DAEBA8A192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11B36D5-91A6-CD78-7631-137512E4C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2C013C7B-B298-6F48-86F3-3021ACDF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Limitations and 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0ED87-2306-EB53-0F4D-FFA1CDE9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Data Requirements</a:t>
            </a:r>
            <a:r>
              <a:rPr lang="en-IN" dirty="0">
                <a:solidFill>
                  <a:schemeClr val="bg1"/>
                </a:solidFill>
              </a:rPr>
              <a:t>: Reliant on large, high-quality </a:t>
            </a:r>
            <a:r>
              <a:rPr lang="en-IN" dirty="0" err="1">
                <a:solidFill>
                  <a:schemeClr val="bg1"/>
                </a:solidFill>
              </a:rPr>
              <a:t>labeled</a:t>
            </a:r>
            <a:r>
              <a:rPr lang="en-IN" dirty="0">
                <a:solidFill>
                  <a:schemeClr val="bg1"/>
                </a:solidFill>
              </a:rPr>
              <a:t> datasets.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Computational Overhead</a:t>
            </a:r>
            <a:r>
              <a:rPr lang="en-IN" dirty="0">
                <a:solidFill>
                  <a:schemeClr val="bg1"/>
                </a:solidFill>
              </a:rPr>
              <a:t>: Intensive GPU resources for training and inference.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Scope Limitation</a:t>
            </a:r>
            <a:r>
              <a:rPr lang="en-IN" dirty="0">
                <a:solidFill>
                  <a:schemeClr val="bg1"/>
                </a:solidFill>
              </a:rPr>
              <a:t>: Optimized for specific DDoS variants; broader testing needed.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Network Specificity</a:t>
            </a:r>
            <a:r>
              <a:rPr lang="en-IN" dirty="0">
                <a:solidFill>
                  <a:schemeClr val="bg1"/>
                </a:solidFill>
              </a:rPr>
              <a:t>: Performance unvalidated in non-5G contexts.</a:t>
            </a:r>
          </a:p>
        </p:txBody>
      </p:sp>
    </p:spTree>
    <p:extLst>
      <p:ext uri="{BB962C8B-B14F-4D97-AF65-F5344CB8AC3E}">
        <p14:creationId xmlns:p14="http://schemas.microsoft.com/office/powerpoint/2010/main" val="281174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414F-2EA3-333A-80A0-BF47607B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5D675B-ABF0-8DF0-59E8-C557C1E72C6C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2358A9-53CA-4CAF-B772-74BFE2C0C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FF4C01-1FFD-8FC0-13DF-09811502D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22FB89-8377-E588-524B-CD2D522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235B245-1807-CFC4-3DB9-19B8100DE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F6693EA-62A4-0338-756A-D1555B4C1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D5CAF8-FFB1-C420-E04D-25F8DCF42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7FC3EA-7FF4-C10B-834B-AAFE6D2454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C837CC1-CDF3-F136-9CB2-21EC4487C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69ADF4A-FC73-C390-D053-E2B09CCE4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E91C1E-A1C5-C787-16B9-C181109BD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EB0E7D-F8A6-9E32-CACC-9B885D5B5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553F8A-0568-D78C-4CE2-146B1027BC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DF58F34-BD52-B6E7-EF42-54822129C4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44CDD53-79DD-E1D5-7A3E-C3AD85917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CB9CF79-5FD0-2BEA-AD30-F0E7952F60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721F7F-08A4-C278-0201-87557175A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D2DFD7-2E68-DA2E-6CFB-510DD34468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7FDD2EC-0DB4-688B-9417-619EDF7AC4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B914596-F4D5-667E-F846-836044AAB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BB8B829-494E-B829-EA6A-8CCC04CBC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9B6C26-85B3-2BE5-AA4F-9CAEEB2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A59C95-1DC2-CFB6-30F5-33F78E0D8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03C39A3-6A7D-C13F-5A4B-34AB1C06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C1A6350-3FB0-4709-7623-8C989DE5C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45C6199-7F5E-6A7A-8F84-B74AF16CF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16316E-593F-B30A-8BE8-07CC6FD14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8DED70-8DFB-50F3-5BC5-0F64590E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5AE3998-4CDE-25B5-240F-F94FE4523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B74A78B-BF0B-DF4E-5C1B-B885D278A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15A0DE-615E-13DE-9376-042467AC9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C9C666-7172-DC57-2518-512ABD61C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274047-1B9A-2104-EC4D-C27B4812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Paper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E9E9-DC6A-4FEE-3DD0-56FBB91B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3819"/>
            <a:ext cx="109728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Authors: </a:t>
            </a:r>
            <a:r>
              <a:rPr lang="en-IN" dirty="0">
                <a:solidFill>
                  <a:schemeClr val="bg1"/>
                </a:solidFill>
              </a:rPr>
              <a:t>B. Hussain, Q. Du, B. Sun, Z. Han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Journal: </a:t>
            </a:r>
            <a:r>
              <a:rPr lang="en-IN" dirty="0">
                <a:solidFill>
                  <a:schemeClr val="bg1"/>
                </a:solidFill>
              </a:rPr>
              <a:t>IEEE Transactions on Industrial Informatics, Feb 2021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Goal: </a:t>
            </a:r>
            <a:r>
              <a:rPr lang="en-IN" dirty="0">
                <a:solidFill>
                  <a:schemeClr val="bg1"/>
                </a:solidFill>
              </a:rPr>
              <a:t>Efficient DDoS detection using Deep Learning (CNN &amp; BLSTM)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Key Contribution: </a:t>
            </a:r>
            <a:r>
              <a:rPr lang="en-IN" dirty="0">
                <a:solidFill>
                  <a:schemeClr val="bg1"/>
                </a:solidFill>
              </a:rPr>
              <a:t>Real-time detection for CPS in 5G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DOI: 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10.1109/TII.2020.2974520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5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A6583-EA99-E194-3ECA-AF992255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BAD8E77-9305-0DC2-A720-B90A059FEE90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D57B97-03CB-9AB3-D77A-19E1AF601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4D456C-59D7-023A-1DE9-D226A884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E0857CA-680A-C6F7-463C-6A2A93951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B07D042-0A83-9ABC-64A6-2F36239D1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8573DCB-6F6D-D6DB-3E97-0026E7A79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BFDE47D-A98E-C2D6-F827-8F7876C0D6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88110CA-F247-F09F-5A1D-FF6611B9CE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41759B-F548-D0DD-9A4C-EF887B7D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AC9E011-147E-1210-5D23-5FE14F171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A54223-01E5-D2A5-6D14-8BD5EE0E5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71D6E5A-F872-2D13-72C4-82139448A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C85990-9DC5-52AC-4787-A6D0EC3C0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1735844-E8C0-C73D-7439-55C64637E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3731E32-DFC9-A681-D61B-C28139FFB2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A4DED51-2AA4-E37B-91F7-B9E8A58DE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901A632-102B-3DF5-4623-EC9B3356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188D108-3E3E-1856-E488-EC4075DBA3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BCC64DD-957B-7A8B-77E1-C36BAD472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3DC71CD-31DB-018A-62C6-1C8956F02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7BBCC8E-CBDA-E6C8-7567-0E004E9F8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CFB4EBF-625C-0889-E68D-28E958A30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602BD44-D804-2831-A523-95322542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BCBF250-5821-6DB7-4700-D5E3C12CBD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FB672C0-4470-66C8-8DE0-3D24E4BFCE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9628982-1B19-7828-40DE-95775FCBD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D1B6DBD-6859-F725-2757-72E6CE360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EC96F9C-8312-4E32-B613-6B62FD41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FD9FC7F-8F92-C56A-51AC-761995F96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9865C86-B1D0-D95D-C44B-86A646923E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C8F867-47BD-8DB6-2973-226D3A335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95EBEB5-20F2-C38B-D6B6-8192553335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37BB1A20-AA52-C03B-46F2-9F0B92BC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Alignment with AML Curriculum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4EF71D-BE91-D360-8C27-609696A2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Core Topics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lvl="1" rtl="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Deep Learning: </a:t>
            </a:r>
            <a:r>
              <a:rPr lang="en-IN" dirty="0">
                <a:solidFill>
                  <a:schemeClr val="bg1"/>
                </a:solidFill>
              </a:rPr>
              <a:t>CNN, LSTM (Unit 2: Advanced Neural Networks).</a:t>
            </a:r>
          </a:p>
          <a:p>
            <a:pPr lvl="1" rtl="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Anomaly Detection: </a:t>
            </a:r>
            <a:r>
              <a:rPr lang="en-IN" dirty="0">
                <a:solidFill>
                  <a:schemeClr val="bg1"/>
                </a:solidFill>
              </a:rPr>
              <a:t>Cyber security applications (Unit 3: ML in Security).</a:t>
            </a:r>
          </a:p>
          <a:p>
            <a:pPr lvl="1" rtl="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Data Preprocessing: </a:t>
            </a:r>
            <a:r>
              <a:rPr lang="en-IN" dirty="0">
                <a:solidFill>
                  <a:schemeClr val="bg1"/>
                </a:solidFill>
              </a:rPr>
              <a:t>Feature engineering (Unit 1: Data Science Foundations).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Competencies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lvl="1" rtl="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Advanced model design and hyperparameter tuning.</a:t>
            </a:r>
          </a:p>
          <a:p>
            <a:pPr lvl="1" rtl="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Application of ML to solve real-world security challenges.</a:t>
            </a:r>
          </a:p>
        </p:txBody>
      </p:sp>
    </p:spTree>
    <p:extLst>
      <p:ext uri="{BB962C8B-B14F-4D97-AF65-F5344CB8AC3E}">
        <p14:creationId xmlns:p14="http://schemas.microsoft.com/office/powerpoint/2010/main" val="208368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AAEA5-23D4-952F-F5C4-198F33C6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D20F8E7-3FD2-A9C4-155C-AF0483E82697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C6AEB69-3B3F-810C-91F1-9D0ED78F9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F5AFB7-23FA-1E28-0BB8-51C8340F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3FD1794-CF18-C9C9-BDC2-731AF7C5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0662142-0709-B1FE-EA64-ACFA2853DA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FC2FFCF-055D-3B8C-D97E-B55CDB060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B1BB772-6636-E0CA-A3FF-EE3DA3D90D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97BCC98-5C37-063B-52A8-F8052963E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B96548C-BEDB-1A17-B9E5-0ECACB34DC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AC4E7F-1580-DFD5-BA5E-9264FE90D9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919AC2-0D76-2A3F-14D7-0EC02F17F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B6EE906-2F0C-C794-0CFE-11F80251A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9E52E17-2A5A-2AF5-6AAC-53EDD9751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9B2C6DB-519C-0739-56D1-E13AA7C27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A947BB2-4D61-6A94-F1E9-22228B7D5B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771C47F-A0A1-E2C1-5D21-4BDE1FB14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6DEA28-2C98-6ED8-B445-0D1B35E3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2F47109-AF16-56C8-AFB5-8A44B946F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B7384A6-1792-8CBE-0627-7C2D8D24E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9811EA-322B-3DA4-8FAA-00233B40E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5940BE7-139E-68E6-2B25-B2DB23A51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ED5380C-40A9-1046-502A-5FDF87266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5C39439-17DC-7E54-A59D-90033E036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0F8EAAA-142E-C542-263B-720E98746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B1D72CF-C13F-1851-C93F-05C9F7414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780CAC-4B3D-CF30-FBCF-83783520FB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92F89D6-91E4-530A-6F9D-0233A5E14C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A5510CC-3938-E06C-F469-E10AB63BC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5BB754E-4CAA-45E8-D4AA-BCE4F6420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53C6C06-4153-3E8C-177B-98C76F85B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5D625FD-A004-2E46-42EF-CD4990B4E8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2A5C38-6E28-8379-6B9F-F19D10156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239D8BED-B61E-EB09-38B7-2D8DB595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Future Research Directions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0D0D1-DE32-8642-32ED-AB4DF9ED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Enhancements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Implement transfer learning for multi-attack detection.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Optimize for edge computing in CPS.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Applications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Extend to IoT ecosystems and smart city frameworks.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Integrate with proactive intrusion prevention systems.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Innovations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Explore federated learning for privacy-preserving detection.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Develop lightweight models for resource-constrained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41285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DB19B-7503-8FF4-9B8D-C078CBA3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B86E89-D644-1B11-27E8-B3E745DCC165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68F085-0810-7509-155E-4ACF7B7F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A3CD98-FD42-6BAE-5821-CC972794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9A65F2-E085-89AF-9A03-2DF02739D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EB20ACB-23CE-ECEC-97C5-F892FD731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E184CD-CAB5-12AB-5A49-09E977B25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330FE8A-36A1-14BE-67EB-0DDEC31D05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CAB508B-517E-DF2A-4ED1-073F6B36C5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15F1769-42D3-D3BC-9FB9-B7630CCB0D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E443387-576B-C0B5-A197-AAA629550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BB7666-FD53-BAD7-17B9-F4257A9C0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5549A5F-3986-3EDA-E674-023983AC7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98C5585-9D43-5BE5-6413-DDBD579B8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1305ED3-8F71-E017-99A1-E629B3565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2F52A47-F648-F5B7-30EE-F48B32193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8E46575-EA62-20AD-C614-1830601A27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3CB6D06-FE8D-019C-2BF9-4B83B511A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C043CFC-B019-42E6-D32B-C665937B0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237DB41-D435-B15A-B5DC-632F8229B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7CE886-9313-2F56-BB31-5C338E648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83C5740-8244-4FF3-129C-B83498141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76FC8AF-C0D6-0602-EF06-24659B81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213A26C-8F70-402B-E37A-CA3C735A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B2C18D-6F8F-8530-8766-C95ABE86A4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9F0B9E-061B-0E91-96FB-86C4A52E4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008EFDC-4B06-990E-A548-36D736F2E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5D776C3-EB16-6850-A3D6-B86C3D1FF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033D1-11F5-BE1E-763C-97C4CC073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C776806-1967-B961-BC50-31D64ABAF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2FDD49B-E50A-AE64-820E-D4CF6CC6B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4031721-B01E-AD43-9E72-EFBFD1DF9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3C45864-DBA9-4558-3EBD-B2F4900A7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24E82E85-37E4-41B1-A485-2B6363F1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D0EA37-C69F-F5C9-A0C3-A4FE373A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Summary</a:t>
            </a:r>
            <a:r>
              <a:rPr lang="en-IN" sz="2800" dirty="0">
                <a:solidFill>
                  <a:schemeClr val="bg1"/>
                </a:solidFill>
              </a:rPr>
              <a:t>: The research paper and project showcase pioneering deep learning solutions for DDoS detection in 5G CPS, with accuracies of 98.7% and &gt;99%, respectively.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Contribution</a:t>
            </a:r>
            <a:r>
              <a:rPr lang="en-IN" sz="2800" dirty="0">
                <a:solidFill>
                  <a:schemeClr val="bg1"/>
                </a:solidFill>
              </a:rPr>
              <a:t>: Advances the field of cyber security for next-generation networks.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</a:rPr>
              <a:t>Takeaway</a:t>
            </a:r>
            <a:r>
              <a:rPr lang="en-IN" sz="2800" dirty="0">
                <a:solidFill>
                  <a:schemeClr val="bg1"/>
                </a:solidFill>
              </a:rPr>
              <a:t>: Deep learning offers a transformative approach to securing critical infrastructures in the 5G era.</a:t>
            </a:r>
          </a:p>
        </p:txBody>
      </p:sp>
    </p:spTree>
    <p:extLst>
      <p:ext uri="{BB962C8B-B14F-4D97-AF65-F5344CB8AC3E}">
        <p14:creationId xmlns:p14="http://schemas.microsoft.com/office/powerpoint/2010/main" val="98833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7BF06-EF01-ECDB-8278-825C3596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CED36B-21EE-0426-5727-FE19B3F23775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F77ABF-22ED-3123-50F5-13CF53DAC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C80E67-3678-572B-3E09-7BD8A8E05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F9CC9E8-0DD2-8EDB-F838-FCF9858C0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263B96-7298-F415-4040-F4D0BC67F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29EC4DE-A167-D554-179F-04A34BBC96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F3F5BC5-C5C9-1970-39FC-11BFEAF7C4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062643B-A572-FD6E-45B3-299018C6BC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794A220-51D6-9EA1-9617-FD9E775FDF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401EDB5-5B1C-B348-C000-29BB99212C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FA3D1B-FE6C-BC23-C498-31633F9C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B14C82E-0A50-5398-79E2-E5EEC6AF5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FD9E128-8864-4618-7090-54271C75E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82B5F3F-4633-D0F6-BEE1-04B3FC619A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A5F036C-C424-0D86-65DC-F53905B15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87AE8F5-3498-F0A5-C962-71B9699B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E15665C-13ED-4595-1E70-C01949E96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FFC41ED-8419-60A7-933E-9B1D145489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652EB38-27A4-74A5-A1B6-0BE4D2578F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4298EDF-1224-A598-1711-CFA88860AB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B007BE4-0D4D-A26C-9BAE-128B305F9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C66954-B73E-38CC-286C-EC4EB55F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FF073D6-FF07-E30B-9FD7-E6B0516A9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04B0E18-20DD-C59C-5DE1-FFFE31563F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1008A73-6B09-8FC7-5735-27354C3EDE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D5E536C-DF51-11B4-7E74-7B0DE386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C66AB18-E9C7-9434-E359-2C51A790B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D5AF0E7-68C1-7908-C29A-96A6B333E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8B865C5-F03F-FCA3-EBF3-39D8F5E99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19CAA6E-5797-5E62-4533-50EAB1B4ED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BFD5BAD-4F9D-2E22-4790-8D22E51DE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0BF07BD-0DA1-92BB-5F31-B6B5D5DDF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2456F867-6521-C2D2-1FD4-633B7D6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84E8C1-D670-198B-A1E0-54A746E6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Hussain, B., Du, Q., Sun, B., &amp; Han, Z. (2021). "Deep Learning-Based DDoS-Attack Detection for Cyber–Physical System Over 5G Network." </a:t>
            </a:r>
            <a:r>
              <a:rPr lang="en-IN" sz="2400" i="1" dirty="0">
                <a:solidFill>
                  <a:schemeClr val="bg1"/>
                </a:solidFill>
              </a:rPr>
              <a:t>IEEE Transactions on Industrial Informatics</a:t>
            </a:r>
            <a:r>
              <a:rPr lang="en-IN" sz="2400" dirty="0">
                <a:solidFill>
                  <a:schemeClr val="bg1"/>
                </a:solidFill>
              </a:rPr>
              <a:t>, 17(2), 860-870. DOI: </a:t>
            </a:r>
            <a:r>
              <a:rPr lang="en-IN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10.1109/TII.2020.2974520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AML Syllabus, National Forensic Sciences University, M.Tech AI &amp; DS (Cyber Security), 2024-26.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GitHub Repository: </a:t>
            </a:r>
            <a:r>
              <a:rPr lang="en-IN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DDoS Attack Detection for 5G Network Slice using CNN , https://github.com/sajidkhan2067/DDoSAttackDetectionUsingCNN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8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A157EF-EEF5-6E23-5E7D-17FBEE9A035B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C47D0F-A285-0B14-F7DE-682FBF814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8F6AA2-578E-E077-E348-52A8D411E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51D6A9-876C-F639-F9FF-F320B75C5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CAE91BF-D49B-2423-6608-7CD3506EE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F576876-CBFC-DD74-DD94-D73AC9D67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A168860-2F72-E6C8-D153-B3406F60D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914CF1-831D-5859-85A8-C107E0A77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38B482C-5050-7865-2B81-E561028DEC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714C3A1-1FB5-3895-C0B7-0F86827D6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C58720-3905-BAFB-56F0-A3D9D2C3D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5E432D-2FAB-725F-83B4-98C0CBF49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C5E4F9-D83B-353A-E3D6-A932CA902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3F5324-1A4D-FDC3-7730-74EB5023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A7C11D-2EA6-3DE3-B524-0D516C3709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4A0B5F-6858-47E5-D6FF-5017E2A43D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84C2CE-CD67-F0FF-88DF-86A2D130F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FBD6C35-D027-6C18-6FFF-68EF50C00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D7EDBB-56CD-34E6-1E42-2874B6815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8FE97-02BD-325D-5394-68406DCD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77504C-9114-9E25-B667-081BF338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65D634-2557-B2C1-A7A7-59513A164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7F1B40-C51C-7BF0-40E0-CFB6358B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8FBC3A-4EA7-DAFD-67A1-82740583C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322C9F-4F59-6728-EA00-AFA368AD9B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AA7B0D-620A-17F8-A8F4-C7CE8C890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12E247F-0B0F-674E-6F5B-5256C7BD09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A21E-FF9B-0CCA-76AC-DB0131BCE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724CCE-C2DC-E2C3-50B5-308778FB7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1CD61AF-D58C-2762-7CCA-77FB3196BD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AD3FCF8-567A-5DD6-EAFC-EAA1F7291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A38EB4-3C11-D1C5-0EAE-BD126FBD4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A9A810-9627-88AB-9C47-DDF2AD79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" y="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274A9A-C983-040E-7625-87B66B553095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2B97DE-CBAF-8C39-C80C-899A4F31F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9DE3F1-0AE3-78E8-C04B-61CFC0B54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9FB57C-9F87-04F9-74D7-40C113B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E5A5090-2880-7FA4-1A21-C14106E78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064B378-FCC5-F95C-AEAA-070E008B3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561F13-A38F-29F2-9A49-CD483511D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6FF6F1-1C9D-ED95-A2D2-DAF51426A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EA4A189-775C-B201-2CFE-1BBC6FBAE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C16184-88A2-069A-F46C-97FC2B4DC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66BFA9-F435-CE24-CA5E-FF47D4E80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D41FDA-C0B5-C9FC-97AE-45361713D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1E09E88-88E8-E7A0-8241-AD812E702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5DB8205-3A4D-14B3-7BB9-ED69394555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0BA34B-76EE-3958-D3F0-F5C8E1E31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B31DB9-52D0-9693-C3D2-BF1D4F894C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DDD75-7255-6104-39EB-6B45AC700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2F9A37E-9584-EED3-DED3-0CE1DCA75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CB4D7E9-9C3A-B6AC-1F3C-63ECF5A44E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EE7756-6341-79D6-41BD-77D73B555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BD675F-F753-9466-297E-01411F4D9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4716D1-973B-3C6C-5957-4D0A80FED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8D2CCB-11DE-1AA7-679E-B506EF14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F525FE5-A2E5-DD39-4551-B2A5638294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AB81D3-DF94-A3F0-6B86-1FC4C85EA2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12D0FC2-EF26-2641-9C14-FC4DEE3ECF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5E131D-B75C-96C0-C383-56CE9367AD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97530D-0336-42AA-9253-8F4FA200D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7C009F-B1EB-81F8-820A-165AA7D4A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CA2E01D-E265-CF76-A933-05AD2918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664E6-2588-6A60-1C51-BECA33EE3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F381830-36F8-43B5-28A3-A59FEFDD1E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99EE-FE22-EF70-8484-7FD6A653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Problem Statement: </a:t>
            </a:r>
            <a:b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DDoS Detection in 5G Network Slices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B0FC-303F-CA5C-DB9A-9681A125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3819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5G connects billions of devices, increasing the attack surface.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Network slicing creates isolated yet interdependent segments.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Real-time applications need ultra-fast protection.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Traditional DDoS detection is too slow and rule-based.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Encrypted and dynamic traffic bypasses static filters.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CNNs offer fast, adaptive, lightweight, and accurate detection.</a:t>
            </a:r>
          </a:p>
        </p:txBody>
      </p:sp>
    </p:spTree>
    <p:extLst>
      <p:ext uri="{BB962C8B-B14F-4D97-AF65-F5344CB8AC3E}">
        <p14:creationId xmlns:p14="http://schemas.microsoft.com/office/powerpoint/2010/main" val="19751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A0E71-AE53-7366-7534-105B078C0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974357E-F169-D4E3-5787-9E1DBB860BA5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83A7FAD-AECB-EDB3-4813-0DF8F5C35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EB3E3F-A6D8-B4A1-8AE3-1B74EBF8F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2254D1A-0B3B-B367-A5F0-16374042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4FC862-0054-3B4B-757B-EE1496B67D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FE8FE99-79B0-D7D3-C79E-383E0B21E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AFB2984-CD17-C6A5-544B-582E293FB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311B72A-8CF9-66FF-DC63-248F86B289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2DBCE55-3ED2-B8E7-E5E0-5AAA4B84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34410B4-131D-8EF0-51AE-09FAB9888E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B376300-730A-86BB-DBD6-75E9CFDEB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780DDC1-7296-804A-B561-49EA005DD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C47A606-DF28-9439-E705-0C824CC18B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BF9833E-159B-ED08-3523-914CC3BAE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34FB3B8-9674-F652-7C8C-2E9599CAF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4F1B403-9DE6-08C2-1E04-D6FB39113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8E80A6-C2C7-20CA-C712-58F7D83D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1801633-5FB3-5950-4A09-B0C83D0ECE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95A5D56-57E1-8D48-A9D8-4E618B9C16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8E6EC02-E2B1-C763-8973-B4BE9A96AB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472B1ED-618D-EA6C-E199-66D12215F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3848C4F-C40A-4548-441B-21EB1A296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A378B7A-F93E-E589-FDD3-C304CAD2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D77178-F726-E024-FE51-18A137C6C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4072F3-F643-DED7-9FA4-D6AD37A1C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048C714-722C-3E6C-F9C5-4A30892C1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30CE8D4-D6F1-C246-094B-4514147CB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9B4219-2C5C-1FAA-F2D9-D276222DF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6C3D7F-155D-B3FC-F42C-4F67C088D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B39AF33-B13A-4623-1F89-1CA258681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4688AD4-87C7-52E7-A4B4-CEF4376B3B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8A8F2D8-10DD-C119-730D-D48855B83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81BE8CC8-4607-07E1-6247-1B77628F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B444578-94E2-7354-7C48-16B7F04F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Design and implement a </a:t>
            </a:r>
            <a:r>
              <a:rPr lang="en-IN" b="1" dirty="0">
                <a:solidFill>
                  <a:schemeClr val="bg1"/>
                </a:solidFill>
              </a:rPr>
              <a:t>CNN-based model </a:t>
            </a:r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chemeClr val="bg1"/>
                </a:solidFill>
              </a:rPr>
              <a:t>detect DDoS attacks</a:t>
            </a:r>
            <a:r>
              <a:rPr lang="en-IN" dirty="0">
                <a:solidFill>
                  <a:schemeClr val="bg1"/>
                </a:solidFill>
              </a:rPr>
              <a:t> in </a:t>
            </a:r>
            <a:r>
              <a:rPr lang="en-IN" b="1" dirty="0">
                <a:solidFill>
                  <a:schemeClr val="bg1"/>
                </a:solidFill>
              </a:rPr>
              <a:t>5G networks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Focus on </a:t>
            </a:r>
            <a:r>
              <a:rPr lang="en-IN" b="1" dirty="0">
                <a:solidFill>
                  <a:schemeClr val="bg1"/>
                </a:solidFill>
              </a:rPr>
              <a:t>protecting network slices</a:t>
            </a:r>
            <a:r>
              <a:rPr lang="en-IN" dirty="0">
                <a:solidFill>
                  <a:schemeClr val="bg1"/>
                </a:solidFill>
              </a:rPr>
              <a:t> in </a:t>
            </a:r>
            <a:r>
              <a:rPr lang="en-IN" b="1" dirty="0">
                <a:solidFill>
                  <a:schemeClr val="bg1"/>
                </a:solidFill>
              </a:rPr>
              <a:t>Cyber–Physical Systems (CPS)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Train a </a:t>
            </a:r>
            <a:r>
              <a:rPr lang="en-IN" b="1" dirty="0">
                <a:solidFill>
                  <a:schemeClr val="bg1"/>
                </a:solidFill>
              </a:rPr>
              <a:t>binary classifier</a:t>
            </a:r>
            <a:r>
              <a:rPr lang="en-IN" dirty="0">
                <a:solidFill>
                  <a:schemeClr val="bg1"/>
                </a:solidFill>
              </a:rPr>
              <a:t> to distinguish between benign and </a:t>
            </a:r>
            <a:r>
              <a:rPr lang="en-IN" b="1" dirty="0">
                <a:solidFill>
                  <a:schemeClr val="bg1"/>
                </a:solidFill>
              </a:rPr>
              <a:t>malicious traffic.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Achieve high accuracy, precision, and </a:t>
            </a:r>
            <a:r>
              <a:rPr lang="en-IN" b="1" dirty="0">
                <a:solidFill>
                  <a:schemeClr val="bg1"/>
                </a:solidFill>
              </a:rPr>
              <a:t>low false positives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Integrate the solution into </a:t>
            </a:r>
            <a:r>
              <a:rPr lang="en-IN" b="1" dirty="0">
                <a:solidFill>
                  <a:schemeClr val="bg1"/>
                </a:solidFill>
              </a:rPr>
              <a:t>Software Defined Networking (SDN)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chemeClr val="bg1"/>
                </a:solidFill>
              </a:rPr>
              <a:t>Network Function Virtualization (NFV) </a:t>
            </a:r>
            <a:r>
              <a:rPr lang="en-IN" dirty="0">
                <a:solidFill>
                  <a:schemeClr val="bg1"/>
                </a:solidFill>
              </a:rPr>
              <a:t>environments.</a:t>
            </a:r>
          </a:p>
        </p:txBody>
      </p:sp>
    </p:spTree>
    <p:extLst>
      <p:ext uri="{BB962C8B-B14F-4D97-AF65-F5344CB8AC3E}">
        <p14:creationId xmlns:p14="http://schemas.microsoft.com/office/powerpoint/2010/main" val="8513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7DB803-2E48-610B-64CC-D4A6575F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58E4139-D0A2-1630-0FA9-04DDD7837FBE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D7FF56-D526-EC34-0012-0B002D42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6D98594-9AB9-9A3C-A6DD-3E28423A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EADC36-BFD3-BA1E-2092-6F1153F17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9310F97-38F8-7391-C365-D1D9610BF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33BD5B-A33A-AE45-6DE1-018356AB7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CBBF92-B207-D3D4-662A-F82049EF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CE8245-343D-8A5E-5477-1CAB44BBE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4832E0C-0BBE-7794-2ABB-D8E29C178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1FF030F-6475-A88E-934B-50D7DDF4D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A91CC2-DA31-9669-267A-F6BD79028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39AC1-495D-4699-1675-5A5C18AFF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93EFD5-8E08-A3C4-9974-75F98B2E0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0503458-6CA8-D390-9BBE-90DCD53676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B3F0D21-AF81-2113-03C3-4A4F356CA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7BF02F-5FE2-052C-E0E4-1C80D9CD2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187F6B8-31F9-F075-90D4-4D880DD6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DE8BC47-F472-A563-F597-0A9D1EECA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4B1C765-813E-BB35-AA93-BFB3335003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C8D9C10-F971-8DE7-8F64-9931DC718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846A067-7D53-9325-A4A9-EEC001B68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FFA173-EC1D-B162-57B8-C00BA085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D62422-6696-3B95-FFC3-CF26689A8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29E7E93-7D4A-8D4A-BEB3-EEA9A3EAB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0AC1A77-70A5-0F56-056E-1EE97F1B5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66E52DF-903A-645F-DCCF-70BA59E8D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BEBECCE-1391-7128-04DE-C34BA42BE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8307C99-A05B-F9F5-A782-180EA5CDA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240EC9E-E50A-96BE-C2A1-52B4899DE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8169D23-3A6C-2B35-E4E9-1064E25AB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BA41528-29D5-BD23-2E7E-5AD6EEABA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2903CE7-4C92-9B0E-3C99-EB43F1DDE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5CC2EFE6-4920-B653-E9F2-94C09266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 - DDoS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81ECEB9-5DA8-1AE2-310F-3ADBB3F5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>
                <a:solidFill>
                  <a:schemeClr val="bg1"/>
                </a:solidFill>
              </a:rPr>
              <a:t>🧩 What is a DDoS Attack?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DDoS (Distributed Denial-of-Service) attacks </a:t>
            </a:r>
            <a:r>
              <a:rPr lang="en-IN" sz="2400" b="1" dirty="0">
                <a:solidFill>
                  <a:schemeClr val="bg1"/>
                </a:solidFill>
              </a:rPr>
              <a:t>overwhelm a system or network</a:t>
            </a:r>
            <a:r>
              <a:rPr lang="en-IN" sz="2400" dirty="0">
                <a:solidFill>
                  <a:schemeClr val="bg1"/>
                </a:solidFill>
              </a:rPr>
              <a:t> with massive traffic.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Aim to make a </a:t>
            </a:r>
            <a:r>
              <a:rPr lang="en-IN" sz="2400" b="1" dirty="0">
                <a:solidFill>
                  <a:schemeClr val="bg1"/>
                </a:solidFill>
              </a:rPr>
              <a:t>service or network resource unavailable</a:t>
            </a:r>
            <a:r>
              <a:rPr lang="en-IN" sz="2400" dirty="0">
                <a:solidFill>
                  <a:schemeClr val="bg1"/>
                </a:solidFill>
              </a:rPr>
              <a:t> to legitimate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Widely used in </a:t>
            </a:r>
            <a:r>
              <a:rPr lang="en-IN" sz="2400" b="1" dirty="0">
                <a:solidFill>
                  <a:schemeClr val="bg1"/>
                </a:solidFill>
              </a:rPr>
              <a:t>cyber warfare, botnets, and extortion campaigns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solidFill>
                  <a:schemeClr val="bg1"/>
                </a:solidFill>
              </a:rPr>
              <a:t>Real-World Consequences: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F65B5F8-75EF-3132-8844-F02FE05D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404" y="139447"/>
            <a:ext cx="1953944" cy="195394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2D9DEEA-5612-DF84-D408-07E54028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40043" y="3817216"/>
            <a:ext cx="7236208" cy="290489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D58A105-D841-790C-425F-B14A6A38C227}"/>
              </a:ext>
            </a:extLst>
          </p:cNvPr>
          <p:cNvSpPr txBox="1"/>
          <p:nvPr/>
        </p:nvSpPr>
        <p:spPr>
          <a:xfrm>
            <a:off x="609600" y="4379524"/>
            <a:ext cx="40343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Service Outages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Financial Losses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Data Breach Risk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Customer Trust Damage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Degraded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131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7DB803-2E48-610B-64CC-D4A6575F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58E4139-D0A2-1630-0FA9-04DDD7837FBE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D7FF56-D526-EC34-0012-0B002D42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6D98594-9AB9-9A3C-A6DD-3E28423A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EADC36-BFD3-BA1E-2092-6F1153F17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9310F97-38F8-7391-C365-D1D9610BF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33BD5B-A33A-AE45-6DE1-018356AB7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CBBF92-B207-D3D4-662A-F82049EF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CE8245-343D-8A5E-5477-1CAB44BBE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4832E0C-0BBE-7794-2ABB-D8E29C178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1FF030F-6475-A88E-934B-50D7DDF4D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A91CC2-DA31-9669-267A-F6BD79028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39AC1-495D-4699-1675-5A5C18AFF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93EFD5-8E08-A3C4-9974-75F98B2E0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0503458-6CA8-D390-9BBE-90DCD53676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B3F0D21-AF81-2113-03C3-4A4F356CA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7BF02F-5FE2-052C-E0E4-1C80D9CD2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187F6B8-31F9-F075-90D4-4D880DD6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DE8BC47-F472-A563-F597-0A9D1EECA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4B1C765-813E-BB35-AA93-BFB3335003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C8D9C10-F971-8DE7-8F64-9931DC718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846A067-7D53-9325-A4A9-EEC001B68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FFA173-EC1D-B162-57B8-C00BA085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D62422-6696-3B95-FFC3-CF26689A8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29E7E93-7D4A-8D4A-BEB3-EEA9A3EAB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0AC1A77-70A5-0F56-056E-1EE97F1B5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66E52DF-903A-645F-DCCF-70BA59E8D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BEBECCE-1391-7128-04DE-C34BA42BE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8307C99-A05B-F9F5-A782-180EA5CDA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240EC9E-E50A-96BE-C2A1-52B4899DE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8169D23-3A6C-2B35-E4E9-1064E25AB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BA41528-29D5-BD23-2E7E-5AD6EEABA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2903CE7-4C92-9B0E-3C99-EB43F1DDE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5CC2EFE6-4920-B653-E9F2-94C09266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 – 5G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81ECEB9-5DA8-1AE2-310F-3ADBB3F5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>
                <a:solidFill>
                  <a:schemeClr val="bg1"/>
                </a:solidFill>
              </a:rPr>
              <a:t>📡 Why is 5G Vulnerable?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5G offers </a:t>
            </a:r>
            <a:r>
              <a:rPr lang="en-IN" sz="2400" b="1" dirty="0">
                <a:solidFill>
                  <a:schemeClr val="bg1"/>
                </a:solidFill>
              </a:rPr>
              <a:t>ultra-reliable, low-latency communication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b="1" dirty="0">
                <a:solidFill>
                  <a:schemeClr val="bg1"/>
                </a:solidFill>
              </a:rPr>
              <a:t>massive device connectivity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Network slicing</a:t>
            </a:r>
            <a:r>
              <a:rPr lang="en-IN" sz="2400" dirty="0">
                <a:solidFill>
                  <a:schemeClr val="bg1"/>
                </a:solidFill>
              </a:rPr>
              <a:t> enables customized virtual networks—but also increases the </a:t>
            </a:r>
            <a:r>
              <a:rPr lang="en-IN" sz="2400" b="1" dirty="0">
                <a:solidFill>
                  <a:schemeClr val="bg1"/>
                </a:solidFill>
              </a:rPr>
              <a:t>attack surface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real-time nature of 5G requires </a:t>
            </a:r>
            <a:r>
              <a:rPr lang="en-IN" sz="2400" b="1" dirty="0">
                <a:solidFill>
                  <a:schemeClr val="bg1"/>
                </a:solidFill>
              </a:rPr>
              <a:t>instant threat detection and response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📡 </a:t>
            </a:r>
            <a:r>
              <a:rPr lang="en-IN" sz="2800" b="1" dirty="0">
                <a:solidFill>
                  <a:schemeClr val="bg1"/>
                </a:solidFill>
              </a:rPr>
              <a:t>Why 5G ?</a:t>
            </a:r>
          </a:p>
        </p:txBody>
      </p:sp>
      <p:pic>
        <p:nvPicPr>
          <p:cNvPr id="3" name="Picture 2" descr="A diagram of a network slicing&#10;&#10;AI-generated content may be incorrect.">
            <a:extLst>
              <a:ext uri="{FF2B5EF4-FFF2-40B4-BE49-F238E27FC236}">
                <a16:creationId xmlns:a16="http://schemas.microsoft.com/office/drawing/2014/main" id="{10FFC669-CE7F-BDE5-0BB1-DE1BC3A2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54" y="4241082"/>
            <a:ext cx="5411294" cy="244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563F3-979F-879A-4617-08381ABD8371}"/>
              </a:ext>
            </a:extLst>
          </p:cNvPr>
          <p:cNvSpPr txBox="1"/>
          <p:nvPr/>
        </p:nvSpPr>
        <p:spPr>
          <a:xfrm>
            <a:off x="606552" y="4710789"/>
            <a:ext cx="59199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More Speed, More Devices, More Risk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Massive Attack Surface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Network Slicing Makes It Worse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Edge Computing &amp; AI Need Real-Time Security</a:t>
            </a:r>
          </a:p>
        </p:txBody>
      </p:sp>
      <p:pic>
        <p:nvPicPr>
          <p:cNvPr id="5" name="Picture 2" descr="5G - Wikipedia">
            <a:extLst>
              <a:ext uri="{FF2B5EF4-FFF2-40B4-BE49-F238E27FC236}">
                <a16:creationId xmlns:a16="http://schemas.microsoft.com/office/drawing/2014/main" id="{8DDAF388-E5B2-3560-CEB8-557274CF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66" y="466182"/>
            <a:ext cx="1954800" cy="1176722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bliqueTopRight"/>
            <a:lightRig rig="contrasting" dir="t">
              <a:rot lat="0" lon="0" rev="1500000"/>
            </a:lightRig>
          </a:scene3d>
          <a:sp3d prstMaterial="metal">
            <a:bevelT w="88900" h="88900" prst="artDeco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2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7DB803-2E48-610B-64CC-D4A6575F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58E4139-D0A2-1630-0FA9-04DDD7837FBE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D7FF56-D526-EC34-0012-0B002D42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6D98594-9AB9-9A3C-A6DD-3E28423A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EADC36-BFD3-BA1E-2092-6F1153F17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9310F97-38F8-7391-C365-D1D9610BF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33BD5B-A33A-AE45-6DE1-018356AB7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CBBF92-B207-D3D4-662A-F82049EF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CE8245-343D-8A5E-5477-1CAB44BBE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4832E0C-0BBE-7794-2ABB-D8E29C178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1FF030F-6475-A88E-934B-50D7DDF4D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A91CC2-DA31-9669-267A-F6BD79028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39AC1-495D-4699-1675-5A5C18AFF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593EFD5-8E08-A3C4-9974-75F98B2E0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0503458-6CA8-D390-9BBE-90DCD53676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B3F0D21-AF81-2113-03C3-4A4F356CA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7BF02F-5FE2-052C-E0E4-1C80D9CD2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187F6B8-31F9-F075-90D4-4D880DD6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DE8BC47-F472-A563-F597-0A9D1EECA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4B1C765-813E-BB35-AA93-BFB3335003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C8D9C10-F971-8DE7-8F64-9931DC718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846A067-7D53-9325-A4A9-EEC001B68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FFA173-EC1D-B162-57B8-C00BA085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D62422-6696-3B95-FFC3-CF26689A8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29E7E93-7D4A-8D4A-BEB3-EEA9A3EAB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0AC1A77-70A5-0F56-056E-1EE97F1B5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66E52DF-903A-645F-DCCF-70BA59E8D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BEBECCE-1391-7128-04DE-C34BA42BE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8307C99-A05B-F9F5-A782-180EA5CDA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240EC9E-E50A-96BE-C2A1-52B4899DE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8169D23-3A6C-2B35-E4E9-1064E25AB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BA41528-29D5-BD23-2E7E-5AD6EEABA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2903CE7-4C92-9B0E-3C99-EB43F1DDE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5CC2EFE6-4920-B653-E9F2-94C09266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 - CPS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81ECEB9-5DA8-1AE2-310F-3ADBB3F5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>
                <a:solidFill>
                  <a:schemeClr val="bg1"/>
                </a:solidFill>
              </a:rPr>
              <a:t>🖥️ What is Cyber Physical System?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Integrations of </a:t>
            </a:r>
            <a:r>
              <a:rPr lang="en-IN" sz="2400" b="1" dirty="0">
                <a:solidFill>
                  <a:schemeClr val="bg1"/>
                </a:solidFill>
              </a:rPr>
              <a:t>computation, networking</a:t>
            </a:r>
            <a:r>
              <a:rPr lang="en-IN" sz="2400" dirty="0">
                <a:solidFill>
                  <a:schemeClr val="bg1"/>
                </a:solidFill>
              </a:rPr>
              <a:t>, and </a:t>
            </a:r>
            <a:r>
              <a:rPr lang="en-IN" sz="2400" b="1" dirty="0">
                <a:solidFill>
                  <a:schemeClr val="bg1"/>
                </a:solidFill>
              </a:rPr>
              <a:t>physical processes</a:t>
            </a:r>
            <a:r>
              <a:rPr lang="en-IN" sz="2400" dirty="0">
                <a:solidFill>
                  <a:schemeClr val="bg1"/>
                </a:solidFill>
              </a:rPr>
              <a:t>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5G enables CPS to operate in real time with ultra-low latency and high reliability.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Common in smart grids, healthcare, industrial IoT, autonomous vehicles, and critical infrastructure..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bg1"/>
                </a:solidFill>
              </a:rPr>
              <a:t>🖥️ </a:t>
            </a:r>
            <a:r>
              <a:rPr lang="en-IN" sz="2800" b="1" dirty="0">
                <a:solidFill>
                  <a:schemeClr val="bg1"/>
                </a:solidFill>
              </a:rPr>
              <a:t>Importance of CPS?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383-9C0C-2226-C576-B40C110B9493}"/>
              </a:ext>
            </a:extLst>
          </p:cNvPr>
          <p:cNvSpPr txBox="1"/>
          <p:nvPr/>
        </p:nvSpPr>
        <p:spPr>
          <a:xfrm>
            <a:off x="626591" y="4512788"/>
            <a:ext cx="535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Critical Infrastructure Backbone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Healthcare &amp; Life-Critical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Autonomous &amp; Smart Transportation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Real-Time Operation Requirements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Target of Cyber Attacks</a:t>
            </a:r>
          </a:p>
          <a:p>
            <a:pPr marL="0" indent="0" algn="just">
              <a:buNone/>
              <a:tabLst>
                <a:tab pos="3681413" algn="l"/>
              </a:tabLst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96D313-D640-B328-FE08-64DC1ED2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48" y="3878245"/>
            <a:ext cx="6286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3E2559-FE3C-DBF1-D5C7-D695D3090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194562" y="179966"/>
            <a:ext cx="1953944" cy="19539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368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9D26A-ACC8-3D85-C76C-0CBA77CBB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E685B2-5167-0220-5EF6-F34AB1A61E9F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2E4C68E-3222-F2AC-63BA-23BC0B68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80C650-9835-0683-6D22-8143A450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76CD6EB-8482-3E8B-1C65-938137870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25EFD1C-6F95-E67A-6A80-CF3ACF03F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586AC9E-EE25-C14F-95FA-A0FFD526B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C97EE65-7868-671E-9C0C-49A025A6D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64A5487-B623-0FE2-F047-FE7714A99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5E97E46-A2D5-2DE0-73FA-28B94EE8E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6B9FB3B-E311-08EB-6079-B4438A149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0DC1FEE-DDB7-0054-94A7-886F1ADC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13F0676-19B4-4C75-B57D-45C32B92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FFAB302-E8CD-4308-B2E0-F3A6DB255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90F9994-6AC1-5A99-2867-100EB458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35B19AE-333C-914A-25D8-AFEAAE06B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5D598F0-63FD-CBE2-D205-705D2B40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5DFF622-FB8F-E7EA-E0C0-3224E8A71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5252715-11F7-C3AD-0F6F-FD0CE9C43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96BE4AA-ECC8-F0A3-9D9B-9D7D2302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1354749-9CDB-96AA-DF19-ABB43B4A1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6F2E96C-A190-87D3-4B09-4855FECBC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509A9A-94A0-26C8-8C4C-78FB8CADC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AC2492B-6378-B709-95DF-62EB38F0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A3244C8-F82D-6DC9-B63D-DFBB48F70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BC8CC61-A1F9-6A73-CC7D-FDFEFA721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D7FAB75-90F0-74CE-503F-14B7D004A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790B44A-9B0D-FD63-455A-533E98504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57A331B-56A9-19DD-B00C-273A6138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0D13A76-67AC-09E5-37FE-539B1775BC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F7A1B59-BAD2-F18E-CE01-F59E035D9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59CB607-A4C0-D5DB-D341-CD71B5BBC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79EEDE6-C10D-D919-83FE-210309FFEF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880021A2-1224-6369-8A25-9C94D321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 - CNN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BFA5491-08B2-FABC-46C3-1ED673E6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>
                <a:solidFill>
                  <a:schemeClr val="bg1"/>
                </a:solidFill>
              </a:rPr>
              <a:t>🧠 Why Use Deep Learning (CNN)?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Traditional ML techniques struggle with </a:t>
            </a:r>
            <a:r>
              <a:rPr lang="en-IN" sz="2400" b="1" dirty="0">
                <a:solidFill>
                  <a:schemeClr val="bg1"/>
                </a:solidFill>
              </a:rPr>
              <a:t>dynamic patterns</a:t>
            </a:r>
            <a:r>
              <a:rPr lang="en-IN" sz="2400" dirty="0">
                <a:solidFill>
                  <a:schemeClr val="bg1"/>
                </a:solidFill>
              </a:rPr>
              <a:t> in 5G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CNNs can automatically extract </a:t>
            </a:r>
            <a:r>
              <a:rPr lang="en-IN" sz="2400" b="1" dirty="0">
                <a:solidFill>
                  <a:schemeClr val="bg1"/>
                </a:solidFill>
              </a:rPr>
              <a:t>spatial and temporal features</a:t>
            </a:r>
            <a:r>
              <a:rPr lang="en-IN" sz="2400" dirty="0">
                <a:solidFill>
                  <a:schemeClr val="bg1"/>
                </a:solidFill>
              </a:rPr>
              <a:t> from network traffic.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Achieve </a:t>
            </a:r>
            <a:r>
              <a:rPr lang="en-IN" sz="2400" b="1" dirty="0">
                <a:solidFill>
                  <a:schemeClr val="bg1"/>
                </a:solidFill>
              </a:rPr>
              <a:t>higher accuracy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b="1" dirty="0">
                <a:solidFill>
                  <a:schemeClr val="bg1"/>
                </a:solidFill>
              </a:rPr>
              <a:t>lower false positives</a:t>
            </a:r>
            <a:r>
              <a:rPr lang="en-IN" sz="2400" dirty="0">
                <a:solidFill>
                  <a:schemeClr val="bg1"/>
                </a:solidFill>
              </a:rPr>
              <a:t>, and better </a:t>
            </a:r>
            <a:r>
              <a:rPr lang="en-IN" sz="2400" b="1" dirty="0">
                <a:solidFill>
                  <a:schemeClr val="bg1"/>
                </a:solidFill>
              </a:rPr>
              <a:t>generalization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bg1"/>
                </a:solidFill>
              </a:rPr>
              <a:t>🧠 </a:t>
            </a:r>
            <a:r>
              <a:rPr lang="en-IN" sz="2800" b="1" dirty="0">
                <a:solidFill>
                  <a:schemeClr val="bg1"/>
                </a:solidFill>
              </a:rPr>
              <a:t>What is CNN?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4311E-F2AC-52F8-95B8-9C5233D0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48" y="3583238"/>
            <a:ext cx="5979202" cy="3159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80C660-A668-41B0-A736-C8013D8E8D85}"/>
              </a:ext>
            </a:extLst>
          </p:cNvPr>
          <p:cNvSpPr txBox="1"/>
          <p:nvPr/>
        </p:nvSpPr>
        <p:spPr>
          <a:xfrm>
            <a:off x="626591" y="4107671"/>
            <a:ext cx="535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  <a:tabLst>
                <a:tab pos="3681413" algn="l"/>
              </a:tabLst>
            </a:pPr>
            <a:r>
              <a:rPr lang="en-IN" sz="2400" dirty="0">
                <a:solidFill>
                  <a:schemeClr val="bg1"/>
                </a:solidFill>
              </a:rPr>
              <a:t>A Convolutional Neural Network (CNN) is a type of deep learning model designed to automatically extract patterns from data originally for images ,but now used widely for network traffic,  time-series, and anomaly detection too.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32EAB6-5AA6-BB1E-AFDB-9F75A90E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51404" y="316930"/>
            <a:ext cx="1953944" cy="15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E5517-D662-6708-476C-CF4A9C4E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07B5F8-CE9F-4404-BBBF-878AA5F62586}"/>
              </a:ext>
            </a:extLst>
          </p:cNvPr>
          <p:cNvGrpSpPr/>
          <p:nvPr/>
        </p:nvGrpSpPr>
        <p:grpSpPr>
          <a:xfrm>
            <a:off x="-1" y="0"/>
            <a:ext cx="12192004" cy="6858001"/>
            <a:chOff x="-1" y="0"/>
            <a:chExt cx="12192004" cy="685800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AFF39DA-A96E-88CF-2AE1-7C215B02D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D88DCE8-C9BF-7D1F-1196-59F28026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952" cy="6858000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83FDA63-051C-6960-D76F-1436B59A9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2075420"/>
              <a:ext cx="12048729" cy="4093306"/>
              <a:chOff x="1" y="2075420"/>
              <a:chExt cx="12048729" cy="409330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ACBDE80-F66A-688D-C809-106DDA6C7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7942191" y="2507571"/>
                <a:ext cx="3563871" cy="3563871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B724980-FDBB-EB1F-9ABE-02BE7414D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0435065" y="4048931"/>
                <a:ext cx="1381607" cy="1381607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CBE064B-013F-0BE9-459F-4712BF2EF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1" y="2075420"/>
                <a:ext cx="3144364" cy="3144364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2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1E01966-6B2E-5059-C7D8-DCD747B1E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2600000">
                <a:off x="10150845" y="4270841"/>
                <a:ext cx="1897885" cy="1897885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75000"/>
                      <a:alpha val="10000"/>
                    </a:schemeClr>
                  </a:gs>
                  <a:gs pos="100000">
                    <a:schemeClr val="tx2">
                      <a:lumMod val="75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C968B-929F-9B6F-5A8C-4779E6426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046780" y="3040492"/>
                <a:ext cx="2579322" cy="2579322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708DD53-F3F7-A76F-EBD4-D00160821D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4500000">
                <a:off x="2224640" y="3193975"/>
                <a:ext cx="2243193" cy="2243193"/>
              </a:xfrm>
              <a:prstGeom prst="ellipse">
                <a:avLst/>
              </a:prstGeom>
              <a:noFill/>
              <a:ln w="31750">
                <a:gradFill>
                  <a:gsLst>
                    <a:gs pos="0">
                      <a:schemeClr val="tx2">
                        <a:lumMod val="60000"/>
                        <a:lumOff val="40000"/>
                        <a:alpha val="10000"/>
                      </a:schemeClr>
                    </a:gs>
                    <a:gs pos="100000">
                      <a:schemeClr val="tx2">
                        <a:lumMod val="50000"/>
                        <a:alpha val="1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96FBBB-2916-EE69-5D26-8C773578F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8146" y="1042605"/>
              <a:ext cx="2796461" cy="7112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0"/>
                  </a:schemeClr>
                </a:gs>
                <a:gs pos="100000">
                  <a:schemeClr val="tx2">
                    <a:lumMod val="75000"/>
                    <a:alpha val="1000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AAD921B-3745-09A8-12A7-8923A2CC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A7F1F00-946C-6886-9B57-15567F7B67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4EC5E7E-09AC-43D3-1D49-7FDB25596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1493A6-FC87-BB83-33E4-AF5EE172FF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05705A0-0CD4-95F5-F37A-C37702A46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75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027091A-3AA4-F3E6-B25B-B8A83A3DE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59539" y="317578"/>
              <a:ext cx="548640" cy="549007"/>
              <a:chOff x="7029447" y="3514725"/>
              <a:chExt cx="1285875" cy="549007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02413C3-1059-BBF0-7BB3-68F8FD71B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59B0E1B-8332-6CAD-83C5-D8B4C73E25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434419A-FF67-6786-60A6-2ED45894E9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1551FBA-9A56-34DB-64D2-370FFBD488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20000"/>
                      </a:schemeClr>
                    </a:gs>
                    <a:gs pos="100000">
                      <a:schemeClr val="tx2">
                        <a:lumMod val="50000"/>
                        <a:alpha val="2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462F6E6-08C8-C89C-578D-314E3FBDB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6140785"/>
              <a:ext cx="6095997" cy="711252"/>
            </a:xfrm>
            <a:prstGeom prst="rect">
              <a:avLst/>
            </a:prstGeom>
            <a:gradFill flip="none" rotWithShape="1">
              <a:gsLst>
                <a:gs pos="10000">
                  <a:schemeClr val="tx2">
                    <a:lumMod val="50000"/>
                    <a:alpha val="10000"/>
                  </a:schemeClr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295D4DB-E2F3-907C-841B-44C23440D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616345" y="5940560"/>
              <a:ext cx="1285875" cy="549007"/>
              <a:chOff x="7029447" y="3514725"/>
              <a:chExt cx="1285875" cy="549007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3D92E36-4113-05CB-9F29-95986D8E9E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514725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F2D48B2-94AF-4014-EC76-48954D3D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697727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309F8FA-42C1-3F6F-1332-784719D49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3880729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74C96CF-D902-D082-639D-83A298190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7029447" y="4063732"/>
                <a:ext cx="1285875" cy="0"/>
              </a:xfrm>
              <a:prstGeom prst="line">
                <a:avLst/>
              </a:prstGeom>
              <a:ln w="31750" cap="rnd" cmpd="sng">
                <a:gradFill>
                  <a:gsLst>
                    <a:gs pos="0">
                      <a:schemeClr val="tx2">
                        <a:lumMod val="60000"/>
                        <a:lumOff val="40000"/>
                        <a:alpha val="40000"/>
                      </a:schemeClr>
                    </a:gs>
                    <a:gs pos="100000">
                      <a:schemeClr val="tx2">
                        <a:lumMod val="50000"/>
                        <a:alpha val="40000"/>
                      </a:schemeClr>
                    </a:gs>
                  </a:gsLst>
                  <a:lin ang="5400000" scaled="1"/>
                </a:gra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A9972D-1716-D37E-69BF-58209757F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474192" y="776904"/>
              <a:ext cx="304800" cy="429768"/>
              <a:chOff x="215328" y="-46937"/>
              <a:chExt cx="304800" cy="277384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509B187-9DE5-F537-8E40-0D524C10E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2153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3203E01-2385-F452-FE79-0CFCB9525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3169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0416E0B-F469-794A-51FA-61EA748AAC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4185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516E24D-20A8-0D3E-9D6C-147B994CE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20128" y="-46937"/>
                <a:ext cx="0" cy="2773841"/>
              </a:xfrm>
              <a:prstGeom prst="line">
                <a:avLst/>
              </a:prstGeom>
              <a:ln w="25400" cmpd="sng">
                <a:solidFill>
                  <a:schemeClr val="bg2">
                    <a:lumMod val="60000"/>
                    <a:lumOff val="40000"/>
                    <a:alpha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6F929933-26B2-FAD0-A394-EE75F3BB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🔍 </a:t>
            </a:r>
            <a:r>
              <a:rPr lang="en-IN" b="1" dirty="0">
                <a:solidFill>
                  <a:schemeClr val="bg1"/>
                </a:solidFill>
              </a:rPr>
              <a:t>Key Components of CNN: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D2668C-4208-C84C-61AF-54B1BA09E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256618"/>
              </p:ext>
            </p:extLst>
          </p:nvPr>
        </p:nvGraphicFramePr>
        <p:xfrm>
          <a:off x="1506000" y="1556827"/>
          <a:ext cx="9180000" cy="49461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23999">
                  <a:extLst>
                    <a:ext uri="{9D8B030D-6E8A-4147-A177-3AD203B41FA5}">
                      <a16:colId xmlns:a16="http://schemas.microsoft.com/office/drawing/2014/main" val="4031505987"/>
                    </a:ext>
                  </a:extLst>
                </a:gridCol>
                <a:gridCol w="5356001">
                  <a:extLst>
                    <a:ext uri="{9D8B030D-6E8A-4147-A177-3AD203B41FA5}">
                      <a16:colId xmlns:a16="http://schemas.microsoft.com/office/drawing/2014/main" val="3738957816"/>
                    </a:ext>
                  </a:extLst>
                </a:gridCol>
              </a:tblGrid>
              <a:tr h="536367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65267"/>
                  </a:ext>
                </a:extLst>
              </a:tr>
              <a:tr h="881950"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solidFill>
                            <a:schemeClr val="bg1"/>
                          </a:solidFill>
                        </a:rPr>
                        <a:t>🧱 </a:t>
                      </a:r>
                      <a:r>
                        <a:rPr lang="en-IN" sz="2400" b="1">
                          <a:solidFill>
                            <a:schemeClr val="bg1"/>
                          </a:solidFill>
                        </a:rPr>
                        <a:t>Convolution Layer</a:t>
                      </a:r>
                      <a:endParaRPr lang="en-IN" sz="2400">
                        <a:solidFill>
                          <a:schemeClr val="bg1"/>
                        </a:solidFill>
                      </a:endParaRP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Extracts features using filters (kernels) from the input data.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660757"/>
                  </a:ext>
                </a:extLst>
              </a:tr>
              <a:tr h="88195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🎛️ </a:t>
                      </a: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Activation (</a:t>
                      </a:r>
                      <a:r>
                        <a:rPr lang="en-IN" sz="2400" b="1" dirty="0" err="1">
                          <a:solidFill>
                            <a:schemeClr val="bg1"/>
                          </a:solidFill>
                        </a:rPr>
                        <a:t>ReLU</a:t>
                      </a: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Introduces non-linearity (e.g., detects complex attack patterns).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1102"/>
                  </a:ext>
                </a:extLst>
              </a:tr>
              <a:tr h="881950"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solidFill>
                            <a:schemeClr val="bg1"/>
                          </a:solidFill>
                        </a:rPr>
                        <a:t>🌀 </a:t>
                      </a:r>
                      <a:r>
                        <a:rPr lang="en-IN" sz="2400" b="1">
                          <a:solidFill>
                            <a:schemeClr val="bg1"/>
                          </a:solidFill>
                        </a:rPr>
                        <a:t>Pooling Layer</a:t>
                      </a:r>
                      <a:endParaRPr lang="en-IN" sz="2400">
                        <a:solidFill>
                          <a:schemeClr val="bg1"/>
                        </a:solidFill>
                      </a:endParaRP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Reduces feature size, improves performance, and focuses on key info.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36062"/>
                  </a:ext>
                </a:extLst>
              </a:tr>
              <a:tr h="881950"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solidFill>
                            <a:schemeClr val="bg1"/>
                          </a:solidFill>
                        </a:rPr>
                        <a:t>🧩 </a:t>
                      </a:r>
                      <a:r>
                        <a:rPr lang="en-IN" sz="2400" b="1">
                          <a:solidFill>
                            <a:schemeClr val="bg1"/>
                          </a:solidFill>
                        </a:rPr>
                        <a:t>Flatten Layer</a:t>
                      </a:r>
                      <a:endParaRPr lang="en-IN" sz="2400">
                        <a:solidFill>
                          <a:schemeClr val="bg1"/>
                        </a:solidFill>
                      </a:endParaRP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Converts feature maps into a 1D vector for prediction.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86152"/>
                  </a:ext>
                </a:extLst>
              </a:tr>
              <a:tr h="88195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🎯 </a:t>
                      </a: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Fully Connected Layer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Final decision-making (e.g., DDoS = 0, Benign = 1)</a:t>
                      </a:r>
                    </a:p>
                  </a:txBody>
                  <a:tcPr marL="94652" marR="94652" marT="47330" marB="473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92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1724</Words>
  <Application>Microsoft Office PowerPoint</Application>
  <PresentationFormat>Widescreen</PresentationFormat>
  <Paragraphs>196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Wingdings</vt:lpstr>
      <vt:lpstr>Office Theme</vt:lpstr>
      <vt:lpstr>Deep Learning-Based DDoS-Attack Detection  for Cyber–Physical System Over 5G Network</vt:lpstr>
      <vt:lpstr>Paper Highlights</vt:lpstr>
      <vt:lpstr>Problem Statement:  DDoS Detection in 5G Network Slices</vt:lpstr>
      <vt:lpstr>Objectives</vt:lpstr>
      <vt:lpstr>Introduction - DDoS</vt:lpstr>
      <vt:lpstr>Introduction – 5G</vt:lpstr>
      <vt:lpstr>Introduction - CPS</vt:lpstr>
      <vt:lpstr>Introduction - CNN</vt:lpstr>
      <vt:lpstr>🔍 Key Components of CNN:</vt:lpstr>
      <vt:lpstr>CNN Architecture </vt:lpstr>
      <vt:lpstr>CNN Architecture </vt:lpstr>
      <vt:lpstr>LSTM Architecture</vt:lpstr>
      <vt:lpstr>System Architecture and Flowchart</vt:lpstr>
      <vt:lpstr>System Architecture and Flowchart</vt:lpstr>
      <vt:lpstr>How Model Prevents DDoS</vt:lpstr>
      <vt:lpstr>Model Training and Optimization</vt:lpstr>
      <vt:lpstr>Comparative Project Analysis</vt:lpstr>
      <vt:lpstr>Strengths and Innovations</vt:lpstr>
      <vt:lpstr>Limitations and Challenges</vt:lpstr>
      <vt:lpstr>Alignment with AML Curriculum</vt:lpstr>
      <vt:lpstr>Future Research Directions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Pratham Badge</cp:lastModifiedBy>
  <cp:revision>29</cp:revision>
  <dcterms:created xsi:type="dcterms:W3CDTF">2013-01-27T09:14:16Z</dcterms:created>
  <dcterms:modified xsi:type="dcterms:W3CDTF">2025-04-14T19:39:21Z</dcterms:modified>
  <cp:category/>
</cp:coreProperties>
</file>