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3473fcaed36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3473fcaed36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3473fcaed36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3473fcaed36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3473fcaed36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3473fcaed36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3479713306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3479713306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3475cc5b851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3475cc5b851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3475cc5b851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3475cc5b851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https://www.tutorialspoint.com/natural_language_processing/natural_language_processing_semantic_analysis.htm</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3473fcaed36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3473fcaed36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3473fcaed36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3473fcaed36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3479713306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3479713306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3473fcaed36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3473fcaed36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473fcaed36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473fcaed36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3473fcaed36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3473fcaed36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3473fcaed36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3473fcaed36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3473fcaed36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3473fcaed36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3475cc5b85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3475cc5b85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3475cc5b85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3475cc5b85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34797133064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34797133064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3475cc5b85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3475cc5b85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3475cc5b851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3475cc5b851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3475cc5b851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3475cc5b851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3475cc5b851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3475cc5b851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3473fcaed36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473fcaed36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3475cc5b851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3475cc5b851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3475cc5b851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3475cc5b851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3475cc5b851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3475cc5b851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https://web.stanford.edu/~jurafsky/slp3/slides/Chapter18.wsd.pdf</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34055c4493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34055c4493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3473fcaed36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3473fcaed36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3473fcaed36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3473fcaed36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3473fcaed36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3473fcaed36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34055c44932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34055c44932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34055c44932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34055c44932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34055c44932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34055c44932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3473fcaed3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3473fcaed3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34055c44932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34055c44932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34055c44932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34055c44932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34055c4493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34055c4493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34055c44932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34055c44932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34055c44932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34055c44932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34055c44932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34055c44932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34938257d3b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34938257d3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34938257d3b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34938257d3b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34938257d3b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34938257d3b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34938257d3b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34938257d3b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33e4280930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33e4280930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34055c44932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34055c44932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34055c44932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34055c44932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34055c44932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34055c44932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3473fcaed36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3473fcaed36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3473fcaed36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3473fcaed36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3473fcaed36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3473fcaed36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3473fcaed36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3473fcaed36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wordnet.princeton.edu/" TargetMode="External"/><Relationship Id="rId4" Type="http://schemas.openxmlformats.org/officeDocument/2006/relationships/hyperlink" Target="https://www.naukri.com/code360/library/wordnet-in-nlp" TargetMode="External"/><Relationship Id="rId5" Type="http://schemas.openxmlformats.org/officeDocument/2006/relationships/hyperlink" Target="https://medium.com/@akankshamalhotra24/a-short-note-on-wordnet-aa97a7194ecf"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NLP Unit-4</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3. Semantic Attachments</a:t>
            </a:r>
            <a:endParaRPr/>
          </a:p>
        </p:txBody>
      </p:sp>
      <p:sp>
        <p:nvSpPr>
          <p:cNvPr id="114" name="Google Shape;114;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100">
                <a:solidFill>
                  <a:schemeClr val="dk1"/>
                </a:solidFill>
              </a:rPr>
              <a:t>Semantic attachments add </a:t>
            </a:r>
            <a:r>
              <a:rPr b="1" lang="en" sz="1100">
                <a:solidFill>
                  <a:schemeClr val="dk1"/>
                </a:solidFill>
              </a:rPr>
              <a:t>meaning to syntactic structures</a:t>
            </a:r>
            <a:r>
              <a:rPr lang="en" sz="1100">
                <a:solidFill>
                  <a:schemeClr val="dk1"/>
                </a:solidFill>
              </a:rPr>
              <a:t>, often using functions or rules.</a:t>
            </a:r>
            <a:endParaRPr sz="1100">
              <a:solidFill>
                <a:schemeClr val="dk1"/>
              </a:solidFill>
            </a:endParaRPr>
          </a:p>
          <a:p>
            <a:pPr indent="0" lvl="0" marL="0" rtl="0" algn="l">
              <a:spcBef>
                <a:spcPts val="1200"/>
              </a:spcBef>
              <a:spcAft>
                <a:spcPts val="0"/>
              </a:spcAft>
              <a:buNone/>
            </a:pPr>
            <a:r>
              <a:t/>
            </a:r>
            <a:endParaRPr sz="1100">
              <a:solidFill>
                <a:schemeClr val="dk1"/>
              </a:solidFill>
            </a:endParaRPr>
          </a:p>
          <a:p>
            <a:pPr indent="0" lvl="0" marL="0" rtl="0" algn="l">
              <a:spcBef>
                <a:spcPts val="1200"/>
              </a:spcBef>
              <a:spcAft>
                <a:spcPts val="0"/>
              </a:spcAft>
              <a:buClr>
                <a:schemeClr val="dk1"/>
              </a:buClr>
              <a:buSzPts val="1100"/>
              <a:buFont typeface="Arial"/>
              <a:buNone/>
            </a:pPr>
            <a:r>
              <a:rPr lang="en" sz="1100">
                <a:solidFill>
                  <a:schemeClr val="dk1"/>
                </a:solidFill>
              </a:rPr>
              <a:t>from nltk.sem import Expression</a:t>
            </a:r>
            <a:endParaRPr sz="1100">
              <a:solidFill>
                <a:schemeClr val="dk1"/>
              </a:solidFill>
            </a:endParaRPr>
          </a:p>
          <a:p>
            <a:pPr indent="0" lvl="0" marL="0" rtl="0" algn="l">
              <a:spcBef>
                <a:spcPts val="1200"/>
              </a:spcBef>
              <a:spcAft>
                <a:spcPts val="0"/>
              </a:spcAft>
              <a:buClr>
                <a:schemeClr val="dk1"/>
              </a:buClr>
              <a:buSzPts val="1100"/>
              <a:buFont typeface="Arial"/>
              <a:buNone/>
            </a:pPr>
            <a:r>
              <a:rPr lang="en" sz="1100">
                <a:solidFill>
                  <a:schemeClr val="dk1"/>
                </a:solidFill>
              </a:rPr>
              <a:t>read_expr = Expression.fromstring</a:t>
            </a:r>
            <a:endParaRPr sz="1100">
              <a:solidFill>
                <a:schemeClr val="dk1"/>
              </a:solidFill>
            </a:endParaRPr>
          </a:p>
          <a:p>
            <a:pPr indent="0" lvl="0" marL="0" rtl="0" algn="l">
              <a:spcBef>
                <a:spcPts val="1200"/>
              </a:spcBef>
              <a:spcAft>
                <a:spcPts val="0"/>
              </a:spcAft>
              <a:buClr>
                <a:schemeClr val="dk1"/>
              </a:buClr>
              <a:buSzPts val="1100"/>
              <a:buFont typeface="Arial"/>
              <a:buNone/>
            </a:pPr>
            <a:r>
              <a:t/>
            </a:r>
            <a:endParaRPr sz="1100">
              <a:solidFill>
                <a:schemeClr val="dk1"/>
              </a:solidFill>
            </a:endParaRPr>
          </a:p>
          <a:p>
            <a:pPr indent="0" lvl="0" marL="0" rtl="0" algn="l">
              <a:spcBef>
                <a:spcPts val="1200"/>
              </a:spcBef>
              <a:spcAft>
                <a:spcPts val="0"/>
              </a:spcAft>
              <a:buClr>
                <a:schemeClr val="dk1"/>
              </a:buClr>
              <a:buSzPts val="1100"/>
              <a:buFont typeface="Arial"/>
              <a:buNone/>
            </a:pPr>
            <a:r>
              <a:rPr lang="en" sz="1100">
                <a:solidFill>
                  <a:schemeClr val="dk1"/>
                </a:solidFill>
              </a:rPr>
              <a:t>expr1 = read_expr('runs(Alice)')</a:t>
            </a:r>
            <a:endParaRPr sz="1100">
              <a:solidFill>
                <a:schemeClr val="dk1"/>
              </a:solidFill>
            </a:endParaRPr>
          </a:p>
          <a:p>
            <a:pPr indent="0" lvl="0" marL="0" rtl="0" algn="l">
              <a:spcBef>
                <a:spcPts val="1200"/>
              </a:spcBef>
              <a:spcAft>
                <a:spcPts val="0"/>
              </a:spcAft>
              <a:buClr>
                <a:schemeClr val="dk1"/>
              </a:buClr>
              <a:buSzPts val="1100"/>
              <a:buFont typeface="Arial"/>
              <a:buNone/>
            </a:pPr>
            <a:r>
              <a:rPr lang="en" sz="1100">
                <a:solidFill>
                  <a:schemeClr val="dk1"/>
                </a:solidFill>
              </a:rPr>
              <a:t>expr2 = read_expr('jumps(Bob)')</a:t>
            </a:r>
            <a:endParaRPr sz="1100">
              <a:solidFill>
                <a:schemeClr val="dk1"/>
              </a:solidFill>
            </a:endParaRPr>
          </a:p>
          <a:p>
            <a:pPr indent="0" lvl="0" marL="0" rtl="0" algn="l">
              <a:spcBef>
                <a:spcPts val="1200"/>
              </a:spcBef>
              <a:spcAft>
                <a:spcPts val="0"/>
              </a:spcAft>
              <a:buClr>
                <a:schemeClr val="dk1"/>
              </a:buClr>
              <a:buSzPts val="1100"/>
              <a:buFont typeface="Arial"/>
              <a:buNone/>
            </a:pPr>
            <a:r>
              <a:t/>
            </a:r>
            <a:endParaRPr sz="1100">
              <a:solidFill>
                <a:schemeClr val="dk1"/>
              </a:solidFill>
            </a:endParaRPr>
          </a:p>
          <a:p>
            <a:pPr indent="0" lvl="0" marL="0" rtl="0" algn="l">
              <a:spcBef>
                <a:spcPts val="1200"/>
              </a:spcBef>
              <a:spcAft>
                <a:spcPts val="0"/>
              </a:spcAft>
              <a:buClr>
                <a:schemeClr val="dk1"/>
              </a:buClr>
              <a:buSzPts val="1100"/>
              <a:buFont typeface="Arial"/>
              <a:buNone/>
            </a:pPr>
            <a:r>
              <a:rPr lang="en" sz="1100">
                <a:solidFill>
                  <a:schemeClr val="dk1"/>
                </a:solidFill>
              </a:rPr>
              <a:t>print(expr1, expr2)</a:t>
            </a:r>
            <a:endParaRPr sz="1100">
              <a:solidFill>
                <a:schemeClr val="dk1"/>
              </a:solidFill>
            </a:endParaRPr>
          </a:p>
          <a:p>
            <a:pPr indent="0" lvl="0" marL="0" rtl="0" algn="l">
              <a:spcBef>
                <a:spcPts val="1200"/>
              </a:spcBef>
              <a:spcAft>
                <a:spcPts val="1200"/>
              </a:spcAft>
              <a:buNone/>
            </a:pPr>
            <a:r>
              <a:t/>
            </a:r>
            <a:endParaRPr sz="11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4. Word Senses</a:t>
            </a:r>
            <a:endParaRPr/>
          </a:p>
          <a:p>
            <a:pPr indent="0" lvl="0" marL="0" rtl="0" algn="l">
              <a:spcBef>
                <a:spcPts val="0"/>
              </a:spcBef>
              <a:spcAft>
                <a:spcPts val="0"/>
              </a:spcAft>
              <a:buNone/>
            </a:pPr>
            <a:r>
              <a:t/>
            </a:r>
            <a:endParaRPr/>
          </a:p>
        </p:txBody>
      </p:sp>
      <p:sp>
        <p:nvSpPr>
          <p:cNvPr id="120" name="Google Shape;120;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Definition:</a:t>
            </a:r>
            <a:endParaRPr b="1"/>
          </a:p>
          <a:p>
            <a:pPr indent="0" lvl="0" marL="0" rtl="0" algn="l">
              <a:spcBef>
                <a:spcPts val="1200"/>
              </a:spcBef>
              <a:spcAft>
                <a:spcPts val="0"/>
              </a:spcAft>
              <a:buNone/>
            </a:pPr>
            <a:r>
              <a:rPr lang="en"/>
              <a:t>Words have multiple meanings (polysemy).</a:t>
            </a:r>
            <a:endParaRPr/>
          </a:p>
          <a:p>
            <a:pPr indent="0" lvl="0" marL="0" rtl="0" algn="l">
              <a:spcBef>
                <a:spcPts val="1200"/>
              </a:spcBef>
              <a:spcAft>
                <a:spcPts val="0"/>
              </a:spcAft>
              <a:buNone/>
            </a:pPr>
            <a:r>
              <a:t/>
            </a:r>
            <a:endParaRPr/>
          </a:p>
          <a:p>
            <a:pPr indent="0" lvl="0" marL="0" rtl="0" algn="l">
              <a:spcBef>
                <a:spcPts val="1200"/>
              </a:spcBef>
              <a:spcAft>
                <a:spcPts val="0"/>
              </a:spcAft>
              <a:buNone/>
            </a:pPr>
            <a:r>
              <a:rPr b="1" lang="en"/>
              <a:t>Real-Life Example:</a:t>
            </a:r>
            <a:endParaRPr b="1"/>
          </a:p>
          <a:p>
            <a:pPr indent="0" lvl="0" marL="0" rtl="0" algn="l">
              <a:spcBef>
                <a:spcPts val="1200"/>
              </a:spcBef>
              <a:spcAft>
                <a:spcPts val="0"/>
              </a:spcAft>
              <a:buNone/>
            </a:pPr>
            <a:r>
              <a:rPr lang="en"/>
              <a:t>"Bank" can mean a financial institution or a riverbank.</a:t>
            </a:r>
            <a:endParaRPr/>
          </a:p>
          <a:p>
            <a:pPr indent="0" lvl="0" marL="0" rtl="0" algn="l">
              <a:spcBef>
                <a:spcPts val="1200"/>
              </a:spcBef>
              <a:spcAft>
                <a:spcPts val="1200"/>
              </a:spcAft>
              <a:buNone/>
            </a:pPr>
            <a:r>
              <a:rPr lang="en"/>
              <a:t>"Apple" can mean a fruit or a tech company.</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4. Word Senses</a:t>
            </a:r>
            <a:endParaRPr/>
          </a:p>
        </p:txBody>
      </p:sp>
      <p:sp>
        <p:nvSpPr>
          <p:cNvPr id="126" name="Google Shape;126;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a:t>Words can have multiple senses, which leads to ambiguity.</a:t>
            </a:r>
            <a:endParaRPr/>
          </a:p>
          <a:p>
            <a:pPr indent="0" lvl="0" marL="0" rtl="0" algn="l">
              <a:spcBef>
                <a:spcPts val="1200"/>
              </a:spcBef>
              <a:spcAft>
                <a:spcPts val="0"/>
              </a:spcAft>
              <a:buNone/>
            </a:pPr>
            <a:r>
              <a:rPr lang="en" u="sng">
                <a:solidFill>
                  <a:schemeClr val="hlink"/>
                </a:solidFill>
                <a:hlinkClick r:id="rId3"/>
              </a:rPr>
              <a:t>https://wordnet.princeton.edu/</a:t>
            </a:r>
            <a:endParaRPr/>
          </a:p>
          <a:p>
            <a:pPr indent="0" lvl="0" marL="0" rtl="0" algn="l">
              <a:spcBef>
                <a:spcPts val="1200"/>
              </a:spcBef>
              <a:spcAft>
                <a:spcPts val="0"/>
              </a:spcAft>
              <a:buNone/>
            </a:pPr>
            <a:r>
              <a:rPr lang="en" u="sng">
                <a:solidFill>
                  <a:schemeClr val="hlink"/>
                </a:solidFill>
                <a:hlinkClick r:id="rId4"/>
              </a:rPr>
              <a:t>https://www.naukri.com/code360/library/wordnet-in-nlp</a:t>
            </a:r>
            <a:endParaRPr/>
          </a:p>
          <a:p>
            <a:pPr indent="0" lvl="0" marL="0" rtl="0" algn="l">
              <a:spcBef>
                <a:spcPts val="1200"/>
              </a:spcBef>
              <a:spcAft>
                <a:spcPts val="0"/>
              </a:spcAft>
              <a:buNone/>
            </a:pPr>
            <a:r>
              <a:rPr lang="en" u="sng">
                <a:solidFill>
                  <a:schemeClr val="hlink"/>
                </a:solidFill>
                <a:hlinkClick r:id="rId5"/>
              </a:rPr>
              <a:t>https://medium.com/@akankshamalhotra24/a-short-note-on-wordnet-aa97a7194ecf</a:t>
            </a:r>
            <a:endParaRPr/>
          </a:p>
          <a:p>
            <a:pPr indent="0" lvl="0" marL="0" rtl="0" algn="l">
              <a:spcBef>
                <a:spcPts val="1200"/>
              </a:spcBef>
              <a:spcAft>
                <a:spcPts val="0"/>
              </a:spcAft>
              <a:buClr>
                <a:schemeClr val="dk1"/>
              </a:buClr>
              <a:buSzPct val="61111"/>
              <a:buFont typeface="Arial"/>
              <a:buNone/>
            </a:pPr>
            <a:r>
              <a:rPr lang="en"/>
              <a:t>from nltk.corpus import wordnet</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synsets = wordnet.synsets("bank")</a:t>
            </a:r>
            <a:endParaRPr/>
          </a:p>
          <a:p>
            <a:pPr indent="0" lvl="0" marL="0" rtl="0" algn="l">
              <a:spcBef>
                <a:spcPts val="1200"/>
              </a:spcBef>
              <a:spcAft>
                <a:spcPts val="0"/>
              </a:spcAft>
              <a:buClr>
                <a:schemeClr val="dk1"/>
              </a:buClr>
              <a:buSzPct val="61111"/>
              <a:buFont typeface="Arial"/>
              <a:buNone/>
            </a:pPr>
            <a:r>
              <a:rPr lang="en"/>
              <a:t>for syn in synsets:</a:t>
            </a:r>
            <a:endParaRPr/>
          </a:p>
          <a:p>
            <a:pPr indent="0" lvl="0" marL="0" rtl="0" algn="l">
              <a:spcBef>
                <a:spcPts val="1200"/>
              </a:spcBef>
              <a:spcAft>
                <a:spcPts val="0"/>
              </a:spcAft>
              <a:buClr>
                <a:schemeClr val="dk1"/>
              </a:buClr>
              <a:buSzPct val="61111"/>
              <a:buFont typeface="Arial"/>
              <a:buNone/>
            </a:pPr>
            <a:r>
              <a:rPr lang="en"/>
              <a:t>    print(syn, syn.definition())</a:t>
            </a:r>
            <a:endParaRPr/>
          </a:p>
          <a:p>
            <a:pPr indent="0" lvl="0" marL="0" rtl="0" algn="l">
              <a:spcBef>
                <a:spcPts val="12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WordNet</a:t>
            </a:r>
            <a:endParaRPr/>
          </a:p>
        </p:txBody>
      </p:sp>
      <p:pic>
        <p:nvPicPr>
          <p:cNvPr id="132" name="Google Shape;132;p25"/>
          <p:cNvPicPr preferRelativeResize="0"/>
          <p:nvPr/>
        </p:nvPicPr>
        <p:blipFill>
          <a:blip r:embed="rId3">
            <a:alphaModFix/>
          </a:blip>
          <a:stretch>
            <a:fillRect/>
          </a:stretch>
        </p:blipFill>
        <p:spPr>
          <a:xfrm>
            <a:off x="152400" y="1407200"/>
            <a:ext cx="8839200" cy="198640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Semantic Analysis</a:t>
            </a:r>
            <a:endParaRPr/>
          </a:p>
        </p:txBody>
      </p:sp>
      <p:sp>
        <p:nvSpPr>
          <p:cNvPr id="138" name="Google Shape;138;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purpose of semantic analysis is to draw exact meaning, or you can say dictionary meaning from the text. The work of semantic analyzer is to check the text for meaningfulness.</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We already know that lexical analysis also deals with the meaning of the words, then how is semantic analysis different from lexical analysis? Lexical analysis is based on smaller token but on the other side semantic analysis focuses on larger chunks. That is why semantic analysis can be divided into the following two parts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Semantic Analysis</a:t>
            </a:r>
            <a:endParaRPr/>
          </a:p>
          <a:p>
            <a:pPr indent="0" lvl="0" marL="0" rtl="0" algn="l">
              <a:spcBef>
                <a:spcPts val="0"/>
              </a:spcBef>
              <a:spcAft>
                <a:spcPts val="0"/>
              </a:spcAft>
              <a:buNone/>
            </a:pPr>
            <a:r>
              <a:t/>
            </a:r>
            <a:endParaRPr/>
          </a:p>
        </p:txBody>
      </p:sp>
      <p:sp>
        <p:nvSpPr>
          <p:cNvPr id="144" name="Google Shape;144;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b="1" lang="en"/>
              <a:t>Studying meaning of individual word</a:t>
            </a:r>
            <a:endParaRPr b="1"/>
          </a:p>
          <a:p>
            <a:pPr indent="0" lvl="0" marL="0" rtl="0" algn="l">
              <a:spcBef>
                <a:spcPts val="1200"/>
              </a:spcBef>
              <a:spcAft>
                <a:spcPts val="0"/>
              </a:spcAft>
              <a:buNone/>
            </a:pPr>
            <a:r>
              <a:rPr lang="en"/>
              <a:t>It is the first part of the semantic analysis in which the study of the meaning of individual words is performed. This part is called lexical semantics.</a:t>
            </a:r>
            <a:endParaRPr/>
          </a:p>
          <a:p>
            <a:pPr indent="0" lvl="0" marL="0" rtl="0" algn="l">
              <a:spcBef>
                <a:spcPts val="1200"/>
              </a:spcBef>
              <a:spcAft>
                <a:spcPts val="0"/>
              </a:spcAft>
              <a:buNone/>
            </a:pPr>
            <a:r>
              <a:t/>
            </a:r>
            <a:endParaRPr b="1"/>
          </a:p>
          <a:p>
            <a:pPr indent="0" lvl="0" marL="0" rtl="0" algn="l">
              <a:spcBef>
                <a:spcPts val="1200"/>
              </a:spcBef>
              <a:spcAft>
                <a:spcPts val="0"/>
              </a:spcAft>
              <a:buNone/>
            </a:pPr>
            <a:r>
              <a:rPr b="1" lang="en"/>
              <a:t>Studying the combination of individual words</a:t>
            </a:r>
            <a:endParaRPr b="1"/>
          </a:p>
          <a:p>
            <a:pPr indent="0" lvl="0" marL="0" rtl="0" algn="l">
              <a:spcBef>
                <a:spcPts val="1200"/>
              </a:spcBef>
              <a:spcAft>
                <a:spcPts val="0"/>
              </a:spcAft>
              <a:buNone/>
            </a:pPr>
            <a:r>
              <a:rPr lang="en"/>
              <a:t>In the second part, the individual words will be combined to provide meaning in sentences.</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The most important task of semantic analysis is to get the proper meaning of the sentence. For example, analyze the sentence Ram is great. In this sentence, the speaker is talking either about Lord Ram or about a person whose name is Ram. That is why the job, to get the proper meaning of the sentence, of semantic analyzer is important.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Relations Between Senses</a:t>
            </a:r>
            <a:endParaRPr/>
          </a:p>
        </p:txBody>
      </p:sp>
      <p:sp>
        <p:nvSpPr>
          <p:cNvPr id="150" name="Google Shape;150;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a:t>Definition:</a:t>
            </a:r>
            <a:endParaRPr b="1"/>
          </a:p>
          <a:p>
            <a:pPr indent="0" lvl="0" marL="0" rtl="0" algn="l">
              <a:spcBef>
                <a:spcPts val="1200"/>
              </a:spcBef>
              <a:spcAft>
                <a:spcPts val="0"/>
              </a:spcAft>
              <a:buNone/>
            </a:pPr>
            <a:r>
              <a:rPr lang="en"/>
              <a:t>Words relate to each other through synonyms, antonyms, hypernyms, and hyponyms.</a:t>
            </a:r>
            <a:endParaRPr/>
          </a:p>
          <a:p>
            <a:pPr indent="0" lvl="0" marL="0" rtl="0" algn="l">
              <a:spcBef>
                <a:spcPts val="1200"/>
              </a:spcBef>
              <a:spcAft>
                <a:spcPts val="0"/>
              </a:spcAft>
              <a:buNone/>
            </a:pPr>
            <a:r>
              <a:rPr b="1" lang="en"/>
              <a:t>Real-Life Example:</a:t>
            </a:r>
            <a:endParaRPr b="1"/>
          </a:p>
          <a:p>
            <a:pPr indent="0" lvl="0" marL="0" rtl="0" algn="l">
              <a:spcBef>
                <a:spcPts val="1200"/>
              </a:spcBef>
              <a:spcAft>
                <a:spcPts val="0"/>
              </a:spcAft>
              <a:buNone/>
            </a:pPr>
            <a:r>
              <a:rPr lang="en"/>
              <a:t>Synonymy: "Big" and "Large"</a:t>
            </a:r>
            <a:endParaRPr/>
          </a:p>
          <a:p>
            <a:pPr indent="0" lvl="0" marL="0" rtl="0" algn="l">
              <a:spcBef>
                <a:spcPts val="1200"/>
              </a:spcBef>
              <a:spcAft>
                <a:spcPts val="0"/>
              </a:spcAft>
              <a:buNone/>
            </a:pPr>
            <a:r>
              <a:rPr lang="en"/>
              <a:t>Antonymy: "Hot" and "Cold"</a:t>
            </a:r>
            <a:endParaRPr/>
          </a:p>
          <a:p>
            <a:pPr indent="0" lvl="0" marL="0" rtl="0" algn="l">
              <a:spcBef>
                <a:spcPts val="1200"/>
              </a:spcBef>
              <a:spcAft>
                <a:spcPts val="0"/>
              </a:spcAft>
              <a:buNone/>
            </a:pPr>
            <a:r>
              <a:rPr lang="en"/>
              <a:t>Hypernymy (Generalization): "Dog" → "Animal"</a:t>
            </a:r>
            <a:endParaRPr/>
          </a:p>
          <a:p>
            <a:pPr indent="0" lvl="0" marL="0" rtl="0" algn="l">
              <a:spcBef>
                <a:spcPts val="1200"/>
              </a:spcBef>
              <a:spcAft>
                <a:spcPts val="1200"/>
              </a:spcAft>
              <a:buNone/>
            </a:pPr>
            <a:r>
              <a:rPr lang="en"/>
              <a:t>Hyponymy (Specialization): "Rose" → "Flower"</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5. Relations Between Senses</a:t>
            </a:r>
            <a:endParaRPr/>
          </a:p>
        </p:txBody>
      </p:sp>
      <p:sp>
        <p:nvSpPr>
          <p:cNvPr id="156" name="Google Shape;156;p29"/>
          <p:cNvSpPr txBox="1"/>
          <p:nvPr>
            <p:ph idx="1" type="body"/>
          </p:nvPr>
        </p:nvSpPr>
        <p:spPr>
          <a:xfrm>
            <a:off x="311700" y="1152475"/>
            <a:ext cx="2968200" cy="3416400"/>
          </a:xfrm>
          <a:prstGeom prst="rect">
            <a:avLst/>
          </a:prstGeom>
        </p:spPr>
        <p:txBody>
          <a:bodyPr anchorCtr="0" anchor="t" bIns="91425" lIns="91425" spcFirstLastPara="1" rIns="91425" wrap="square" tIns="91425">
            <a:normAutofit/>
          </a:bodyPr>
          <a:lstStyle/>
          <a:p>
            <a:pPr indent="-319405" lvl="0" marL="457200" rtl="0" algn="l">
              <a:spcBef>
                <a:spcPts val="0"/>
              </a:spcBef>
              <a:spcAft>
                <a:spcPts val="0"/>
              </a:spcAft>
              <a:buSzPts val="1430"/>
              <a:buChar char="●"/>
            </a:pPr>
            <a:r>
              <a:rPr lang="en" sz="1430"/>
              <a:t>Synonymy: Similar words</a:t>
            </a:r>
            <a:endParaRPr sz="1430"/>
          </a:p>
          <a:p>
            <a:pPr indent="-319405" lvl="0" marL="457200" rtl="0" algn="l">
              <a:spcBef>
                <a:spcPts val="0"/>
              </a:spcBef>
              <a:spcAft>
                <a:spcPts val="0"/>
              </a:spcAft>
              <a:buSzPts val="1430"/>
              <a:buChar char="●"/>
            </a:pPr>
            <a:r>
              <a:rPr lang="en" sz="1430"/>
              <a:t>Antonymy: Opposite words</a:t>
            </a:r>
            <a:endParaRPr sz="1430"/>
          </a:p>
          <a:p>
            <a:pPr indent="-319405" lvl="0" marL="457200" rtl="0" algn="l">
              <a:spcBef>
                <a:spcPts val="0"/>
              </a:spcBef>
              <a:spcAft>
                <a:spcPts val="0"/>
              </a:spcAft>
              <a:buSzPts val="1430"/>
              <a:buChar char="●"/>
            </a:pPr>
            <a:r>
              <a:rPr lang="en" sz="1430"/>
              <a:t>Hypernymy: Generalization</a:t>
            </a:r>
            <a:endParaRPr sz="1430"/>
          </a:p>
          <a:p>
            <a:pPr indent="-319405" lvl="0" marL="457200" rtl="0" algn="l">
              <a:spcBef>
                <a:spcPts val="0"/>
              </a:spcBef>
              <a:spcAft>
                <a:spcPts val="0"/>
              </a:spcAft>
              <a:buSzPts val="1430"/>
              <a:buChar char="●"/>
            </a:pPr>
            <a:r>
              <a:rPr lang="en" sz="1430"/>
              <a:t>Hyponymy: Specialization</a:t>
            </a:r>
            <a:endParaRPr sz="1430"/>
          </a:p>
        </p:txBody>
      </p:sp>
      <p:sp>
        <p:nvSpPr>
          <p:cNvPr id="157" name="Google Shape;157;p29"/>
          <p:cNvSpPr txBox="1"/>
          <p:nvPr/>
        </p:nvSpPr>
        <p:spPr>
          <a:xfrm>
            <a:off x="4125100" y="1199800"/>
            <a:ext cx="4707300" cy="266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chemeClr val="dk2"/>
                </a:solidFill>
              </a:rPr>
              <a:t>synset = wordnet.synsets("car")[0]</a:t>
            </a:r>
            <a:endParaRPr sz="1800">
              <a:solidFill>
                <a:schemeClr val="dk2"/>
              </a:solidFill>
            </a:endParaRPr>
          </a:p>
          <a:p>
            <a:pPr indent="0" lvl="0" marL="0" rtl="0" algn="l">
              <a:spcBef>
                <a:spcPts val="0"/>
              </a:spcBef>
              <a:spcAft>
                <a:spcPts val="0"/>
              </a:spcAft>
              <a:buClr>
                <a:schemeClr val="dk1"/>
              </a:buClr>
              <a:buSzPts val="1100"/>
              <a:buFont typeface="Arial"/>
              <a:buNone/>
            </a:pPr>
            <a:r>
              <a:rPr lang="en" sz="1800">
                <a:solidFill>
                  <a:schemeClr val="dk2"/>
                </a:solidFill>
              </a:rPr>
              <a:t>print("Synonyms:", synset.lemma_names())</a:t>
            </a:r>
            <a:endParaRPr sz="1800">
              <a:solidFill>
                <a:schemeClr val="dk2"/>
              </a:solidFill>
            </a:endParaRPr>
          </a:p>
          <a:p>
            <a:pPr indent="0" lvl="0" marL="0" rtl="0" algn="l">
              <a:spcBef>
                <a:spcPts val="0"/>
              </a:spcBef>
              <a:spcAft>
                <a:spcPts val="0"/>
              </a:spcAft>
              <a:buClr>
                <a:schemeClr val="dk1"/>
              </a:buClr>
              <a:buSzPts val="1100"/>
              <a:buFont typeface="Arial"/>
              <a:buNone/>
            </a:pPr>
            <a:r>
              <a:rPr lang="en" sz="1800">
                <a:solidFill>
                  <a:schemeClr val="dk2"/>
                </a:solidFill>
              </a:rPr>
              <a:t>print("Hypernyms:", synset.hypernyms())</a:t>
            </a:r>
            <a:endParaRPr sz="1800">
              <a:solidFill>
                <a:schemeClr val="dk2"/>
              </a:solidFill>
            </a:endParaRPr>
          </a:p>
          <a:p>
            <a:pPr indent="0" lvl="0" marL="0" rtl="0" algn="l">
              <a:spcBef>
                <a:spcPts val="0"/>
              </a:spcBef>
              <a:spcAft>
                <a:spcPts val="0"/>
              </a:spcAft>
              <a:buClr>
                <a:schemeClr val="dk1"/>
              </a:buClr>
              <a:buSzPts val="1100"/>
              <a:buFont typeface="Arial"/>
              <a:buNone/>
            </a:pPr>
            <a:r>
              <a:rPr lang="en" sz="1800">
                <a:solidFill>
                  <a:schemeClr val="dk2"/>
                </a:solidFill>
              </a:rPr>
              <a:t>print("Hyponyms:", synset.hyponyms())</a:t>
            </a:r>
            <a:endParaRPr sz="1800">
              <a:solidFill>
                <a:schemeClr val="dk2"/>
              </a:solidFill>
            </a:endParaRPr>
          </a:p>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pic>
        <p:nvPicPr>
          <p:cNvPr id="162" name="Google Shape;162;p30"/>
          <p:cNvPicPr preferRelativeResize="0"/>
          <p:nvPr/>
        </p:nvPicPr>
        <p:blipFill>
          <a:blip r:embed="rId3">
            <a:alphaModFix/>
          </a:blip>
          <a:stretch>
            <a:fillRect/>
          </a:stretch>
        </p:blipFill>
        <p:spPr>
          <a:xfrm>
            <a:off x="304800" y="698675"/>
            <a:ext cx="8839199" cy="3839248"/>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Thematic Roles</a:t>
            </a:r>
            <a:endParaRPr/>
          </a:p>
        </p:txBody>
      </p:sp>
      <p:sp>
        <p:nvSpPr>
          <p:cNvPr id="168" name="Google Shape;168;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Definition:</a:t>
            </a:r>
            <a:endParaRPr b="1"/>
          </a:p>
          <a:p>
            <a:pPr indent="0" lvl="0" marL="0" rtl="0" algn="l">
              <a:spcBef>
                <a:spcPts val="1200"/>
              </a:spcBef>
              <a:spcAft>
                <a:spcPts val="0"/>
              </a:spcAft>
              <a:buNone/>
            </a:pPr>
            <a:r>
              <a:rPr lang="en"/>
              <a:t>Assigns roles to words in a sentence:</a:t>
            </a:r>
            <a:endParaRPr/>
          </a:p>
          <a:p>
            <a:pPr indent="-342900" lvl="0" marL="457200" rtl="0" algn="l">
              <a:spcBef>
                <a:spcPts val="1200"/>
              </a:spcBef>
              <a:spcAft>
                <a:spcPts val="0"/>
              </a:spcAft>
              <a:buSzPts val="1800"/>
              <a:buChar char="❏"/>
            </a:pPr>
            <a:r>
              <a:rPr lang="en"/>
              <a:t>Agent (doer): "John" in "John eats an apple."</a:t>
            </a:r>
            <a:endParaRPr/>
          </a:p>
          <a:p>
            <a:pPr indent="-342900" lvl="0" marL="457200" rtl="0" algn="l">
              <a:spcBef>
                <a:spcPts val="0"/>
              </a:spcBef>
              <a:spcAft>
                <a:spcPts val="0"/>
              </a:spcAft>
              <a:buSzPts val="1800"/>
              <a:buChar char="❏"/>
            </a:pPr>
            <a:r>
              <a:rPr lang="en"/>
              <a:t>Theme (object affected): "Apple"</a:t>
            </a:r>
            <a:endParaRPr/>
          </a:p>
          <a:p>
            <a:pPr indent="-342900" lvl="0" marL="457200" rtl="0" algn="l">
              <a:spcBef>
                <a:spcPts val="0"/>
              </a:spcBef>
              <a:spcAft>
                <a:spcPts val="0"/>
              </a:spcAft>
              <a:buSzPts val="1800"/>
              <a:buChar char="❏"/>
            </a:pPr>
            <a:r>
              <a:rPr lang="en"/>
              <a:t>Recipient (receiver): "Mary" in "John gave Mary a book."</a:t>
            </a:r>
            <a:endParaRPr/>
          </a:p>
          <a:p>
            <a:pPr indent="0" lvl="0" marL="0" rtl="0" algn="l">
              <a:spcBef>
                <a:spcPts val="1200"/>
              </a:spcBef>
              <a:spcAft>
                <a:spcPts val="0"/>
              </a:spcAft>
              <a:buNone/>
            </a:pPr>
            <a:r>
              <a:rPr b="1" lang="en"/>
              <a:t>Real-Life Example:</a:t>
            </a:r>
            <a:endParaRPr b="1"/>
          </a:p>
          <a:p>
            <a:pPr indent="0" lvl="0" marL="0" rtl="0" algn="l">
              <a:spcBef>
                <a:spcPts val="1200"/>
              </a:spcBef>
              <a:spcAft>
                <a:spcPts val="1200"/>
              </a:spcAft>
              <a:buNone/>
            </a:pPr>
            <a:r>
              <a:rPr lang="en"/>
              <a:t>In Google Voice Assistant, it identifies the agent, action, and object when you say, "Play music on Spotify."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Description Logics (DL)</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a:t>Definition</a:t>
            </a:r>
            <a:r>
              <a:rPr lang="en"/>
              <a:t>:</a:t>
            </a:r>
            <a:endParaRPr/>
          </a:p>
          <a:p>
            <a:pPr indent="0" lvl="0" marL="0" rtl="0" algn="l">
              <a:spcBef>
                <a:spcPts val="1200"/>
              </a:spcBef>
              <a:spcAft>
                <a:spcPts val="0"/>
              </a:spcAft>
              <a:buNone/>
            </a:pPr>
            <a:r>
              <a:rPr lang="en"/>
              <a:t>DL is used for structuring and reasoning about knowledge, commonly in AI and semantic web applications.</a:t>
            </a:r>
            <a:endParaRPr/>
          </a:p>
          <a:p>
            <a:pPr indent="0" lvl="0" marL="0" rtl="0" algn="l">
              <a:spcBef>
                <a:spcPts val="1200"/>
              </a:spcBef>
              <a:spcAft>
                <a:spcPts val="0"/>
              </a:spcAft>
              <a:buNone/>
            </a:pPr>
            <a:r>
              <a:rPr b="1" lang="en"/>
              <a:t>Real-Life Example:</a:t>
            </a:r>
            <a:endParaRPr b="1"/>
          </a:p>
          <a:p>
            <a:pPr indent="0" lvl="0" marL="0" rtl="0" algn="l">
              <a:spcBef>
                <a:spcPts val="1200"/>
              </a:spcBef>
              <a:spcAft>
                <a:spcPts val="0"/>
              </a:spcAft>
              <a:buNone/>
            </a:pPr>
            <a:r>
              <a:rPr lang="en"/>
              <a:t>A medical ontology can classify diseases based on symptoms and treatments.</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A smart home system can infer that if a room is occupied and the temperature is low, the heater should turn 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6. </a:t>
            </a:r>
            <a:r>
              <a:rPr lang="en"/>
              <a:t>Thematic Roles</a:t>
            </a:r>
            <a:endParaRPr/>
          </a:p>
        </p:txBody>
      </p:sp>
      <p:sp>
        <p:nvSpPr>
          <p:cNvPr id="174" name="Google Shape;174;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Thematic roles assign semantic roles to sentence elements (e.g., Agent, Theme).</a:t>
            </a:r>
            <a:endParaRPr/>
          </a:p>
          <a:p>
            <a:pPr indent="0" lvl="0" marL="0" rtl="0" algn="l">
              <a:spcBef>
                <a:spcPts val="1200"/>
              </a:spcBef>
              <a:spcAft>
                <a:spcPts val="0"/>
              </a:spcAft>
              <a:buClr>
                <a:schemeClr val="dk1"/>
              </a:buClr>
              <a:buSzPts val="1100"/>
              <a:buFont typeface="Arial"/>
              <a:buNone/>
            </a:pPr>
            <a:r>
              <a:rPr lang="en"/>
              <a:t>import spacy</a:t>
            </a:r>
            <a:endParaRPr/>
          </a:p>
          <a:p>
            <a:pPr indent="0" lvl="0" marL="0" rtl="0" algn="l">
              <a:spcBef>
                <a:spcPts val="1200"/>
              </a:spcBef>
              <a:spcAft>
                <a:spcPts val="0"/>
              </a:spcAft>
              <a:buClr>
                <a:schemeClr val="dk1"/>
              </a:buClr>
              <a:buSzPts val="1100"/>
              <a:buFont typeface="Arial"/>
              <a:buNone/>
            </a:pPr>
            <a:r>
              <a:rPr lang="en"/>
              <a:t>nlp = spacy.load("en_core_web_sm")</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0"/>
              </a:spcAft>
              <a:buClr>
                <a:schemeClr val="dk1"/>
              </a:buClr>
              <a:buSzPts val="1100"/>
              <a:buFont typeface="Arial"/>
              <a:buNone/>
            </a:pPr>
            <a:r>
              <a:rPr lang="en"/>
              <a:t>sentence = nlp("John gave Mary a book.")</a:t>
            </a:r>
            <a:endParaRPr/>
          </a:p>
          <a:p>
            <a:pPr indent="0" lvl="0" marL="0" rtl="0" algn="l">
              <a:spcBef>
                <a:spcPts val="1200"/>
              </a:spcBef>
              <a:spcAft>
                <a:spcPts val="0"/>
              </a:spcAft>
              <a:buClr>
                <a:schemeClr val="dk1"/>
              </a:buClr>
              <a:buSzPts val="1100"/>
              <a:buFont typeface="Arial"/>
              <a:buNone/>
            </a:pPr>
            <a:r>
              <a:rPr lang="en"/>
              <a:t>for token in sentence:</a:t>
            </a:r>
            <a:endParaRPr/>
          </a:p>
          <a:p>
            <a:pPr indent="0" lvl="0" marL="0" rtl="0" algn="l">
              <a:spcBef>
                <a:spcPts val="1200"/>
              </a:spcBef>
              <a:spcAft>
                <a:spcPts val="0"/>
              </a:spcAft>
              <a:buClr>
                <a:schemeClr val="dk1"/>
              </a:buClr>
              <a:buSzPts val="1100"/>
              <a:buFont typeface="Arial"/>
              <a:buNone/>
            </a:pPr>
            <a:r>
              <a:rPr lang="en"/>
              <a:t>    print(token.text, token.dep_)</a:t>
            </a:r>
            <a:endParaRPr/>
          </a:p>
          <a:p>
            <a:pPr indent="0" lvl="0" marL="0" rtl="0" algn="l">
              <a:spcBef>
                <a:spcPts val="1200"/>
              </a:spcBef>
              <a:spcAft>
                <a:spcPts val="12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7. </a:t>
            </a:r>
            <a:r>
              <a:rPr lang="en"/>
              <a:t>Selectional Restrictions</a:t>
            </a:r>
            <a:endParaRPr/>
          </a:p>
        </p:txBody>
      </p:sp>
      <p:sp>
        <p:nvSpPr>
          <p:cNvPr id="180" name="Google Shape;180;p33"/>
          <p:cNvSpPr txBox="1"/>
          <p:nvPr>
            <p:ph idx="1" type="body"/>
          </p:nvPr>
        </p:nvSpPr>
        <p:spPr>
          <a:xfrm>
            <a:off x="187600" y="3426175"/>
            <a:ext cx="8520600" cy="156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These restrict what arguments a verb can take.</a:t>
            </a:r>
            <a:endParaRPr/>
          </a:p>
          <a:p>
            <a:pPr indent="0" lvl="0" marL="0" rtl="0" algn="l">
              <a:spcBef>
                <a:spcPts val="1200"/>
              </a:spcBef>
              <a:spcAft>
                <a:spcPts val="0"/>
              </a:spcAft>
              <a:buNone/>
            </a:pPr>
            <a:r>
              <a:rPr lang="en"/>
              <a:t>synset = wordnet.synsets("eat")[0]</a:t>
            </a:r>
            <a:endParaRPr/>
          </a:p>
          <a:p>
            <a:pPr indent="0" lvl="0" marL="0" rtl="0" algn="l">
              <a:spcBef>
                <a:spcPts val="1200"/>
              </a:spcBef>
              <a:spcAft>
                <a:spcPts val="1200"/>
              </a:spcAft>
              <a:buNone/>
            </a:pPr>
            <a:r>
              <a:rPr lang="en"/>
              <a:t>print(synset.verb_groups())  # Shows related verbs</a:t>
            </a:r>
            <a:endParaRPr/>
          </a:p>
        </p:txBody>
      </p:sp>
      <p:sp>
        <p:nvSpPr>
          <p:cNvPr id="181" name="Google Shape;181;p33"/>
          <p:cNvSpPr txBox="1"/>
          <p:nvPr/>
        </p:nvSpPr>
        <p:spPr>
          <a:xfrm>
            <a:off x="187600" y="1385350"/>
            <a:ext cx="8307900" cy="213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Definition:</a:t>
            </a:r>
            <a:endParaRPr sz="1800">
              <a:solidFill>
                <a:schemeClr val="dk2"/>
              </a:solidFill>
            </a:endParaRPr>
          </a:p>
          <a:p>
            <a:pPr indent="0" lvl="0" marL="0" rtl="0" algn="l">
              <a:spcBef>
                <a:spcPts val="0"/>
              </a:spcBef>
              <a:spcAft>
                <a:spcPts val="0"/>
              </a:spcAft>
              <a:buNone/>
            </a:pPr>
            <a:r>
              <a:rPr lang="en" sz="1800">
                <a:solidFill>
                  <a:schemeClr val="dk2"/>
                </a:solidFill>
              </a:rPr>
              <a:t>Rules that determine which words can logically go together.</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rPr lang="en" sz="1800">
                <a:solidFill>
                  <a:schemeClr val="dk2"/>
                </a:solidFill>
              </a:rPr>
              <a:t>Real-Life Example:</a:t>
            </a:r>
            <a:endParaRPr sz="1800">
              <a:solidFill>
                <a:schemeClr val="dk2"/>
              </a:solidFill>
            </a:endParaRPr>
          </a:p>
          <a:p>
            <a:pPr indent="0" lvl="0" marL="0" rtl="0" algn="l">
              <a:spcBef>
                <a:spcPts val="0"/>
              </a:spcBef>
              <a:spcAft>
                <a:spcPts val="0"/>
              </a:spcAft>
              <a:buNone/>
            </a:pPr>
            <a:r>
              <a:rPr lang="en" sz="1800">
                <a:solidFill>
                  <a:schemeClr val="dk2"/>
                </a:solidFill>
              </a:rPr>
              <a:t>"He drank water" ✅</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rPr lang="en" sz="1800">
                <a:solidFill>
                  <a:schemeClr val="dk2"/>
                </a:solidFill>
              </a:rPr>
              <a:t>"He drank a rock" ❌ (Incorrect because drinking requires a liquid)</a:t>
            </a:r>
            <a:endParaRPr sz="1800">
              <a:solidFill>
                <a:schemeClr val="dk2"/>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Word Sense Disambiguation (WSD)</a:t>
            </a:r>
            <a:endParaRPr/>
          </a:p>
        </p:txBody>
      </p:sp>
      <p:sp>
        <p:nvSpPr>
          <p:cNvPr id="187" name="Google Shape;187;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Definition:</a:t>
            </a:r>
            <a:endParaRPr b="1"/>
          </a:p>
          <a:p>
            <a:pPr indent="0" lvl="0" marL="0" rtl="0" algn="l">
              <a:spcBef>
                <a:spcPts val="1200"/>
              </a:spcBef>
              <a:spcAft>
                <a:spcPts val="0"/>
              </a:spcAft>
              <a:buNone/>
            </a:pPr>
            <a:r>
              <a:rPr lang="en"/>
              <a:t>Determining the correct sense of a word in context.</a:t>
            </a:r>
            <a:endParaRPr/>
          </a:p>
          <a:p>
            <a:pPr indent="0" lvl="0" marL="0" rtl="0" algn="l">
              <a:spcBef>
                <a:spcPts val="1200"/>
              </a:spcBef>
              <a:spcAft>
                <a:spcPts val="0"/>
              </a:spcAft>
              <a:buNone/>
            </a:pPr>
            <a:r>
              <a:t/>
            </a:r>
            <a:endParaRPr/>
          </a:p>
          <a:p>
            <a:pPr indent="0" lvl="0" marL="0" rtl="0" algn="l">
              <a:spcBef>
                <a:spcPts val="1200"/>
              </a:spcBef>
              <a:spcAft>
                <a:spcPts val="0"/>
              </a:spcAft>
              <a:buNone/>
            </a:pPr>
            <a:r>
              <a:rPr b="1" lang="en"/>
              <a:t>Real-Life Example</a:t>
            </a:r>
            <a:r>
              <a:rPr lang="en"/>
              <a:t>:</a:t>
            </a:r>
            <a:endParaRPr/>
          </a:p>
          <a:p>
            <a:pPr indent="0" lvl="0" marL="0" rtl="0" algn="l">
              <a:spcBef>
                <a:spcPts val="1200"/>
              </a:spcBef>
              <a:spcAft>
                <a:spcPts val="0"/>
              </a:spcAft>
              <a:buNone/>
            </a:pPr>
            <a:r>
              <a:rPr lang="en"/>
              <a:t>"He went to the bank to deposit money." (Bank = Financial)</a:t>
            </a:r>
            <a:endParaRPr/>
          </a:p>
          <a:p>
            <a:pPr indent="0" lvl="0" marL="0" rtl="0" algn="l">
              <a:spcBef>
                <a:spcPts val="1200"/>
              </a:spcBef>
              <a:spcAft>
                <a:spcPts val="1200"/>
              </a:spcAft>
              <a:buNone/>
            </a:pPr>
            <a:r>
              <a:rPr lang="en"/>
              <a:t>"He sat by the bank of the river." (Bank = Riverside)</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Word Sense Disambiguation</a:t>
            </a:r>
            <a:endParaRPr/>
          </a:p>
        </p:txBody>
      </p:sp>
      <p:sp>
        <p:nvSpPr>
          <p:cNvPr id="193" name="Google Shape;193;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n"/>
              <a:t>We understand that words have different meanings based on the context of its usage in the sentence. If we talk about human languages, then they are ambiguous too because many words can be interpreted in multiple ways depending upon the context of their occurrence.</a:t>
            </a:r>
            <a:endParaRPr/>
          </a:p>
          <a:p>
            <a:pPr indent="0" lvl="0" marL="0" rtl="0" algn="l">
              <a:spcBef>
                <a:spcPts val="1200"/>
              </a:spcBef>
              <a:spcAft>
                <a:spcPts val="0"/>
              </a:spcAft>
              <a:buNone/>
            </a:pPr>
            <a:r>
              <a:rPr lang="en"/>
              <a:t>Word sense disambiguation, in natural language processing (NLP), may be defined as the ability to determine which meaning of word is activated by the use of word in a particular context. Lexical ambiguity, syntactic or semantic, is one of the very first problem that any NLP system faces.</a:t>
            </a:r>
            <a:endParaRPr/>
          </a:p>
          <a:p>
            <a:pPr indent="0" lvl="0" marL="0" rtl="0" algn="l">
              <a:spcBef>
                <a:spcPts val="1200"/>
              </a:spcBef>
              <a:spcAft>
                <a:spcPts val="0"/>
              </a:spcAft>
              <a:buNone/>
            </a:pPr>
            <a:r>
              <a:rPr lang="en"/>
              <a:t> Part-of-speech (POS) taggers with high level of accuracy can solve Words syntactic ambiguity. On the other hand, the problem of resolving semantic ambiguity is called WSD (word sense disambiguation). </a:t>
            </a:r>
            <a:endParaRPr/>
          </a:p>
          <a:p>
            <a:pPr indent="0" lvl="0" marL="0" rtl="0" algn="l">
              <a:spcBef>
                <a:spcPts val="1200"/>
              </a:spcBef>
              <a:spcAft>
                <a:spcPts val="1200"/>
              </a:spcAft>
              <a:buNone/>
            </a:pPr>
            <a:r>
              <a:rPr lang="en"/>
              <a:t>Resolving semantic ambiguity is harder than resolving syntactic ambiguity.</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Clr>
                <a:schemeClr val="dk1"/>
              </a:buClr>
              <a:buSzPts val="1100"/>
              <a:buFont typeface="Arial"/>
              <a:buNone/>
            </a:pPr>
            <a:r>
              <a:rPr lang="en" sz="1800">
                <a:solidFill>
                  <a:schemeClr val="dk2"/>
                </a:solidFill>
              </a:rPr>
              <a:t>For example</a:t>
            </a:r>
            <a:endParaRPr/>
          </a:p>
        </p:txBody>
      </p:sp>
      <p:sp>
        <p:nvSpPr>
          <p:cNvPr id="199" name="Google Shape;199;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a:t>For example, consider the two examples of the distinct sense that exist for the word bass −</a:t>
            </a:r>
            <a:endParaRPr/>
          </a:p>
          <a:p>
            <a:pPr indent="0" lvl="0" marL="0" rtl="0" algn="l">
              <a:spcBef>
                <a:spcPts val="1200"/>
              </a:spcBef>
              <a:spcAft>
                <a:spcPts val="0"/>
              </a:spcAft>
              <a:buNone/>
            </a:pPr>
            <a:r>
              <a:rPr i="1" lang="en"/>
              <a:t>I can hear bass sound.</a:t>
            </a:r>
            <a:endParaRPr i="1"/>
          </a:p>
          <a:p>
            <a:pPr indent="0" lvl="0" marL="0" rtl="0" algn="l">
              <a:spcBef>
                <a:spcPts val="1200"/>
              </a:spcBef>
              <a:spcAft>
                <a:spcPts val="0"/>
              </a:spcAft>
              <a:buNone/>
            </a:pPr>
            <a:r>
              <a:rPr i="1" lang="en"/>
              <a:t>He likes to eat grilled bass.</a:t>
            </a:r>
            <a:endParaRPr i="1"/>
          </a:p>
          <a:p>
            <a:pPr indent="0" lvl="0" marL="0" rtl="0" algn="l">
              <a:spcBef>
                <a:spcPts val="1200"/>
              </a:spcBef>
              <a:spcAft>
                <a:spcPts val="0"/>
              </a:spcAft>
              <a:buNone/>
            </a:pPr>
            <a:r>
              <a:t/>
            </a:r>
            <a:endParaRPr/>
          </a:p>
          <a:p>
            <a:pPr indent="0" lvl="0" marL="0" rtl="0" algn="l">
              <a:spcBef>
                <a:spcPts val="1200"/>
              </a:spcBef>
              <a:spcAft>
                <a:spcPts val="0"/>
              </a:spcAft>
              <a:buNone/>
            </a:pPr>
            <a:r>
              <a:rPr lang="en"/>
              <a:t>The occurrence of the word bass clearly denotes the distinct meaning. In first sentence, it means frequency and in second, it means fish. Hence, if it would be disambiguated by WSD then the correct meaning to the above sentences can be assigned as follows −</a:t>
            </a:r>
            <a:endParaRPr/>
          </a:p>
          <a:p>
            <a:pPr indent="0" lvl="0" marL="0" rtl="0" algn="l">
              <a:spcBef>
                <a:spcPts val="1200"/>
              </a:spcBef>
              <a:spcAft>
                <a:spcPts val="0"/>
              </a:spcAft>
              <a:buNone/>
            </a:pPr>
            <a:r>
              <a:t/>
            </a:r>
            <a:endParaRPr/>
          </a:p>
          <a:p>
            <a:pPr indent="0" lvl="0" marL="0" rtl="0" algn="l">
              <a:spcBef>
                <a:spcPts val="1200"/>
              </a:spcBef>
              <a:spcAft>
                <a:spcPts val="0"/>
              </a:spcAft>
              <a:buNone/>
            </a:pPr>
            <a:r>
              <a:rPr i="1" lang="en"/>
              <a:t>I can hear bass/frequency sound.</a:t>
            </a:r>
            <a:endParaRPr i="1"/>
          </a:p>
          <a:p>
            <a:pPr indent="0" lvl="0" marL="0" rtl="0" algn="l">
              <a:spcBef>
                <a:spcPts val="1200"/>
              </a:spcBef>
              <a:spcAft>
                <a:spcPts val="1200"/>
              </a:spcAft>
              <a:buNone/>
            </a:pPr>
            <a:r>
              <a:rPr i="1" lang="en"/>
              <a:t>He likes to eat grilled bass/fish.</a:t>
            </a:r>
            <a:endParaRPr i="1"/>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pic>
        <p:nvPicPr>
          <p:cNvPr id="204" name="Google Shape;204;p37"/>
          <p:cNvPicPr preferRelativeResize="0"/>
          <p:nvPr/>
        </p:nvPicPr>
        <p:blipFill>
          <a:blip r:embed="rId3">
            <a:alphaModFix/>
          </a:blip>
          <a:stretch>
            <a:fillRect/>
          </a:stretch>
        </p:blipFill>
        <p:spPr>
          <a:xfrm>
            <a:off x="224550" y="1626400"/>
            <a:ext cx="8839198" cy="2173173"/>
          </a:xfrm>
          <a:prstGeom prst="rect">
            <a:avLst/>
          </a:prstGeom>
          <a:noFill/>
          <a:ln>
            <a:noFill/>
          </a:ln>
        </p:spPr>
      </p:pic>
      <p:sp>
        <p:nvSpPr>
          <p:cNvPr id="205" name="Google Shape;205;p37"/>
          <p:cNvSpPr txBox="1"/>
          <p:nvPr/>
        </p:nvSpPr>
        <p:spPr>
          <a:xfrm>
            <a:off x="136050" y="354575"/>
            <a:ext cx="87513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500">
                <a:solidFill>
                  <a:schemeClr val="dk2"/>
                </a:solidFill>
              </a:rPr>
              <a:t>Word Sense Disambiguation</a:t>
            </a:r>
            <a:endParaRPr sz="2500">
              <a:solidFill>
                <a:schemeClr val="dk2"/>
              </a:solidFill>
            </a:endParaRPr>
          </a:p>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Evaluation of WSD</a:t>
            </a:r>
            <a:endParaRPr/>
          </a:p>
        </p:txBody>
      </p:sp>
      <p:sp>
        <p:nvSpPr>
          <p:cNvPr id="211" name="Google Shape;211;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a:t>The evaluation of WSD requires the following two inputs −</a:t>
            </a:r>
            <a:endParaRPr/>
          </a:p>
          <a:p>
            <a:pPr indent="0" lvl="0" marL="0" rtl="0" algn="l">
              <a:spcBef>
                <a:spcPts val="1200"/>
              </a:spcBef>
              <a:spcAft>
                <a:spcPts val="0"/>
              </a:spcAft>
              <a:buNone/>
            </a:pPr>
            <a:r>
              <a:rPr b="1" lang="en"/>
              <a:t>A Dictionary</a:t>
            </a:r>
            <a:endParaRPr b="1"/>
          </a:p>
          <a:p>
            <a:pPr indent="0" lvl="0" marL="0" rtl="0" algn="l">
              <a:spcBef>
                <a:spcPts val="1200"/>
              </a:spcBef>
              <a:spcAft>
                <a:spcPts val="0"/>
              </a:spcAft>
              <a:buNone/>
            </a:pPr>
            <a:r>
              <a:rPr lang="en"/>
              <a:t>The very first input for evaluation of WSD is dictionary, which is used to specify the senses to be disambiguated.</a:t>
            </a:r>
            <a:endParaRPr/>
          </a:p>
          <a:p>
            <a:pPr indent="0" lvl="0" marL="0" rtl="0" algn="l">
              <a:spcBef>
                <a:spcPts val="1200"/>
              </a:spcBef>
              <a:spcAft>
                <a:spcPts val="0"/>
              </a:spcAft>
              <a:buNone/>
            </a:pPr>
            <a:r>
              <a:rPr b="1" lang="en"/>
              <a:t>Test Corpus</a:t>
            </a:r>
            <a:endParaRPr b="1"/>
          </a:p>
          <a:p>
            <a:pPr indent="0" lvl="0" marL="0" rtl="0" algn="l">
              <a:spcBef>
                <a:spcPts val="1200"/>
              </a:spcBef>
              <a:spcAft>
                <a:spcPts val="0"/>
              </a:spcAft>
              <a:buNone/>
            </a:pPr>
            <a:r>
              <a:rPr lang="en"/>
              <a:t>Another input required by WSD is the high-annotated test corpus that has the target or correct-senses. The test corpora can be of two types &amp; minsu;</a:t>
            </a:r>
            <a:endParaRPr/>
          </a:p>
          <a:p>
            <a:pPr indent="0" lvl="0" marL="0" rtl="0" algn="l">
              <a:spcBef>
                <a:spcPts val="1200"/>
              </a:spcBef>
              <a:spcAft>
                <a:spcPts val="0"/>
              </a:spcAft>
              <a:buNone/>
            </a:pPr>
            <a:r>
              <a:rPr b="1" lang="en"/>
              <a:t>Lexical sample − </a:t>
            </a:r>
            <a:r>
              <a:rPr lang="en"/>
              <a:t>This kind of corpora is used in the system, where it is required to disambiguate a small sample of words.</a:t>
            </a:r>
            <a:endParaRPr/>
          </a:p>
          <a:p>
            <a:pPr indent="0" lvl="0" marL="0" rtl="0" algn="l">
              <a:spcBef>
                <a:spcPts val="1200"/>
              </a:spcBef>
              <a:spcAft>
                <a:spcPts val="1200"/>
              </a:spcAft>
              <a:buNone/>
            </a:pPr>
            <a:r>
              <a:rPr b="1" lang="en"/>
              <a:t>All-words − </a:t>
            </a:r>
            <a:r>
              <a:rPr lang="en"/>
              <a:t>This kind of corpora is used in the system, where it is expected to disambiguate all the words in a piece of running text.</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120"/>
              <a:t>Approaches and Methods to Word Sense Disambiguation (WSD)</a:t>
            </a:r>
            <a:endParaRPr sz="2120"/>
          </a:p>
        </p:txBody>
      </p:sp>
      <p:sp>
        <p:nvSpPr>
          <p:cNvPr id="217" name="Google Shape;217;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b="1" lang="en"/>
              <a:t>Dictionary-based or Knowledge-based Methods</a:t>
            </a:r>
            <a:endParaRPr b="1"/>
          </a:p>
          <a:p>
            <a:pPr indent="0" lvl="0" marL="0" rtl="0" algn="l">
              <a:spcBef>
                <a:spcPts val="1200"/>
              </a:spcBef>
              <a:spcAft>
                <a:spcPts val="0"/>
              </a:spcAft>
              <a:buNone/>
            </a:pPr>
            <a:r>
              <a:rPr lang="en"/>
              <a:t>As the name suggests, for disambiguation, these methods primarily rely on dictionaries, treasures and lexical knowledge base. They do not use corpora evidences for disambiguation.</a:t>
            </a:r>
            <a:endParaRPr/>
          </a:p>
          <a:p>
            <a:pPr indent="0" lvl="0" marL="0" rtl="0" algn="l">
              <a:spcBef>
                <a:spcPts val="1200"/>
              </a:spcBef>
              <a:spcAft>
                <a:spcPts val="0"/>
              </a:spcAft>
              <a:buNone/>
            </a:pPr>
            <a:r>
              <a:rPr lang="en"/>
              <a:t> The Lesk method is the seminal dictionary-based method introduced by Michael Lesk in 1986. </a:t>
            </a:r>
            <a:endParaRPr/>
          </a:p>
          <a:p>
            <a:pPr indent="0" lvl="0" marL="0" rtl="0" algn="l">
              <a:spcBef>
                <a:spcPts val="1200"/>
              </a:spcBef>
              <a:spcAft>
                <a:spcPts val="0"/>
              </a:spcAft>
              <a:buNone/>
            </a:pPr>
            <a:r>
              <a:rPr lang="en"/>
              <a:t>The Lesk definition, on which the Lesk algorithm is based is measure overlap between sense definitions for all words in context. </a:t>
            </a:r>
            <a:endParaRPr/>
          </a:p>
          <a:p>
            <a:pPr indent="0" lvl="0" marL="0" rtl="0" algn="l">
              <a:spcBef>
                <a:spcPts val="1200"/>
              </a:spcBef>
              <a:spcAft>
                <a:spcPts val="0"/>
              </a:spcAft>
              <a:buNone/>
            </a:pPr>
            <a:r>
              <a:rPr lang="en"/>
              <a:t>However, in 2000, Kilgarriff and Rosensweig gave the simplified Lesk definition as measure overlap between sense definitions of word and current context, which further means identify the correct sense for one word at a time. </a:t>
            </a:r>
            <a:endParaRPr/>
          </a:p>
          <a:p>
            <a:pPr indent="0" lvl="0" marL="0" rtl="0" algn="l">
              <a:spcBef>
                <a:spcPts val="1200"/>
              </a:spcBef>
              <a:spcAft>
                <a:spcPts val="1200"/>
              </a:spcAft>
              <a:buNone/>
            </a:pPr>
            <a:r>
              <a:rPr lang="en"/>
              <a:t>Here the current context is the set of words in surrounding sentence or paragraph.</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Supervised Methods</a:t>
            </a:r>
            <a:endParaRPr/>
          </a:p>
        </p:txBody>
      </p:sp>
      <p:sp>
        <p:nvSpPr>
          <p:cNvPr id="223" name="Google Shape;223;p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For disambiguation, machine learning methods make use of sense-annotated corpora to train. These methods assume that the context can provide enough evidence on its own to disambiguate the sense. In these methods, the words knowledge and reasoning are deemed unnecessary. The context is represented as a set of features of the words. It includes the information about the surrounding words also. Support vector machine and memory-based learning are the most successful supervised learning approaches to WSD. These methods rely on substantial amount of manually sense-tagged corpora, which is very expensive to create.</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Semi-supervised Methods</a:t>
            </a:r>
            <a:endParaRPr/>
          </a:p>
        </p:txBody>
      </p:sp>
      <p:sp>
        <p:nvSpPr>
          <p:cNvPr id="229" name="Google Shape;229;p4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Due to the lack of training corpus, most of the word sense disambiguation algorithms use semi-supervised learning methods. It is because semi-supervised methods use both labelled as well as unlabeled data. These methods require very small amount of annotated text and large amount of plain unannotated text. The technique that is used by semisupervised methods is bootstrapping from seed data.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Demo program</a:t>
            </a:r>
            <a:endParaRPr/>
          </a:p>
        </p:txBody>
      </p:sp>
      <p:sp>
        <p:nvSpPr>
          <p:cNvPr id="67" name="Google Shape;67;p15"/>
          <p:cNvSpPr txBox="1"/>
          <p:nvPr>
            <p:ph idx="1" type="body"/>
          </p:nvPr>
        </p:nvSpPr>
        <p:spPr>
          <a:xfrm>
            <a:off x="311700" y="1152475"/>
            <a:ext cx="39990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1"/>
              </a:buClr>
              <a:buSzPts val="605"/>
              <a:buFont typeface="Arial"/>
              <a:buNone/>
            </a:pPr>
            <a:r>
              <a:rPr lang="en" sz="1390"/>
              <a:t>from owlready2 import *</a:t>
            </a:r>
            <a:endParaRPr sz="1390"/>
          </a:p>
          <a:p>
            <a:pPr indent="0" lvl="0" marL="0" rtl="0" algn="l">
              <a:lnSpc>
                <a:spcPct val="95000"/>
              </a:lnSpc>
              <a:spcBef>
                <a:spcPts val="1200"/>
              </a:spcBef>
              <a:spcAft>
                <a:spcPts val="0"/>
              </a:spcAft>
              <a:buClr>
                <a:schemeClr val="dk1"/>
              </a:buClr>
              <a:buSzPts val="605"/>
              <a:buFont typeface="Arial"/>
              <a:buNone/>
            </a:pPr>
            <a:r>
              <a:t/>
            </a:r>
            <a:endParaRPr sz="1390"/>
          </a:p>
          <a:p>
            <a:pPr indent="0" lvl="0" marL="0" rtl="0" algn="l">
              <a:lnSpc>
                <a:spcPct val="95000"/>
              </a:lnSpc>
              <a:spcBef>
                <a:spcPts val="1200"/>
              </a:spcBef>
              <a:spcAft>
                <a:spcPts val="0"/>
              </a:spcAft>
              <a:buClr>
                <a:schemeClr val="dk1"/>
              </a:buClr>
              <a:buSzPts val="605"/>
              <a:buFont typeface="Arial"/>
              <a:buNone/>
            </a:pPr>
            <a:r>
              <a:rPr lang="en" sz="1390"/>
              <a:t>onto = get_ontology("http://example.org/ontology.owl")</a:t>
            </a:r>
            <a:endParaRPr sz="1390"/>
          </a:p>
          <a:p>
            <a:pPr indent="0" lvl="0" marL="0" rtl="0" algn="l">
              <a:lnSpc>
                <a:spcPct val="95000"/>
              </a:lnSpc>
              <a:spcBef>
                <a:spcPts val="1200"/>
              </a:spcBef>
              <a:spcAft>
                <a:spcPts val="0"/>
              </a:spcAft>
              <a:buClr>
                <a:schemeClr val="dk1"/>
              </a:buClr>
              <a:buSzPts val="605"/>
              <a:buFont typeface="Arial"/>
              <a:buNone/>
            </a:pPr>
            <a:r>
              <a:t/>
            </a:r>
            <a:endParaRPr sz="1390"/>
          </a:p>
          <a:p>
            <a:pPr indent="0" lvl="0" marL="0" rtl="0" algn="l">
              <a:lnSpc>
                <a:spcPct val="95000"/>
              </a:lnSpc>
              <a:spcBef>
                <a:spcPts val="1200"/>
              </a:spcBef>
              <a:spcAft>
                <a:spcPts val="0"/>
              </a:spcAft>
              <a:buClr>
                <a:schemeClr val="dk1"/>
              </a:buClr>
              <a:buSzPts val="605"/>
              <a:buFont typeface="Arial"/>
              <a:buNone/>
            </a:pPr>
            <a:r>
              <a:rPr lang="en" sz="1390"/>
              <a:t>with onto:</a:t>
            </a:r>
            <a:endParaRPr sz="1390"/>
          </a:p>
          <a:p>
            <a:pPr indent="0" lvl="0" marL="0" rtl="0" algn="l">
              <a:lnSpc>
                <a:spcPct val="95000"/>
              </a:lnSpc>
              <a:spcBef>
                <a:spcPts val="1200"/>
              </a:spcBef>
              <a:spcAft>
                <a:spcPts val="0"/>
              </a:spcAft>
              <a:buClr>
                <a:schemeClr val="dk1"/>
              </a:buClr>
              <a:buSzPts val="605"/>
              <a:buFont typeface="Arial"/>
              <a:buNone/>
            </a:pPr>
            <a:r>
              <a:rPr lang="en" sz="1390"/>
              <a:t>    class Disease(Thing): pass</a:t>
            </a:r>
            <a:endParaRPr sz="1390"/>
          </a:p>
          <a:p>
            <a:pPr indent="0" lvl="0" marL="0" rtl="0" algn="l">
              <a:lnSpc>
                <a:spcPct val="95000"/>
              </a:lnSpc>
              <a:spcBef>
                <a:spcPts val="1200"/>
              </a:spcBef>
              <a:spcAft>
                <a:spcPts val="0"/>
              </a:spcAft>
              <a:buClr>
                <a:schemeClr val="dk1"/>
              </a:buClr>
              <a:buSzPts val="605"/>
              <a:buFont typeface="Arial"/>
              <a:buNone/>
            </a:pPr>
            <a:r>
              <a:rPr lang="en" sz="1390"/>
              <a:t>    class Symptom(Thing): pass</a:t>
            </a:r>
            <a:endParaRPr sz="1390"/>
          </a:p>
          <a:p>
            <a:pPr indent="0" lvl="0" marL="0" rtl="0" algn="l">
              <a:lnSpc>
                <a:spcPct val="95000"/>
              </a:lnSpc>
              <a:spcBef>
                <a:spcPts val="1200"/>
              </a:spcBef>
              <a:spcAft>
                <a:spcPts val="0"/>
              </a:spcAft>
              <a:buClr>
                <a:schemeClr val="dk1"/>
              </a:buClr>
              <a:buSzPts val="605"/>
              <a:buFont typeface="Arial"/>
              <a:buNone/>
            </a:pPr>
            <a:r>
              <a:rPr lang="en" sz="1390"/>
              <a:t>    class hasSymptom(Disease &gt;&gt; Symptom): pass</a:t>
            </a:r>
            <a:endParaRPr sz="1390"/>
          </a:p>
          <a:p>
            <a:pPr indent="0" lvl="0" marL="0" rtl="0" algn="l">
              <a:lnSpc>
                <a:spcPct val="95000"/>
              </a:lnSpc>
              <a:spcBef>
                <a:spcPts val="1200"/>
              </a:spcBef>
              <a:spcAft>
                <a:spcPts val="0"/>
              </a:spcAft>
              <a:buClr>
                <a:schemeClr val="dk1"/>
              </a:buClr>
              <a:buSzPts val="605"/>
              <a:buFont typeface="Arial"/>
              <a:buNone/>
            </a:pPr>
            <a:r>
              <a:t/>
            </a:r>
            <a:endParaRPr sz="1390"/>
          </a:p>
          <a:p>
            <a:pPr indent="0" lvl="0" marL="0" rtl="0" algn="l">
              <a:lnSpc>
                <a:spcPct val="95000"/>
              </a:lnSpc>
              <a:spcBef>
                <a:spcPts val="1200"/>
              </a:spcBef>
              <a:spcAft>
                <a:spcPts val="0"/>
              </a:spcAft>
              <a:buClr>
                <a:schemeClr val="dk1"/>
              </a:buClr>
              <a:buSzPts val="605"/>
              <a:buFont typeface="Arial"/>
              <a:buNone/>
            </a:pPr>
            <a:r>
              <a:t/>
            </a:r>
            <a:endParaRPr sz="1390"/>
          </a:p>
          <a:p>
            <a:pPr indent="0" lvl="0" marL="0" rtl="0" algn="l">
              <a:lnSpc>
                <a:spcPct val="95000"/>
              </a:lnSpc>
              <a:spcBef>
                <a:spcPts val="1200"/>
              </a:spcBef>
              <a:spcAft>
                <a:spcPts val="1200"/>
              </a:spcAft>
              <a:buSzPts val="605"/>
              <a:buNone/>
            </a:pPr>
            <a:r>
              <a:t/>
            </a:r>
            <a:endParaRPr sz="1390"/>
          </a:p>
        </p:txBody>
      </p:sp>
      <p:sp>
        <p:nvSpPr>
          <p:cNvPr id="68" name="Google Shape;68;p15"/>
          <p:cNvSpPr txBox="1"/>
          <p:nvPr/>
        </p:nvSpPr>
        <p:spPr>
          <a:xfrm>
            <a:off x="5042475" y="1261650"/>
            <a:ext cx="4050900" cy="3325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2"/>
                </a:solidFill>
              </a:rPr>
              <a:t>covid = Disease("COVID-19")</a:t>
            </a:r>
            <a:endParaRPr>
              <a:solidFill>
                <a:schemeClr val="dk2"/>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2"/>
                </a:solidFill>
              </a:rPr>
              <a:t>fever = Symptom("Fever")</a:t>
            </a:r>
            <a:endParaRPr>
              <a:solidFill>
                <a:schemeClr val="dk2"/>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2"/>
                </a:solidFill>
              </a:rPr>
              <a:t>covid.hasSymptom.append(fever)</a:t>
            </a:r>
            <a:endParaRPr>
              <a:solidFill>
                <a:schemeClr val="dk2"/>
              </a:solidFill>
            </a:endParaRPr>
          </a:p>
          <a:p>
            <a:pPr indent="0" lvl="0" marL="0" rtl="0" algn="l">
              <a:lnSpc>
                <a:spcPct val="115000"/>
              </a:lnSpc>
              <a:spcBef>
                <a:spcPts val="1200"/>
              </a:spcBef>
              <a:spcAft>
                <a:spcPts val="0"/>
              </a:spcAft>
              <a:buClr>
                <a:schemeClr val="dk1"/>
              </a:buClr>
              <a:buSzPts val="1100"/>
              <a:buFont typeface="Arial"/>
              <a:buNone/>
            </a:pPr>
            <a:r>
              <a:t/>
            </a:r>
            <a:endParaRPr>
              <a:solidFill>
                <a:schemeClr val="dk2"/>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2"/>
                </a:solidFill>
              </a:rPr>
              <a:t>print(list(covid.hasSymptom))  # Output: [Fever]</a:t>
            </a:r>
            <a:endParaRPr>
              <a:solidFill>
                <a:schemeClr val="dk2"/>
              </a:solidFill>
            </a:endParaRPr>
          </a:p>
          <a:p>
            <a:pPr indent="0" lvl="0" marL="0" rtl="0" algn="l">
              <a:spcBef>
                <a:spcPts val="1200"/>
              </a:spcBef>
              <a:spcAft>
                <a:spcPts val="0"/>
              </a:spcAft>
              <a:buNone/>
            </a:pPr>
            <a:r>
              <a:t/>
            </a:r>
            <a:endParaRPr>
              <a:solidFill>
                <a:schemeClr val="dk2"/>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Unsupervised Methods</a:t>
            </a:r>
            <a:endParaRPr/>
          </a:p>
        </p:txBody>
      </p:sp>
      <p:sp>
        <p:nvSpPr>
          <p:cNvPr id="235" name="Google Shape;235;p4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These methods assume that similar senses occur in similar context. That is why the senses can be induced from text by clustering word occurrences by using some measure of similarity of the context. </a:t>
            </a:r>
            <a:endParaRPr/>
          </a:p>
          <a:p>
            <a:pPr indent="0" lvl="0" marL="0" rtl="0" algn="l">
              <a:spcBef>
                <a:spcPts val="1200"/>
              </a:spcBef>
              <a:spcAft>
                <a:spcPts val="1200"/>
              </a:spcAft>
              <a:buNone/>
            </a:pPr>
            <a:r>
              <a:rPr lang="en"/>
              <a:t>This task is called word sense induction or discrimination. Unsupervised methods have great potential to overcome the knowledge acquisition bottleneck due to non-dependency on manual efforts.</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Applications of Word Sense Disambiguation (WSD)</a:t>
            </a:r>
            <a:endParaRPr/>
          </a:p>
        </p:txBody>
      </p:sp>
      <p:sp>
        <p:nvSpPr>
          <p:cNvPr id="241" name="Google Shape;241;p4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62500"/>
          </a:bodyPr>
          <a:lstStyle/>
          <a:p>
            <a:pPr indent="0" lvl="0" marL="0" rtl="0" algn="l">
              <a:lnSpc>
                <a:spcPct val="150000"/>
              </a:lnSpc>
              <a:spcBef>
                <a:spcPts val="1400"/>
              </a:spcBef>
              <a:spcAft>
                <a:spcPts val="0"/>
              </a:spcAft>
              <a:buClr>
                <a:schemeClr val="dk1"/>
              </a:buClr>
              <a:buSzPct val="73333"/>
              <a:buFont typeface="Arial"/>
              <a:buNone/>
            </a:pPr>
            <a:r>
              <a:rPr b="1" lang="en" sz="1500">
                <a:solidFill>
                  <a:schemeClr val="dk1"/>
                </a:solidFill>
                <a:latin typeface="Verdana"/>
                <a:ea typeface="Verdana"/>
                <a:cs typeface="Verdana"/>
                <a:sym typeface="Verdana"/>
              </a:rPr>
              <a:t>Machine Translation</a:t>
            </a:r>
            <a:endParaRPr b="1" sz="1500">
              <a:solidFill>
                <a:schemeClr val="dk1"/>
              </a:solidFill>
              <a:latin typeface="Verdana"/>
              <a:ea typeface="Verdana"/>
              <a:cs typeface="Verdana"/>
              <a:sym typeface="Verdana"/>
            </a:endParaRPr>
          </a:p>
          <a:p>
            <a:pPr indent="0" lvl="0" marL="0" rtl="0" algn="l">
              <a:spcBef>
                <a:spcPts val="400"/>
              </a:spcBef>
              <a:spcAft>
                <a:spcPts val="0"/>
              </a:spcAft>
              <a:buClr>
                <a:schemeClr val="dk1"/>
              </a:buClr>
              <a:buSzPct val="91666"/>
              <a:buFont typeface="Arial"/>
              <a:buNone/>
            </a:pPr>
            <a:r>
              <a:rPr lang="en" sz="1200">
                <a:solidFill>
                  <a:schemeClr val="dk1"/>
                </a:solidFill>
                <a:latin typeface="Verdana"/>
                <a:ea typeface="Verdana"/>
                <a:cs typeface="Verdana"/>
                <a:sym typeface="Verdana"/>
              </a:rPr>
              <a:t>Machine translation or MT is the most obvious application of WSD. In MT, Lexical choice for the words that have distinct translations for different senses, is done by WSD. The senses in MT are represented as words in the target language. Most of the machine translation systems do not use explicit WSD module.</a:t>
            </a:r>
            <a:endParaRPr sz="1200">
              <a:solidFill>
                <a:schemeClr val="dk1"/>
              </a:solidFill>
              <a:latin typeface="Verdana"/>
              <a:ea typeface="Verdana"/>
              <a:cs typeface="Verdana"/>
              <a:sym typeface="Verdana"/>
            </a:endParaRPr>
          </a:p>
          <a:p>
            <a:pPr indent="0" lvl="0" marL="0" rtl="0" algn="l">
              <a:lnSpc>
                <a:spcPct val="150000"/>
              </a:lnSpc>
              <a:spcBef>
                <a:spcPts val="1400"/>
              </a:spcBef>
              <a:spcAft>
                <a:spcPts val="0"/>
              </a:spcAft>
              <a:buClr>
                <a:schemeClr val="dk1"/>
              </a:buClr>
              <a:buSzPct val="73333"/>
              <a:buFont typeface="Arial"/>
              <a:buNone/>
            </a:pPr>
            <a:r>
              <a:rPr b="1" lang="en" sz="1500">
                <a:solidFill>
                  <a:schemeClr val="dk1"/>
                </a:solidFill>
                <a:latin typeface="Verdana"/>
                <a:ea typeface="Verdana"/>
                <a:cs typeface="Verdana"/>
                <a:sym typeface="Verdana"/>
              </a:rPr>
              <a:t>Information Retrieval (IR)</a:t>
            </a:r>
            <a:endParaRPr b="1" sz="1500">
              <a:solidFill>
                <a:schemeClr val="dk1"/>
              </a:solidFill>
              <a:latin typeface="Verdana"/>
              <a:ea typeface="Verdana"/>
              <a:cs typeface="Verdana"/>
              <a:sym typeface="Verdana"/>
            </a:endParaRPr>
          </a:p>
          <a:p>
            <a:pPr indent="0" lvl="0" marL="0" rtl="0" algn="l">
              <a:spcBef>
                <a:spcPts val="400"/>
              </a:spcBef>
              <a:spcAft>
                <a:spcPts val="0"/>
              </a:spcAft>
              <a:buClr>
                <a:schemeClr val="dk1"/>
              </a:buClr>
              <a:buSzPct val="91666"/>
              <a:buFont typeface="Arial"/>
              <a:buNone/>
            </a:pPr>
            <a:r>
              <a:rPr lang="en" sz="1200">
                <a:solidFill>
                  <a:schemeClr val="dk1"/>
                </a:solidFill>
                <a:latin typeface="Verdana"/>
                <a:ea typeface="Verdana"/>
                <a:cs typeface="Verdana"/>
                <a:sym typeface="Verdana"/>
              </a:rPr>
              <a:t>Information retrieval (IR) may be defined as a software program that deals with the organization, storage, retrieval and evaluation of information from document repositories particularly textual information. The system basically assists users in finding the information they required but it does not explicitly return the answers of the questions. WSD is used to resolve the ambiguities of the queries provided to IR system. As like MT, current IR systems do not explicitly use WSD module and they rely on the concept that user would type enough context in the query to only retrieve relevant documents.</a:t>
            </a:r>
            <a:endParaRPr sz="1200">
              <a:solidFill>
                <a:schemeClr val="dk1"/>
              </a:solidFill>
              <a:latin typeface="Verdana"/>
              <a:ea typeface="Verdana"/>
              <a:cs typeface="Verdana"/>
              <a:sym typeface="Verdana"/>
            </a:endParaRPr>
          </a:p>
          <a:p>
            <a:pPr indent="0" lvl="0" marL="0" rtl="0" algn="l">
              <a:lnSpc>
                <a:spcPct val="150000"/>
              </a:lnSpc>
              <a:spcBef>
                <a:spcPts val="1400"/>
              </a:spcBef>
              <a:spcAft>
                <a:spcPts val="0"/>
              </a:spcAft>
              <a:buClr>
                <a:schemeClr val="dk1"/>
              </a:buClr>
              <a:buSzPct val="73333"/>
              <a:buFont typeface="Arial"/>
              <a:buNone/>
            </a:pPr>
            <a:r>
              <a:rPr b="1" lang="en" sz="1500">
                <a:solidFill>
                  <a:schemeClr val="dk1"/>
                </a:solidFill>
                <a:latin typeface="Verdana"/>
                <a:ea typeface="Verdana"/>
                <a:cs typeface="Verdana"/>
                <a:sym typeface="Verdana"/>
              </a:rPr>
              <a:t>Text Mining and Information Extraction (IE)</a:t>
            </a:r>
            <a:endParaRPr b="1" sz="1500">
              <a:solidFill>
                <a:schemeClr val="dk1"/>
              </a:solidFill>
              <a:latin typeface="Verdana"/>
              <a:ea typeface="Verdana"/>
              <a:cs typeface="Verdana"/>
              <a:sym typeface="Verdana"/>
            </a:endParaRPr>
          </a:p>
          <a:p>
            <a:pPr indent="0" lvl="0" marL="0" rtl="0" algn="l">
              <a:spcBef>
                <a:spcPts val="400"/>
              </a:spcBef>
              <a:spcAft>
                <a:spcPts val="0"/>
              </a:spcAft>
              <a:buClr>
                <a:schemeClr val="dk1"/>
              </a:buClr>
              <a:buSzPct val="91666"/>
              <a:buFont typeface="Arial"/>
              <a:buNone/>
            </a:pPr>
            <a:r>
              <a:rPr lang="en" sz="1200">
                <a:solidFill>
                  <a:schemeClr val="dk1"/>
                </a:solidFill>
                <a:latin typeface="Verdana"/>
                <a:ea typeface="Verdana"/>
                <a:cs typeface="Verdana"/>
                <a:sym typeface="Verdana"/>
              </a:rPr>
              <a:t>In most of the applications, WSD is necessary to do accurate analysis of text. For example, WSD helps intelligent gathering system to do flagging of the correct words. For example, medical intelligent system might need flagging of illegal drugs rather than medical drugs</a:t>
            </a:r>
            <a:endParaRPr sz="1200">
              <a:solidFill>
                <a:schemeClr val="dk1"/>
              </a:solidFill>
              <a:latin typeface="Verdana"/>
              <a:ea typeface="Verdana"/>
              <a:cs typeface="Verdana"/>
              <a:sym typeface="Verdana"/>
            </a:endParaRPr>
          </a:p>
          <a:p>
            <a:pPr indent="0" lvl="0" marL="0" rtl="0" algn="l">
              <a:lnSpc>
                <a:spcPct val="150000"/>
              </a:lnSpc>
              <a:spcBef>
                <a:spcPts val="1400"/>
              </a:spcBef>
              <a:spcAft>
                <a:spcPts val="0"/>
              </a:spcAft>
              <a:buClr>
                <a:schemeClr val="dk1"/>
              </a:buClr>
              <a:buSzPct val="73333"/>
              <a:buFont typeface="Arial"/>
              <a:buNone/>
            </a:pPr>
            <a:r>
              <a:rPr b="1" lang="en" sz="1500">
                <a:solidFill>
                  <a:schemeClr val="dk1"/>
                </a:solidFill>
                <a:latin typeface="Verdana"/>
                <a:ea typeface="Verdana"/>
                <a:cs typeface="Verdana"/>
                <a:sym typeface="Verdana"/>
              </a:rPr>
              <a:t>Lexicography</a:t>
            </a:r>
            <a:endParaRPr b="1" sz="1500">
              <a:solidFill>
                <a:schemeClr val="dk1"/>
              </a:solidFill>
              <a:latin typeface="Verdana"/>
              <a:ea typeface="Verdana"/>
              <a:cs typeface="Verdana"/>
              <a:sym typeface="Verdana"/>
            </a:endParaRPr>
          </a:p>
          <a:p>
            <a:pPr indent="0" lvl="0" marL="0" rtl="0" algn="l">
              <a:spcBef>
                <a:spcPts val="400"/>
              </a:spcBef>
              <a:spcAft>
                <a:spcPts val="0"/>
              </a:spcAft>
              <a:buClr>
                <a:schemeClr val="dk1"/>
              </a:buClr>
              <a:buSzPct val="91666"/>
              <a:buFont typeface="Arial"/>
              <a:buNone/>
            </a:pPr>
            <a:r>
              <a:rPr lang="en" sz="1200">
                <a:solidFill>
                  <a:schemeClr val="dk1"/>
                </a:solidFill>
                <a:latin typeface="Verdana"/>
                <a:ea typeface="Verdana"/>
                <a:cs typeface="Verdana"/>
                <a:sym typeface="Verdana"/>
              </a:rPr>
              <a:t>WSD and lexicography can work together in loop because modern lexicography is corpusbased. With lexicography, WSD provides rough empirical sense groupings as well as statistically significant contextual indicators of sense.</a:t>
            </a:r>
            <a:endParaRPr sz="1200">
              <a:solidFill>
                <a:schemeClr val="dk1"/>
              </a:solidFill>
              <a:latin typeface="Verdana"/>
              <a:ea typeface="Verdana"/>
              <a:cs typeface="Verdana"/>
              <a:sym typeface="Verdana"/>
            </a:endParaRPr>
          </a:p>
          <a:p>
            <a:pPr indent="0" lvl="0" marL="0" rtl="0" algn="l">
              <a:spcBef>
                <a:spcPts val="1200"/>
              </a:spcBef>
              <a:spcAft>
                <a:spcPts val="120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Difficulties in Word Sense Disambiguation (WSD)</a:t>
            </a:r>
            <a:endParaRPr/>
          </a:p>
        </p:txBody>
      </p:sp>
      <p:sp>
        <p:nvSpPr>
          <p:cNvPr id="247" name="Google Shape;247;p4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62500"/>
          </a:bodyPr>
          <a:lstStyle/>
          <a:p>
            <a:pPr indent="0" lvl="0" marL="0" rtl="0" algn="l">
              <a:spcBef>
                <a:spcPts val="0"/>
              </a:spcBef>
              <a:spcAft>
                <a:spcPts val="0"/>
              </a:spcAft>
              <a:buNone/>
            </a:pPr>
            <a:r>
              <a:rPr b="1" lang="en"/>
              <a:t>Differences between dictionaries</a:t>
            </a:r>
            <a:endParaRPr b="1"/>
          </a:p>
          <a:p>
            <a:pPr indent="0" lvl="0" marL="0" rtl="0" algn="l">
              <a:spcBef>
                <a:spcPts val="1200"/>
              </a:spcBef>
              <a:spcAft>
                <a:spcPts val="0"/>
              </a:spcAft>
              <a:buNone/>
            </a:pPr>
            <a:r>
              <a:rPr lang="en"/>
              <a:t>The major problem of WSD is to decide the sense of the word because different senses can be very closely related. Even different dictionaries and thesauruses can provide different divisions of words into senses.</a:t>
            </a:r>
            <a:endParaRPr/>
          </a:p>
          <a:p>
            <a:pPr indent="0" lvl="0" marL="0" rtl="0" algn="l">
              <a:spcBef>
                <a:spcPts val="1200"/>
              </a:spcBef>
              <a:spcAft>
                <a:spcPts val="0"/>
              </a:spcAft>
              <a:buNone/>
            </a:pPr>
            <a:r>
              <a:rPr b="1" lang="en"/>
              <a:t>Different algorithms for different applications</a:t>
            </a:r>
            <a:endParaRPr b="1"/>
          </a:p>
          <a:p>
            <a:pPr indent="0" lvl="0" marL="0" rtl="0" algn="l">
              <a:spcBef>
                <a:spcPts val="1200"/>
              </a:spcBef>
              <a:spcAft>
                <a:spcPts val="0"/>
              </a:spcAft>
              <a:buNone/>
            </a:pPr>
            <a:r>
              <a:rPr lang="en"/>
              <a:t>Another problem of WSD is that completely different algorithm might be needed for different applications. For example, in machine translation, it takes the form of target word selection; and in information retrieval, a sense inventory is not required.</a:t>
            </a:r>
            <a:endParaRPr/>
          </a:p>
          <a:p>
            <a:pPr indent="0" lvl="0" marL="0" rtl="0" algn="l">
              <a:spcBef>
                <a:spcPts val="1200"/>
              </a:spcBef>
              <a:spcAft>
                <a:spcPts val="0"/>
              </a:spcAft>
              <a:buNone/>
            </a:pPr>
            <a:r>
              <a:rPr b="1" lang="en"/>
              <a:t>Inter-judge variance</a:t>
            </a:r>
            <a:endParaRPr b="1"/>
          </a:p>
          <a:p>
            <a:pPr indent="0" lvl="0" marL="0" rtl="0" algn="l">
              <a:spcBef>
                <a:spcPts val="1200"/>
              </a:spcBef>
              <a:spcAft>
                <a:spcPts val="0"/>
              </a:spcAft>
              <a:buNone/>
            </a:pPr>
            <a:r>
              <a:rPr lang="en"/>
              <a:t>Another problem of WSD is that WSD systems are generally tested by having their results on a task compared against the task of human beings. This is called the problem of interjudge variance.</a:t>
            </a:r>
            <a:endParaRPr/>
          </a:p>
          <a:p>
            <a:pPr indent="0" lvl="0" marL="0" rtl="0" algn="l">
              <a:spcBef>
                <a:spcPts val="1200"/>
              </a:spcBef>
              <a:spcAft>
                <a:spcPts val="0"/>
              </a:spcAft>
              <a:buNone/>
            </a:pPr>
            <a:r>
              <a:rPr b="1" lang="en"/>
              <a:t>Word-sense discreteness</a:t>
            </a:r>
            <a:endParaRPr b="1"/>
          </a:p>
          <a:p>
            <a:pPr indent="0" lvl="0" marL="0" rtl="0" algn="l">
              <a:spcBef>
                <a:spcPts val="1200"/>
              </a:spcBef>
              <a:spcAft>
                <a:spcPts val="1200"/>
              </a:spcAft>
              <a:buNone/>
            </a:pPr>
            <a:r>
              <a:rPr lang="en"/>
              <a:t>Another difficulty in WSD is that words cannot be easily divided into discrete submeanings.</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Lesk Algorithm</a:t>
            </a:r>
            <a:endParaRPr/>
          </a:p>
        </p:txBody>
      </p:sp>
      <p:sp>
        <p:nvSpPr>
          <p:cNvPr id="253" name="Google Shape;253;p4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245454"/>
              </a:lnSpc>
              <a:spcBef>
                <a:spcPts val="1800"/>
              </a:spcBef>
              <a:spcAft>
                <a:spcPts val="0"/>
              </a:spcAft>
              <a:buNone/>
            </a:pPr>
            <a:r>
              <a:rPr b="1" lang="en" sz="1100">
                <a:solidFill>
                  <a:srgbClr val="383838"/>
                </a:solidFill>
                <a:highlight>
                  <a:srgbClr val="FFFFFF"/>
                </a:highlight>
              </a:rPr>
              <a:t>Lesk Algorithm is a classical Word Sense Disambiguation algorithm introduced by Michael E. Lesk in 1986.</a:t>
            </a:r>
            <a:endParaRPr b="1" sz="1100">
              <a:solidFill>
                <a:srgbClr val="383838"/>
              </a:solidFill>
              <a:highlight>
                <a:srgbClr val="FFFFFF"/>
              </a:highlight>
            </a:endParaRPr>
          </a:p>
          <a:p>
            <a:pPr indent="0" lvl="0" marL="0" rtl="0" algn="l">
              <a:lnSpc>
                <a:spcPct val="245454"/>
              </a:lnSpc>
              <a:spcBef>
                <a:spcPts val="1800"/>
              </a:spcBef>
              <a:spcAft>
                <a:spcPts val="0"/>
              </a:spcAft>
              <a:buClr>
                <a:schemeClr val="dk1"/>
              </a:buClr>
              <a:buSzPts val="1100"/>
              <a:buFont typeface="Arial"/>
              <a:buNone/>
            </a:pPr>
            <a:r>
              <a:rPr lang="en" sz="1100">
                <a:solidFill>
                  <a:srgbClr val="383838"/>
                </a:solidFill>
                <a:highlight>
                  <a:srgbClr val="FFFFFF"/>
                </a:highlight>
              </a:rPr>
              <a:t>The Lesk algorithm is based on the idea that words in a given region of the text will have a similar meaning. In the Simplified Lesk Algorithm, the correct meaning of each word context is found by getting the sense which overlaps the most among the given context and its dictionary meaning.</a:t>
            </a:r>
            <a:endParaRPr sz="1100">
              <a:solidFill>
                <a:srgbClr val="383838"/>
              </a:solidFill>
              <a:highlight>
                <a:srgbClr val="FFFFFF"/>
              </a:highlight>
            </a:endParaRPr>
          </a:p>
          <a:p>
            <a:pPr indent="0" lvl="0" marL="0" rtl="0" algn="l">
              <a:spcBef>
                <a:spcPts val="1200"/>
              </a:spcBef>
              <a:spcAft>
                <a:spcPts val="120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8. </a:t>
            </a:r>
            <a:r>
              <a:rPr lang="en"/>
              <a:t>Word Sense Disambiguation (WSD)</a:t>
            </a:r>
            <a:endParaRPr/>
          </a:p>
        </p:txBody>
      </p:sp>
      <p:sp>
        <p:nvSpPr>
          <p:cNvPr id="259" name="Google Shape;259;p46"/>
          <p:cNvSpPr txBox="1"/>
          <p:nvPr>
            <p:ph idx="1" type="body"/>
          </p:nvPr>
        </p:nvSpPr>
        <p:spPr>
          <a:xfrm>
            <a:off x="311700" y="1152475"/>
            <a:ext cx="4668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i="1" lang="en"/>
              <a:t>Supervised WSD</a:t>
            </a:r>
            <a:endParaRPr i="1"/>
          </a:p>
          <a:p>
            <a:pPr indent="0" lvl="0" marL="0" rtl="0" algn="l">
              <a:spcBef>
                <a:spcPts val="1200"/>
              </a:spcBef>
              <a:spcAft>
                <a:spcPts val="0"/>
              </a:spcAft>
              <a:buNone/>
            </a:pPr>
            <a:r>
              <a:rPr i="1" lang="en"/>
              <a:t>Train a classifier on labeled data.</a:t>
            </a:r>
            <a:endParaRPr i="1"/>
          </a:p>
          <a:p>
            <a:pPr indent="0" lvl="0" marL="0" rtl="0" algn="l">
              <a:spcBef>
                <a:spcPts val="1200"/>
              </a:spcBef>
              <a:spcAft>
                <a:spcPts val="0"/>
              </a:spcAft>
              <a:buNone/>
            </a:pPr>
            <a:r>
              <a:rPr lang="en"/>
              <a:t>from nltk.wsd import lesk</a:t>
            </a:r>
            <a:endParaRPr/>
          </a:p>
          <a:p>
            <a:pPr indent="0" lvl="0" marL="0" rtl="0" algn="l">
              <a:spcBef>
                <a:spcPts val="1200"/>
              </a:spcBef>
              <a:spcAft>
                <a:spcPts val="0"/>
              </a:spcAft>
              <a:buNone/>
            </a:pPr>
            <a:r>
              <a:rPr lang="en"/>
              <a:t>sentence = "He went to the bank to deposit money".split()</a:t>
            </a:r>
            <a:endParaRPr/>
          </a:p>
          <a:p>
            <a:pPr indent="0" lvl="0" marL="0" rtl="0" algn="l">
              <a:spcBef>
                <a:spcPts val="1200"/>
              </a:spcBef>
              <a:spcAft>
                <a:spcPts val="0"/>
              </a:spcAft>
              <a:buNone/>
            </a:pPr>
            <a:r>
              <a:rPr lang="en"/>
              <a:t>sense = lesk(sentence, "bank")</a:t>
            </a:r>
            <a:endParaRPr/>
          </a:p>
          <a:p>
            <a:pPr indent="0" lvl="0" marL="0" rtl="0" algn="l">
              <a:spcBef>
                <a:spcPts val="1200"/>
              </a:spcBef>
              <a:spcAft>
                <a:spcPts val="1200"/>
              </a:spcAft>
              <a:buNone/>
            </a:pPr>
            <a:r>
              <a:rPr lang="en"/>
              <a:t>print(sense, sense.definition())</a:t>
            </a:r>
            <a:endParaRPr/>
          </a:p>
        </p:txBody>
      </p:sp>
      <p:sp>
        <p:nvSpPr>
          <p:cNvPr id="260" name="Google Shape;260;p46"/>
          <p:cNvSpPr txBox="1"/>
          <p:nvPr/>
        </p:nvSpPr>
        <p:spPr>
          <a:xfrm>
            <a:off x="5094025" y="1158575"/>
            <a:ext cx="4092000" cy="93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c1= lesk(word_tokenize('Water current'),'current')</a:t>
            </a:r>
            <a:endParaRPr>
              <a:solidFill>
                <a:schemeClr val="dk2"/>
              </a:solidFill>
            </a:endParaRPr>
          </a:p>
          <a:p>
            <a:pPr indent="0" lvl="0" marL="0" rtl="0" algn="l">
              <a:spcBef>
                <a:spcPts val="0"/>
              </a:spcBef>
              <a:spcAft>
                <a:spcPts val="0"/>
              </a:spcAft>
              <a:buNone/>
            </a:pPr>
            <a:r>
              <a:rPr lang="en">
                <a:solidFill>
                  <a:schemeClr val="dk2"/>
                </a:solidFill>
              </a:rPr>
              <a:t>print(c1,c1.definition())</a:t>
            </a:r>
            <a:endParaRPr>
              <a:solidFill>
                <a:schemeClr val="dk2"/>
              </a:solidFill>
            </a:endParaRPr>
          </a:p>
        </p:txBody>
      </p:sp>
      <p:sp>
        <p:nvSpPr>
          <p:cNvPr id="261" name="Google Shape;261;p46"/>
          <p:cNvSpPr txBox="1"/>
          <p:nvPr/>
        </p:nvSpPr>
        <p:spPr>
          <a:xfrm>
            <a:off x="5176475" y="2571750"/>
            <a:ext cx="3967500" cy="85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50">
                <a:solidFill>
                  <a:srgbClr val="383838"/>
                </a:solidFill>
                <a:highlight>
                  <a:srgbClr val="FFFFFF"/>
                </a:highlight>
              </a:rPr>
              <a:t>c1= lesk(word_tokenize('The current time is 2 AM'),'current')</a:t>
            </a:r>
            <a:endParaRPr sz="1150">
              <a:solidFill>
                <a:srgbClr val="383838"/>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 sz="1150">
                <a:solidFill>
                  <a:srgbClr val="383838"/>
                </a:solidFill>
                <a:highlight>
                  <a:srgbClr val="FFFFFF"/>
                </a:highlight>
              </a:rPr>
              <a:t>print(c1,c1.definition())</a:t>
            </a:r>
            <a:endParaRPr sz="1150">
              <a:solidFill>
                <a:srgbClr val="383838"/>
              </a:solidFill>
              <a:highlight>
                <a:srgbClr val="FFFFFF"/>
              </a:highlight>
            </a:endParaRPr>
          </a:p>
          <a:p>
            <a:pPr indent="0" lvl="0" marL="0" rtl="0" algn="l">
              <a:spcBef>
                <a:spcPts val="0"/>
              </a:spcBef>
              <a:spcAft>
                <a:spcPts val="0"/>
              </a:spcAft>
              <a:buNone/>
            </a:pPr>
            <a:r>
              <a:t/>
            </a:r>
            <a:endParaRPr sz="2100">
              <a:solidFill>
                <a:schemeClr val="dk2"/>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4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Dictionary &amp; Thesaurus-Based WSD</a:t>
            </a:r>
            <a:endParaRPr/>
          </a:p>
        </p:txBody>
      </p:sp>
      <p:sp>
        <p:nvSpPr>
          <p:cNvPr id="267" name="Google Shape;267;p4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Uses lexical resources like WordNet.</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Real-Life Example:</a:t>
            </a:r>
            <a:endParaRPr/>
          </a:p>
          <a:p>
            <a:pPr indent="0" lvl="0" marL="0" rtl="0" algn="l">
              <a:spcBef>
                <a:spcPts val="1200"/>
              </a:spcBef>
              <a:spcAft>
                <a:spcPts val="1200"/>
              </a:spcAft>
              <a:buNone/>
            </a:pPr>
            <a:r>
              <a:rPr lang="en"/>
              <a:t>A dictionary lookup for a chatbot to select word meanings.</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4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9. </a:t>
            </a:r>
            <a:r>
              <a:rPr lang="en"/>
              <a:t>Dictionary and Thesaurus-Based WSD</a:t>
            </a:r>
            <a:endParaRPr/>
          </a:p>
        </p:txBody>
      </p:sp>
      <p:sp>
        <p:nvSpPr>
          <p:cNvPr id="273" name="Google Shape;273;p4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Uses lexical resources like WordNet and thesauruses.</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print(wordnet.synsets("bank"))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4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Dictionary in NLP</a:t>
            </a:r>
            <a:endParaRPr/>
          </a:p>
        </p:txBody>
      </p:sp>
      <p:sp>
        <p:nvSpPr>
          <p:cNvPr id="279" name="Google Shape;279;p49"/>
          <p:cNvSpPr txBox="1"/>
          <p:nvPr>
            <p:ph idx="1" type="body"/>
          </p:nvPr>
        </p:nvSpPr>
        <p:spPr>
          <a:xfrm>
            <a:off x="311700" y="1152475"/>
            <a:ext cx="6081000" cy="34164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a:t>A dictionary in NLP is a collection of words (or tokens) mapped to some kind of linguistic or semantic information.</a:t>
            </a:r>
            <a:endParaRPr/>
          </a:p>
          <a:p>
            <a:pPr indent="0" lvl="0" marL="0" rtl="0" algn="l">
              <a:spcBef>
                <a:spcPts val="1200"/>
              </a:spcBef>
              <a:spcAft>
                <a:spcPts val="0"/>
              </a:spcAft>
              <a:buNone/>
            </a:pPr>
            <a:r>
              <a:rPr lang="en"/>
              <a:t>🔹 Types of NLP Dictionaries:</a:t>
            </a:r>
            <a:endParaRPr/>
          </a:p>
          <a:p>
            <a:pPr indent="0" lvl="0" marL="0" rtl="0" algn="l">
              <a:spcBef>
                <a:spcPts val="1200"/>
              </a:spcBef>
              <a:spcAft>
                <a:spcPts val="0"/>
              </a:spcAft>
              <a:buNone/>
            </a:pPr>
            <a:r>
              <a:rPr lang="en"/>
              <a:t>Lexical Dictionaries – Provide word meanings, POS tags, lemmas, etc.</a:t>
            </a:r>
            <a:endParaRPr/>
          </a:p>
          <a:p>
            <a:pPr indent="0" lvl="0" marL="0" rtl="0" algn="l">
              <a:spcBef>
                <a:spcPts val="1200"/>
              </a:spcBef>
              <a:spcAft>
                <a:spcPts val="0"/>
              </a:spcAft>
              <a:buNone/>
            </a:pPr>
            <a:r>
              <a:rPr lang="en"/>
              <a:t>Example: WordNet, Merriam-Webster API, Oxford Dictionary API</a:t>
            </a:r>
            <a:endParaRPr/>
          </a:p>
          <a:p>
            <a:pPr indent="0" lvl="0" marL="0" rtl="0" algn="l">
              <a:spcBef>
                <a:spcPts val="1200"/>
              </a:spcBef>
              <a:spcAft>
                <a:spcPts val="0"/>
              </a:spcAft>
              <a:buNone/>
            </a:pPr>
            <a:r>
              <a:rPr lang="en"/>
              <a:t>Morphological Dictionaries – Contain root words and their inflected forms.</a:t>
            </a:r>
            <a:endParaRPr/>
          </a:p>
          <a:p>
            <a:pPr indent="0" lvl="0" marL="0" rtl="0" algn="l">
              <a:spcBef>
                <a:spcPts val="1200"/>
              </a:spcBef>
              <a:spcAft>
                <a:spcPts val="0"/>
              </a:spcAft>
              <a:buNone/>
            </a:pPr>
            <a:r>
              <a:rPr lang="en"/>
              <a:t>Used in stemming and lemmatization.</a:t>
            </a:r>
            <a:endParaRPr/>
          </a:p>
          <a:p>
            <a:pPr indent="0" lvl="0" marL="0" rtl="0" algn="l">
              <a:spcBef>
                <a:spcPts val="1200"/>
              </a:spcBef>
              <a:spcAft>
                <a:spcPts val="0"/>
              </a:spcAft>
              <a:buNone/>
            </a:pPr>
            <a:r>
              <a:rPr lang="en"/>
              <a:t>Domain-specific Dictionaries – Contain terms relevant to a particular domain (e.g., medical, legal).</a:t>
            </a:r>
            <a:endParaRPr/>
          </a:p>
          <a:p>
            <a:pPr indent="0" lvl="0" marL="0" rtl="0" algn="l">
              <a:spcBef>
                <a:spcPts val="1200"/>
              </a:spcBef>
              <a:spcAft>
                <a:spcPts val="1200"/>
              </a:spcAft>
              <a:buNone/>
            </a:pPr>
            <a:r>
              <a:rPr lang="en"/>
              <a:t>Custom Dictionaries – Created for tasks like Named Entity Recognition (NER), sentiment classification, etc.</a:t>
            </a:r>
            <a:endParaRPr/>
          </a:p>
        </p:txBody>
      </p:sp>
      <p:sp>
        <p:nvSpPr>
          <p:cNvPr id="280" name="Google Shape;280;p49"/>
          <p:cNvSpPr txBox="1"/>
          <p:nvPr/>
        </p:nvSpPr>
        <p:spPr>
          <a:xfrm>
            <a:off x="6557700" y="488575"/>
            <a:ext cx="2453100" cy="409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2"/>
                </a:solidFill>
              </a:rPr>
              <a:t>Uses in NLP:</a:t>
            </a:r>
            <a:endParaRPr sz="1500">
              <a:solidFill>
                <a:schemeClr val="dk2"/>
              </a:solidFill>
            </a:endParaRPr>
          </a:p>
          <a:p>
            <a:pPr indent="-323850" lvl="0" marL="457200" rtl="0" algn="l">
              <a:spcBef>
                <a:spcPts val="0"/>
              </a:spcBef>
              <a:spcAft>
                <a:spcPts val="0"/>
              </a:spcAft>
              <a:buClr>
                <a:schemeClr val="dk2"/>
              </a:buClr>
              <a:buSzPts val="1500"/>
              <a:buChar char="❏"/>
            </a:pPr>
            <a:r>
              <a:rPr lang="en" sz="1500">
                <a:solidFill>
                  <a:schemeClr val="dk2"/>
                </a:solidFill>
              </a:rPr>
              <a:t>Token normalization (lemmatization/stemming)</a:t>
            </a:r>
            <a:endParaRPr sz="1500">
              <a:solidFill>
                <a:schemeClr val="dk2"/>
              </a:solidFill>
            </a:endParaRPr>
          </a:p>
          <a:p>
            <a:pPr indent="0" lvl="0" marL="457200" rtl="0" algn="l">
              <a:spcBef>
                <a:spcPts val="0"/>
              </a:spcBef>
              <a:spcAft>
                <a:spcPts val="0"/>
              </a:spcAft>
              <a:buNone/>
            </a:pPr>
            <a:r>
              <a:t/>
            </a:r>
            <a:endParaRPr sz="1500">
              <a:solidFill>
                <a:schemeClr val="dk2"/>
              </a:solidFill>
            </a:endParaRPr>
          </a:p>
          <a:p>
            <a:pPr indent="-323850" lvl="0" marL="457200" rtl="0" algn="l">
              <a:spcBef>
                <a:spcPts val="0"/>
              </a:spcBef>
              <a:spcAft>
                <a:spcPts val="0"/>
              </a:spcAft>
              <a:buClr>
                <a:schemeClr val="dk2"/>
              </a:buClr>
              <a:buSzPts val="1500"/>
              <a:buChar char="❏"/>
            </a:pPr>
            <a:r>
              <a:rPr lang="en" sz="1500">
                <a:solidFill>
                  <a:schemeClr val="dk2"/>
                </a:solidFill>
              </a:rPr>
              <a:t>Part-of-Speech tagging</a:t>
            </a:r>
            <a:endParaRPr sz="1500">
              <a:solidFill>
                <a:schemeClr val="dk2"/>
              </a:solidFill>
            </a:endParaRPr>
          </a:p>
          <a:p>
            <a:pPr indent="0" lvl="0" marL="457200" rtl="0" algn="l">
              <a:spcBef>
                <a:spcPts val="0"/>
              </a:spcBef>
              <a:spcAft>
                <a:spcPts val="0"/>
              </a:spcAft>
              <a:buNone/>
            </a:pPr>
            <a:r>
              <a:t/>
            </a:r>
            <a:endParaRPr sz="1500">
              <a:solidFill>
                <a:schemeClr val="dk2"/>
              </a:solidFill>
            </a:endParaRPr>
          </a:p>
          <a:p>
            <a:pPr indent="-323850" lvl="0" marL="457200" rtl="0" algn="l">
              <a:spcBef>
                <a:spcPts val="0"/>
              </a:spcBef>
              <a:spcAft>
                <a:spcPts val="0"/>
              </a:spcAft>
              <a:buClr>
                <a:schemeClr val="dk2"/>
              </a:buClr>
              <a:buSzPts val="1500"/>
              <a:buChar char="❏"/>
            </a:pPr>
            <a:r>
              <a:rPr lang="en" sz="1500">
                <a:solidFill>
                  <a:schemeClr val="dk2"/>
                </a:solidFill>
              </a:rPr>
              <a:t>Named Entity Recognition</a:t>
            </a:r>
            <a:endParaRPr sz="1500">
              <a:solidFill>
                <a:schemeClr val="dk2"/>
              </a:solidFill>
            </a:endParaRPr>
          </a:p>
          <a:p>
            <a:pPr indent="0" lvl="0" marL="457200" rtl="0" algn="l">
              <a:spcBef>
                <a:spcPts val="0"/>
              </a:spcBef>
              <a:spcAft>
                <a:spcPts val="0"/>
              </a:spcAft>
              <a:buNone/>
            </a:pPr>
            <a:r>
              <a:t/>
            </a:r>
            <a:endParaRPr sz="1500">
              <a:solidFill>
                <a:schemeClr val="dk2"/>
              </a:solidFill>
            </a:endParaRPr>
          </a:p>
          <a:p>
            <a:pPr indent="-323850" lvl="0" marL="457200" rtl="0" algn="l">
              <a:spcBef>
                <a:spcPts val="0"/>
              </a:spcBef>
              <a:spcAft>
                <a:spcPts val="0"/>
              </a:spcAft>
              <a:buClr>
                <a:schemeClr val="dk2"/>
              </a:buClr>
              <a:buSzPts val="1500"/>
              <a:buChar char="❏"/>
            </a:pPr>
            <a:r>
              <a:rPr lang="en" sz="1500">
                <a:solidFill>
                  <a:schemeClr val="dk2"/>
                </a:solidFill>
              </a:rPr>
              <a:t>Word sense disambiguation</a:t>
            </a:r>
            <a:endParaRPr sz="1500">
              <a:solidFill>
                <a:schemeClr val="dk2"/>
              </a:solidFill>
            </a:endParaRPr>
          </a:p>
          <a:p>
            <a:pPr indent="0" lvl="0" marL="457200" rtl="0" algn="l">
              <a:spcBef>
                <a:spcPts val="0"/>
              </a:spcBef>
              <a:spcAft>
                <a:spcPts val="0"/>
              </a:spcAft>
              <a:buNone/>
            </a:pPr>
            <a:r>
              <a:t/>
            </a:r>
            <a:endParaRPr sz="1500">
              <a:solidFill>
                <a:schemeClr val="dk2"/>
              </a:solidFill>
            </a:endParaRPr>
          </a:p>
          <a:p>
            <a:pPr indent="-323850" lvl="0" marL="457200" rtl="0" algn="l">
              <a:spcBef>
                <a:spcPts val="0"/>
              </a:spcBef>
              <a:spcAft>
                <a:spcPts val="0"/>
              </a:spcAft>
              <a:buClr>
                <a:schemeClr val="dk2"/>
              </a:buClr>
              <a:buSzPts val="1500"/>
              <a:buChar char="❏"/>
            </a:pPr>
            <a:r>
              <a:rPr lang="en" sz="1500">
                <a:solidFill>
                  <a:schemeClr val="dk2"/>
                </a:solidFill>
              </a:rPr>
              <a:t>Spell-check and autocorrect</a:t>
            </a:r>
            <a:endParaRPr sz="1500">
              <a:solidFill>
                <a:schemeClr val="dk2"/>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5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Thesaurus in NLP</a:t>
            </a:r>
            <a:endParaRPr/>
          </a:p>
        </p:txBody>
      </p:sp>
      <p:sp>
        <p:nvSpPr>
          <p:cNvPr id="286" name="Google Shape;286;p50"/>
          <p:cNvSpPr txBox="1"/>
          <p:nvPr>
            <p:ph idx="1" type="body"/>
          </p:nvPr>
        </p:nvSpPr>
        <p:spPr>
          <a:xfrm>
            <a:off x="311700" y="1152475"/>
            <a:ext cx="4607100" cy="3933300"/>
          </a:xfrm>
          <a:prstGeom prst="rect">
            <a:avLst/>
          </a:prstGeom>
        </p:spPr>
        <p:txBody>
          <a:bodyPr anchorCtr="0" anchor="t" bIns="91425" lIns="91425" spcFirstLastPara="1" rIns="91425" wrap="square" tIns="91425">
            <a:noAutofit/>
          </a:bodyPr>
          <a:lstStyle/>
          <a:p>
            <a:pPr indent="0" lvl="0" marL="0" rtl="0" algn="l">
              <a:lnSpc>
                <a:spcPct val="105000"/>
              </a:lnSpc>
              <a:spcBef>
                <a:spcPts val="1200"/>
              </a:spcBef>
              <a:spcAft>
                <a:spcPts val="0"/>
              </a:spcAft>
              <a:buClr>
                <a:schemeClr val="dk1"/>
              </a:buClr>
              <a:buSzPts val="770"/>
              <a:buFont typeface="Arial"/>
              <a:buNone/>
            </a:pPr>
            <a:r>
              <a:rPr lang="en" sz="1070">
                <a:solidFill>
                  <a:schemeClr val="dk1"/>
                </a:solidFill>
              </a:rPr>
              <a:t>A </a:t>
            </a:r>
            <a:r>
              <a:rPr b="1" lang="en" sz="1070">
                <a:solidFill>
                  <a:schemeClr val="dk1"/>
                </a:solidFill>
              </a:rPr>
              <a:t>thesaurus</a:t>
            </a:r>
            <a:r>
              <a:rPr lang="en" sz="1070">
                <a:solidFill>
                  <a:schemeClr val="dk1"/>
                </a:solidFill>
              </a:rPr>
              <a:t> is a resource that lists </a:t>
            </a:r>
            <a:r>
              <a:rPr b="1" lang="en" sz="1070">
                <a:solidFill>
                  <a:schemeClr val="dk1"/>
                </a:solidFill>
              </a:rPr>
              <a:t>synonyms, antonyms, and related words</a:t>
            </a:r>
            <a:r>
              <a:rPr lang="en" sz="1070">
                <a:solidFill>
                  <a:schemeClr val="dk1"/>
                </a:solidFill>
              </a:rPr>
              <a:t> for each word.</a:t>
            </a:r>
            <a:endParaRPr sz="1070">
              <a:solidFill>
                <a:schemeClr val="dk1"/>
              </a:solidFill>
            </a:endParaRPr>
          </a:p>
          <a:p>
            <a:pPr indent="0" lvl="0" marL="0" rtl="0" algn="l">
              <a:lnSpc>
                <a:spcPct val="105000"/>
              </a:lnSpc>
              <a:spcBef>
                <a:spcPts val="1200"/>
              </a:spcBef>
              <a:spcAft>
                <a:spcPts val="0"/>
              </a:spcAft>
              <a:buClr>
                <a:schemeClr val="dk1"/>
              </a:buClr>
              <a:buSzPts val="770"/>
              <a:buFont typeface="Arial"/>
              <a:buNone/>
            </a:pPr>
            <a:r>
              <a:rPr b="1" lang="en" sz="1070">
                <a:solidFill>
                  <a:schemeClr val="dk1"/>
                </a:solidFill>
              </a:rPr>
              <a:t>🔹 Common NLP Thesauri:</a:t>
            </a:r>
            <a:endParaRPr b="1" sz="1070">
              <a:solidFill>
                <a:schemeClr val="dk1"/>
              </a:solidFill>
            </a:endParaRPr>
          </a:p>
          <a:p>
            <a:pPr indent="-296545" lvl="0" marL="457200" rtl="0" algn="l">
              <a:lnSpc>
                <a:spcPct val="105000"/>
              </a:lnSpc>
              <a:spcBef>
                <a:spcPts val="1200"/>
              </a:spcBef>
              <a:spcAft>
                <a:spcPts val="0"/>
              </a:spcAft>
              <a:buClr>
                <a:schemeClr val="dk1"/>
              </a:buClr>
              <a:buSzPts val="1070"/>
              <a:buChar char="●"/>
            </a:pPr>
            <a:r>
              <a:rPr b="1" lang="en" sz="1070">
                <a:solidFill>
                  <a:schemeClr val="dk1"/>
                </a:solidFill>
              </a:rPr>
              <a:t>WordNet</a:t>
            </a:r>
            <a:r>
              <a:rPr lang="en" sz="1070">
                <a:solidFill>
                  <a:schemeClr val="dk1"/>
                </a:solidFill>
              </a:rPr>
              <a:t>: The most widely used electronic lexical database with synonym sets (synsets).</a:t>
            </a:r>
            <a:br>
              <a:rPr lang="en" sz="1070">
                <a:solidFill>
                  <a:schemeClr val="dk1"/>
                </a:solidFill>
              </a:rPr>
            </a:br>
            <a:endParaRPr sz="1070">
              <a:solidFill>
                <a:schemeClr val="dk1"/>
              </a:solidFill>
            </a:endParaRPr>
          </a:p>
          <a:p>
            <a:pPr indent="-296545" lvl="0" marL="457200" rtl="0" algn="l">
              <a:lnSpc>
                <a:spcPct val="105000"/>
              </a:lnSpc>
              <a:spcBef>
                <a:spcPts val="0"/>
              </a:spcBef>
              <a:spcAft>
                <a:spcPts val="0"/>
              </a:spcAft>
              <a:buClr>
                <a:schemeClr val="dk1"/>
              </a:buClr>
              <a:buSzPts val="1070"/>
              <a:buChar char="●"/>
            </a:pPr>
            <a:r>
              <a:rPr b="1" lang="en" sz="1070">
                <a:solidFill>
                  <a:schemeClr val="dk1"/>
                </a:solidFill>
              </a:rPr>
              <a:t>Roget’s Thesaurus</a:t>
            </a:r>
            <a:r>
              <a:rPr lang="en" sz="1070">
                <a:solidFill>
                  <a:schemeClr val="dk1"/>
                </a:solidFill>
              </a:rPr>
              <a:t>: Classical resource, less structured for computational use.</a:t>
            </a:r>
            <a:br>
              <a:rPr lang="en" sz="1070">
                <a:solidFill>
                  <a:schemeClr val="dk1"/>
                </a:solidFill>
              </a:rPr>
            </a:br>
            <a:endParaRPr sz="1070">
              <a:solidFill>
                <a:schemeClr val="dk1"/>
              </a:solidFill>
            </a:endParaRPr>
          </a:p>
          <a:p>
            <a:pPr indent="-296545" lvl="0" marL="457200" rtl="0" algn="l">
              <a:lnSpc>
                <a:spcPct val="105000"/>
              </a:lnSpc>
              <a:spcBef>
                <a:spcPts val="0"/>
              </a:spcBef>
              <a:spcAft>
                <a:spcPts val="0"/>
              </a:spcAft>
              <a:buClr>
                <a:schemeClr val="dk1"/>
              </a:buClr>
              <a:buSzPts val="1070"/>
              <a:buChar char="●"/>
            </a:pPr>
            <a:r>
              <a:rPr b="1" lang="en" sz="1070">
                <a:solidFill>
                  <a:schemeClr val="dk1"/>
                </a:solidFill>
              </a:rPr>
              <a:t>ConceptNet</a:t>
            </a:r>
            <a:r>
              <a:rPr lang="en" sz="1070">
                <a:solidFill>
                  <a:schemeClr val="dk1"/>
                </a:solidFill>
              </a:rPr>
              <a:t>: Semantic network that relates words and concepts.</a:t>
            </a:r>
            <a:br>
              <a:rPr lang="en" sz="1070">
                <a:solidFill>
                  <a:schemeClr val="dk1"/>
                </a:solidFill>
              </a:rPr>
            </a:br>
            <a:endParaRPr sz="1070">
              <a:solidFill>
                <a:schemeClr val="dk1"/>
              </a:solidFill>
            </a:endParaRPr>
          </a:p>
          <a:p>
            <a:pPr indent="0" lvl="0" marL="0" rtl="0" algn="l">
              <a:lnSpc>
                <a:spcPct val="105000"/>
              </a:lnSpc>
              <a:spcBef>
                <a:spcPts val="1200"/>
              </a:spcBef>
              <a:spcAft>
                <a:spcPts val="1200"/>
              </a:spcAft>
              <a:buSzPts val="770"/>
              <a:buNone/>
            </a:pPr>
            <a:r>
              <a:t/>
            </a:r>
            <a:endParaRPr sz="1560"/>
          </a:p>
        </p:txBody>
      </p:sp>
      <p:sp>
        <p:nvSpPr>
          <p:cNvPr id="287" name="Google Shape;287;p50"/>
          <p:cNvSpPr txBox="1"/>
          <p:nvPr/>
        </p:nvSpPr>
        <p:spPr>
          <a:xfrm>
            <a:off x="5248625" y="1127650"/>
            <a:ext cx="3731400" cy="3226200"/>
          </a:xfrm>
          <a:prstGeom prst="rect">
            <a:avLst/>
          </a:prstGeom>
          <a:noFill/>
          <a:ln>
            <a:noFill/>
          </a:ln>
        </p:spPr>
        <p:txBody>
          <a:bodyPr anchorCtr="0" anchor="t" bIns="91425" lIns="91425" spcFirstLastPara="1" rIns="91425" wrap="square" tIns="91425">
            <a:noAutofit/>
          </a:bodyPr>
          <a:lstStyle/>
          <a:p>
            <a:pPr indent="0" lvl="0" marL="0" rtl="0" algn="l">
              <a:lnSpc>
                <a:spcPct val="105000"/>
              </a:lnSpc>
              <a:spcBef>
                <a:spcPts val="1200"/>
              </a:spcBef>
              <a:spcAft>
                <a:spcPts val="0"/>
              </a:spcAft>
              <a:buClr>
                <a:schemeClr val="dk1"/>
              </a:buClr>
              <a:buSzPts val="770"/>
              <a:buFont typeface="Arial"/>
              <a:buNone/>
            </a:pPr>
            <a:r>
              <a:rPr b="1" lang="en" sz="870">
                <a:solidFill>
                  <a:schemeClr val="dk1"/>
                </a:solidFill>
              </a:rPr>
              <a:t>✅ Uses in NLP:</a:t>
            </a:r>
            <a:endParaRPr b="1" sz="870">
              <a:solidFill>
                <a:schemeClr val="dk1"/>
              </a:solidFill>
            </a:endParaRPr>
          </a:p>
          <a:p>
            <a:pPr indent="-283845" lvl="0" marL="457200" rtl="0" algn="l">
              <a:lnSpc>
                <a:spcPct val="105000"/>
              </a:lnSpc>
              <a:spcBef>
                <a:spcPts val="1200"/>
              </a:spcBef>
              <a:spcAft>
                <a:spcPts val="0"/>
              </a:spcAft>
              <a:buClr>
                <a:schemeClr val="dk1"/>
              </a:buClr>
              <a:buSzPts val="870"/>
              <a:buChar char="●"/>
            </a:pPr>
            <a:r>
              <a:rPr lang="en" sz="870">
                <a:solidFill>
                  <a:schemeClr val="dk1"/>
                </a:solidFill>
              </a:rPr>
              <a:t>Query expansion in search engines</a:t>
            </a:r>
            <a:br>
              <a:rPr lang="en" sz="870">
                <a:solidFill>
                  <a:schemeClr val="dk1"/>
                </a:solidFill>
              </a:rPr>
            </a:br>
            <a:endParaRPr sz="870">
              <a:solidFill>
                <a:schemeClr val="dk1"/>
              </a:solidFill>
            </a:endParaRPr>
          </a:p>
          <a:p>
            <a:pPr indent="-283845" lvl="0" marL="457200" rtl="0" algn="l">
              <a:lnSpc>
                <a:spcPct val="105000"/>
              </a:lnSpc>
              <a:spcBef>
                <a:spcPts val="0"/>
              </a:spcBef>
              <a:spcAft>
                <a:spcPts val="0"/>
              </a:spcAft>
              <a:buClr>
                <a:schemeClr val="dk1"/>
              </a:buClr>
              <a:buSzPts val="870"/>
              <a:buChar char="●"/>
            </a:pPr>
            <a:r>
              <a:rPr lang="en" sz="870">
                <a:solidFill>
                  <a:schemeClr val="dk1"/>
                </a:solidFill>
              </a:rPr>
              <a:t>Paraphrase generation</a:t>
            </a:r>
            <a:br>
              <a:rPr lang="en" sz="870">
                <a:solidFill>
                  <a:schemeClr val="dk1"/>
                </a:solidFill>
              </a:rPr>
            </a:br>
            <a:endParaRPr sz="870">
              <a:solidFill>
                <a:schemeClr val="dk1"/>
              </a:solidFill>
            </a:endParaRPr>
          </a:p>
          <a:p>
            <a:pPr indent="-283845" lvl="0" marL="457200" rtl="0" algn="l">
              <a:lnSpc>
                <a:spcPct val="105000"/>
              </a:lnSpc>
              <a:spcBef>
                <a:spcPts val="0"/>
              </a:spcBef>
              <a:spcAft>
                <a:spcPts val="0"/>
              </a:spcAft>
              <a:buClr>
                <a:schemeClr val="dk1"/>
              </a:buClr>
              <a:buSzPts val="870"/>
              <a:buChar char="●"/>
            </a:pPr>
            <a:r>
              <a:rPr lang="en" sz="870">
                <a:solidFill>
                  <a:schemeClr val="dk1"/>
                </a:solidFill>
              </a:rPr>
              <a:t>Text summarization</a:t>
            </a:r>
            <a:br>
              <a:rPr lang="en" sz="870">
                <a:solidFill>
                  <a:schemeClr val="dk1"/>
                </a:solidFill>
              </a:rPr>
            </a:br>
            <a:endParaRPr sz="870">
              <a:solidFill>
                <a:schemeClr val="dk1"/>
              </a:solidFill>
            </a:endParaRPr>
          </a:p>
          <a:p>
            <a:pPr indent="-283845" lvl="0" marL="457200" rtl="0" algn="l">
              <a:lnSpc>
                <a:spcPct val="105000"/>
              </a:lnSpc>
              <a:spcBef>
                <a:spcPts val="0"/>
              </a:spcBef>
              <a:spcAft>
                <a:spcPts val="0"/>
              </a:spcAft>
              <a:buClr>
                <a:schemeClr val="dk1"/>
              </a:buClr>
              <a:buSzPts val="870"/>
              <a:buChar char="●"/>
            </a:pPr>
            <a:r>
              <a:rPr lang="en" sz="870">
                <a:solidFill>
                  <a:schemeClr val="dk1"/>
                </a:solidFill>
              </a:rPr>
              <a:t>Semantic similarity and clustering</a:t>
            </a:r>
            <a:br>
              <a:rPr lang="en" sz="870">
                <a:solidFill>
                  <a:schemeClr val="dk1"/>
                </a:solidFill>
              </a:rPr>
            </a:br>
            <a:endParaRPr sz="870">
              <a:solidFill>
                <a:schemeClr val="dk1"/>
              </a:solidFill>
            </a:endParaRPr>
          </a:p>
          <a:p>
            <a:pPr indent="-283845" lvl="0" marL="457200" rtl="0" algn="l">
              <a:lnSpc>
                <a:spcPct val="105000"/>
              </a:lnSpc>
              <a:spcBef>
                <a:spcPts val="0"/>
              </a:spcBef>
              <a:spcAft>
                <a:spcPts val="0"/>
              </a:spcAft>
              <a:buClr>
                <a:schemeClr val="dk1"/>
              </a:buClr>
              <a:buSzPts val="870"/>
              <a:buChar char="●"/>
            </a:pPr>
            <a:r>
              <a:rPr lang="en" sz="870">
                <a:solidFill>
                  <a:schemeClr val="dk1"/>
                </a:solidFill>
              </a:rPr>
              <a:t>Word sense disambiguation</a:t>
            </a:r>
            <a:br>
              <a:rPr lang="en" sz="870">
                <a:solidFill>
                  <a:schemeClr val="dk1"/>
                </a:solidFill>
              </a:rPr>
            </a:br>
            <a:endParaRPr sz="870">
              <a:solidFill>
                <a:schemeClr val="dk1"/>
              </a:solidFill>
            </a:endParaRPr>
          </a:p>
          <a:p>
            <a:pPr indent="-283845" lvl="0" marL="457200" rtl="0" algn="l">
              <a:lnSpc>
                <a:spcPct val="105000"/>
              </a:lnSpc>
              <a:spcBef>
                <a:spcPts val="0"/>
              </a:spcBef>
              <a:spcAft>
                <a:spcPts val="0"/>
              </a:spcAft>
              <a:buClr>
                <a:schemeClr val="dk1"/>
              </a:buClr>
              <a:buSzPts val="870"/>
              <a:buChar char="●"/>
            </a:pPr>
            <a:r>
              <a:rPr lang="en" sz="870">
                <a:solidFill>
                  <a:schemeClr val="dk1"/>
                </a:solidFill>
              </a:rPr>
              <a:t>Chatbot/Conversational AI vocabulary enhancement</a:t>
            </a:r>
            <a:endParaRPr sz="870">
              <a:solidFill>
                <a:schemeClr val="dk1"/>
              </a:solidFill>
            </a:endParaRPr>
          </a:p>
          <a:p>
            <a:pPr indent="0" lvl="0" marL="0" rtl="0" algn="l">
              <a:spcBef>
                <a:spcPts val="1200"/>
              </a:spcBef>
              <a:spcAft>
                <a:spcPts val="0"/>
              </a:spcAft>
              <a:buNone/>
            </a:pPr>
            <a:r>
              <a:t/>
            </a:r>
            <a:endParaRPr sz="1800">
              <a:solidFill>
                <a:schemeClr val="dk2"/>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5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syn,defi,example..</a:t>
            </a:r>
            <a:endParaRPr/>
          </a:p>
        </p:txBody>
      </p:sp>
      <p:sp>
        <p:nvSpPr>
          <p:cNvPr id="293" name="Google Shape;293;p51"/>
          <p:cNvSpPr txBox="1"/>
          <p:nvPr>
            <p:ph idx="1" type="body"/>
          </p:nvPr>
        </p:nvSpPr>
        <p:spPr>
          <a:xfrm>
            <a:off x="311700" y="1152475"/>
            <a:ext cx="3164100" cy="34164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None/>
            </a:pPr>
            <a:r>
              <a:rPr lang="en"/>
              <a:t>from nltk.corpus import wordnet as wn</a:t>
            </a:r>
            <a:endParaRPr/>
          </a:p>
          <a:p>
            <a:pPr indent="0" lvl="0" marL="0" rtl="0" algn="l">
              <a:spcBef>
                <a:spcPts val="1200"/>
              </a:spcBef>
              <a:spcAft>
                <a:spcPts val="0"/>
              </a:spcAft>
              <a:buNone/>
            </a:pPr>
            <a:r>
              <a:rPr b="1" lang="en"/>
              <a:t># Get synonyms for "bright"</a:t>
            </a:r>
            <a:endParaRPr b="1"/>
          </a:p>
          <a:p>
            <a:pPr indent="0" lvl="0" marL="0" rtl="0" algn="l">
              <a:spcBef>
                <a:spcPts val="1200"/>
              </a:spcBef>
              <a:spcAft>
                <a:spcPts val="0"/>
              </a:spcAft>
              <a:buNone/>
            </a:pPr>
            <a:r>
              <a:rPr b="1" lang="en"/>
              <a:t>synonyms = set()</a:t>
            </a:r>
            <a:endParaRPr b="1"/>
          </a:p>
          <a:p>
            <a:pPr indent="0" lvl="0" marL="0" rtl="0" algn="l">
              <a:spcBef>
                <a:spcPts val="1200"/>
              </a:spcBef>
              <a:spcAft>
                <a:spcPts val="0"/>
              </a:spcAft>
              <a:buNone/>
            </a:pPr>
            <a:r>
              <a:rPr b="1" lang="en"/>
              <a:t>for syn in wn.synsets("bright"):</a:t>
            </a:r>
            <a:endParaRPr b="1"/>
          </a:p>
          <a:p>
            <a:pPr indent="0" lvl="0" marL="0" rtl="0" algn="l">
              <a:spcBef>
                <a:spcPts val="1200"/>
              </a:spcBef>
              <a:spcAft>
                <a:spcPts val="0"/>
              </a:spcAft>
              <a:buNone/>
            </a:pPr>
            <a:r>
              <a:rPr b="1" lang="en"/>
              <a:t>    for lemma in syn.lemmas():</a:t>
            </a:r>
            <a:endParaRPr b="1"/>
          </a:p>
          <a:p>
            <a:pPr indent="0" lvl="0" marL="0" rtl="0" algn="l">
              <a:spcBef>
                <a:spcPts val="1200"/>
              </a:spcBef>
              <a:spcAft>
                <a:spcPts val="0"/>
              </a:spcAft>
              <a:buNone/>
            </a:pPr>
            <a:r>
              <a:rPr b="1" lang="en"/>
              <a:t>        synonyms.add(lemma.name())</a:t>
            </a:r>
            <a:endParaRPr b="1"/>
          </a:p>
          <a:p>
            <a:pPr indent="0" lvl="0" marL="0" rtl="0" algn="l">
              <a:spcBef>
                <a:spcPts val="1200"/>
              </a:spcBef>
              <a:spcAft>
                <a:spcPts val="0"/>
              </a:spcAft>
              <a:buNone/>
            </a:pPr>
            <a:r>
              <a:rPr lang="en"/>
              <a:t>print("Synonyms of 'bright':", synonyms)</a:t>
            </a:r>
            <a:endParaRPr/>
          </a:p>
          <a:p>
            <a:pPr indent="0" lvl="0" marL="0" rtl="0" algn="l">
              <a:spcBef>
                <a:spcPts val="1200"/>
              </a:spcBef>
              <a:spcAft>
                <a:spcPts val="0"/>
              </a:spcAft>
              <a:buNone/>
            </a:pPr>
            <a:r>
              <a:rPr b="1" lang="en"/>
              <a:t># Get definition and example</a:t>
            </a:r>
            <a:endParaRPr b="1"/>
          </a:p>
          <a:p>
            <a:pPr indent="0" lvl="0" marL="0" rtl="0" algn="l">
              <a:spcBef>
                <a:spcPts val="1200"/>
              </a:spcBef>
              <a:spcAft>
                <a:spcPts val="0"/>
              </a:spcAft>
              <a:buNone/>
            </a:pPr>
            <a:r>
              <a:rPr b="1" lang="en"/>
              <a:t>syn = wn.synsets("bright")[0]</a:t>
            </a:r>
            <a:endParaRPr b="1"/>
          </a:p>
          <a:p>
            <a:pPr indent="0" lvl="0" marL="0" rtl="0" algn="l">
              <a:spcBef>
                <a:spcPts val="1200"/>
              </a:spcBef>
              <a:spcAft>
                <a:spcPts val="0"/>
              </a:spcAft>
              <a:buNone/>
            </a:pPr>
            <a:r>
              <a:rPr b="1" lang="en"/>
              <a:t>print("Definition:", syn.definition())</a:t>
            </a:r>
            <a:endParaRPr b="1"/>
          </a:p>
          <a:p>
            <a:pPr indent="0" lvl="0" marL="0" rtl="0" algn="l">
              <a:spcBef>
                <a:spcPts val="1200"/>
              </a:spcBef>
              <a:spcAft>
                <a:spcPts val="1200"/>
              </a:spcAft>
              <a:buNone/>
            </a:pPr>
            <a:r>
              <a:rPr b="1" lang="en"/>
              <a:t>print("Example:", syn.examples())</a:t>
            </a:r>
            <a:endParaRPr b="1"/>
          </a:p>
        </p:txBody>
      </p:sp>
      <p:sp>
        <p:nvSpPr>
          <p:cNvPr id="294" name="Google Shape;294;p51"/>
          <p:cNvSpPr txBox="1"/>
          <p:nvPr/>
        </p:nvSpPr>
        <p:spPr>
          <a:xfrm>
            <a:off x="4867250" y="777200"/>
            <a:ext cx="4061400" cy="392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300">
                <a:solidFill>
                  <a:schemeClr val="dk2"/>
                </a:solidFill>
              </a:rPr>
              <a:t>import nltk</a:t>
            </a:r>
            <a:endParaRPr sz="1100">
              <a:solidFill>
                <a:schemeClr val="dk2"/>
              </a:solidFill>
            </a:endParaRPr>
          </a:p>
          <a:p>
            <a:pPr indent="0" lvl="0" marL="0" rtl="0" algn="l">
              <a:spcBef>
                <a:spcPts val="0"/>
              </a:spcBef>
              <a:spcAft>
                <a:spcPts val="0"/>
              </a:spcAft>
              <a:buClr>
                <a:schemeClr val="dk1"/>
              </a:buClr>
              <a:buSzPts val="1100"/>
              <a:buFont typeface="Arial"/>
              <a:buNone/>
            </a:pPr>
            <a:r>
              <a:rPr lang="en" sz="1300">
                <a:solidFill>
                  <a:schemeClr val="dk2"/>
                </a:solidFill>
              </a:rPr>
              <a:t>from nltk.corpus import wordnet as wn</a:t>
            </a:r>
            <a:endParaRPr sz="1300">
              <a:solidFill>
                <a:schemeClr val="dk2"/>
              </a:solidFill>
            </a:endParaRPr>
          </a:p>
          <a:p>
            <a:pPr indent="0" lvl="0" marL="0" rtl="0" algn="l">
              <a:spcBef>
                <a:spcPts val="0"/>
              </a:spcBef>
              <a:spcAft>
                <a:spcPts val="0"/>
              </a:spcAft>
              <a:buClr>
                <a:schemeClr val="dk1"/>
              </a:buClr>
              <a:buSzPts val="1100"/>
              <a:buFont typeface="Arial"/>
              <a:buNone/>
            </a:pPr>
            <a:r>
              <a:t/>
            </a:r>
            <a:endParaRPr sz="1300">
              <a:solidFill>
                <a:schemeClr val="dk2"/>
              </a:solidFill>
            </a:endParaRPr>
          </a:p>
          <a:p>
            <a:pPr indent="0" lvl="0" marL="0" rtl="0" algn="l">
              <a:spcBef>
                <a:spcPts val="0"/>
              </a:spcBef>
              <a:spcAft>
                <a:spcPts val="0"/>
              </a:spcAft>
              <a:buClr>
                <a:schemeClr val="dk1"/>
              </a:buClr>
              <a:buSzPts val="1100"/>
              <a:buFont typeface="Arial"/>
              <a:buNone/>
            </a:pPr>
            <a:r>
              <a:rPr lang="en" sz="1300">
                <a:solidFill>
                  <a:schemeClr val="dk2"/>
                </a:solidFill>
              </a:rPr>
              <a:t># Make sure WordNet is downloaded</a:t>
            </a:r>
            <a:endParaRPr sz="1300">
              <a:solidFill>
                <a:schemeClr val="dk2"/>
              </a:solidFill>
            </a:endParaRPr>
          </a:p>
          <a:p>
            <a:pPr indent="0" lvl="0" marL="0" rtl="0" algn="l">
              <a:spcBef>
                <a:spcPts val="0"/>
              </a:spcBef>
              <a:spcAft>
                <a:spcPts val="0"/>
              </a:spcAft>
              <a:buClr>
                <a:schemeClr val="dk1"/>
              </a:buClr>
              <a:buSzPts val="1100"/>
              <a:buFont typeface="Arial"/>
              <a:buNone/>
            </a:pPr>
            <a:r>
              <a:rPr lang="en" sz="1300">
                <a:solidFill>
                  <a:schemeClr val="dk2"/>
                </a:solidFill>
              </a:rPr>
              <a:t>nltk.download('wordnet')</a:t>
            </a:r>
            <a:endParaRPr sz="1300">
              <a:solidFill>
                <a:schemeClr val="dk2"/>
              </a:solidFill>
            </a:endParaRPr>
          </a:p>
          <a:p>
            <a:pPr indent="0" lvl="0" marL="0" rtl="0" algn="l">
              <a:spcBef>
                <a:spcPts val="0"/>
              </a:spcBef>
              <a:spcAft>
                <a:spcPts val="0"/>
              </a:spcAft>
              <a:buClr>
                <a:schemeClr val="dk1"/>
              </a:buClr>
              <a:buSzPts val="1100"/>
              <a:buFont typeface="Arial"/>
              <a:buNone/>
            </a:pPr>
            <a:r>
              <a:t/>
            </a:r>
            <a:endParaRPr sz="1300">
              <a:solidFill>
                <a:schemeClr val="dk2"/>
              </a:solidFill>
            </a:endParaRPr>
          </a:p>
          <a:p>
            <a:pPr indent="0" lvl="0" marL="0" rtl="0" algn="l">
              <a:spcBef>
                <a:spcPts val="0"/>
              </a:spcBef>
              <a:spcAft>
                <a:spcPts val="0"/>
              </a:spcAft>
              <a:buClr>
                <a:schemeClr val="dk1"/>
              </a:buClr>
              <a:buSzPts val="1100"/>
              <a:buFont typeface="Arial"/>
              <a:buNone/>
            </a:pPr>
            <a:r>
              <a:rPr lang="en" sz="1300">
                <a:solidFill>
                  <a:schemeClr val="dk2"/>
                </a:solidFill>
              </a:rPr>
              <a:t># Get synonyms for "bright"</a:t>
            </a:r>
            <a:endParaRPr sz="1300">
              <a:solidFill>
                <a:schemeClr val="dk2"/>
              </a:solidFill>
            </a:endParaRPr>
          </a:p>
          <a:p>
            <a:pPr indent="0" lvl="0" marL="0" rtl="0" algn="l">
              <a:spcBef>
                <a:spcPts val="0"/>
              </a:spcBef>
              <a:spcAft>
                <a:spcPts val="0"/>
              </a:spcAft>
              <a:buClr>
                <a:schemeClr val="dk1"/>
              </a:buClr>
              <a:buSzPts val="1100"/>
              <a:buFont typeface="Arial"/>
              <a:buNone/>
            </a:pPr>
            <a:r>
              <a:rPr lang="en" sz="1300">
                <a:solidFill>
                  <a:schemeClr val="dk2"/>
                </a:solidFill>
              </a:rPr>
              <a:t>synonyms = set()</a:t>
            </a:r>
            <a:endParaRPr sz="1300">
              <a:solidFill>
                <a:schemeClr val="dk2"/>
              </a:solidFill>
            </a:endParaRPr>
          </a:p>
          <a:p>
            <a:pPr indent="0" lvl="0" marL="0" rtl="0" algn="l">
              <a:spcBef>
                <a:spcPts val="0"/>
              </a:spcBef>
              <a:spcAft>
                <a:spcPts val="0"/>
              </a:spcAft>
              <a:buClr>
                <a:schemeClr val="dk1"/>
              </a:buClr>
              <a:buSzPts val="1100"/>
              <a:buFont typeface="Arial"/>
              <a:buNone/>
            </a:pPr>
            <a:r>
              <a:rPr lang="en" sz="1300">
                <a:solidFill>
                  <a:schemeClr val="dk2"/>
                </a:solidFill>
              </a:rPr>
              <a:t>for syn in wn.synsets("bright"):</a:t>
            </a:r>
            <a:endParaRPr sz="1300">
              <a:solidFill>
                <a:schemeClr val="dk2"/>
              </a:solidFill>
            </a:endParaRPr>
          </a:p>
          <a:p>
            <a:pPr indent="0" lvl="0" marL="0" rtl="0" algn="l">
              <a:spcBef>
                <a:spcPts val="0"/>
              </a:spcBef>
              <a:spcAft>
                <a:spcPts val="0"/>
              </a:spcAft>
              <a:buClr>
                <a:schemeClr val="dk1"/>
              </a:buClr>
              <a:buSzPts val="1100"/>
              <a:buFont typeface="Arial"/>
              <a:buNone/>
            </a:pPr>
            <a:r>
              <a:rPr lang="en" sz="1300">
                <a:solidFill>
                  <a:schemeClr val="dk2"/>
                </a:solidFill>
              </a:rPr>
              <a:t>    for lemma in syn.lemmas():</a:t>
            </a:r>
            <a:endParaRPr sz="1300">
              <a:solidFill>
                <a:schemeClr val="dk2"/>
              </a:solidFill>
            </a:endParaRPr>
          </a:p>
          <a:p>
            <a:pPr indent="0" lvl="0" marL="0" rtl="0" algn="l">
              <a:spcBef>
                <a:spcPts val="0"/>
              </a:spcBef>
              <a:spcAft>
                <a:spcPts val="0"/>
              </a:spcAft>
              <a:buClr>
                <a:schemeClr val="dk1"/>
              </a:buClr>
              <a:buSzPts val="1100"/>
              <a:buFont typeface="Arial"/>
              <a:buNone/>
            </a:pPr>
            <a:r>
              <a:rPr lang="en" sz="1300">
                <a:solidFill>
                  <a:schemeClr val="dk2"/>
                </a:solidFill>
              </a:rPr>
              <a:t>        synonyms.add(lemma.name())</a:t>
            </a:r>
            <a:endParaRPr sz="1300">
              <a:solidFill>
                <a:schemeClr val="dk2"/>
              </a:solidFill>
            </a:endParaRPr>
          </a:p>
          <a:p>
            <a:pPr indent="0" lvl="0" marL="0" rtl="0" algn="l">
              <a:spcBef>
                <a:spcPts val="0"/>
              </a:spcBef>
              <a:spcAft>
                <a:spcPts val="0"/>
              </a:spcAft>
              <a:buClr>
                <a:schemeClr val="dk1"/>
              </a:buClr>
              <a:buSzPts val="1100"/>
              <a:buFont typeface="Arial"/>
              <a:buNone/>
            </a:pPr>
            <a:r>
              <a:t/>
            </a:r>
            <a:endParaRPr sz="1300">
              <a:solidFill>
                <a:schemeClr val="dk2"/>
              </a:solidFill>
            </a:endParaRPr>
          </a:p>
          <a:p>
            <a:pPr indent="0" lvl="0" marL="0" rtl="0" algn="l">
              <a:spcBef>
                <a:spcPts val="0"/>
              </a:spcBef>
              <a:spcAft>
                <a:spcPts val="0"/>
              </a:spcAft>
              <a:buClr>
                <a:schemeClr val="dk1"/>
              </a:buClr>
              <a:buSzPts val="1100"/>
              <a:buFont typeface="Arial"/>
              <a:buNone/>
            </a:pPr>
            <a:r>
              <a:rPr lang="en" sz="1300">
                <a:solidFill>
                  <a:schemeClr val="dk2"/>
                </a:solidFill>
              </a:rPr>
              <a:t>print(synonyms)</a:t>
            </a:r>
            <a:endParaRPr sz="1300">
              <a:solidFill>
                <a:schemeClr val="dk2"/>
              </a:solidFill>
            </a:endParaRPr>
          </a:p>
          <a:p>
            <a:pPr indent="0" lvl="0" marL="0" rtl="0" algn="l">
              <a:spcBef>
                <a:spcPts val="0"/>
              </a:spcBef>
              <a:spcAft>
                <a:spcPts val="0"/>
              </a:spcAft>
              <a:buNone/>
            </a:pPr>
            <a:r>
              <a:t/>
            </a:r>
            <a:endParaRPr sz="1300">
              <a:solidFill>
                <a:schemeClr val="dk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Description Logics</a:t>
            </a:r>
            <a:endParaRPr/>
          </a:p>
        </p:txBody>
      </p:sp>
      <p:sp>
        <p:nvSpPr>
          <p:cNvPr id="74" name="Google Shape;74;p16"/>
          <p:cNvSpPr txBox="1"/>
          <p:nvPr>
            <p:ph idx="1" type="body"/>
          </p:nvPr>
        </p:nvSpPr>
        <p:spPr>
          <a:xfrm>
            <a:off x="311700" y="1152475"/>
            <a:ext cx="8520600" cy="171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Description Logics (DL) is a formalism used to represent structured knowledge and reason about it. It is commonly used in ontologies, such as OWL (Web Ontology Language).</a:t>
            </a:r>
            <a:endParaRPr/>
          </a:p>
          <a:p>
            <a:pPr indent="0" lvl="0" marL="0" rtl="0" algn="l">
              <a:spcBef>
                <a:spcPts val="1200"/>
              </a:spcBef>
              <a:spcAft>
                <a:spcPts val="1200"/>
              </a:spcAft>
              <a:buNone/>
            </a:pPr>
            <a:r>
              <a:rPr lang="en"/>
              <a:t>Example (Using OWL and RDF</a:t>
            </a:r>
            <a:endParaRPr/>
          </a:p>
        </p:txBody>
      </p:sp>
      <p:sp>
        <p:nvSpPr>
          <p:cNvPr id="75" name="Google Shape;75;p16"/>
          <p:cNvSpPr txBox="1"/>
          <p:nvPr/>
        </p:nvSpPr>
        <p:spPr>
          <a:xfrm>
            <a:off x="362825" y="2756250"/>
            <a:ext cx="4030200" cy="217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chemeClr val="dk2"/>
                </a:solidFill>
              </a:rPr>
              <a:t>from owlready2 import *</a:t>
            </a:r>
            <a:endParaRPr sz="1800">
              <a:solidFill>
                <a:schemeClr val="dk2"/>
              </a:solidFill>
            </a:endParaRPr>
          </a:p>
          <a:p>
            <a:pPr indent="0" lvl="0" marL="0" rtl="0" algn="l">
              <a:spcBef>
                <a:spcPts val="0"/>
              </a:spcBef>
              <a:spcAft>
                <a:spcPts val="0"/>
              </a:spcAft>
              <a:buClr>
                <a:schemeClr val="dk1"/>
              </a:buClr>
              <a:buSzPts val="1100"/>
              <a:buFont typeface="Arial"/>
              <a:buNone/>
            </a:pPr>
            <a:r>
              <a:t/>
            </a:r>
            <a:endParaRPr>
              <a:solidFill>
                <a:schemeClr val="dk2"/>
              </a:solidFill>
            </a:endParaRPr>
          </a:p>
          <a:p>
            <a:pPr indent="0" lvl="0" marL="0" rtl="0" algn="l">
              <a:spcBef>
                <a:spcPts val="0"/>
              </a:spcBef>
              <a:spcAft>
                <a:spcPts val="0"/>
              </a:spcAft>
              <a:buClr>
                <a:schemeClr val="dk1"/>
              </a:buClr>
              <a:buSzPts val="1100"/>
              <a:buFont typeface="Arial"/>
              <a:buNone/>
            </a:pPr>
            <a:r>
              <a:rPr lang="en" sz="1800">
                <a:solidFill>
                  <a:schemeClr val="dk2"/>
                </a:solidFill>
              </a:rPr>
              <a:t># Create ontology</a:t>
            </a:r>
            <a:endParaRPr sz="1800">
              <a:solidFill>
                <a:schemeClr val="dk2"/>
              </a:solidFill>
            </a:endParaRPr>
          </a:p>
          <a:p>
            <a:pPr indent="0" lvl="0" marL="0" rtl="0" algn="l">
              <a:spcBef>
                <a:spcPts val="0"/>
              </a:spcBef>
              <a:spcAft>
                <a:spcPts val="0"/>
              </a:spcAft>
              <a:buClr>
                <a:schemeClr val="dk1"/>
              </a:buClr>
              <a:buSzPts val="1100"/>
              <a:buFont typeface="Arial"/>
              <a:buNone/>
            </a:pPr>
            <a:r>
              <a:rPr lang="en" sz="1800">
                <a:solidFill>
                  <a:schemeClr val="dk2"/>
                </a:solidFill>
              </a:rPr>
              <a:t>onto = get_ontology("http://example.org/ontology.owl")</a:t>
            </a:r>
            <a:endParaRPr sz="1800">
              <a:solidFill>
                <a:schemeClr val="dk2"/>
              </a:solidFill>
            </a:endParaRPr>
          </a:p>
          <a:p>
            <a:pPr indent="0" lvl="0" marL="0" rtl="0" algn="l">
              <a:spcBef>
                <a:spcPts val="0"/>
              </a:spcBef>
              <a:spcAft>
                <a:spcPts val="0"/>
              </a:spcAft>
              <a:buClr>
                <a:schemeClr val="dk1"/>
              </a:buClr>
              <a:buSzPts val="1100"/>
              <a:buFont typeface="Arial"/>
              <a:buNone/>
            </a:pPr>
            <a:r>
              <a:t/>
            </a:r>
            <a:endParaRPr sz="1800">
              <a:solidFill>
                <a:schemeClr val="dk2"/>
              </a:solidFill>
            </a:endParaRPr>
          </a:p>
          <a:p>
            <a:pPr indent="0" lvl="0" marL="0" rtl="0" algn="l">
              <a:spcBef>
                <a:spcPts val="0"/>
              </a:spcBef>
              <a:spcAft>
                <a:spcPts val="0"/>
              </a:spcAft>
              <a:buClr>
                <a:schemeClr val="dk1"/>
              </a:buClr>
              <a:buSzPts val="1100"/>
              <a:buFont typeface="Arial"/>
              <a:buNone/>
            </a:pPr>
            <a:r>
              <a:t/>
            </a:r>
            <a:endParaRPr sz="1800">
              <a:solidFill>
                <a:schemeClr val="dk2"/>
              </a:solidFill>
            </a:endParaRPr>
          </a:p>
          <a:p>
            <a:pPr indent="0" lvl="0" marL="0" rtl="0" algn="l">
              <a:spcBef>
                <a:spcPts val="0"/>
              </a:spcBef>
              <a:spcAft>
                <a:spcPts val="0"/>
              </a:spcAft>
              <a:buNone/>
            </a:pPr>
            <a:r>
              <a:t/>
            </a:r>
            <a:endParaRPr sz="1800">
              <a:solidFill>
                <a:schemeClr val="dk2"/>
              </a:solidFill>
            </a:endParaRPr>
          </a:p>
        </p:txBody>
      </p:sp>
      <p:sp>
        <p:nvSpPr>
          <p:cNvPr id="76" name="Google Shape;76;p16"/>
          <p:cNvSpPr txBox="1"/>
          <p:nvPr/>
        </p:nvSpPr>
        <p:spPr>
          <a:xfrm>
            <a:off x="4733250" y="1962575"/>
            <a:ext cx="4154100" cy="302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500">
                <a:solidFill>
                  <a:schemeClr val="dk2"/>
                </a:solidFill>
              </a:rPr>
              <a:t>with onto:</a:t>
            </a:r>
            <a:endParaRPr sz="1500">
              <a:solidFill>
                <a:schemeClr val="dk2"/>
              </a:solidFill>
            </a:endParaRPr>
          </a:p>
          <a:p>
            <a:pPr indent="0" lvl="0" marL="0" rtl="0" algn="l">
              <a:spcBef>
                <a:spcPts val="0"/>
              </a:spcBef>
              <a:spcAft>
                <a:spcPts val="0"/>
              </a:spcAft>
              <a:buClr>
                <a:schemeClr val="dk1"/>
              </a:buClr>
              <a:buSzPts val="1100"/>
              <a:buFont typeface="Arial"/>
              <a:buNone/>
            </a:pPr>
            <a:r>
              <a:rPr lang="en" sz="1500">
                <a:solidFill>
                  <a:schemeClr val="dk2"/>
                </a:solidFill>
              </a:rPr>
              <a:t>    class Person(Thing): pass</a:t>
            </a:r>
            <a:endParaRPr sz="1500">
              <a:solidFill>
                <a:schemeClr val="dk2"/>
              </a:solidFill>
            </a:endParaRPr>
          </a:p>
          <a:p>
            <a:pPr indent="0" lvl="0" marL="0" rtl="0" algn="l">
              <a:spcBef>
                <a:spcPts val="0"/>
              </a:spcBef>
              <a:spcAft>
                <a:spcPts val="0"/>
              </a:spcAft>
              <a:buClr>
                <a:schemeClr val="dk1"/>
              </a:buClr>
              <a:buSzPts val="1100"/>
              <a:buFont typeface="Arial"/>
              <a:buNone/>
            </a:pPr>
            <a:r>
              <a:rPr lang="en" sz="1500">
                <a:solidFill>
                  <a:schemeClr val="dk2"/>
                </a:solidFill>
              </a:rPr>
              <a:t>    class hasChild(Person &gt;&gt; Person): pass</a:t>
            </a:r>
            <a:endParaRPr sz="1500">
              <a:solidFill>
                <a:schemeClr val="dk2"/>
              </a:solidFill>
            </a:endParaRPr>
          </a:p>
          <a:p>
            <a:pPr indent="0" lvl="0" marL="0" rtl="0" algn="l">
              <a:spcBef>
                <a:spcPts val="0"/>
              </a:spcBef>
              <a:spcAft>
                <a:spcPts val="0"/>
              </a:spcAft>
              <a:buClr>
                <a:schemeClr val="dk1"/>
              </a:buClr>
              <a:buSzPts val="1100"/>
              <a:buFont typeface="Arial"/>
              <a:buNone/>
            </a:pPr>
            <a:r>
              <a:t/>
            </a:r>
            <a:endParaRPr sz="1500">
              <a:solidFill>
                <a:schemeClr val="dk2"/>
              </a:solidFill>
            </a:endParaRPr>
          </a:p>
          <a:p>
            <a:pPr indent="0" lvl="0" marL="0" rtl="0" algn="l">
              <a:spcBef>
                <a:spcPts val="0"/>
              </a:spcBef>
              <a:spcAft>
                <a:spcPts val="0"/>
              </a:spcAft>
              <a:buClr>
                <a:schemeClr val="dk1"/>
              </a:buClr>
              <a:buSzPts val="1100"/>
              <a:buFont typeface="Arial"/>
              <a:buNone/>
            </a:pPr>
            <a:r>
              <a:rPr lang="en" sz="1500">
                <a:solidFill>
                  <a:schemeClr val="dk2"/>
                </a:solidFill>
              </a:rPr>
              <a:t># Create individuals</a:t>
            </a:r>
            <a:endParaRPr sz="1500">
              <a:solidFill>
                <a:schemeClr val="dk2"/>
              </a:solidFill>
            </a:endParaRPr>
          </a:p>
          <a:p>
            <a:pPr indent="0" lvl="0" marL="0" rtl="0" algn="l">
              <a:spcBef>
                <a:spcPts val="0"/>
              </a:spcBef>
              <a:spcAft>
                <a:spcPts val="0"/>
              </a:spcAft>
              <a:buClr>
                <a:schemeClr val="dk1"/>
              </a:buClr>
              <a:buSzPts val="1100"/>
              <a:buFont typeface="Arial"/>
              <a:buNone/>
            </a:pPr>
            <a:r>
              <a:rPr lang="en" sz="1500">
                <a:solidFill>
                  <a:schemeClr val="dk2"/>
                </a:solidFill>
              </a:rPr>
              <a:t>john = Person("John")</a:t>
            </a:r>
            <a:endParaRPr sz="1500">
              <a:solidFill>
                <a:schemeClr val="dk2"/>
              </a:solidFill>
            </a:endParaRPr>
          </a:p>
          <a:p>
            <a:pPr indent="0" lvl="0" marL="0" rtl="0" algn="l">
              <a:spcBef>
                <a:spcPts val="0"/>
              </a:spcBef>
              <a:spcAft>
                <a:spcPts val="0"/>
              </a:spcAft>
              <a:buClr>
                <a:schemeClr val="dk1"/>
              </a:buClr>
              <a:buSzPts val="1100"/>
              <a:buFont typeface="Arial"/>
              <a:buNone/>
            </a:pPr>
            <a:r>
              <a:rPr lang="en" sz="1500">
                <a:solidFill>
                  <a:schemeClr val="dk2"/>
                </a:solidFill>
              </a:rPr>
              <a:t>jane = Person("Jane")</a:t>
            </a:r>
            <a:endParaRPr sz="1500">
              <a:solidFill>
                <a:schemeClr val="dk2"/>
              </a:solidFill>
            </a:endParaRPr>
          </a:p>
          <a:p>
            <a:pPr indent="0" lvl="0" marL="0" rtl="0" algn="l">
              <a:spcBef>
                <a:spcPts val="0"/>
              </a:spcBef>
              <a:spcAft>
                <a:spcPts val="0"/>
              </a:spcAft>
              <a:buClr>
                <a:schemeClr val="dk1"/>
              </a:buClr>
              <a:buSzPts val="1100"/>
              <a:buFont typeface="Arial"/>
              <a:buNone/>
            </a:pPr>
            <a:r>
              <a:rPr lang="en" sz="1500">
                <a:solidFill>
                  <a:schemeClr val="dk2"/>
                </a:solidFill>
              </a:rPr>
              <a:t>john.hasChild.append(jane)</a:t>
            </a:r>
            <a:endParaRPr sz="1500">
              <a:solidFill>
                <a:schemeClr val="dk2"/>
              </a:solidFill>
            </a:endParaRPr>
          </a:p>
          <a:p>
            <a:pPr indent="0" lvl="0" marL="0" rtl="0" algn="l">
              <a:spcBef>
                <a:spcPts val="0"/>
              </a:spcBef>
              <a:spcAft>
                <a:spcPts val="0"/>
              </a:spcAft>
              <a:buClr>
                <a:schemeClr val="dk1"/>
              </a:buClr>
              <a:buSzPts val="1100"/>
              <a:buFont typeface="Arial"/>
              <a:buNone/>
            </a:pPr>
            <a:r>
              <a:t/>
            </a:r>
            <a:endParaRPr sz="1500">
              <a:solidFill>
                <a:schemeClr val="dk2"/>
              </a:solidFill>
            </a:endParaRPr>
          </a:p>
          <a:p>
            <a:pPr indent="0" lvl="0" marL="0" rtl="0" algn="l">
              <a:spcBef>
                <a:spcPts val="0"/>
              </a:spcBef>
              <a:spcAft>
                <a:spcPts val="0"/>
              </a:spcAft>
              <a:buClr>
                <a:schemeClr val="dk1"/>
              </a:buClr>
              <a:buSzPts val="1100"/>
              <a:buFont typeface="Arial"/>
              <a:buNone/>
            </a:pPr>
            <a:r>
              <a:rPr lang="en" sz="1500">
                <a:solidFill>
                  <a:schemeClr val="dk2"/>
                </a:solidFill>
              </a:rPr>
              <a:t>onto.save(file="ontology.owl", format="rdfxml")</a:t>
            </a:r>
            <a:endParaRPr sz="1500">
              <a:solidFill>
                <a:schemeClr val="dk2"/>
              </a:solidFill>
            </a:endParaRPr>
          </a:p>
          <a:p>
            <a:pPr indent="0" lvl="0" marL="0" rtl="0" algn="l">
              <a:spcBef>
                <a:spcPts val="0"/>
              </a:spcBef>
              <a:spcAft>
                <a:spcPts val="0"/>
              </a:spcAft>
              <a:buClr>
                <a:schemeClr val="dk1"/>
              </a:buClr>
              <a:buSzPts val="1100"/>
              <a:buFont typeface="Arial"/>
              <a:buNone/>
            </a:pPr>
            <a:r>
              <a:rPr lang="en" sz="1500">
                <a:solidFill>
                  <a:schemeClr val="dk2"/>
                </a:solidFill>
              </a:rPr>
              <a:t>print(list(john.hasChild))  # Output: [Jane]</a:t>
            </a:r>
            <a:endParaRPr sz="1500">
              <a:solidFill>
                <a:schemeClr val="dk2"/>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52"/>
          <p:cNvSpPr txBox="1"/>
          <p:nvPr>
            <p:ph type="title"/>
          </p:nvPr>
        </p:nvSpPr>
        <p:spPr>
          <a:xfrm>
            <a:off x="311700" y="2150850"/>
            <a:ext cx="8520600" cy="14403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Word Similarity using Thesaurus and Distributional</a:t>
            </a:r>
            <a:endParaRPr/>
          </a:p>
          <a:p>
            <a:pPr indent="0" lvl="0" marL="0" rtl="0" algn="ctr">
              <a:spcBef>
                <a:spcPts val="0"/>
              </a:spcBef>
              <a:spcAft>
                <a:spcPts val="0"/>
              </a:spcAft>
              <a:buNone/>
            </a:pPr>
            <a:r>
              <a:rPr lang="en"/>
              <a:t>methods.</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5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Difference between </a:t>
            </a:r>
            <a:r>
              <a:rPr lang="en"/>
              <a:t>Thesaurus</a:t>
            </a:r>
            <a:r>
              <a:rPr lang="en"/>
              <a:t> Based &amp; Distributional</a:t>
            </a:r>
            <a:endParaRPr/>
          </a:p>
        </p:txBody>
      </p:sp>
      <p:pic>
        <p:nvPicPr>
          <p:cNvPr id="305" name="Google Shape;305;p53"/>
          <p:cNvPicPr preferRelativeResize="0"/>
          <p:nvPr/>
        </p:nvPicPr>
        <p:blipFill>
          <a:blip r:embed="rId3">
            <a:alphaModFix/>
          </a:blip>
          <a:stretch>
            <a:fillRect/>
          </a:stretch>
        </p:blipFill>
        <p:spPr>
          <a:xfrm>
            <a:off x="394150" y="1270500"/>
            <a:ext cx="8166575" cy="326895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5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a:t>
            </a:r>
            <a:endParaRPr/>
          </a:p>
        </p:txBody>
      </p:sp>
      <p:sp>
        <p:nvSpPr>
          <p:cNvPr id="311" name="Google Shape;311;p54"/>
          <p:cNvSpPr txBox="1"/>
          <p:nvPr>
            <p:ph idx="1" type="body"/>
          </p:nvPr>
        </p:nvSpPr>
        <p:spPr>
          <a:xfrm>
            <a:off x="311700" y="1152475"/>
            <a:ext cx="71325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Clr>
                <a:schemeClr val="dk1"/>
              </a:buClr>
              <a:buSzPts val="1100"/>
              <a:buFont typeface="Arial"/>
              <a:buNone/>
            </a:pPr>
            <a:r>
              <a:rPr lang="en">
                <a:highlight>
                  <a:srgbClr val="4A86E8"/>
                </a:highlight>
              </a:rPr>
              <a:t>import nltk</a:t>
            </a:r>
            <a:endParaRPr>
              <a:highlight>
                <a:srgbClr val="4A86E8"/>
              </a:highlight>
            </a:endParaRPr>
          </a:p>
          <a:p>
            <a:pPr indent="0" lvl="0" marL="0" rtl="0" algn="l">
              <a:spcBef>
                <a:spcPts val="1200"/>
              </a:spcBef>
              <a:spcAft>
                <a:spcPts val="0"/>
              </a:spcAft>
              <a:buClr>
                <a:schemeClr val="dk1"/>
              </a:buClr>
              <a:buSzPts val="1100"/>
              <a:buFont typeface="Arial"/>
              <a:buNone/>
            </a:pPr>
            <a:r>
              <a:rPr lang="en">
                <a:highlight>
                  <a:srgbClr val="4A86E8"/>
                </a:highlight>
              </a:rPr>
              <a:t>nltk.download('punkt_tab')</a:t>
            </a:r>
            <a:endParaRPr>
              <a:highlight>
                <a:srgbClr val="4A86E8"/>
              </a:highlight>
            </a:endParaRPr>
          </a:p>
          <a:p>
            <a:pPr indent="0" lvl="0" marL="0" rtl="0" algn="l">
              <a:spcBef>
                <a:spcPts val="1200"/>
              </a:spcBef>
              <a:spcAft>
                <a:spcPts val="0"/>
              </a:spcAft>
              <a:buNone/>
            </a:pPr>
            <a:r>
              <a:rPr lang="en">
                <a:highlight>
                  <a:srgbClr val="00FF00"/>
                </a:highlight>
              </a:rPr>
              <a:t>from nltk.wsd import lesk</a:t>
            </a:r>
            <a:endParaRPr>
              <a:highlight>
                <a:srgbClr val="00FF00"/>
              </a:highlight>
            </a:endParaRPr>
          </a:p>
          <a:p>
            <a:pPr indent="0" lvl="0" marL="0" rtl="0" algn="l">
              <a:spcBef>
                <a:spcPts val="1200"/>
              </a:spcBef>
              <a:spcAft>
                <a:spcPts val="0"/>
              </a:spcAft>
              <a:buNone/>
            </a:pPr>
            <a:r>
              <a:rPr lang="en">
                <a:highlight>
                  <a:srgbClr val="00FF00"/>
                </a:highlight>
              </a:rPr>
              <a:t>from nltk.tokenize import word_tokenize</a:t>
            </a:r>
            <a:endParaRPr>
              <a:highlight>
                <a:srgbClr val="00FF00"/>
              </a:highlight>
            </a:endParaRPr>
          </a:p>
          <a:p>
            <a:pPr indent="0" lvl="0" marL="0" rtl="0" algn="l">
              <a:spcBef>
                <a:spcPts val="1200"/>
              </a:spcBef>
              <a:spcAft>
                <a:spcPts val="0"/>
              </a:spcAft>
              <a:buNone/>
            </a:pPr>
            <a:r>
              <a:rPr lang="en">
                <a:highlight>
                  <a:srgbClr val="FF9900"/>
                </a:highlight>
              </a:rPr>
              <a:t>a1= lesk(word_tokenize('This device is used to jam the signal'),'jam')</a:t>
            </a:r>
            <a:endParaRPr>
              <a:highlight>
                <a:srgbClr val="FF9900"/>
              </a:highlight>
            </a:endParaRPr>
          </a:p>
          <a:p>
            <a:pPr indent="0" lvl="0" marL="0" rtl="0" algn="l">
              <a:spcBef>
                <a:spcPts val="1200"/>
              </a:spcBef>
              <a:spcAft>
                <a:spcPts val="0"/>
              </a:spcAft>
              <a:buNone/>
            </a:pPr>
            <a:r>
              <a:rPr lang="en">
                <a:highlight>
                  <a:srgbClr val="FF9900"/>
                </a:highlight>
              </a:rPr>
              <a:t>print(a1,a1.definition())</a:t>
            </a:r>
            <a:endParaRPr>
              <a:highlight>
                <a:srgbClr val="FF9900"/>
              </a:highlight>
            </a:endParaRPr>
          </a:p>
          <a:p>
            <a:pPr indent="0" lvl="0" marL="0" rtl="0" algn="l">
              <a:spcBef>
                <a:spcPts val="1200"/>
              </a:spcBef>
              <a:spcAft>
                <a:spcPts val="0"/>
              </a:spcAft>
              <a:buNone/>
            </a:pPr>
            <a:r>
              <a:rPr lang="en">
                <a:highlight>
                  <a:srgbClr val="FF9900"/>
                </a:highlight>
              </a:rPr>
              <a:t>a2 = lesk(word_tokenize('I am stuck in a traffic jam'),'jam')</a:t>
            </a:r>
            <a:endParaRPr>
              <a:highlight>
                <a:srgbClr val="FF9900"/>
              </a:highlight>
            </a:endParaRPr>
          </a:p>
          <a:p>
            <a:pPr indent="0" lvl="0" marL="0" rtl="0" algn="l">
              <a:spcBef>
                <a:spcPts val="1200"/>
              </a:spcBef>
              <a:spcAft>
                <a:spcPts val="1200"/>
              </a:spcAft>
              <a:buNone/>
            </a:pPr>
            <a:r>
              <a:rPr lang="en">
                <a:highlight>
                  <a:srgbClr val="FF9900"/>
                </a:highlight>
              </a:rPr>
              <a:t>print(a2,a2.definition())</a:t>
            </a:r>
            <a:endParaRPr>
              <a:highlight>
                <a:srgbClr val="FF9900"/>
              </a:highlight>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5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a:t>
            </a:r>
            <a:endParaRPr/>
          </a:p>
        </p:txBody>
      </p:sp>
      <p:sp>
        <p:nvSpPr>
          <p:cNvPr id="317" name="Google Shape;317;p5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testing with some data</a:t>
            </a:r>
            <a:endParaRPr/>
          </a:p>
          <a:p>
            <a:pPr indent="0" lvl="0" marL="0" rtl="0" algn="l">
              <a:spcBef>
                <a:spcPts val="1200"/>
              </a:spcBef>
              <a:spcAft>
                <a:spcPts val="0"/>
              </a:spcAft>
              <a:buNone/>
            </a:pPr>
            <a:r>
              <a:rPr lang="en"/>
              <a:t>b1= lesk(word_tokenize('Apply spices to the chicken to season it'),'season')</a:t>
            </a:r>
            <a:endParaRPr/>
          </a:p>
          <a:p>
            <a:pPr indent="0" lvl="0" marL="0" rtl="0" algn="l">
              <a:spcBef>
                <a:spcPts val="1200"/>
              </a:spcBef>
              <a:spcAft>
                <a:spcPts val="1200"/>
              </a:spcAft>
              <a:buNone/>
            </a:pPr>
            <a:r>
              <a:rPr lang="en"/>
              <a:t>print(b1,b1.definition())</a:t>
            </a:r>
            <a:endParaRPr/>
          </a:p>
        </p:txBody>
      </p:sp>
      <p:sp>
        <p:nvSpPr>
          <p:cNvPr id="318" name="Google Shape;318;p55"/>
          <p:cNvSpPr txBox="1"/>
          <p:nvPr>
            <p:ph idx="1" type="body"/>
          </p:nvPr>
        </p:nvSpPr>
        <p:spPr>
          <a:xfrm>
            <a:off x="249850" y="3234625"/>
            <a:ext cx="8520600" cy="1170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b2= lesk(word_tokenize('India receives a lot of rain in the rainy season'),'season')</a:t>
            </a:r>
            <a:endParaRPr/>
          </a:p>
          <a:p>
            <a:pPr indent="0" lvl="0" marL="0" rtl="0" algn="l">
              <a:spcBef>
                <a:spcPts val="1200"/>
              </a:spcBef>
              <a:spcAft>
                <a:spcPts val="1200"/>
              </a:spcAft>
              <a:buNone/>
            </a:pPr>
            <a:r>
              <a:rPr lang="en"/>
              <a:t>print(b2,b2.definition())</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5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Clr>
                <a:schemeClr val="dk1"/>
              </a:buClr>
              <a:buSzPts val="1100"/>
              <a:buFont typeface="Arial"/>
              <a:buNone/>
            </a:pPr>
            <a:r>
              <a:rPr lang="en" sz="1800">
                <a:solidFill>
                  <a:schemeClr val="dk2"/>
                </a:solidFill>
              </a:rPr>
              <a:t>These rely on structured linguistic resources like WordNet or ConceptNet.</a:t>
            </a:r>
            <a:endParaRPr/>
          </a:p>
        </p:txBody>
      </p:sp>
      <p:sp>
        <p:nvSpPr>
          <p:cNvPr id="324" name="Google Shape;324;p5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 Characteristics:</a:t>
            </a:r>
            <a:endParaRPr/>
          </a:p>
          <a:p>
            <a:pPr indent="0" lvl="0" marL="0" rtl="0" algn="l">
              <a:spcBef>
                <a:spcPts val="1200"/>
              </a:spcBef>
              <a:spcAft>
                <a:spcPts val="0"/>
              </a:spcAft>
              <a:buNone/>
            </a:pPr>
            <a:r>
              <a:rPr lang="en"/>
              <a:t>Use predefined relationships like synonymy, hypernymy, antonymy, etc.</a:t>
            </a:r>
            <a:endParaRPr/>
          </a:p>
          <a:p>
            <a:pPr indent="0" lvl="0" marL="0" rtl="0" algn="l">
              <a:spcBef>
                <a:spcPts val="1200"/>
              </a:spcBef>
              <a:spcAft>
                <a:spcPts val="0"/>
              </a:spcAft>
              <a:buNone/>
            </a:pPr>
            <a:r>
              <a:rPr lang="en"/>
              <a:t>Work well even with small corpora.</a:t>
            </a:r>
            <a:endParaRPr/>
          </a:p>
          <a:p>
            <a:pPr indent="0" lvl="0" marL="0" rtl="0" algn="l">
              <a:spcBef>
                <a:spcPts val="1200"/>
              </a:spcBef>
              <a:spcAft>
                <a:spcPts val="0"/>
              </a:spcAft>
              <a:buNone/>
            </a:pPr>
            <a:r>
              <a:rPr lang="en"/>
              <a:t>Not data-driven—don't capture context-based meaning variation.</a:t>
            </a:r>
            <a:endParaRPr/>
          </a:p>
          <a:p>
            <a:pPr indent="0" lvl="0" marL="0" rtl="0" algn="l">
              <a:spcBef>
                <a:spcPts val="1200"/>
              </a:spcBef>
              <a:spcAft>
                <a:spcPts val="0"/>
              </a:spcAft>
              <a:buNone/>
            </a:pPr>
            <a:r>
              <a:rPr b="1" lang="en"/>
              <a:t>🔧 Common Thesaurus-Based Similarity Measures:</a:t>
            </a:r>
            <a:endParaRPr b="1"/>
          </a:p>
          <a:p>
            <a:pPr indent="0" lvl="0" marL="0" rtl="0" algn="l">
              <a:spcBef>
                <a:spcPts val="1200"/>
              </a:spcBef>
              <a:spcAft>
                <a:spcPts val="0"/>
              </a:spcAft>
              <a:buNone/>
            </a:pPr>
            <a:r>
              <a:rPr lang="en"/>
              <a:t>Path Similarity – Shortest path between words in the WordNet graph.</a:t>
            </a:r>
            <a:endParaRPr/>
          </a:p>
          <a:p>
            <a:pPr indent="0" lvl="0" marL="0" rtl="0" algn="l">
              <a:spcBef>
                <a:spcPts val="1200"/>
              </a:spcBef>
              <a:spcAft>
                <a:spcPts val="0"/>
              </a:spcAft>
              <a:buNone/>
            </a:pPr>
            <a:r>
              <a:rPr lang="en"/>
              <a:t>Wu-Palmer Similarity – Based on depth of the least common ancestor.</a:t>
            </a:r>
            <a:endParaRPr/>
          </a:p>
          <a:p>
            <a:pPr indent="0" lvl="0" marL="0" rtl="0" algn="l">
              <a:spcBef>
                <a:spcPts val="1200"/>
              </a:spcBef>
              <a:spcAft>
                <a:spcPts val="1200"/>
              </a:spcAft>
              <a:buNone/>
            </a:pPr>
            <a:r>
              <a:rPr lang="en"/>
              <a:t>Leacock-Chodorow Similarity – Based on shortest path and depth of taxonomy.</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5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Word Similarity via path &amp; Wup</a:t>
            </a:r>
            <a:endParaRPr/>
          </a:p>
        </p:txBody>
      </p:sp>
      <p:sp>
        <p:nvSpPr>
          <p:cNvPr id="330" name="Google Shape;330;p57"/>
          <p:cNvSpPr txBox="1"/>
          <p:nvPr>
            <p:ph idx="1" type="body"/>
          </p:nvPr>
        </p:nvSpPr>
        <p:spPr>
          <a:xfrm>
            <a:off x="311700" y="1152475"/>
            <a:ext cx="5576100" cy="34164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0"/>
              </a:spcAft>
              <a:buNone/>
            </a:pPr>
            <a:r>
              <a:rPr lang="en"/>
              <a:t>from nltk.corpus import wordnet as wn</a:t>
            </a:r>
            <a:endParaRPr/>
          </a:p>
          <a:p>
            <a:pPr indent="0" lvl="0" marL="0" rtl="0" algn="l">
              <a:spcBef>
                <a:spcPts val="1200"/>
              </a:spcBef>
              <a:spcAft>
                <a:spcPts val="0"/>
              </a:spcAft>
              <a:buNone/>
            </a:pPr>
            <a:r>
              <a:rPr lang="en"/>
              <a:t>word1 = wn.synsets('car')[0]</a:t>
            </a:r>
            <a:endParaRPr/>
          </a:p>
          <a:p>
            <a:pPr indent="0" lvl="0" marL="0" rtl="0" algn="l">
              <a:spcBef>
                <a:spcPts val="1200"/>
              </a:spcBef>
              <a:spcAft>
                <a:spcPts val="0"/>
              </a:spcAft>
              <a:buNone/>
            </a:pPr>
            <a:r>
              <a:rPr lang="en"/>
              <a:t>word2 = wn.synsets('automobile')[0]</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Path Similarity</a:t>
            </a:r>
            <a:endParaRPr/>
          </a:p>
          <a:p>
            <a:pPr indent="0" lvl="0" marL="0" rtl="0" algn="l">
              <a:spcBef>
                <a:spcPts val="1200"/>
              </a:spcBef>
              <a:spcAft>
                <a:spcPts val="0"/>
              </a:spcAft>
              <a:buNone/>
            </a:pPr>
            <a:r>
              <a:rPr lang="en"/>
              <a:t>print("Path Similarity:", word1.path_similarity(word2))</a:t>
            </a:r>
            <a:endParaRPr/>
          </a:p>
          <a:p>
            <a:pPr indent="0" lvl="0" marL="0" rtl="0" algn="l">
              <a:spcBef>
                <a:spcPts val="1200"/>
              </a:spcBef>
              <a:spcAft>
                <a:spcPts val="0"/>
              </a:spcAft>
              <a:buNone/>
            </a:pPr>
            <a:r>
              <a:rPr lang="en"/>
              <a:t># Wu-Palmer Similarity</a:t>
            </a:r>
            <a:endParaRPr/>
          </a:p>
          <a:p>
            <a:pPr indent="0" lvl="0" marL="0" rtl="0" algn="l">
              <a:spcBef>
                <a:spcPts val="1200"/>
              </a:spcBef>
              <a:spcAft>
                <a:spcPts val="1200"/>
              </a:spcAft>
              <a:buNone/>
            </a:pPr>
            <a:r>
              <a:rPr lang="en"/>
              <a:t>print("Wu-Palmer Similarity:", word1.wup_similarity(word2))</a:t>
            </a:r>
            <a:endParaRPr/>
          </a:p>
        </p:txBody>
      </p:sp>
      <p:sp>
        <p:nvSpPr>
          <p:cNvPr id="331" name="Google Shape;331;p57"/>
          <p:cNvSpPr txBox="1"/>
          <p:nvPr/>
        </p:nvSpPr>
        <p:spPr>
          <a:xfrm>
            <a:off x="6361850" y="952425"/>
            <a:ext cx="1917300" cy="272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1"/>
                </a:solidFill>
                <a:highlight>
                  <a:srgbClr val="00FF00"/>
                </a:highlight>
              </a:rPr>
              <a:t>Path Similarity: 1.0</a:t>
            </a:r>
            <a:endParaRPr sz="1000">
              <a:solidFill>
                <a:schemeClr val="dk1"/>
              </a:solidFill>
              <a:highlight>
                <a:srgbClr val="00FF00"/>
              </a:highlight>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highlight>
                  <a:srgbClr val="00FF00"/>
                </a:highlight>
              </a:rPr>
              <a:t>Wu-Palmer Similarity: 1.0</a:t>
            </a:r>
            <a:endParaRPr sz="1000">
              <a:solidFill>
                <a:schemeClr val="dk1"/>
              </a:solidFill>
              <a:highlight>
                <a:srgbClr val="00FF00"/>
              </a:highlight>
            </a:endParaRPr>
          </a:p>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5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Path Similarity</a:t>
            </a:r>
            <a:endParaRPr/>
          </a:p>
        </p:txBody>
      </p:sp>
      <p:sp>
        <p:nvSpPr>
          <p:cNvPr id="337" name="Google Shape;337;p58"/>
          <p:cNvSpPr txBox="1"/>
          <p:nvPr>
            <p:ph idx="1" type="body"/>
          </p:nvPr>
        </p:nvSpPr>
        <p:spPr>
          <a:xfrm>
            <a:off x="311700" y="1152475"/>
            <a:ext cx="58338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Concept:</a:t>
            </a:r>
            <a:endParaRPr/>
          </a:p>
          <a:p>
            <a:pPr indent="0" lvl="0" marL="0" rtl="0" algn="l">
              <a:spcBef>
                <a:spcPts val="1200"/>
              </a:spcBef>
              <a:spcAft>
                <a:spcPts val="0"/>
              </a:spcAft>
              <a:buNone/>
            </a:pPr>
            <a:r>
              <a:rPr lang="en"/>
              <a:t>Measures similarity based on the shortest path between two concepts (synsets) in the WordNet taxonomy graph.</a:t>
            </a:r>
            <a:endParaRPr/>
          </a:p>
          <a:p>
            <a:pPr indent="0" lvl="0" marL="0" rtl="0" algn="l">
              <a:spcBef>
                <a:spcPts val="1200"/>
              </a:spcBef>
              <a:spcAft>
                <a:spcPts val="0"/>
              </a:spcAft>
              <a:buNone/>
            </a:pPr>
            <a:r>
              <a:rPr lang="en"/>
              <a:t>similarity = 1 / (path_length + 1)</a:t>
            </a:r>
            <a:endParaRPr/>
          </a:p>
          <a:p>
            <a:pPr indent="0" lvl="0" marL="0" rtl="0" algn="l">
              <a:spcBef>
                <a:spcPts val="1200"/>
              </a:spcBef>
              <a:spcAft>
                <a:spcPts val="0"/>
              </a:spcAft>
              <a:buNone/>
            </a:pPr>
            <a:r>
              <a:rPr lang="en"/>
              <a:t>Working:</a:t>
            </a:r>
            <a:endParaRPr/>
          </a:p>
          <a:p>
            <a:pPr indent="-325755" lvl="0" marL="457200" rtl="0" algn="l">
              <a:spcBef>
                <a:spcPts val="1200"/>
              </a:spcBef>
              <a:spcAft>
                <a:spcPts val="0"/>
              </a:spcAft>
              <a:buSzPct val="100000"/>
              <a:buChar char="❏"/>
            </a:pPr>
            <a:r>
              <a:rPr lang="en"/>
              <a:t>Each synset is a node.</a:t>
            </a:r>
            <a:endParaRPr/>
          </a:p>
          <a:p>
            <a:pPr indent="-325755" lvl="0" marL="457200" rtl="0" algn="l">
              <a:spcBef>
                <a:spcPts val="0"/>
              </a:spcBef>
              <a:spcAft>
                <a:spcPts val="0"/>
              </a:spcAft>
              <a:buSzPct val="100000"/>
              <a:buChar char="❏"/>
            </a:pPr>
            <a:r>
              <a:rPr lang="en"/>
              <a:t>The edges represent "is-a" (hypernym/hyponym) relationships.</a:t>
            </a:r>
            <a:endParaRPr/>
          </a:p>
          <a:p>
            <a:pPr indent="-325755" lvl="0" marL="457200" rtl="0" algn="l">
              <a:spcBef>
                <a:spcPts val="0"/>
              </a:spcBef>
              <a:spcAft>
                <a:spcPts val="0"/>
              </a:spcAft>
              <a:buSzPct val="100000"/>
              <a:buChar char="❏"/>
            </a:pPr>
            <a:r>
              <a:rPr lang="en"/>
              <a:t>If the synsets are the same, path length is 0 → similarity = 1.</a:t>
            </a:r>
            <a:endParaRPr/>
          </a:p>
          <a:p>
            <a:pPr indent="-325755" lvl="0" marL="457200" rtl="0" algn="l">
              <a:spcBef>
                <a:spcPts val="0"/>
              </a:spcBef>
              <a:spcAft>
                <a:spcPts val="0"/>
              </a:spcAft>
              <a:buSzPct val="100000"/>
              <a:buChar char="❏"/>
            </a:pPr>
            <a:r>
              <a:rPr lang="en"/>
              <a:t>The more nodes between them, the lower the similarity.</a:t>
            </a:r>
            <a:endParaRPr/>
          </a:p>
        </p:txBody>
      </p:sp>
      <p:sp>
        <p:nvSpPr>
          <p:cNvPr id="338" name="Google Shape;338;p58"/>
          <p:cNvSpPr txBox="1"/>
          <p:nvPr/>
        </p:nvSpPr>
        <p:spPr>
          <a:xfrm>
            <a:off x="5630025" y="1189500"/>
            <a:ext cx="3453000" cy="156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solidFill>
                  <a:schemeClr val="dk2"/>
                </a:solidFill>
                <a:highlight>
                  <a:srgbClr val="FF9900"/>
                </a:highlight>
              </a:rPr>
              <a:t>from nltk.corpus import wordnet as wn</a:t>
            </a:r>
            <a:endParaRPr sz="1600">
              <a:solidFill>
                <a:schemeClr val="dk2"/>
              </a:solidFill>
              <a:highlight>
                <a:srgbClr val="FF9900"/>
              </a:highlight>
            </a:endParaRPr>
          </a:p>
          <a:p>
            <a:pPr indent="0" lvl="0" marL="0" rtl="0" algn="l">
              <a:spcBef>
                <a:spcPts val="0"/>
              </a:spcBef>
              <a:spcAft>
                <a:spcPts val="0"/>
              </a:spcAft>
              <a:buClr>
                <a:schemeClr val="dk1"/>
              </a:buClr>
              <a:buSzPts val="1100"/>
              <a:buFont typeface="Arial"/>
              <a:buNone/>
            </a:pPr>
            <a:r>
              <a:rPr lang="en" sz="1600">
                <a:solidFill>
                  <a:schemeClr val="dk2"/>
                </a:solidFill>
                <a:highlight>
                  <a:srgbClr val="FF9900"/>
                </a:highlight>
              </a:rPr>
              <a:t>dog = wn.synset('dog.n.01')</a:t>
            </a:r>
            <a:endParaRPr sz="1600">
              <a:solidFill>
                <a:schemeClr val="dk2"/>
              </a:solidFill>
              <a:highlight>
                <a:srgbClr val="FF9900"/>
              </a:highlight>
            </a:endParaRPr>
          </a:p>
          <a:p>
            <a:pPr indent="0" lvl="0" marL="0" rtl="0" algn="l">
              <a:spcBef>
                <a:spcPts val="0"/>
              </a:spcBef>
              <a:spcAft>
                <a:spcPts val="0"/>
              </a:spcAft>
              <a:buClr>
                <a:schemeClr val="dk1"/>
              </a:buClr>
              <a:buSzPts val="1100"/>
              <a:buFont typeface="Arial"/>
              <a:buNone/>
            </a:pPr>
            <a:r>
              <a:rPr lang="en" sz="1600">
                <a:solidFill>
                  <a:schemeClr val="dk2"/>
                </a:solidFill>
                <a:highlight>
                  <a:srgbClr val="FF9900"/>
                </a:highlight>
              </a:rPr>
              <a:t>cat = wn.synset('cat.n.01')</a:t>
            </a:r>
            <a:endParaRPr sz="1600">
              <a:solidFill>
                <a:schemeClr val="dk2"/>
              </a:solidFill>
              <a:highlight>
                <a:srgbClr val="FF9900"/>
              </a:highlight>
            </a:endParaRPr>
          </a:p>
          <a:p>
            <a:pPr indent="0" lvl="0" marL="0" rtl="0" algn="l">
              <a:spcBef>
                <a:spcPts val="0"/>
              </a:spcBef>
              <a:spcAft>
                <a:spcPts val="0"/>
              </a:spcAft>
              <a:buClr>
                <a:schemeClr val="dk1"/>
              </a:buClr>
              <a:buSzPts val="1100"/>
              <a:buFont typeface="Arial"/>
              <a:buNone/>
            </a:pPr>
            <a:r>
              <a:rPr lang="en" sz="1600">
                <a:solidFill>
                  <a:schemeClr val="dk2"/>
                </a:solidFill>
                <a:highlight>
                  <a:srgbClr val="FF9900"/>
                </a:highlight>
              </a:rPr>
              <a:t>print(dog.path_similarity(cat))  # Output: e.g., 0.2</a:t>
            </a:r>
            <a:endParaRPr sz="1600">
              <a:solidFill>
                <a:schemeClr val="dk2"/>
              </a:solidFill>
              <a:highlight>
                <a:srgbClr val="FF9900"/>
              </a:highlight>
            </a:endParaRPr>
          </a:p>
          <a:p>
            <a:pPr indent="0" lvl="0" marL="0" rtl="0" algn="l">
              <a:spcBef>
                <a:spcPts val="0"/>
              </a:spcBef>
              <a:spcAft>
                <a:spcPts val="0"/>
              </a:spcAft>
              <a:buNone/>
            </a:pPr>
            <a:r>
              <a:t/>
            </a:r>
            <a:endParaRPr sz="1600">
              <a:solidFill>
                <a:schemeClr val="dk2"/>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5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Wu-Palmer Similarity</a:t>
            </a:r>
            <a:endParaRPr/>
          </a:p>
        </p:txBody>
      </p:sp>
      <p:sp>
        <p:nvSpPr>
          <p:cNvPr id="344" name="Google Shape;344;p59"/>
          <p:cNvSpPr txBox="1"/>
          <p:nvPr>
            <p:ph idx="1" type="body"/>
          </p:nvPr>
        </p:nvSpPr>
        <p:spPr>
          <a:xfrm>
            <a:off x="311700" y="1152475"/>
            <a:ext cx="6462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Concept:</a:t>
            </a:r>
            <a:endParaRPr/>
          </a:p>
          <a:p>
            <a:pPr indent="0" lvl="0" marL="0" rtl="0" algn="l">
              <a:spcBef>
                <a:spcPts val="1200"/>
              </a:spcBef>
              <a:spcAft>
                <a:spcPts val="0"/>
              </a:spcAft>
              <a:buNone/>
            </a:pPr>
            <a:r>
              <a:rPr lang="en"/>
              <a:t>Measures similarity based on the depth of the </a:t>
            </a:r>
            <a:r>
              <a:rPr lang="en">
                <a:highlight>
                  <a:srgbClr val="FFFF00"/>
                </a:highlight>
              </a:rPr>
              <a:t>least common ancestor (LCA)</a:t>
            </a:r>
            <a:r>
              <a:rPr lang="en"/>
              <a:t> in the taxonomy and the depth of the individual synsets.</a:t>
            </a:r>
            <a:endParaRPr/>
          </a:p>
          <a:p>
            <a:pPr indent="0" lvl="0" marL="0" rtl="0" algn="l">
              <a:spcBef>
                <a:spcPts val="1200"/>
              </a:spcBef>
              <a:spcAft>
                <a:spcPts val="0"/>
              </a:spcAft>
              <a:buNone/>
            </a:pPr>
            <a:r>
              <a:rPr lang="en">
                <a:highlight>
                  <a:srgbClr val="FF9900"/>
                </a:highlight>
              </a:rPr>
              <a:t>similarity = 2 * depth(LCS) / (depth(synset1) + depth(synset2))</a:t>
            </a:r>
            <a:endParaRPr>
              <a:highlight>
                <a:srgbClr val="FF9900"/>
              </a:highlight>
            </a:endParaRPr>
          </a:p>
          <a:p>
            <a:pPr indent="0" lvl="0" marL="0" rtl="0" algn="l">
              <a:spcBef>
                <a:spcPts val="1200"/>
              </a:spcBef>
              <a:spcAft>
                <a:spcPts val="0"/>
              </a:spcAft>
              <a:buNone/>
            </a:pPr>
            <a:r>
              <a:rPr lang="en">
                <a:highlight>
                  <a:srgbClr val="00FF00"/>
                </a:highlight>
              </a:rPr>
              <a:t>Working:</a:t>
            </a:r>
            <a:endParaRPr>
              <a:highlight>
                <a:srgbClr val="00FF00"/>
              </a:highlight>
            </a:endParaRPr>
          </a:p>
          <a:p>
            <a:pPr indent="0" lvl="0" marL="0" rtl="0" algn="l">
              <a:spcBef>
                <a:spcPts val="1200"/>
              </a:spcBef>
              <a:spcAft>
                <a:spcPts val="0"/>
              </a:spcAft>
              <a:buNone/>
            </a:pPr>
            <a:r>
              <a:rPr lang="en">
                <a:highlight>
                  <a:srgbClr val="FF9900"/>
                </a:highlight>
              </a:rPr>
              <a:t>Deeper LCA → More specific shared meaning → Higher similarity.</a:t>
            </a:r>
            <a:endParaRPr>
              <a:highlight>
                <a:srgbClr val="FF9900"/>
              </a:highlight>
            </a:endParaRPr>
          </a:p>
          <a:p>
            <a:pPr indent="0" lvl="0" marL="0" rtl="0" algn="l">
              <a:spcBef>
                <a:spcPts val="1200"/>
              </a:spcBef>
              <a:spcAft>
                <a:spcPts val="0"/>
              </a:spcAft>
              <a:buNone/>
            </a:pPr>
            <a:r>
              <a:rPr lang="en">
                <a:highlight>
                  <a:srgbClr val="FF9900"/>
                </a:highlight>
              </a:rPr>
              <a:t>Values range from 0 (no similarity) to 1 (identical synsets).</a:t>
            </a:r>
            <a:endParaRPr>
              <a:highlight>
                <a:srgbClr val="FF9900"/>
              </a:highlight>
            </a:endParaRPr>
          </a:p>
          <a:p>
            <a:pPr indent="0" lvl="0" marL="0" rtl="0" algn="l">
              <a:spcBef>
                <a:spcPts val="1200"/>
              </a:spcBef>
              <a:spcAft>
                <a:spcPts val="1200"/>
              </a:spcAft>
              <a:buNone/>
            </a:pPr>
            <a:r>
              <a:t/>
            </a:r>
            <a:endParaRPr>
              <a:highlight>
                <a:srgbClr val="FF9900"/>
              </a:highlight>
            </a:endParaRPr>
          </a:p>
        </p:txBody>
      </p:sp>
      <p:sp>
        <p:nvSpPr>
          <p:cNvPr id="345" name="Google Shape;345;p59"/>
          <p:cNvSpPr txBox="1"/>
          <p:nvPr/>
        </p:nvSpPr>
        <p:spPr>
          <a:xfrm>
            <a:off x="6812100" y="1152475"/>
            <a:ext cx="2271000" cy="182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print(dog.wup_similarity(cat))</a:t>
            </a:r>
            <a:endParaRPr sz="1800">
              <a:solidFill>
                <a:schemeClr val="dk2"/>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6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highlight>
                  <a:srgbClr val="00FFFF"/>
                </a:highlight>
              </a:rPr>
              <a:t>Leacock-Chodorow (LCH) Similarity</a:t>
            </a:r>
            <a:endParaRPr>
              <a:highlight>
                <a:srgbClr val="00FFFF"/>
              </a:highlight>
            </a:endParaRPr>
          </a:p>
        </p:txBody>
      </p:sp>
      <p:sp>
        <p:nvSpPr>
          <p:cNvPr id="351" name="Google Shape;351;p60"/>
          <p:cNvSpPr txBox="1"/>
          <p:nvPr>
            <p:ph idx="1" type="body"/>
          </p:nvPr>
        </p:nvSpPr>
        <p:spPr>
          <a:xfrm>
            <a:off x="311700" y="1152475"/>
            <a:ext cx="53388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Concept:</a:t>
            </a:r>
            <a:endParaRPr/>
          </a:p>
          <a:p>
            <a:pPr indent="0" lvl="0" marL="0" rtl="0" algn="l">
              <a:spcBef>
                <a:spcPts val="1200"/>
              </a:spcBef>
              <a:spcAft>
                <a:spcPts val="0"/>
              </a:spcAft>
              <a:buNone/>
            </a:pPr>
            <a:r>
              <a:rPr lang="en"/>
              <a:t>Uses the shortest </a:t>
            </a:r>
            <a:r>
              <a:rPr lang="en">
                <a:highlight>
                  <a:srgbClr val="FF9900"/>
                </a:highlight>
              </a:rPr>
              <a:t>path length and the maximum depth</a:t>
            </a:r>
            <a:r>
              <a:rPr lang="en"/>
              <a:t> of the taxonomy to calculate similarity.</a:t>
            </a:r>
            <a:endParaRPr/>
          </a:p>
          <a:p>
            <a:pPr indent="0" lvl="0" marL="0" rtl="0" algn="l">
              <a:spcBef>
                <a:spcPts val="1200"/>
              </a:spcBef>
              <a:spcAft>
                <a:spcPts val="0"/>
              </a:spcAft>
              <a:buNone/>
            </a:pPr>
            <a:r>
              <a:rPr lang="en"/>
              <a:t>similarity = -log(path_length / (2 * max_depth))</a:t>
            </a:r>
            <a:endParaRPr/>
          </a:p>
          <a:p>
            <a:pPr indent="0" lvl="0" marL="0" rtl="0" algn="l">
              <a:spcBef>
                <a:spcPts val="1200"/>
              </a:spcBef>
              <a:spcAft>
                <a:spcPts val="0"/>
              </a:spcAft>
              <a:buNone/>
            </a:pPr>
            <a:r>
              <a:rPr lang="en"/>
              <a:t>Working:</a:t>
            </a:r>
            <a:endParaRPr/>
          </a:p>
          <a:p>
            <a:pPr indent="-342900" lvl="0" marL="457200" rtl="0" algn="l">
              <a:spcBef>
                <a:spcPts val="1200"/>
              </a:spcBef>
              <a:spcAft>
                <a:spcPts val="0"/>
              </a:spcAft>
              <a:buSzPts val="1800"/>
              <a:buChar char="●"/>
            </a:pPr>
            <a:r>
              <a:rPr lang="en"/>
              <a:t>Requires synsets to be from the same part of speech (e.g., both nouns).</a:t>
            </a:r>
            <a:endParaRPr/>
          </a:p>
          <a:p>
            <a:pPr indent="-342900" lvl="0" marL="457200" rtl="0" algn="l">
              <a:spcBef>
                <a:spcPts val="0"/>
              </a:spcBef>
              <a:spcAft>
                <a:spcPts val="0"/>
              </a:spcAft>
              <a:buSzPts val="1800"/>
              <a:buChar char="●"/>
            </a:pPr>
            <a:r>
              <a:rPr lang="en"/>
              <a:t>Uses logarithmic scale for similarity.</a:t>
            </a:r>
            <a:endParaRPr/>
          </a:p>
          <a:p>
            <a:pPr indent="-342900" lvl="0" marL="457200" rtl="0" algn="l">
              <a:spcBef>
                <a:spcPts val="0"/>
              </a:spcBef>
              <a:spcAft>
                <a:spcPts val="0"/>
              </a:spcAft>
              <a:buSzPts val="1800"/>
              <a:buChar char="●"/>
            </a:pPr>
            <a:r>
              <a:rPr lang="en"/>
              <a:t>Higher depth and shorter path → Higher similarity.</a:t>
            </a:r>
            <a:endParaRPr/>
          </a:p>
        </p:txBody>
      </p:sp>
      <p:sp>
        <p:nvSpPr>
          <p:cNvPr id="352" name="Google Shape;352;p60"/>
          <p:cNvSpPr txBox="1"/>
          <p:nvPr/>
        </p:nvSpPr>
        <p:spPr>
          <a:xfrm>
            <a:off x="5774325" y="1210125"/>
            <a:ext cx="3143700" cy="184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print(dog.lch_similarity(cat))</a:t>
            </a:r>
            <a:endParaRPr sz="1800">
              <a:solidFill>
                <a:schemeClr val="dk2"/>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6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highlight>
                  <a:srgbClr val="FF9900"/>
                </a:highlight>
              </a:rPr>
              <a:t>Path </a:t>
            </a:r>
            <a:r>
              <a:rPr lang="en">
                <a:highlight>
                  <a:srgbClr val="FF9900"/>
                </a:highlight>
              </a:rPr>
              <a:t>Similarity</a:t>
            </a:r>
            <a:r>
              <a:rPr lang="en">
                <a:highlight>
                  <a:srgbClr val="FF9900"/>
                </a:highlight>
              </a:rPr>
              <a:t> / Wui-Palmer / Leacock-Chodorow</a:t>
            </a:r>
            <a:endParaRPr>
              <a:highlight>
                <a:srgbClr val="FF9900"/>
              </a:highlight>
            </a:endParaRPr>
          </a:p>
        </p:txBody>
      </p:sp>
      <p:pic>
        <p:nvPicPr>
          <p:cNvPr id="358" name="Google Shape;358;p61"/>
          <p:cNvPicPr preferRelativeResize="0"/>
          <p:nvPr/>
        </p:nvPicPr>
        <p:blipFill>
          <a:blip r:embed="rId3">
            <a:alphaModFix/>
          </a:blip>
          <a:stretch>
            <a:fillRect/>
          </a:stretch>
        </p:blipFill>
        <p:spPr>
          <a:xfrm>
            <a:off x="611513" y="1458750"/>
            <a:ext cx="7343775" cy="2438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Syntax-Driven Semantic Analysis</a:t>
            </a:r>
            <a:endParaRPr/>
          </a:p>
        </p:txBody>
      </p:sp>
      <p:sp>
        <p:nvSpPr>
          <p:cNvPr id="82" name="Google Shape;82;p17"/>
          <p:cNvSpPr txBox="1"/>
          <p:nvPr>
            <p:ph idx="1" type="body"/>
          </p:nvPr>
        </p:nvSpPr>
        <p:spPr>
          <a:xfrm>
            <a:off x="311700" y="1152475"/>
            <a:ext cx="8520600" cy="923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100">
                <a:solidFill>
                  <a:schemeClr val="dk1"/>
                </a:solidFill>
              </a:rPr>
              <a:t>This technique assigns semantic structure based on syntactic structures, often using </a:t>
            </a:r>
            <a:r>
              <a:rPr b="1" lang="en" sz="1100">
                <a:solidFill>
                  <a:schemeClr val="dk1"/>
                </a:solidFill>
              </a:rPr>
              <a:t>context-free grammars (CFGs) and parsing</a:t>
            </a:r>
            <a:r>
              <a:rPr lang="en" sz="1100">
                <a:solidFill>
                  <a:schemeClr val="dk1"/>
                </a:solidFill>
              </a:rPr>
              <a:t>.</a:t>
            </a:r>
            <a:endParaRPr/>
          </a:p>
        </p:txBody>
      </p:sp>
      <p:sp>
        <p:nvSpPr>
          <p:cNvPr id="83" name="Google Shape;83;p17"/>
          <p:cNvSpPr txBox="1"/>
          <p:nvPr/>
        </p:nvSpPr>
        <p:spPr>
          <a:xfrm>
            <a:off x="542000" y="1657475"/>
            <a:ext cx="8520600" cy="342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2"/>
                </a:solidFill>
              </a:rPr>
              <a:t>import nltk</a:t>
            </a:r>
            <a:endParaRPr>
              <a:solidFill>
                <a:schemeClr val="dk2"/>
              </a:solidFill>
            </a:endParaRPr>
          </a:p>
          <a:p>
            <a:pPr indent="0" lvl="0" marL="0" rtl="0" algn="l">
              <a:spcBef>
                <a:spcPts val="0"/>
              </a:spcBef>
              <a:spcAft>
                <a:spcPts val="0"/>
              </a:spcAft>
              <a:buClr>
                <a:schemeClr val="dk1"/>
              </a:buClr>
              <a:buSzPts val="1100"/>
              <a:buFont typeface="Arial"/>
              <a:buNone/>
            </a:pPr>
            <a:r>
              <a:rPr lang="en">
                <a:solidFill>
                  <a:schemeClr val="dk2"/>
                </a:solidFill>
              </a:rPr>
              <a:t>from nltk import CFG</a:t>
            </a:r>
            <a:endParaRPr>
              <a:solidFill>
                <a:schemeClr val="dk2"/>
              </a:solidFill>
            </a:endParaRPr>
          </a:p>
          <a:p>
            <a:pPr indent="0" lvl="0" marL="0" rtl="0" algn="l">
              <a:spcBef>
                <a:spcPts val="0"/>
              </a:spcBef>
              <a:spcAft>
                <a:spcPts val="0"/>
              </a:spcAft>
              <a:buClr>
                <a:schemeClr val="dk1"/>
              </a:buClr>
              <a:buSzPts val="1100"/>
              <a:buFont typeface="Arial"/>
              <a:buNone/>
            </a:pPr>
            <a:r>
              <a:t/>
            </a:r>
            <a:endParaRPr>
              <a:solidFill>
                <a:schemeClr val="dk2"/>
              </a:solidFill>
            </a:endParaRPr>
          </a:p>
          <a:p>
            <a:pPr indent="0" lvl="0" marL="0" rtl="0" algn="l">
              <a:spcBef>
                <a:spcPts val="0"/>
              </a:spcBef>
              <a:spcAft>
                <a:spcPts val="0"/>
              </a:spcAft>
              <a:buClr>
                <a:schemeClr val="dk1"/>
              </a:buClr>
              <a:buSzPts val="1100"/>
              <a:buFont typeface="Arial"/>
              <a:buNone/>
            </a:pPr>
            <a:r>
              <a:rPr lang="en">
                <a:solidFill>
                  <a:schemeClr val="dk2"/>
                </a:solidFill>
              </a:rPr>
              <a:t>grammar = CFG.fromstring("""</a:t>
            </a:r>
            <a:endParaRPr>
              <a:solidFill>
                <a:schemeClr val="dk2"/>
              </a:solidFill>
            </a:endParaRPr>
          </a:p>
          <a:p>
            <a:pPr indent="0" lvl="0" marL="0" rtl="0" algn="l">
              <a:spcBef>
                <a:spcPts val="0"/>
              </a:spcBef>
              <a:spcAft>
                <a:spcPts val="0"/>
              </a:spcAft>
              <a:buClr>
                <a:schemeClr val="dk1"/>
              </a:buClr>
              <a:buSzPts val="1100"/>
              <a:buFont typeface="Arial"/>
              <a:buNone/>
            </a:pPr>
            <a:r>
              <a:rPr lang="en">
                <a:solidFill>
                  <a:schemeClr val="dk2"/>
                </a:solidFill>
              </a:rPr>
              <a:t>    S -&gt; NP VP</a:t>
            </a:r>
            <a:endParaRPr>
              <a:solidFill>
                <a:schemeClr val="dk2"/>
              </a:solidFill>
            </a:endParaRPr>
          </a:p>
          <a:p>
            <a:pPr indent="0" lvl="0" marL="0" rtl="0" algn="l">
              <a:spcBef>
                <a:spcPts val="0"/>
              </a:spcBef>
              <a:spcAft>
                <a:spcPts val="0"/>
              </a:spcAft>
              <a:buClr>
                <a:schemeClr val="dk1"/>
              </a:buClr>
              <a:buSzPts val="1100"/>
              <a:buFont typeface="Arial"/>
              <a:buNone/>
            </a:pPr>
            <a:r>
              <a:rPr lang="en">
                <a:solidFill>
                  <a:schemeClr val="dk2"/>
                </a:solidFill>
              </a:rPr>
              <a:t>    NP -&gt; 'Alice' | 'Bob'</a:t>
            </a:r>
            <a:endParaRPr>
              <a:solidFill>
                <a:schemeClr val="dk2"/>
              </a:solidFill>
            </a:endParaRPr>
          </a:p>
          <a:p>
            <a:pPr indent="0" lvl="0" marL="0" rtl="0" algn="l">
              <a:spcBef>
                <a:spcPts val="0"/>
              </a:spcBef>
              <a:spcAft>
                <a:spcPts val="0"/>
              </a:spcAft>
              <a:buClr>
                <a:schemeClr val="dk1"/>
              </a:buClr>
              <a:buSzPts val="1100"/>
              <a:buFont typeface="Arial"/>
              <a:buNone/>
            </a:pPr>
            <a:r>
              <a:rPr lang="en">
                <a:solidFill>
                  <a:schemeClr val="dk2"/>
                </a:solidFill>
              </a:rPr>
              <a:t>    VP -&gt; 'runs' | 'jumps'</a:t>
            </a:r>
            <a:endParaRPr>
              <a:solidFill>
                <a:schemeClr val="dk2"/>
              </a:solidFill>
            </a:endParaRPr>
          </a:p>
          <a:p>
            <a:pPr indent="0" lvl="0" marL="0" rtl="0" algn="l">
              <a:spcBef>
                <a:spcPts val="0"/>
              </a:spcBef>
              <a:spcAft>
                <a:spcPts val="0"/>
              </a:spcAft>
              <a:buClr>
                <a:schemeClr val="dk1"/>
              </a:buClr>
              <a:buSzPts val="1100"/>
              <a:buFont typeface="Arial"/>
              <a:buNone/>
            </a:pPr>
            <a:r>
              <a:rPr lang="en">
                <a:solidFill>
                  <a:schemeClr val="dk2"/>
                </a:solidFill>
              </a:rPr>
              <a:t>""")</a:t>
            </a:r>
            <a:endParaRPr>
              <a:solidFill>
                <a:schemeClr val="dk2"/>
              </a:solidFill>
            </a:endParaRPr>
          </a:p>
          <a:p>
            <a:pPr indent="0" lvl="0" marL="0" rtl="0" algn="l">
              <a:spcBef>
                <a:spcPts val="0"/>
              </a:spcBef>
              <a:spcAft>
                <a:spcPts val="0"/>
              </a:spcAft>
              <a:buClr>
                <a:schemeClr val="dk1"/>
              </a:buClr>
              <a:buSzPts val="1100"/>
              <a:buFont typeface="Arial"/>
              <a:buNone/>
            </a:pPr>
            <a:r>
              <a:t/>
            </a:r>
            <a:endParaRPr>
              <a:solidFill>
                <a:schemeClr val="dk2"/>
              </a:solidFill>
            </a:endParaRPr>
          </a:p>
          <a:p>
            <a:pPr indent="0" lvl="0" marL="0" rtl="0" algn="l">
              <a:spcBef>
                <a:spcPts val="0"/>
              </a:spcBef>
              <a:spcAft>
                <a:spcPts val="0"/>
              </a:spcAft>
              <a:buClr>
                <a:schemeClr val="dk1"/>
              </a:buClr>
              <a:buSzPts val="1100"/>
              <a:buFont typeface="Arial"/>
              <a:buNone/>
            </a:pPr>
            <a:r>
              <a:rPr lang="en">
                <a:solidFill>
                  <a:schemeClr val="dk2"/>
                </a:solidFill>
              </a:rPr>
              <a:t>parser = nltk.ChartParser(grammar)</a:t>
            </a:r>
            <a:endParaRPr>
              <a:solidFill>
                <a:schemeClr val="dk2"/>
              </a:solidFill>
            </a:endParaRPr>
          </a:p>
          <a:p>
            <a:pPr indent="0" lvl="0" marL="0" rtl="0" algn="l">
              <a:spcBef>
                <a:spcPts val="0"/>
              </a:spcBef>
              <a:spcAft>
                <a:spcPts val="0"/>
              </a:spcAft>
              <a:buClr>
                <a:schemeClr val="dk1"/>
              </a:buClr>
              <a:buSzPts val="1100"/>
              <a:buFont typeface="Arial"/>
              <a:buNone/>
            </a:pPr>
            <a:r>
              <a:t/>
            </a:r>
            <a:endParaRPr>
              <a:solidFill>
                <a:schemeClr val="dk2"/>
              </a:solidFill>
            </a:endParaRPr>
          </a:p>
          <a:p>
            <a:pPr indent="0" lvl="0" marL="0" rtl="0" algn="l">
              <a:spcBef>
                <a:spcPts val="0"/>
              </a:spcBef>
              <a:spcAft>
                <a:spcPts val="0"/>
              </a:spcAft>
              <a:buClr>
                <a:schemeClr val="dk1"/>
              </a:buClr>
              <a:buSzPts val="1100"/>
              <a:buFont typeface="Arial"/>
              <a:buNone/>
            </a:pPr>
            <a:r>
              <a:rPr lang="en">
                <a:solidFill>
                  <a:schemeClr val="dk2"/>
                </a:solidFill>
              </a:rPr>
              <a:t>sentence = ['Alice', 'runs']</a:t>
            </a:r>
            <a:endParaRPr>
              <a:solidFill>
                <a:schemeClr val="dk2"/>
              </a:solidFill>
            </a:endParaRPr>
          </a:p>
          <a:p>
            <a:pPr indent="0" lvl="0" marL="0" rtl="0" algn="l">
              <a:spcBef>
                <a:spcPts val="0"/>
              </a:spcBef>
              <a:spcAft>
                <a:spcPts val="0"/>
              </a:spcAft>
              <a:buClr>
                <a:schemeClr val="dk1"/>
              </a:buClr>
              <a:buSzPts val="1100"/>
              <a:buFont typeface="Arial"/>
              <a:buNone/>
            </a:pPr>
            <a:r>
              <a:rPr lang="en">
                <a:solidFill>
                  <a:schemeClr val="dk2"/>
                </a:solidFill>
              </a:rPr>
              <a:t>for tree in parser.parse(sentence):</a:t>
            </a:r>
            <a:endParaRPr>
              <a:solidFill>
                <a:schemeClr val="dk2"/>
              </a:solidFill>
            </a:endParaRPr>
          </a:p>
          <a:p>
            <a:pPr indent="0" lvl="0" marL="0" rtl="0" algn="l">
              <a:spcBef>
                <a:spcPts val="0"/>
              </a:spcBef>
              <a:spcAft>
                <a:spcPts val="0"/>
              </a:spcAft>
              <a:buClr>
                <a:schemeClr val="dk1"/>
              </a:buClr>
              <a:buSzPts val="1100"/>
              <a:buFont typeface="Arial"/>
              <a:buNone/>
            </a:pPr>
            <a:r>
              <a:rPr lang="en">
                <a:solidFill>
                  <a:schemeClr val="dk2"/>
                </a:solidFill>
              </a:rPr>
              <a:t>    print(tree)</a:t>
            </a:r>
            <a:endParaRPr>
              <a:solidFill>
                <a:schemeClr val="dk2"/>
              </a:solidFill>
            </a:endParaRPr>
          </a:p>
          <a:p>
            <a:pPr indent="0" lvl="0" marL="0" rtl="0" algn="l">
              <a:spcBef>
                <a:spcPts val="0"/>
              </a:spcBef>
              <a:spcAft>
                <a:spcPts val="0"/>
              </a:spcAft>
              <a:buNone/>
            </a:pPr>
            <a:r>
              <a:t/>
            </a:r>
            <a:endParaRPr>
              <a:solidFill>
                <a:schemeClr val="dk2"/>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6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Distributional Methods</a:t>
            </a:r>
            <a:endParaRPr/>
          </a:p>
        </p:txBody>
      </p:sp>
      <p:sp>
        <p:nvSpPr>
          <p:cNvPr id="364" name="Google Shape;364;p62"/>
          <p:cNvSpPr txBox="1"/>
          <p:nvPr>
            <p:ph idx="1" type="body"/>
          </p:nvPr>
        </p:nvSpPr>
        <p:spPr>
          <a:xfrm>
            <a:off x="311700" y="1152475"/>
            <a:ext cx="4483500" cy="3737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lang="en" sz="1100">
                <a:solidFill>
                  <a:schemeClr val="dk1"/>
                </a:solidFill>
              </a:rPr>
              <a:t>These are based on the </a:t>
            </a:r>
            <a:r>
              <a:rPr b="1" lang="en" sz="1100">
                <a:solidFill>
                  <a:schemeClr val="dk1"/>
                </a:solidFill>
              </a:rPr>
              <a:t>distributional hypothesis</a:t>
            </a:r>
            <a:r>
              <a:rPr lang="en" sz="1100">
                <a:solidFill>
                  <a:schemeClr val="dk1"/>
                </a:solidFill>
              </a:rPr>
              <a:t>: </a:t>
            </a:r>
            <a:r>
              <a:rPr i="1" lang="en" sz="1100">
                <a:solidFill>
                  <a:schemeClr val="dk1"/>
                </a:solidFill>
              </a:rPr>
              <a:t>"Words that occur in similar contexts tend to have similar meanings."</a:t>
            </a:r>
            <a:endParaRPr i="1" sz="1100">
              <a:solidFill>
                <a:schemeClr val="dk1"/>
              </a:solidFill>
            </a:endParaRPr>
          </a:p>
          <a:p>
            <a:pPr indent="0" lvl="0" marL="0" rtl="0" algn="l">
              <a:spcBef>
                <a:spcPts val="1400"/>
              </a:spcBef>
              <a:spcAft>
                <a:spcPts val="0"/>
              </a:spcAft>
              <a:buClr>
                <a:schemeClr val="dk1"/>
              </a:buClr>
              <a:buSzPts val="1100"/>
              <a:buFont typeface="Arial"/>
              <a:buNone/>
            </a:pPr>
            <a:r>
              <a:rPr b="1" lang="en" sz="1300">
                <a:solidFill>
                  <a:schemeClr val="dk1"/>
                </a:solidFill>
              </a:rPr>
              <a:t>✅ Characteristics:</a:t>
            </a:r>
            <a:endParaRPr b="1" sz="1300">
              <a:solidFill>
                <a:schemeClr val="dk1"/>
              </a:solidFill>
            </a:endParaRPr>
          </a:p>
          <a:p>
            <a:pPr indent="-298450" lvl="0" marL="457200" rtl="0" algn="l">
              <a:spcBef>
                <a:spcPts val="1200"/>
              </a:spcBef>
              <a:spcAft>
                <a:spcPts val="0"/>
              </a:spcAft>
              <a:buClr>
                <a:schemeClr val="dk1"/>
              </a:buClr>
              <a:buSzPts val="1100"/>
              <a:buChar char="●"/>
            </a:pPr>
            <a:r>
              <a:rPr lang="en" sz="1100">
                <a:solidFill>
                  <a:schemeClr val="dk1"/>
                </a:solidFill>
              </a:rPr>
              <a:t>Data-driven</a:t>
            </a:r>
            <a:br>
              <a:rPr lang="en" sz="1100">
                <a:solidFill>
                  <a:schemeClr val="dk1"/>
                </a:solidFill>
              </a:rPr>
            </a:b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Captures </a:t>
            </a:r>
            <a:r>
              <a:rPr b="1" lang="en" sz="1100">
                <a:solidFill>
                  <a:schemeClr val="dk1"/>
                </a:solidFill>
              </a:rPr>
              <a:t>contextual</a:t>
            </a:r>
            <a:r>
              <a:rPr lang="en" sz="1100">
                <a:solidFill>
                  <a:schemeClr val="dk1"/>
                </a:solidFill>
              </a:rPr>
              <a:t> and </a:t>
            </a:r>
            <a:r>
              <a:rPr b="1" lang="en" sz="1100">
                <a:solidFill>
                  <a:schemeClr val="dk1"/>
                </a:solidFill>
              </a:rPr>
              <a:t>semantic</a:t>
            </a:r>
            <a:r>
              <a:rPr lang="en" sz="1100">
                <a:solidFill>
                  <a:schemeClr val="dk1"/>
                </a:solidFill>
              </a:rPr>
              <a:t> similarity</a:t>
            </a:r>
            <a:br>
              <a:rPr lang="en" sz="1100">
                <a:solidFill>
                  <a:schemeClr val="dk1"/>
                </a:solidFill>
              </a:rPr>
            </a:b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Needs large corpora</a:t>
            </a:r>
            <a:br>
              <a:rPr lang="en" sz="1100">
                <a:solidFill>
                  <a:schemeClr val="dk1"/>
                </a:solidFill>
              </a:rPr>
            </a:b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Common in modern NLP (especially with word embeddings)</a:t>
            </a:r>
            <a:br>
              <a:rPr lang="en" sz="1100">
                <a:solidFill>
                  <a:schemeClr val="dk1"/>
                </a:solidFill>
              </a:rPr>
            </a:br>
            <a:endParaRPr sz="1100">
              <a:solidFill>
                <a:schemeClr val="dk1"/>
              </a:solidFill>
            </a:endParaRPr>
          </a:p>
          <a:p>
            <a:pPr indent="0" lvl="0" marL="0" rtl="0" algn="l">
              <a:spcBef>
                <a:spcPts val="1200"/>
              </a:spcBef>
              <a:spcAft>
                <a:spcPts val="1200"/>
              </a:spcAft>
              <a:buNone/>
            </a:pPr>
            <a:r>
              <a:t/>
            </a:r>
            <a:endParaRPr/>
          </a:p>
        </p:txBody>
      </p:sp>
      <p:sp>
        <p:nvSpPr>
          <p:cNvPr id="365" name="Google Shape;365;p62"/>
          <p:cNvSpPr txBox="1"/>
          <p:nvPr/>
        </p:nvSpPr>
        <p:spPr>
          <a:xfrm>
            <a:off x="4898175" y="1179200"/>
            <a:ext cx="4020000" cy="3752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rPr b="1" lang="en" sz="1300">
                <a:solidFill>
                  <a:schemeClr val="dk1"/>
                </a:solidFill>
              </a:rPr>
              <a:t>🔧 Common Techniques:</a:t>
            </a:r>
            <a:endParaRPr b="1" sz="1300">
              <a:solidFill>
                <a:schemeClr val="dk1"/>
              </a:solidFill>
            </a:endParaRPr>
          </a:p>
          <a:p>
            <a:pPr indent="-298450" lvl="0" marL="457200" rtl="0" algn="l">
              <a:lnSpc>
                <a:spcPct val="115000"/>
              </a:lnSpc>
              <a:spcBef>
                <a:spcPts val="1200"/>
              </a:spcBef>
              <a:spcAft>
                <a:spcPts val="0"/>
              </a:spcAft>
              <a:buClr>
                <a:schemeClr val="dk1"/>
              </a:buClr>
              <a:buSzPts val="1100"/>
              <a:buAutoNum type="arabicPeriod"/>
            </a:pPr>
            <a:r>
              <a:rPr b="1" lang="en" sz="1100">
                <a:solidFill>
                  <a:schemeClr val="dk1"/>
                </a:solidFill>
              </a:rPr>
              <a:t>Count-Based Vectors</a:t>
            </a:r>
            <a:r>
              <a:rPr lang="en" sz="1100">
                <a:solidFill>
                  <a:schemeClr val="dk1"/>
                </a:solidFill>
              </a:rPr>
              <a:t> (TF-IDF, co-occurrence matrices)</a:t>
            </a:r>
            <a:br>
              <a:rPr lang="en" sz="1100">
                <a:solidFill>
                  <a:schemeClr val="dk1"/>
                </a:solidFill>
              </a:rPr>
            </a:br>
            <a:endParaRPr sz="1100">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sz="1100">
                <a:solidFill>
                  <a:schemeClr val="dk1"/>
                </a:solidFill>
              </a:rPr>
              <a:t>Word Embeddings</a:t>
            </a:r>
            <a:r>
              <a:rPr lang="en" sz="1100">
                <a:solidFill>
                  <a:schemeClr val="dk1"/>
                </a:solidFill>
              </a:rPr>
              <a:t> (Word2Vec, GloVe, FastText)</a:t>
            </a:r>
            <a:br>
              <a:rPr lang="en" sz="1100">
                <a:solidFill>
                  <a:schemeClr val="dk1"/>
                </a:solidFill>
              </a:rPr>
            </a:br>
            <a:endParaRPr sz="1100">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sz="1100">
                <a:solidFill>
                  <a:schemeClr val="dk1"/>
                </a:solidFill>
              </a:rPr>
              <a:t>Contextual Embeddings</a:t>
            </a:r>
            <a:r>
              <a:rPr lang="en" sz="1100">
                <a:solidFill>
                  <a:schemeClr val="dk1"/>
                </a:solidFill>
              </a:rPr>
              <a:t> (BERT, RoBERTa, etc.)</a:t>
            </a:r>
            <a:endParaRPr sz="1100">
              <a:solidFill>
                <a:schemeClr val="dk1"/>
              </a:solidFill>
            </a:endParaRPr>
          </a:p>
          <a:p>
            <a:pPr indent="0" lvl="0" marL="0" rtl="0" algn="l">
              <a:spcBef>
                <a:spcPts val="1200"/>
              </a:spcBef>
              <a:spcAft>
                <a:spcPts val="0"/>
              </a:spcAft>
              <a:buNone/>
            </a:pPr>
            <a:r>
              <a:t/>
            </a:r>
            <a:endParaRPr sz="1800">
              <a:solidFill>
                <a:schemeClr val="dk2"/>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6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KeyedVectors</a:t>
            </a:r>
            <a:endParaRPr/>
          </a:p>
        </p:txBody>
      </p:sp>
      <p:sp>
        <p:nvSpPr>
          <p:cNvPr id="371" name="Google Shape;371;p63"/>
          <p:cNvSpPr txBox="1"/>
          <p:nvPr>
            <p:ph idx="1" type="body"/>
          </p:nvPr>
        </p:nvSpPr>
        <p:spPr>
          <a:xfrm>
            <a:off x="311700" y="1152475"/>
            <a:ext cx="8585700" cy="38097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a:t>from gensim.models import KeyedVectors</a:t>
            </a:r>
            <a:endParaRPr/>
          </a:p>
          <a:p>
            <a:pPr indent="0" lvl="0" marL="0" rtl="0" algn="l">
              <a:spcBef>
                <a:spcPts val="1200"/>
              </a:spcBef>
              <a:spcAft>
                <a:spcPts val="0"/>
              </a:spcAft>
              <a:buNone/>
            </a:pPr>
            <a:r>
              <a:rPr lang="en"/>
              <a:t># Load pretrained word2vec model (GoogleNews-vectors-negative300.bin.gz)</a:t>
            </a:r>
            <a:endParaRPr/>
          </a:p>
          <a:p>
            <a:pPr indent="0" lvl="0" marL="0" rtl="0" algn="l">
              <a:spcBef>
                <a:spcPts val="1200"/>
              </a:spcBef>
              <a:spcAft>
                <a:spcPts val="0"/>
              </a:spcAft>
              <a:buNone/>
            </a:pPr>
            <a:r>
              <a:rPr lang="en"/>
              <a:t># This file is large (~1.5GB) and must be downloaded separately</a:t>
            </a:r>
            <a:endParaRPr/>
          </a:p>
          <a:p>
            <a:pPr indent="0" lvl="0" marL="0" rtl="0" algn="l">
              <a:spcBef>
                <a:spcPts val="1200"/>
              </a:spcBef>
              <a:spcAft>
                <a:spcPts val="0"/>
              </a:spcAft>
              <a:buNone/>
            </a:pPr>
            <a:r>
              <a:rPr lang="en"/>
              <a:t>model = KeyedVectors.load_word2vec_format('GoogleNews-vectors-negative300.bin.gz', binary=True)</a:t>
            </a:r>
            <a:endParaRPr/>
          </a:p>
          <a:p>
            <a:pPr indent="0" lvl="0" marL="0" rtl="0" algn="l">
              <a:spcBef>
                <a:spcPts val="1200"/>
              </a:spcBef>
              <a:spcAft>
                <a:spcPts val="0"/>
              </a:spcAft>
              <a:buNone/>
            </a:pPr>
            <a:r>
              <a:rPr lang="en"/>
              <a:t>similarity = model.similarity('king', 'queen')</a:t>
            </a:r>
            <a:endParaRPr/>
          </a:p>
          <a:p>
            <a:pPr indent="0" lvl="0" marL="0" rtl="0" algn="l">
              <a:spcBef>
                <a:spcPts val="1200"/>
              </a:spcBef>
              <a:spcAft>
                <a:spcPts val="0"/>
              </a:spcAft>
              <a:buNone/>
            </a:pPr>
            <a:r>
              <a:rPr lang="en"/>
              <a:t>print("Similarity between 'king' and 'queen':", similarity)</a:t>
            </a:r>
            <a:endParaRPr/>
          </a:p>
          <a:p>
            <a:pPr indent="0" lvl="0" marL="0" rtl="0" algn="l">
              <a:spcBef>
                <a:spcPts val="1200"/>
              </a:spcBef>
              <a:spcAft>
                <a:spcPts val="0"/>
              </a:spcAft>
              <a:buNone/>
            </a:pPr>
            <a:r>
              <a:rPr lang="en"/>
              <a:t># Most similar words to "virus"</a:t>
            </a:r>
            <a:endParaRPr/>
          </a:p>
          <a:p>
            <a:pPr indent="0" lvl="0" marL="0" rtl="0" algn="l">
              <a:spcBef>
                <a:spcPts val="1200"/>
              </a:spcBef>
              <a:spcAft>
                <a:spcPts val="1200"/>
              </a:spcAft>
              <a:buNone/>
            </a:pPr>
            <a:r>
              <a:rPr lang="en"/>
              <a:t>print(model.most_similar('virus', topn=5))</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6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77" name="Google Shape;377;p6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import gensim.downloader as api</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model = api.load("glove-wiki-gigaword-100")</a:t>
            </a:r>
            <a:endParaRPr/>
          </a:p>
          <a:p>
            <a:pPr indent="0" lvl="0" marL="0" rtl="0" algn="l">
              <a:spcBef>
                <a:spcPts val="1200"/>
              </a:spcBef>
              <a:spcAft>
                <a:spcPts val="0"/>
              </a:spcAft>
              <a:buNone/>
            </a:pPr>
            <a:r>
              <a:rPr lang="en"/>
              <a:t>similarity = model.similarity("teacher", "instructor")</a:t>
            </a:r>
            <a:endParaRPr/>
          </a:p>
          <a:p>
            <a:pPr indent="0" lvl="0" marL="0" rtl="0" algn="l">
              <a:spcBef>
                <a:spcPts val="1200"/>
              </a:spcBef>
              <a:spcAft>
                <a:spcPts val="1200"/>
              </a:spcAft>
              <a:buNone/>
            </a:pPr>
            <a:r>
              <a:rPr lang="en"/>
              <a:t>print("GloVe similarity:", similarity)</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Syntax-Driven Semantic Analysis</a:t>
            </a:r>
            <a:endParaRPr/>
          </a:p>
          <a:p>
            <a:pPr indent="0" lvl="0" marL="0" rtl="0" algn="l">
              <a:spcBef>
                <a:spcPts val="0"/>
              </a:spcBef>
              <a:spcAft>
                <a:spcPts val="0"/>
              </a:spcAft>
              <a:buNone/>
            </a:pPr>
            <a:r>
              <a:t/>
            </a:r>
            <a:endParaRPr/>
          </a:p>
        </p:txBody>
      </p:sp>
      <p:sp>
        <p:nvSpPr>
          <p:cNvPr id="89" name="Google Shape;89;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Definition</a:t>
            </a:r>
            <a:r>
              <a:rPr lang="en"/>
              <a:t>:</a:t>
            </a:r>
            <a:endParaRPr/>
          </a:p>
          <a:p>
            <a:pPr indent="0" lvl="0" marL="0" rtl="0" algn="l">
              <a:spcBef>
                <a:spcPts val="1200"/>
              </a:spcBef>
              <a:spcAft>
                <a:spcPts val="0"/>
              </a:spcAft>
              <a:buNone/>
            </a:pPr>
            <a:r>
              <a:rPr lang="en"/>
              <a:t>Assigns meaning to sentences based on their structure.</a:t>
            </a:r>
            <a:endParaRPr/>
          </a:p>
          <a:p>
            <a:pPr indent="0" lvl="0" marL="0" rtl="0" algn="l">
              <a:spcBef>
                <a:spcPts val="1200"/>
              </a:spcBef>
              <a:spcAft>
                <a:spcPts val="0"/>
              </a:spcAft>
              <a:buNone/>
            </a:pPr>
            <a:r>
              <a:t/>
            </a:r>
            <a:endParaRPr/>
          </a:p>
          <a:p>
            <a:pPr indent="0" lvl="0" marL="0" rtl="0" algn="l">
              <a:spcBef>
                <a:spcPts val="1200"/>
              </a:spcBef>
              <a:spcAft>
                <a:spcPts val="0"/>
              </a:spcAft>
              <a:buNone/>
            </a:pPr>
            <a:r>
              <a:rPr b="1" lang="en"/>
              <a:t>Real-Life Example:</a:t>
            </a:r>
            <a:endParaRPr b="1"/>
          </a:p>
          <a:p>
            <a:pPr indent="0" lvl="0" marL="0" rtl="0" algn="l">
              <a:spcBef>
                <a:spcPts val="1200"/>
              </a:spcBef>
              <a:spcAft>
                <a:spcPts val="0"/>
              </a:spcAft>
              <a:buNone/>
            </a:pPr>
            <a:r>
              <a:rPr lang="en"/>
              <a:t>"John saw Mary with a telescope."</a:t>
            </a:r>
            <a:endParaRPr/>
          </a:p>
          <a:p>
            <a:pPr indent="0" lvl="0" marL="0" rtl="0" algn="l">
              <a:spcBef>
                <a:spcPts val="1200"/>
              </a:spcBef>
              <a:spcAft>
                <a:spcPts val="0"/>
              </a:spcAft>
              <a:buNone/>
            </a:pPr>
            <a:r>
              <a:rPr lang="en"/>
              <a:t>Does John have a telescope, or does Mary?</a:t>
            </a:r>
            <a:endParaRPr/>
          </a:p>
          <a:p>
            <a:pPr indent="0" lvl="0" marL="0" rtl="0" algn="l">
              <a:spcBef>
                <a:spcPts val="1200"/>
              </a:spcBef>
              <a:spcAft>
                <a:spcPts val="1200"/>
              </a:spcAft>
              <a:buNone/>
            </a:pPr>
            <a:r>
              <a:rPr lang="en"/>
              <a:t>Syntax analysis helps disambiguate this.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Syntax-Driven Semantic Analysis</a:t>
            </a:r>
            <a:endParaRPr/>
          </a:p>
        </p:txBody>
      </p:sp>
      <p:sp>
        <p:nvSpPr>
          <p:cNvPr id="95" name="Google Shape;95;p19"/>
          <p:cNvSpPr txBox="1"/>
          <p:nvPr>
            <p:ph idx="1" type="body"/>
          </p:nvPr>
        </p:nvSpPr>
        <p:spPr>
          <a:xfrm>
            <a:off x="311700" y="1152475"/>
            <a:ext cx="33291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770"/>
              <a:buNone/>
            </a:pPr>
            <a:r>
              <a:rPr lang="en" sz="1660"/>
              <a:t>import nltk</a:t>
            </a:r>
            <a:endParaRPr sz="1860"/>
          </a:p>
          <a:p>
            <a:pPr indent="0" lvl="0" marL="0" rtl="0" algn="l">
              <a:lnSpc>
                <a:spcPct val="95000"/>
              </a:lnSpc>
              <a:spcBef>
                <a:spcPts val="1200"/>
              </a:spcBef>
              <a:spcAft>
                <a:spcPts val="0"/>
              </a:spcAft>
              <a:buSzPts val="770"/>
              <a:buNone/>
            </a:pPr>
            <a:r>
              <a:rPr lang="en" sz="1660"/>
              <a:t>from nltk import CFG</a:t>
            </a:r>
            <a:endParaRPr sz="1660"/>
          </a:p>
          <a:p>
            <a:pPr indent="0" lvl="0" marL="0" rtl="0" algn="l">
              <a:lnSpc>
                <a:spcPct val="95000"/>
              </a:lnSpc>
              <a:spcBef>
                <a:spcPts val="1200"/>
              </a:spcBef>
              <a:spcAft>
                <a:spcPts val="0"/>
              </a:spcAft>
              <a:buSzPts val="770"/>
              <a:buNone/>
            </a:pPr>
            <a:r>
              <a:t/>
            </a:r>
            <a:endParaRPr sz="1660"/>
          </a:p>
          <a:p>
            <a:pPr indent="0" lvl="0" marL="0" rtl="0" algn="l">
              <a:lnSpc>
                <a:spcPct val="95000"/>
              </a:lnSpc>
              <a:spcBef>
                <a:spcPts val="1200"/>
              </a:spcBef>
              <a:spcAft>
                <a:spcPts val="0"/>
              </a:spcAft>
              <a:buSzPts val="770"/>
              <a:buNone/>
            </a:pPr>
            <a:r>
              <a:rPr lang="en" sz="1660"/>
              <a:t>grammar = CFG.fromstring("""</a:t>
            </a:r>
            <a:endParaRPr sz="1660"/>
          </a:p>
          <a:p>
            <a:pPr indent="0" lvl="0" marL="0" rtl="0" algn="l">
              <a:lnSpc>
                <a:spcPct val="95000"/>
              </a:lnSpc>
              <a:spcBef>
                <a:spcPts val="1200"/>
              </a:spcBef>
              <a:spcAft>
                <a:spcPts val="0"/>
              </a:spcAft>
              <a:buSzPts val="770"/>
              <a:buNone/>
            </a:pPr>
            <a:r>
              <a:rPr lang="en" sz="1660"/>
              <a:t>    S -&gt; NP VP</a:t>
            </a:r>
            <a:endParaRPr sz="1660"/>
          </a:p>
          <a:p>
            <a:pPr indent="0" lvl="0" marL="0" rtl="0" algn="l">
              <a:lnSpc>
                <a:spcPct val="95000"/>
              </a:lnSpc>
              <a:spcBef>
                <a:spcPts val="1200"/>
              </a:spcBef>
              <a:spcAft>
                <a:spcPts val="0"/>
              </a:spcAft>
              <a:buSzPts val="770"/>
              <a:buNone/>
            </a:pPr>
            <a:r>
              <a:rPr lang="en" sz="1660"/>
              <a:t>    NP -&gt; 'John' | 'Mary' | 'telescope'</a:t>
            </a:r>
            <a:endParaRPr sz="1660"/>
          </a:p>
          <a:p>
            <a:pPr indent="0" lvl="0" marL="0" rtl="0" algn="l">
              <a:lnSpc>
                <a:spcPct val="95000"/>
              </a:lnSpc>
              <a:spcBef>
                <a:spcPts val="1200"/>
              </a:spcBef>
              <a:spcAft>
                <a:spcPts val="0"/>
              </a:spcAft>
              <a:buSzPts val="770"/>
              <a:buNone/>
            </a:pPr>
            <a:r>
              <a:rPr lang="en" sz="1660"/>
              <a:t>    VP -&gt; 'saw' NP</a:t>
            </a:r>
            <a:endParaRPr sz="1660"/>
          </a:p>
          <a:p>
            <a:pPr indent="0" lvl="0" marL="0" rtl="0" algn="l">
              <a:lnSpc>
                <a:spcPct val="95000"/>
              </a:lnSpc>
              <a:spcBef>
                <a:spcPts val="1200"/>
              </a:spcBef>
              <a:spcAft>
                <a:spcPts val="0"/>
              </a:spcAft>
              <a:buSzPts val="770"/>
              <a:buNone/>
            </a:pPr>
            <a:r>
              <a:rPr lang="en" sz="1660"/>
              <a:t>""")</a:t>
            </a:r>
            <a:endParaRPr sz="1660"/>
          </a:p>
          <a:p>
            <a:pPr indent="0" lvl="0" marL="0" rtl="0" algn="l">
              <a:lnSpc>
                <a:spcPct val="95000"/>
              </a:lnSpc>
              <a:spcBef>
                <a:spcPts val="1200"/>
              </a:spcBef>
              <a:spcAft>
                <a:spcPts val="0"/>
              </a:spcAft>
              <a:buSzPts val="770"/>
              <a:buNone/>
            </a:pPr>
            <a:r>
              <a:t/>
            </a:r>
            <a:endParaRPr sz="1660"/>
          </a:p>
          <a:p>
            <a:pPr indent="0" lvl="0" marL="0" rtl="0" algn="l">
              <a:lnSpc>
                <a:spcPct val="95000"/>
              </a:lnSpc>
              <a:spcBef>
                <a:spcPts val="1200"/>
              </a:spcBef>
              <a:spcAft>
                <a:spcPts val="1200"/>
              </a:spcAft>
              <a:buSzPts val="770"/>
              <a:buNone/>
            </a:pPr>
            <a:r>
              <a:t/>
            </a:r>
            <a:endParaRPr sz="1660"/>
          </a:p>
        </p:txBody>
      </p:sp>
      <p:sp>
        <p:nvSpPr>
          <p:cNvPr id="96" name="Google Shape;96;p19"/>
          <p:cNvSpPr txBox="1"/>
          <p:nvPr/>
        </p:nvSpPr>
        <p:spPr>
          <a:xfrm>
            <a:off x="4228175" y="1220425"/>
            <a:ext cx="44322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1800">
              <a:solidFill>
                <a:schemeClr val="dk2"/>
              </a:solidFill>
            </a:endParaRPr>
          </a:p>
          <a:p>
            <a:pPr indent="0" lvl="0" marL="0" rtl="0" algn="l">
              <a:lnSpc>
                <a:spcPct val="115000"/>
              </a:lnSpc>
              <a:spcBef>
                <a:spcPts val="1200"/>
              </a:spcBef>
              <a:spcAft>
                <a:spcPts val="0"/>
              </a:spcAft>
              <a:buClr>
                <a:schemeClr val="dk1"/>
              </a:buClr>
              <a:buSzPts val="1100"/>
              <a:buFont typeface="Arial"/>
              <a:buNone/>
            </a:pPr>
            <a:r>
              <a:rPr lang="en" sz="1800">
                <a:solidFill>
                  <a:schemeClr val="dk2"/>
                </a:solidFill>
              </a:rPr>
              <a:t>parser = nltk.ChartParser(grammar)</a:t>
            </a:r>
            <a:endParaRPr sz="1800">
              <a:solidFill>
                <a:schemeClr val="dk2"/>
              </a:solidFill>
            </a:endParaRPr>
          </a:p>
          <a:p>
            <a:pPr indent="0" lvl="0" marL="0" rtl="0" algn="l">
              <a:lnSpc>
                <a:spcPct val="115000"/>
              </a:lnSpc>
              <a:spcBef>
                <a:spcPts val="1200"/>
              </a:spcBef>
              <a:spcAft>
                <a:spcPts val="0"/>
              </a:spcAft>
              <a:buClr>
                <a:schemeClr val="dk1"/>
              </a:buClr>
              <a:buSzPts val="1100"/>
              <a:buFont typeface="Arial"/>
              <a:buNone/>
            </a:pPr>
            <a:r>
              <a:t/>
            </a:r>
            <a:endParaRPr sz="1800">
              <a:solidFill>
                <a:schemeClr val="dk2"/>
              </a:solidFill>
            </a:endParaRPr>
          </a:p>
          <a:p>
            <a:pPr indent="0" lvl="0" marL="0" rtl="0" algn="l">
              <a:lnSpc>
                <a:spcPct val="115000"/>
              </a:lnSpc>
              <a:spcBef>
                <a:spcPts val="1200"/>
              </a:spcBef>
              <a:spcAft>
                <a:spcPts val="0"/>
              </a:spcAft>
              <a:buClr>
                <a:schemeClr val="dk1"/>
              </a:buClr>
              <a:buSzPts val="1100"/>
              <a:buFont typeface="Arial"/>
              <a:buNone/>
            </a:pPr>
            <a:r>
              <a:rPr lang="en" sz="1800">
                <a:solidFill>
                  <a:schemeClr val="dk2"/>
                </a:solidFill>
              </a:rPr>
              <a:t>sentence = ['John', 'saw', 'Mary']</a:t>
            </a:r>
            <a:endParaRPr sz="1800">
              <a:solidFill>
                <a:schemeClr val="dk2"/>
              </a:solidFill>
            </a:endParaRPr>
          </a:p>
          <a:p>
            <a:pPr indent="0" lvl="0" marL="0" rtl="0" algn="l">
              <a:lnSpc>
                <a:spcPct val="115000"/>
              </a:lnSpc>
              <a:spcBef>
                <a:spcPts val="1200"/>
              </a:spcBef>
              <a:spcAft>
                <a:spcPts val="0"/>
              </a:spcAft>
              <a:buClr>
                <a:schemeClr val="dk1"/>
              </a:buClr>
              <a:buSzPts val="1100"/>
              <a:buFont typeface="Arial"/>
              <a:buNone/>
            </a:pPr>
            <a:r>
              <a:rPr lang="en" sz="1800">
                <a:solidFill>
                  <a:schemeClr val="dk2"/>
                </a:solidFill>
              </a:rPr>
              <a:t>for tree in parser.parse(sentence):</a:t>
            </a:r>
            <a:endParaRPr sz="1800">
              <a:solidFill>
                <a:schemeClr val="dk2"/>
              </a:solidFill>
            </a:endParaRPr>
          </a:p>
          <a:p>
            <a:pPr indent="0" lvl="0" marL="0" rtl="0" algn="l">
              <a:lnSpc>
                <a:spcPct val="115000"/>
              </a:lnSpc>
              <a:spcBef>
                <a:spcPts val="1200"/>
              </a:spcBef>
              <a:spcAft>
                <a:spcPts val="1200"/>
              </a:spcAft>
              <a:buClr>
                <a:schemeClr val="dk1"/>
              </a:buClr>
              <a:buSzPts val="1100"/>
              <a:buFont typeface="Arial"/>
              <a:buNone/>
            </a:pPr>
            <a:r>
              <a:rPr lang="en" sz="1800">
                <a:solidFill>
                  <a:schemeClr val="dk2"/>
                </a:solidFill>
              </a:rPr>
              <a:t>    print(tree)</a:t>
            </a:r>
            <a:endParaRPr sz="1800">
              <a:solidFill>
                <a:schemeClr val="dk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Semantic Attachments</a:t>
            </a:r>
            <a:endParaRPr/>
          </a:p>
        </p:txBody>
      </p:sp>
      <p:sp>
        <p:nvSpPr>
          <p:cNvPr id="102" name="Google Shape;102;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Definition</a:t>
            </a:r>
            <a:r>
              <a:rPr lang="en"/>
              <a:t>:</a:t>
            </a:r>
            <a:endParaRPr/>
          </a:p>
          <a:p>
            <a:pPr indent="0" lvl="0" marL="0" rtl="0" algn="l">
              <a:spcBef>
                <a:spcPts val="1200"/>
              </a:spcBef>
              <a:spcAft>
                <a:spcPts val="0"/>
              </a:spcAft>
              <a:buNone/>
            </a:pPr>
            <a:r>
              <a:rPr lang="en"/>
              <a:t>Attaching meaning or functions to grammar rules.</a:t>
            </a:r>
            <a:endParaRPr/>
          </a:p>
          <a:p>
            <a:pPr indent="0" lvl="0" marL="0" rtl="0" algn="l">
              <a:spcBef>
                <a:spcPts val="1200"/>
              </a:spcBef>
              <a:spcAft>
                <a:spcPts val="0"/>
              </a:spcAft>
              <a:buNone/>
            </a:pPr>
            <a:r>
              <a:t/>
            </a:r>
            <a:endParaRPr/>
          </a:p>
          <a:p>
            <a:pPr indent="0" lvl="0" marL="0" rtl="0" algn="l">
              <a:spcBef>
                <a:spcPts val="1200"/>
              </a:spcBef>
              <a:spcAft>
                <a:spcPts val="0"/>
              </a:spcAft>
              <a:buNone/>
            </a:pPr>
            <a:r>
              <a:rPr b="1" lang="en"/>
              <a:t>Real-Life Example:</a:t>
            </a:r>
            <a:endParaRPr b="1"/>
          </a:p>
          <a:p>
            <a:pPr indent="0" lvl="0" marL="0" rtl="0" algn="l">
              <a:spcBef>
                <a:spcPts val="1200"/>
              </a:spcBef>
              <a:spcAft>
                <a:spcPts val="0"/>
              </a:spcAft>
              <a:buNone/>
            </a:pPr>
            <a:r>
              <a:rPr lang="en"/>
              <a:t>If a sentence contains "buy", it means a financial transaction.</a:t>
            </a:r>
            <a:endParaRPr/>
          </a:p>
          <a:p>
            <a:pPr indent="0" lvl="0" marL="0" rtl="0" algn="l">
              <a:spcBef>
                <a:spcPts val="1200"/>
              </a:spcBef>
              <a:spcAft>
                <a:spcPts val="1200"/>
              </a:spcAft>
              <a:buNone/>
            </a:pPr>
            <a:r>
              <a:rPr lang="en"/>
              <a:t>In a chatbot, recognizing "weather" should trigger a weather API call.</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Semantic Attachments</a:t>
            </a:r>
            <a:endParaRPr/>
          </a:p>
        </p:txBody>
      </p:sp>
      <p:sp>
        <p:nvSpPr>
          <p:cNvPr id="108" name="Google Shape;108;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from nltk.sem import Expression</a:t>
            </a:r>
            <a:endParaRPr/>
          </a:p>
          <a:p>
            <a:pPr indent="0" lvl="0" marL="0" rtl="0" algn="l">
              <a:spcBef>
                <a:spcPts val="1200"/>
              </a:spcBef>
              <a:spcAft>
                <a:spcPts val="0"/>
              </a:spcAft>
              <a:buClr>
                <a:schemeClr val="dk1"/>
              </a:buClr>
              <a:buSzPts val="1100"/>
              <a:buFont typeface="Arial"/>
              <a:buNone/>
            </a:pPr>
            <a:r>
              <a:rPr lang="en"/>
              <a:t>read_expr = Expression.fromstring</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0"/>
              </a:spcAft>
              <a:buClr>
                <a:schemeClr val="dk1"/>
              </a:buClr>
              <a:buSzPts val="1100"/>
              <a:buFont typeface="Arial"/>
              <a:buNone/>
            </a:pPr>
            <a:r>
              <a:rPr lang="en"/>
              <a:t>expr = read_expr('buy(John, Laptop)')</a:t>
            </a:r>
            <a:endParaRPr/>
          </a:p>
          <a:p>
            <a:pPr indent="0" lvl="0" marL="0" rtl="0" algn="l">
              <a:spcBef>
                <a:spcPts val="1200"/>
              </a:spcBef>
              <a:spcAft>
                <a:spcPts val="0"/>
              </a:spcAft>
              <a:buClr>
                <a:schemeClr val="dk1"/>
              </a:buClr>
              <a:buSzPts val="1100"/>
              <a:buFont typeface="Arial"/>
              <a:buNone/>
            </a:pPr>
            <a:r>
              <a:rPr lang="en"/>
              <a:t>print(expr)  # Meaning: John buys a Laptop</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