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9"/>
  </p:notesMasterIdLst>
  <p:sldIdLst>
    <p:sldId id="256" r:id="rId2"/>
    <p:sldId id="427" r:id="rId3"/>
    <p:sldId id="349" r:id="rId4"/>
    <p:sldId id="335" r:id="rId5"/>
    <p:sldId id="334" r:id="rId6"/>
    <p:sldId id="412" r:id="rId7"/>
    <p:sldId id="431" r:id="rId8"/>
    <p:sldId id="357" r:id="rId9"/>
    <p:sldId id="358" r:id="rId10"/>
    <p:sldId id="428" r:id="rId11"/>
    <p:sldId id="429" r:id="rId12"/>
    <p:sldId id="430" r:id="rId13"/>
    <p:sldId id="400" r:id="rId14"/>
    <p:sldId id="406" r:id="rId15"/>
    <p:sldId id="402" r:id="rId16"/>
    <p:sldId id="433" r:id="rId17"/>
    <p:sldId id="283" r:id="rId18"/>
    <p:sldId id="284" r:id="rId19"/>
    <p:sldId id="285" r:id="rId20"/>
    <p:sldId id="286" r:id="rId21"/>
    <p:sldId id="272" r:id="rId22"/>
    <p:sldId id="273" r:id="rId23"/>
    <p:sldId id="287" r:id="rId24"/>
    <p:sldId id="267" r:id="rId25"/>
    <p:sldId id="288" r:id="rId26"/>
    <p:sldId id="274" r:id="rId27"/>
    <p:sldId id="437" r:id="rId28"/>
    <p:sldId id="435" r:id="rId29"/>
    <p:sldId id="436" r:id="rId30"/>
    <p:sldId id="438" r:id="rId31"/>
    <p:sldId id="439" r:id="rId32"/>
    <p:sldId id="441" r:id="rId33"/>
    <p:sldId id="442" r:id="rId34"/>
    <p:sldId id="447" r:id="rId35"/>
    <p:sldId id="275" r:id="rId36"/>
    <p:sldId id="276" r:id="rId37"/>
    <p:sldId id="446"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555"/>
    <p:restoredTop sz="96327"/>
  </p:normalViewPr>
  <p:slideViewPr>
    <p:cSldViewPr snapToGrid="0">
      <p:cViewPr varScale="1">
        <p:scale>
          <a:sx n="92" d="100"/>
          <a:sy n="92" d="100"/>
        </p:scale>
        <p:origin x="144" y="8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EC5272-E406-234C-8C5D-B9A52C036206}" type="datetimeFigureOut">
              <a:rPr lang="en-US" smtClean="0"/>
              <a:t>3/20/2025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F84B2-45EE-2F4F-BEAF-65EA6DFAF696}" type="slidenum">
              <a:rPr lang="en-US" smtClean="0"/>
              <a:t>‹#›</a:t>
            </a:fld>
            <a:endParaRPr lang="en-US"/>
          </a:p>
        </p:txBody>
      </p:sp>
    </p:spTree>
    <p:extLst>
      <p:ext uri="{BB962C8B-B14F-4D97-AF65-F5344CB8AC3E}">
        <p14:creationId xmlns:p14="http://schemas.microsoft.com/office/powerpoint/2010/main" val="24504623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a:extLst>
              <a:ext uri="{FF2B5EF4-FFF2-40B4-BE49-F238E27FC236}">
                <a16:creationId xmlns:a16="http://schemas.microsoft.com/office/drawing/2014/main" id="{1E5A2A6C-360B-6E5D-1724-96C184CCC5F0}"/>
              </a:ext>
            </a:extLst>
          </p:cNvPr>
          <p:cNvSpPr>
            <a:spLocks noGrp="1" noRot="1" noChangeAspect="1" noTextEdit="1"/>
          </p:cNvSpPr>
          <p:nvPr>
            <p:ph type="sldImg"/>
          </p:nvPr>
        </p:nvSpPr>
        <p:spPr>
          <a:ln/>
        </p:spPr>
      </p:sp>
      <p:sp>
        <p:nvSpPr>
          <p:cNvPr id="15363" name="Notes Placeholder 2">
            <a:extLst>
              <a:ext uri="{FF2B5EF4-FFF2-40B4-BE49-F238E27FC236}">
                <a16:creationId xmlns:a16="http://schemas.microsoft.com/office/drawing/2014/main" id="{52375076-F2B4-31E4-C84D-2A45C814463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Calibri" panose="020F0502020204030204" pitchFamily="34" charset="0"/>
                <a:ea typeface="ＭＳ Ｐゴシック" panose="020B0600070205080204" pitchFamily="34" charset="-128"/>
              </a:rPr>
              <a:t>Modified ciphertext can often still be decrypted into plaintexts?</a:t>
            </a:r>
          </a:p>
        </p:txBody>
      </p:sp>
      <p:sp>
        <p:nvSpPr>
          <p:cNvPr id="15364" name="Slide Number Placeholder 3">
            <a:extLst>
              <a:ext uri="{FF2B5EF4-FFF2-40B4-BE49-F238E27FC236}">
                <a16:creationId xmlns:a16="http://schemas.microsoft.com/office/drawing/2014/main" id="{820853C1-0674-0F2E-2F44-989F38BF349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89013">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defTabSz="989013">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989013">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989013">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989013">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989013"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989013"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989013"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989013"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D875CEA2-DB81-384D-B1B9-014F118548F8}" type="slidenum">
              <a:rPr lang="en-US" altLang="en-US" sz="1300">
                <a:latin typeface="Times New Roman" panose="02020603050405020304" pitchFamily="18" charset="0"/>
              </a:rPr>
              <a:pPr>
                <a:spcBef>
                  <a:spcPct val="0"/>
                </a:spcBef>
              </a:pPr>
              <a:t>2</a:t>
            </a:fld>
            <a:endParaRPr lang="en-US" altLang="en-US" sz="1300">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a:extLst>
              <a:ext uri="{FF2B5EF4-FFF2-40B4-BE49-F238E27FC236}">
                <a16:creationId xmlns:a16="http://schemas.microsoft.com/office/drawing/2014/main" id="{D86BD567-486F-71F1-3265-23C2F5598F81}"/>
              </a:ext>
            </a:extLst>
          </p:cNvPr>
          <p:cNvSpPr>
            <a:spLocks noGrp="1" noRot="1" noChangeAspect="1" noTextEdit="1"/>
          </p:cNvSpPr>
          <p:nvPr>
            <p:ph type="sldImg"/>
          </p:nvPr>
        </p:nvSpPr>
        <p:spPr>
          <a:ln/>
        </p:spPr>
      </p:sp>
      <p:sp>
        <p:nvSpPr>
          <p:cNvPr id="17411" name="Notes Placeholder 2">
            <a:extLst>
              <a:ext uri="{FF2B5EF4-FFF2-40B4-BE49-F238E27FC236}">
                <a16:creationId xmlns:a16="http://schemas.microsoft.com/office/drawing/2014/main" id="{9E17C45A-C946-FE9D-B583-AD46D2512D6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0000"/>
              </a:lnSpc>
            </a:pPr>
            <a:r>
              <a:rPr lang="en-US" altLang="en-US">
                <a:latin typeface="Calibri" panose="020F0502020204030204" pitchFamily="34" charset="0"/>
                <a:ea typeface="ＭＳ Ｐゴシック" panose="020B0600070205080204" pitchFamily="34" charset="-128"/>
              </a:rPr>
              <a:t>A hash function H accepts a variable-length block of data M as input and produces a fixed-size hash value h = H(M). A "good" hash function has the property that the results of applying the function to a large set of inputs will produce outputs that are evenly distributed, and apparently random. In general terms, the principal object of a hash function is data integrity. A change to any bit or bits in M results, with high probability, in a change to the hash code. The kind of hash function needed for security applications is referred to as a cryptographic hash function. A cryptographic hash function is an algorithm for which it is computationally infeasible (because no attack is significantly more efficient than brute force) to find either (a) a data object that maps to a pre-specified hash result (the one-way property) or (b) two data objects that map to the same hash result (the collision-free property). Because of these characteristics, hash functions are often used to determine whether or not data has changed. </a:t>
            </a:r>
          </a:p>
          <a:p>
            <a:pPr>
              <a:lnSpc>
                <a:spcPct val="90000"/>
              </a:lnSpc>
            </a:pPr>
            <a:endParaRPr lang="en-US" altLang="en-US">
              <a:latin typeface="Calibri" panose="020F0502020204030204" pitchFamily="34" charset="0"/>
              <a:ea typeface="ＭＳ Ｐゴシック" panose="020B0600070205080204" pitchFamily="34" charset="-128"/>
            </a:endParaRPr>
          </a:p>
          <a:p>
            <a:pPr>
              <a:lnSpc>
                <a:spcPct val="90000"/>
              </a:lnSpc>
            </a:pPr>
            <a:endParaRPr lang="en-US" altLang="en-US">
              <a:latin typeface="Calibri" panose="020F0502020204030204" pitchFamily="34" charset="0"/>
              <a:ea typeface="ＭＳ Ｐゴシック" panose="020B0600070205080204" pitchFamily="34" charset="-128"/>
            </a:endParaRPr>
          </a:p>
          <a:p>
            <a:pPr>
              <a:lnSpc>
                <a:spcPct val="90000"/>
              </a:lnSpc>
            </a:pPr>
            <a:r>
              <a:rPr lang="en-US" altLang="en-US">
                <a:latin typeface="Calibri" panose="020F0502020204030204" pitchFamily="34" charset="0"/>
                <a:ea typeface="ＭＳ Ｐゴシック" panose="020B0600070205080204" pitchFamily="34" charset="-128"/>
              </a:rPr>
              <a:t>Stallings Figure 11.1 depicts the general operation of a cryptographic hash function. Typically, the input is padded out to an integer multiple of some fixed length (e.g., 1024 bits) and the padding includes the value of the length of the original message in bits. The length field is a security measure to increase the difficulty for an attacker to produce an alternative message with the same hash value. </a:t>
            </a:r>
          </a:p>
          <a:p>
            <a:pPr>
              <a:lnSpc>
                <a:spcPct val="90000"/>
              </a:lnSpc>
            </a:pPr>
            <a:endParaRPr lang="en-US" altLang="en-US">
              <a:latin typeface="Calibri" panose="020F0502020204030204" pitchFamily="34" charset="0"/>
              <a:ea typeface="ＭＳ Ｐゴシック" panose="020B0600070205080204" pitchFamily="34" charset="-128"/>
            </a:endParaRPr>
          </a:p>
        </p:txBody>
      </p:sp>
      <p:sp>
        <p:nvSpPr>
          <p:cNvPr id="17412" name="Slide Number Placeholder 3">
            <a:extLst>
              <a:ext uri="{FF2B5EF4-FFF2-40B4-BE49-F238E27FC236}">
                <a16:creationId xmlns:a16="http://schemas.microsoft.com/office/drawing/2014/main" id="{470CB689-35BE-2FBE-88A5-A8E540F0DC0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22B1BCC7-F0F9-BB4B-A5E2-E9F0EFC507E6}" type="slidenum">
              <a:rPr lang="en-AU" altLang="en-US"/>
              <a:pPr>
                <a:spcBef>
                  <a:spcPct val="0"/>
                </a:spcBef>
              </a:pPr>
              <a:t>3</a:t>
            </a:fld>
            <a:endParaRPr lang="en-AU"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77AA6713-D226-CB3D-93E4-8778AC959D9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5AC5781A-F4EA-1742-A44D-D691FE3DDC20}" type="slidenum">
              <a:rPr lang="cs-CZ" altLang="en-US"/>
              <a:pPr>
                <a:spcBef>
                  <a:spcPct val="0"/>
                </a:spcBef>
              </a:pPr>
              <a:t>4</a:t>
            </a:fld>
            <a:endParaRPr lang="cs-CZ" altLang="en-US"/>
          </a:p>
        </p:txBody>
      </p:sp>
      <p:sp>
        <p:nvSpPr>
          <p:cNvPr id="19459" name="Rectangle 2">
            <a:extLst>
              <a:ext uri="{FF2B5EF4-FFF2-40B4-BE49-F238E27FC236}">
                <a16:creationId xmlns:a16="http://schemas.microsoft.com/office/drawing/2014/main" id="{DF40BDB8-BC03-DDB2-E18D-9CC4F72B9751}"/>
              </a:ext>
            </a:extLst>
          </p:cNvPr>
          <p:cNvSpPr>
            <a:spLocks noGrp="1" noRot="1" noChangeAspect="1" noChangeArrowheads="1" noTextEdit="1"/>
          </p:cNvSpPr>
          <p:nvPr>
            <p:ph type="sldImg"/>
          </p:nvPr>
        </p:nvSpPr>
        <p:spPr>
          <a:ln/>
        </p:spPr>
      </p:sp>
      <p:sp>
        <p:nvSpPr>
          <p:cNvPr id="19460" name="Rectangle 3">
            <a:extLst>
              <a:ext uri="{FF2B5EF4-FFF2-40B4-BE49-F238E27FC236}">
                <a16:creationId xmlns:a16="http://schemas.microsoft.com/office/drawing/2014/main" id="{831429CC-D439-BE06-7DDA-9828A9C2B0F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Calibri" panose="020F0502020204030204" pitchFamily="34" charset="0"/>
                <a:ea typeface="ＭＳ Ｐゴシック" panose="020B0600070205080204" pitchFamily="34" charset="-128"/>
              </a:rPr>
              <a:t>Hash functions, Tuma and properties.</a:t>
            </a:r>
          </a:p>
          <a:p>
            <a:r>
              <a:rPr lang="en-US" altLang="en-US">
                <a:latin typeface="Calibri" panose="020F0502020204030204" pitchFamily="34" charset="0"/>
                <a:ea typeface="ＭＳ Ｐゴシック" panose="020B0600070205080204" pitchFamily="34" charset="-128"/>
              </a:rPr>
              <a:t>One-wayness</a:t>
            </a:r>
          </a:p>
          <a:p>
            <a:r>
              <a:rPr lang="en-US" altLang="en-US">
                <a:latin typeface="Calibri" panose="020F0502020204030204" pitchFamily="34" charset="0"/>
                <a:ea typeface="ＭＳ Ｐゴシック" panose="020B0600070205080204" pitchFamily="34" charset="-128"/>
              </a:rPr>
              <a:t>First and second preimage resistance</a:t>
            </a:r>
          </a:p>
          <a:p>
            <a:r>
              <a:rPr lang="en-US" altLang="en-US">
                <a:latin typeface="Calibri" panose="020F0502020204030204" pitchFamily="34" charset="0"/>
                <a:ea typeface="ＭＳ Ｐゴシック" panose="020B0600070205080204" pitchFamily="34" charset="-128"/>
              </a:rPr>
              <a:t>Collision resistance</a:t>
            </a:r>
          </a:p>
          <a:p>
            <a:r>
              <a:rPr lang="en-US" altLang="en-US">
                <a:latin typeface="Calibri" panose="020F0502020204030204" pitchFamily="34" charset="0"/>
                <a:ea typeface="ＭＳ Ｐゴシック" panose="020B0600070205080204" pitchFamily="34" charset="-128"/>
              </a:rPr>
              <a:t>After a while he started to call them chewing functions</a:t>
            </a:r>
          </a:p>
          <a:p>
            <a:r>
              <a:rPr lang="en-US" altLang="en-US">
                <a:latin typeface="Calibri" panose="020F0502020204030204" pitchFamily="34" charset="0"/>
                <a:ea typeface="ＭＳ Ｐゴシック" panose="020B0600070205080204" pitchFamily="34" charset="-128"/>
              </a:rPr>
              <a:t>--&gt;</a:t>
            </a:r>
          </a:p>
          <a:p>
            <a:r>
              <a:rPr lang="en-US" altLang="en-US">
                <a:latin typeface="Calibri" panose="020F0502020204030204" pitchFamily="34" charset="0"/>
                <a:ea typeface="ＭＳ Ｐゴシック" panose="020B0600070205080204" pitchFamily="34" charset="-128"/>
              </a:rPr>
              <a:t>So here we have some classic chewing functions </a:t>
            </a:r>
            <a:endParaRPr lang="cs-CZ" altLang="en-US">
              <a:latin typeface="Calibri" panose="020F0502020204030204" pitchFamily="34" charset="0"/>
              <a:ea typeface="ＭＳ Ｐゴシック" panose="020B0600070205080204"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4B136542-C7C2-EC33-D117-821A06FE51B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FCD7E392-B089-3949-8BED-D0B0ABB5F596}" type="slidenum">
              <a:rPr lang="en-US" altLang="en-US"/>
              <a:pPr>
                <a:spcBef>
                  <a:spcPct val="0"/>
                </a:spcBef>
              </a:pPr>
              <a:t>8</a:t>
            </a:fld>
            <a:endParaRPr lang="en-US" altLang="en-US"/>
          </a:p>
        </p:txBody>
      </p:sp>
      <p:sp>
        <p:nvSpPr>
          <p:cNvPr id="37891" name="Rectangle 2">
            <a:extLst>
              <a:ext uri="{FF2B5EF4-FFF2-40B4-BE49-F238E27FC236}">
                <a16:creationId xmlns:a16="http://schemas.microsoft.com/office/drawing/2014/main" id="{686B7C1D-9C75-16A4-8A55-73602C57024F}"/>
              </a:ext>
            </a:extLst>
          </p:cNvPr>
          <p:cNvSpPr>
            <a:spLocks noGrp="1" noRot="1" noChangeAspect="1" noChangeArrowheads="1" noTextEdit="1"/>
          </p:cNvSpPr>
          <p:nvPr>
            <p:ph type="sldImg"/>
          </p:nvPr>
        </p:nvSpPr>
        <p:spPr>
          <a:ln/>
        </p:spPr>
      </p:sp>
      <p:sp>
        <p:nvSpPr>
          <p:cNvPr id="37892" name="Rectangle 3">
            <a:extLst>
              <a:ext uri="{FF2B5EF4-FFF2-40B4-BE49-F238E27FC236}">
                <a16:creationId xmlns:a16="http://schemas.microsoft.com/office/drawing/2014/main" id="{E38856ED-32CA-9EE4-E124-6F27AEECAFA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Calibri" panose="020F0502020204030204" pitchFamily="34" charset="0"/>
                <a:ea typeface="ＭＳ Ｐゴシック" panose="020B0600070205080204" pitchFamily="34" charset="-128"/>
              </a:rPr>
              <a:t>The first properties are requirements for the practical application of a hash function. The second property, preimage (for a hash value </a:t>
            </a:r>
            <a:r>
              <a:rPr lang="en-US" altLang="en-US" i="1">
                <a:latin typeface="Calibri" panose="020F0502020204030204" pitchFamily="34" charset="0"/>
                <a:ea typeface="ＭＳ Ｐゴシック" panose="020B0600070205080204" pitchFamily="34" charset="-128"/>
              </a:rPr>
              <a:t>h = H(x), </a:t>
            </a:r>
            <a:r>
              <a:rPr lang="en-US" altLang="en-US">
                <a:latin typeface="Calibri" panose="020F0502020204030204" pitchFamily="34" charset="0"/>
                <a:ea typeface="ＭＳ Ｐゴシック" panose="020B0600070205080204" pitchFamily="34" charset="-128"/>
              </a:rPr>
              <a:t>we say that x is the </a:t>
            </a:r>
            <a:r>
              <a:rPr lang="en-US" altLang="en-US" b="1">
                <a:latin typeface="Calibri" panose="020F0502020204030204" pitchFamily="34" charset="0"/>
                <a:ea typeface="ＭＳ Ｐゴシック" panose="020B0600070205080204" pitchFamily="34" charset="-128"/>
              </a:rPr>
              <a:t>preimage </a:t>
            </a:r>
            <a:r>
              <a:rPr lang="en-US" altLang="en-US">
                <a:latin typeface="Calibri" panose="020F0502020204030204" pitchFamily="34" charset="0"/>
                <a:ea typeface="ＭＳ Ｐゴシック" panose="020B0600070205080204" pitchFamily="34" charset="-128"/>
              </a:rPr>
              <a:t>of</a:t>
            </a:r>
            <a:r>
              <a:rPr lang="en-US" altLang="en-US" b="1">
                <a:latin typeface="Calibri" panose="020F0502020204030204" pitchFamily="34" charset="0"/>
                <a:ea typeface="ＭＳ Ｐゴシック" panose="020B0600070205080204" pitchFamily="34" charset="-128"/>
              </a:rPr>
              <a:t> </a:t>
            </a:r>
            <a:r>
              <a:rPr lang="en-US" altLang="en-US" b="1" i="1">
                <a:latin typeface="Calibri" panose="020F0502020204030204" pitchFamily="34" charset="0"/>
                <a:ea typeface="ＭＳ Ｐゴシック" panose="020B0600070205080204" pitchFamily="34" charset="-128"/>
              </a:rPr>
              <a:t>h</a:t>
            </a:r>
            <a:r>
              <a:rPr lang="en-US" altLang="en-US">
                <a:latin typeface="Calibri" panose="020F0502020204030204" pitchFamily="34" charset="0"/>
                <a:ea typeface="ＭＳ Ｐゴシック" panose="020B0600070205080204" pitchFamily="34" charset="-128"/>
              </a:rPr>
              <a:t>) resistant, is the one-way property: it is easy to generate a code given a message, but virtually impossible to generate a message given a code. This property is important if the authentication technique involves the use of a secret value The fthird property, second preimage resistant, guarantees that it is impossible to find an alternative message with the same hash value as a given message. This prevents forgery when an encrypted hash code is used. If the fouth property, collision resistant, is also satisfied, then it is referred to as a strong hash function. A strong hash function protects against an attack in which one party generates a message for another party to sign. The final requirement, </a:t>
            </a:r>
            <a:r>
              <a:rPr lang="en-US" altLang="en-US" b="1">
                <a:latin typeface="Calibri" panose="020F0502020204030204" pitchFamily="34" charset="0"/>
                <a:ea typeface="ＭＳ Ｐゴシック" panose="020B0600070205080204" pitchFamily="34" charset="-128"/>
              </a:rPr>
              <a:t>pseudorandomness</a:t>
            </a:r>
            <a:r>
              <a:rPr lang="en-US" altLang="en-US">
                <a:latin typeface="Calibri" panose="020F0502020204030204" pitchFamily="34" charset="0"/>
                <a:ea typeface="ＭＳ Ｐゴシック" panose="020B0600070205080204" pitchFamily="34" charset="-128"/>
              </a:rPr>
              <a:t>, has not traditionally been listed as a requirement of cryptographic hash functions, but is more or less implied.</a:t>
            </a:r>
            <a:endParaRPr lang="en-AU" altLang="en-US">
              <a:latin typeface="Calibri" panose="020F0502020204030204" pitchFamily="34" charset="0"/>
              <a:ea typeface="ＭＳ Ｐゴシック" panose="020B0600070205080204" pitchFamily="34" charset="-128"/>
            </a:endParaRPr>
          </a:p>
          <a:p>
            <a:endParaRPr lang="en-US" altLang="en-US">
              <a:latin typeface="Calibri" panose="020F0502020204030204" pitchFamily="34" charset="0"/>
              <a:ea typeface="ＭＳ Ｐゴシック" panose="020B0600070205080204"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1031">
            <a:extLst>
              <a:ext uri="{FF2B5EF4-FFF2-40B4-BE49-F238E27FC236}">
                <a16:creationId xmlns:a16="http://schemas.microsoft.com/office/drawing/2014/main" id="{D1AAD64A-DCA2-F5B7-1075-027461FF65E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1FBDD19A-47BA-8145-9617-FF73507B26B7}" type="slidenum">
              <a:rPr lang="en-AU" altLang="en-US"/>
              <a:pPr>
                <a:spcBef>
                  <a:spcPct val="0"/>
                </a:spcBef>
              </a:pPr>
              <a:t>13</a:t>
            </a:fld>
            <a:endParaRPr lang="en-AU" altLang="en-US"/>
          </a:p>
        </p:txBody>
      </p:sp>
      <p:sp>
        <p:nvSpPr>
          <p:cNvPr id="70659" name="Rectangle 2">
            <a:extLst>
              <a:ext uri="{FF2B5EF4-FFF2-40B4-BE49-F238E27FC236}">
                <a16:creationId xmlns:a16="http://schemas.microsoft.com/office/drawing/2014/main" id="{580BD5AC-0B82-60A7-5F19-3989F19A6B94}"/>
              </a:ext>
            </a:extLst>
          </p:cNvPr>
          <p:cNvSpPr>
            <a:spLocks noGrp="1" noRot="1" noChangeAspect="1" noChangeArrowheads="1" noTextEdit="1"/>
          </p:cNvSpPr>
          <p:nvPr>
            <p:ph type="sldImg"/>
          </p:nvPr>
        </p:nvSpPr>
        <p:spPr>
          <a:ln/>
        </p:spPr>
      </p:sp>
      <p:sp>
        <p:nvSpPr>
          <p:cNvPr id="70660" name="Rectangle 3">
            <a:extLst>
              <a:ext uri="{FF2B5EF4-FFF2-40B4-BE49-F238E27FC236}">
                <a16:creationId xmlns:a16="http://schemas.microsoft.com/office/drawing/2014/main" id="{DF911165-79CC-D0CA-7EC3-FEFB78FA052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US">
                <a:latin typeface="Calibri" panose="020F0502020204030204" pitchFamily="34" charset="0"/>
                <a:ea typeface="ＭＳ Ｐゴシック" panose="020B0600070205080204" pitchFamily="34" charset="-128"/>
              </a:rPr>
              <a:t>Now examine the structure of </a:t>
            </a:r>
            <a:r>
              <a:rPr lang="en-US" altLang="en-US">
                <a:latin typeface="Calibri" panose="020F0502020204030204" pitchFamily="34" charset="0"/>
                <a:ea typeface="ＭＳ Ｐゴシック" panose="020B0600070205080204" pitchFamily="34" charset="-128"/>
              </a:rPr>
              <a:t>SHA-512, noting that the other versions are quite similar.</a:t>
            </a:r>
          </a:p>
          <a:p>
            <a:pPr eaLnBrk="1" hangingPunct="1"/>
            <a:r>
              <a:rPr lang="en-US" altLang="en-US">
                <a:latin typeface="Calibri" panose="020F0502020204030204" pitchFamily="34" charset="0"/>
                <a:ea typeface="ＭＳ Ｐゴシック" panose="020B0600070205080204" pitchFamily="34" charset="-128"/>
              </a:rPr>
              <a:t>SHA-512 follows the structure depicted in Stallings Figure 11.8. The processing consists of the following steps: </a:t>
            </a:r>
          </a:p>
          <a:p>
            <a:pPr eaLnBrk="1" hangingPunct="1"/>
            <a:r>
              <a:rPr lang="en-US" altLang="en-US">
                <a:latin typeface="Calibri" panose="020F0502020204030204" pitchFamily="34" charset="0"/>
                <a:ea typeface="ＭＳ Ｐゴシック" panose="020B0600070205080204" pitchFamily="34" charset="-128"/>
              </a:rPr>
              <a:t>• Step 1: Append padding bits, consists of a single 1-bit followed by the necessary number of 0-bits, so that its length is congruent to 896 modulo 1024</a:t>
            </a:r>
          </a:p>
          <a:p>
            <a:pPr eaLnBrk="1" hangingPunct="1"/>
            <a:r>
              <a:rPr lang="en-US" altLang="en-US">
                <a:latin typeface="Calibri" panose="020F0502020204030204" pitchFamily="34" charset="0"/>
                <a:ea typeface="ＭＳ Ｐゴシック" panose="020B0600070205080204" pitchFamily="34" charset="-128"/>
              </a:rPr>
              <a:t>• Step 2: Append length as an (big-endian) unsigned 128-bit integer</a:t>
            </a:r>
          </a:p>
          <a:p>
            <a:pPr eaLnBrk="1" hangingPunct="1"/>
            <a:r>
              <a:rPr lang="en-US" altLang="en-US">
                <a:latin typeface="Calibri" panose="020F0502020204030204" pitchFamily="34" charset="0"/>
                <a:ea typeface="ＭＳ Ｐゴシック" panose="020B0600070205080204" pitchFamily="34" charset="-128"/>
              </a:rPr>
              <a:t>• Step 3: Initialize hash buffer to a set of 64-bit integer constants (see text) </a:t>
            </a:r>
          </a:p>
          <a:p>
            <a:pPr eaLnBrk="1" hangingPunct="1"/>
            <a:r>
              <a:rPr lang="en-US" altLang="en-US">
                <a:latin typeface="Calibri" panose="020F0502020204030204" pitchFamily="34" charset="0"/>
                <a:ea typeface="ＭＳ Ｐゴシック" panose="020B0600070205080204" pitchFamily="34" charset="-128"/>
              </a:rPr>
              <a:t>• Step 4: Process the message in 1024-bit (128-word) blocks, which forms the heart of the algorithm. Each round takes as input the 512-bit buffer value H</a:t>
            </a:r>
            <a:r>
              <a:rPr lang="en-US" altLang="en-US" baseline="-25000">
                <a:latin typeface="Calibri" panose="020F0502020204030204" pitchFamily="34" charset="0"/>
                <a:ea typeface="ＭＳ Ｐゴシック" panose="020B0600070205080204" pitchFamily="34" charset="-128"/>
              </a:rPr>
              <a:t>i</a:t>
            </a:r>
            <a:r>
              <a:rPr lang="en-US" altLang="en-US">
                <a:latin typeface="Calibri" panose="020F0502020204030204" pitchFamily="34" charset="0"/>
                <a:ea typeface="ＭＳ Ｐゴシック" panose="020B0600070205080204" pitchFamily="34" charset="-128"/>
              </a:rPr>
              <a:t>, and updates the contents of that buffer. </a:t>
            </a:r>
          </a:p>
          <a:p>
            <a:pPr eaLnBrk="1" hangingPunct="1"/>
            <a:r>
              <a:rPr lang="en-US" altLang="en-US">
                <a:latin typeface="Calibri" panose="020F0502020204030204" pitchFamily="34" charset="0"/>
                <a:ea typeface="ＭＳ Ｐゴシック" panose="020B0600070205080204" pitchFamily="34" charset="-128"/>
              </a:rPr>
              <a:t>• Step 5: Output the final state value as the resulting hash</a:t>
            </a:r>
          </a:p>
          <a:p>
            <a:pPr eaLnBrk="1" hangingPunct="1"/>
            <a:r>
              <a:rPr lang="en-US" altLang="en-US">
                <a:latin typeface="Calibri" panose="020F0502020204030204" pitchFamily="34" charset="0"/>
                <a:ea typeface="ＭＳ Ｐゴシック" panose="020B0600070205080204" pitchFamily="34" charset="-128"/>
              </a:rPr>
              <a:t>See text for more details.</a:t>
            </a:r>
            <a:endParaRPr lang="en-AU" altLang="en-US">
              <a:latin typeface="Calibri" panose="020F0502020204030204" pitchFamily="34" charset="0"/>
              <a:ea typeface="ＭＳ Ｐゴシック" panose="020B0600070205080204"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1031">
            <a:extLst>
              <a:ext uri="{FF2B5EF4-FFF2-40B4-BE49-F238E27FC236}">
                <a16:creationId xmlns:a16="http://schemas.microsoft.com/office/drawing/2014/main" id="{9DC65B56-42E0-BBF5-2107-2DF4F17CB64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3160C7D6-541C-2C4A-9D79-5D750D08BC51}" type="slidenum">
              <a:rPr lang="en-AU" altLang="en-US"/>
              <a:pPr>
                <a:spcBef>
                  <a:spcPct val="0"/>
                </a:spcBef>
              </a:pPr>
              <a:t>15</a:t>
            </a:fld>
            <a:endParaRPr lang="en-AU" altLang="en-US"/>
          </a:p>
        </p:txBody>
      </p:sp>
      <p:sp>
        <p:nvSpPr>
          <p:cNvPr id="73731" name="Rectangle 2">
            <a:extLst>
              <a:ext uri="{FF2B5EF4-FFF2-40B4-BE49-F238E27FC236}">
                <a16:creationId xmlns:a16="http://schemas.microsoft.com/office/drawing/2014/main" id="{6D9D57C7-E77D-0D22-6036-550B00D2B33E}"/>
              </a:ext>
            </a:extLst>
          </p:cNvPr>
          <p:cNvSpPr>
            <a:spLocks noGrp="1" noRot="1" noChangeAspect="1" noChangeArrowheads="1" noTextEdit="1"/>
          </p:cNvSpPr>
          <p:nvPr>
            <p:ph type="sldImg"/>
          </p:nvPr>
        </p:nvSpPr>
        <p:spPr>
          <a:ln/>
        </p:spPr>
      </p:sp>
      <p:sp>
        <p:nvSpPr>
          <p:cNvPr id="73732" name="Rectangle 3">
            <a:extLst>
              <a:ext uri="{FF2B5EF4-FFF2-40B4-BE49-F238E27FC236}">
                <a16:creationId xmlns:a16="http://schemas.microsoft.com/office/drawing/2014/main" id="{30C77D72-1037-23C8-9885-BE23818B20E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Calibri" panose="020F0502020204030204" pitchFamily="34" charset="0"/>
                <a:ea typeface="ＭＳ Ｐゴシック" panose="020B0600070205080204" pitchFamily="34" charset="-128"/>
              </a:rPr>
              <a:t>The structure of each of the 80 rounds is shown in Stallings Figure 11.10. Each 64-bit word is shuffled along one place, and in some cases manipulated using a series of simple logical functions (ANDs, NOTs, ORs, XORs, ROTates), in order to provide the avalanche &amp; completeness properties of the hash function. The elements are:</a:t>
            </a:r>
          </a:p>
          <a:p>
            <a:pPr eaLnBrk="1" hangingPunct="1"/>
            <a:r>
              <a:rPr lang="en-US" altLang="en-US">
                <a:latin typeface="Calibri" panose="020F0502020204030204" pitchFamily="34" charset="0"/>
                <a:ea typeface="ＭＳ Ｐゴシック" panose="020B0600070205080204" pitchFamily="34" charset="-128"/>
              </a:rPr>
              <a:t>Ch(e,f,g) = (e AND f) XOR (NOT e AND g)</a:t>
            </a:r>
          </a:p>
          <a:p>
            <a:pPr eaLnBrk="1" hangingPunct="1"/>
            <a:r>
              <a:rPr lang="en-US" altLang="en-US">
                <a:latin typeface="Calibri" panose="020F0502020204030204" pitchFamily="34" charset="0"/>
                <a:ea typeface="ＭＳ Ｐゴシック" panose="020B0600070205080204" pitchFamily="34" charset="-128"/>
              </a:rPr>
              <a:t>Maj(a,b,c) = (a AND b) XOR (a AND c) XOR (b AND c)</a:t>
            </a:r>
          </a:p>
          <a:p>
            <a:pPr eaLnBrk="1" hangingPunct="1"/>
            <a:r>
              <a:rPr lang="en-US" altLang="en-US">
                <a:latin typeface="Calibri" panose="020F0502020204030204" pitchFamily="34" charset="0"/>
                <a:ea typeface="ＭＳ Ｐゴシック" panose="020B0600070205080204" pitchFamily="34" charset="-128"/>
              </a:rPr>
              <a:t>∑(a) = ROTR(a,28) XOR ROTR(a,34) XOR ROTR(a,39)</a:t>
            </a:r>
          </a:p>
          <a:p>
            <a:pPr eaLnBrk="1" hangingPunct="1"/>
            <a:r>
              <a:rPr lang="en-US" altLang="en-US">
                <a:latin typeface="Calibri" panose="020F0502020204030204" pitchFamily="34" charset="0"/>
                <a:ea typeface="ＭＳ Ｐゴシック" panose="020B0600070205080204" pitchFamily="34" charset="-128"/>
              </a:rPr>
              <a:t>∑(e) = ROTR(e,14) XOR ROTR(e,18) XOR ROTR(e,41)</a:t>
            </a:r>
          </a:p>
          <a:p>
            <a:pPr eaLnBrk="1" hangingPunct="1"/>
            <a:r>
              <a:rPr lang="en-US" altLang="en-US">
                <a:latin typeface="Calibri" panose="020F0502020204030204" pitchFamily="34" charset="0"/>
                <a:ea typeface="ＭＳ Ｐゴシック" panose="020B0600070205080204" pitchFamily="34" charset="-128"/>
              </a:rPr>
              <a:t>+ = addition modulo 2^64</a:t>
            </a:r>
          </a:p>
          <a:p>
            <a:pPr eaLnBrk="1" hangingPunct="1"/>
            <a:r>
              <a:rPr lang="en-US" altLang="en-US">
                <a:latin typeface="Calibri" panose="020F0502020204030204" pitchFamily="34" charset="0"/>
                <a:ea typeface="ＭＳ Ｐゴシック" panose="020B0600070205080204" pitchFamily="34" charset="-128"/>
              </a:rPr>
              <a:t>Kt  = a 64-bit additive constant </a:t>
            </a:r>
          </a:p>
          <a:p>
            <a:pPr eaLnBrk="1" hangingPunct="1"/>
            <a:r>
              <a:rPr lang="en-US" altLang="en-US">
                <a:latin typeface="Calibri" panose="020F0502020204030204" pitchFamily="34" charset="0"/>
                <a:ea typeface="ＭＳ Ｐゴシック" panose="020B0600070205080204" pitchFamily="34" charset="-128"/>
              </a:rPr>
              <a:t>Wt = a 64-bit word derived from the current 512-bit input block.</a:t>
            </a:r>
          </a:p>
          <a:p>
            <a:pPr eaLnBrk="1" hangingPunct="1"/>
            <a:endParaRPr lang="en-US" altLang="en-US">
              <a:latin typeface="Calibri" panose="020F0502020204030204" pitchFamily="34" charset="0"/>
              <a:ea typeface="ＭＳ Ｐゴシック" panose="020B0600070205080204" pitchFamily="34" charset="-128"/>
            </a:endParaRPr>
          </a:p>
          <a:p>
            <a:pPr eaLnBrk="1" hangingPunct="1"/>
            <a:r>
              <a:rPr lang="en-US" altLang="en-US">
                <a:latin typeface="Calibri" panose="020F0502020204030204" pitchFamily="34" charset="0"/>
                <a:ea typeface="ＭＳ Ｐゴシック" panose="020B0600070205080204" pitchFamily="34" charset="-128"/>
              </a:rPr>
              <a:t>Six of the eight words of the output of the round function involve simply permutation (</a:t>
            </a:r>
            <a:r>
              <a:rPr lang="en-US" altLang="en-US" i="1">
                <a:latin typeface="Calibri" panose="020F0502020204030204" pitchFamily="34" charset="0"/>
                <a:ea typeface="ＭＳ Ｐゴシック" panose="020B0600070205080204" pitchFamily="34" charset="-128"/>
              </a:rPr>
              <a:t>b, c, d, f, g, h</a:t>
            </a:r>
            <a:r>
              <a:rPr lang="en-US" altLang="en-US">
                <a:latin typeface="Calibri" panose="020F0502020204030204" pitchFamily="34" charset="0"/>
                <a:ea typeface="ＭＳ Ｐゴシック" panose="020B0600070205080204" pitchFamily="34" charset="-128"/>
              </a:rPr>
              <a:t>) by means of rotation. This is indicated by shading in Figure 11.10. Only two of the output words (</a:t>
            </a:r>
            <a:r>
              <a:rPr lang="en-US" altLang="en-US" i="1">
                <a:latin typeface="Calibri" panose="020F0502020204030204" pitchFamily="34" charset="0"/>
                <a:ea typeface="ＭＳ Ｐゴシック" panose="020B0600070205080204" pitchFamily="34" charset="-128"/>
              </a:rPr>
              <a:t>a, e) </a:t>
            </a:r>
            <a:r>
              <a:rPr lang="en-US" altLang="en-US">
                <a:latin typeface="Calibri" panose="020F0502020204030204" pitchFamily="34" charset="0"/>
                <a:ea typeface="ＭＳ Ｐゴシック" panose="020B0600070205080204" pitchFamily="34" charset="-128"/>
              </a:rPr>
              <a:t>are generated by substitution. Word e is a function of input variables </a:t>
            </a:r>
            <a:r>
              <a:rPr lang="en-US" altLang="en-US" i="1">
                <a:latin typeface="Calibri" panose="020F0502020204030204" pitchFamily="34" charset="0"/>
                <a:ea typeface="ＭＳ Ｐゴシック" panose="020B0600070205080204" pitchFamily="34" charset="-128"/>
              </a:rPr>
              <a:t>d, e, f, g, h, </a:t>
            </a:r>
            <a:r>
              <a:rPr lang="en-US" altLang="en-US">
                <a:latin typeface="Calibri" panose="020F0502020204030204" pitchFamily="34" charset="0"/>
                <a:ea typeface="ＭＳ Ｐゴシック" panose="020B0600070205080204" pitchFamily="34" charset="-128"/>
              </a:rPr>
              <a:t>as well as the round word W t and the constant Kt. Word a is a function of all of the input variables, as well as the round word W t and the constant Kt.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773566-276D-324B-B748-BB5B81DD407E}" type="slidenum">
              <a:rPr lang="en-US" smtClean="0"/>
              <a:pPr/>
              <a:t>22</a:t>
            </a:fld>
            <a:endParaRPr lang="en-US"/>
          </a:p>
        </p:txBody>
      </p:sp>
    </p:spTree>
    <p:extLst>
      <p:ext uri="{BB962C8B-B14F-4D97-AF65-F5344CB8AC3E}">
        <p14:creationId xmlns:p14="http://schemas.microsoft.com/office/powerpoint/2010/main" val="20561770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773566-276D-324B-B748-BB5B81DD407E}" type="slidenum">
              <a:rPr lang="en-US" smtClean="0"/>
              <a:pPr/>
              <a:t>23</a:t>
            </a:fld>
            <a:endParaRPr lang="en-US"/>
          </a:p>
        </p:txBody>
      </p:sp>
    </p:spTree>
    <p:extLst>
      <p:ext uri="{BB962C8B-B14F-4D97-AF65-F5344CB8AC3E}">
        <p14:creationId xmlns:p14="http://schemas.microsoft.com/office/powerpoint/2010/main" val="20561770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EA7CC-5B69-98EF-ECBF-3D7C5F2E730E}"/>
              </a:ext>
            </a:extLst>
          </p:cNvPr>
          <p:cNvSpPr>
            <a:spLocks noGrp="1"/>
          </p:cNvSpPr>
          <p:nvPr>
            <p:ph type="ctrTitle"/>
          </p:nvPr>
        </p:nvSpPr>
        <p:spPr>
          <a:xfrm>
            <a:off x="1524000" y="1122363"/>
            <a:ext cx="9144000" cy="2387600"/>
          </a:xfrm>
        </p:spPr>
        <p:txBody>
          <a:bodyPr anchor="b"/>
          <a:lstStyle>
            <a:lvl1pPr algn="ctr">
              <a:defRPr sz="6000"/>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19255BE2-6FDC-F9AF-981D-878575E09C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506423C8-D08B-8040-7B5F-2C15417BA641}"/>
              </a:ext>
            </a:extLst>
          </p:cNvPr>
          <p:cNvSpPr>
            <a:spLocks noGrp="1"/>
          </p:cNvSpPr>
          <p:nvPr>
            <p:ph type="dt" sz="half" idx="10"/>
          </p:nvPr>
        </p:nvSpPr>
        <p:spPr/>
        <p:txBody>
          <a:bodyPr/>
          <a:lstStyle/>
          <a:p>
            <a:fld id="{44234187-1DDD-DD4C-94B0-D9341013FFCB}" type="datetimeFigureOut">
              <a:rPr lang="en-US" smtClean="0"/>
              <a:t>3/20/2025</a:t>
            </a:fld>
            <a:endParaRPr lang="en-US"/>
          </a:p>
        </p:txBody>
      </p:sp>
      <p:sp>
        <p:nvSpPr>
          <p:cNvPr id="5" name="Footer Placeholder 4">
            <a:extLst>
              <a:ext uri="{FF2B5EF4-FFF2-40B4-BE49-F238E27FC236}">
                <a16:creationId xmlns:a16="http://schemas.microsoft.com/office/drawing/2014/main" id="{DF5353F4-6F38-7427-FB37-E794A67A1F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29A3C2-E27E-BBC5-D0FC-0C3A4B07C5A7}"/>
              </a:ext>
            </a:extLst>
          </p:cNvPr>
          <p:cNvSpPr>
            <a:spLocks noGrp="1"/>
          </p:cNvSpPr>
          <p:nvPr>
            <p:ph type="sldNum" sz="quarter" idx="12"/>
          </p:nvPr>
        </p:nvSpPr>
        <p:spPr/>
        <p:txBody>
          <a:bodyPr/>
          <a:lstStyle/>
          <a:p>
            <a:fld id="{9E130219-AE14-6741-989E-48C3328196D7}" type="slidenum">
              <a:rPr lang="en-US" smtClean="0"/>
              <a:t>‹#›</a:t>
            </a:fld>
            <a:endParaRPr lang="en-US"/>
          </a:p>
        </p:txBody>
      </p:sp>
    </p:spTree>
    <p:extLst>
      <p:ext uri="{BB962C8B-B14F-4D97-AF65-F5344CB8AC3E}">
        <p14:creationId xmlns:p14="http://schemas.microsoft.com/office/powerpoint/2010/main" val="2997834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5E45C-0151-0614-590C-A39712BBFE00}"/>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1175CBF-F75F-C339-935B-26973996FCB0}"/>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CBB5596-FC3C-D6D5-E470-CC7DB076C177}"/>
              </a:ext>
            </a:extLst>
          </p:cNvPr>
          <p:cNvSpPr>
            <a:spLocks noGrp="1"/>
          </p:cNvSpPr>
          <p:nvPr>
            <p:ph type="dt" sz="half" idx="10"/>
          </p:nvPr>
        </p:nvSpPr>
        <p:spPr/>
        <p:txBody>
          <a:bodyPr/>
          <a:lstStyle/>
          <a:p>
            <a:fld id="{44234187-1DDD-DD4C-94B0-D9341013FFCB}" type="datetimeFigureOut">
              <a:rPr lang="en-US" smtClean="0"/>
              <a:t>3/20/2025</a:t>
            </a:fld>
            <a:endParaRPr lang="en-US"/>
          </a:p>
        </p:txBody>
      </p:sp>
      <p:sp>
        <p:nvSpPr>
          <p:cNvPr id="5" name="Footer Placeholder 4">
            <a:extLst>
              <a:ext uri="{FF2B5EF4-FFF2-40B4-BE49-F238E27FC236}">
                <a16:creationId xmlns:a16="http://schemas.microsoft.com/office/drawing/2014/main" id="{CC15BE6E-39D1-72D5-3594-F3FEFD528F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D61E79-F2F9-3278-5355-8E41DF7BC359}"/>
              </a:ext>
            </a:extLst>
          </p:cNvPr>
          <p:cNvSpPr>
            <a:spLocks noGrp="1"/>
          </p:cNvSpPr>
          <p:nvPr>
            <p:ph type="sldNum" sz="quarter" idx="12"/>
          </p:nvPr>
        </p:nvSpPr>
        <p:spPr/>
        <p:txBody>
          <a:bodyPr/>
          <a:lstStyle/>
          <a:p>
            <a:fld id="{9E130219-AE14-6741-989E-48C3328196D7}" type="slidenum">
              <a:rPr lang="en-US" smtClean="0"/>
              <a:t>‹#›</a:t>
            </a:fld>
            <a:endParaRPr lang="en-US"/>
          </a:p>
        </p:txBody>
      </p:sp>
    </p:spTree>
    <p:extLst>
      <p:ext uri="{BB962C8B-B14F-4D97-AF65-F5344CB8AC3E}">
        <p14:creationId xmlns:p14="http://schemas.microsoft.com/office/powerpoint/2010/main" val="3037493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4D1B4B-F1E8-8F53-96ED-842C4334215F}"/>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69371B8-4E21-CE19-3B1B-DE7516197FA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E9C715B-B204-6462-624F-F858650EFC4F}"/>
              </a:ext>
            </a:extLst>
          </p:cNvPr>
          <p:cNvSpPr>
            <a:spLocks noGrp="1"/>
          </p:cNvSpPr>
          <p:nvPr>
            <p:ph type="dt" sz="half" idx="10"/>
          </p:nvPr>
        </p:nvSpPr>
        <p:spPr/>
        <p:txBody>
          <a:bodyPr/>
          <a:lstStyle/>
          <a:p>
            <a:fld id="{44234187-1DDD-DD4C-94B0-D9341013FFCB}" type="datetimeFigureOut">
              <a:rPr lang="en-US" smtClean="0"/>
              <a:t>3/20/2025</a:t>
            </a:fld>
            <a:endParaRPr lang="en-US"/>
          </a:p>
        </p:txBody>
      </p:sp>
      <p:sp>
        <p:nvSpPr>
          <p:cNvPr id="5" name="Footer Placeholder 4">
            <a:extLst>
              <a:ext uri="{FF2B5EF4-FFF2-40B4-BE49-F238E27FC236}">
                <a16:creationId xmlns:a16="http://schemas.microsoft.com/office/drawing/2014/main" id="{90D79BD0-70F0-7F82-3F9E-23867C7E3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C4E4D1-D52C-A831-2131-77475C21E0DD}"/>
              </a:ext>
            </a:extLst>
          </p:cNvPr>
          <p:cNvSpPr>
            <a:spLocks noGrp="1"/>
          </p:cNvSpPr>
          <p:nvPr>
            <p:ph type="sldNum" sz="quarter" idx="12"/>
          </p:nvPr>
        </p:nvSpPr>
        <p:spPr/>
        <p:txBody>
          <a:bodyPr/>
          <a:lstStyle/>
          <a:p>
            <a:fld id="{9E130219-AE14-6741-989E-48C3328196D7}" type="slidenum">
              <a:rPr lang="en-US" smtClean="0"/>
              <a:t>‹#›</a:t>
            </a:fld>
            <a:endParaRPr lang="en-US"/>
          </a:p>
        </p:txBody>
      </p:sp>
    </p:spTree>
    <p:extLst>
      <p:ext uri="{BB962C8B-B14F-4D97-AF65-F5344CB8AC3E}">
        <p14:creationId xmlns:p14="http://schemas.microsoft.com/office/powerpoint/2010/main" val="3523546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2EA10-4CC0-C4E8-432A-B6A1EE662DC7}"/>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82AA90E-172B-C645-FE4E-F922BAAA4D2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50C222D-EAA9-9ABF-F005-4D7CD710E775}"/>
              </a:ext>
            </a:extLst>
          </p:cNvPr>
          <p:cNvSpPr>
            <a:spLocks noGrp="1"/>
          </p:cNvSpPr>
          <p:nvPr>
            <p:ph type="dt" sz="half" idx="10"/>
          </p:nvPr>
        </p:nvSpPr>
        <p:spPr/>
        <p:txBody>
          <a:bodyPr/>
          <a:lstStyle/>
          <a:p>
            <a:fld id="{44234187-1DDD-DD4C-94B0-D9341013FFCB}" type="datetimeFigureOut">
              <a:rPr lang="en-US" smtClean="0"/>
              <a:t>3/20/2025</a:t>
            </a:fld>
            <a:endParaRPr lang="en-US"/>
          </a:p>
        </p:txBody>
      </p:sp>
      <p:sp>
        <p:nvSpPr>
          <p:cNvPr id="5" name="Footer Placeholder 4">
            <a:extLst>
              <a:ext uri="{FF2B5EF4-FFF2-40B4-BE49-F238E27FC236}">
                <a16:creationId xmlns:a16="http://schemas.microsoft.com/office/drawing/2014/main" id="{B5B15C16-FD27-0DBA-39D8-69B8FF8FAD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09DB3F-963D-DCF9-5D16-3078415BCC7A}"/>
              </a:ext>
            </a:extLst>
          </p:cNvPr>
          <p:cNvSpPr>
            <a:spLocks noGrp="1"/>
          </p:cNvSpPr>
          <p:nvPr>
            <p:ph type="sldNum" sz="quarter" idx="12"/>
          </p:nvPr>
        </p:nvSpPr>
        <p:spPr/>
        <p:txBody>
          <a:bodyPr/>
          <a:lstStyle/>
          <a:p>
            <a:fld id="{9E130219-AE14-6741-989E-48C3328196D7}" type="slidenum">
              <a:rPr lang="en-US" smtClean="0"/>
              <a:t>‹#›</a:t>
            </a:fld>
            <a:endParaRPr lang="en-US"/>
          </a:p>
        </p:txBody>
      </p:sp>
    </p:spTree>
    <p:extLst>
      <p:ext uri="{BB962C8B-B14F-4D97-AF65-F5344CB8AC3E}">
        <p14:creationId xmlns:p14="http://schemas.microsoft.com/office/powerpoint/2010/main" val="403109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FF84C-A66E-9736-534D-D9CB4D7C1D86}"/>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F1C102BE-0F9A-E847-B10E-7A03BBC50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C522786F-2C68-33C1-CFF3-D31D08E97D76}"/>
              </a:ext>
            </a:extLst>
          </p:cNvPr>
          <p:cNvSpPr>
            <a:spLocks noGrp="1"/>
          </p:cNvSpPr>
          <p:nvPr>
            <p:ph type="dt" sz="half" idx="10"/>
          </p:nvPr>
        </p:nvSpPr>
        <p:spPr/>
        <p:txBody>
          <a:bodyPr/>
          <a:lstStyle/>
          <a:p>
            <a:fld id="{44234187-1DDD-DD4C-94B0-D9341013FFCB}" type="datetimeFigureOut">
              <a:rPr lang="en-US" smtClean="0"/>
              <a:t>3/20/2025</a:t>
            </a:fld>
            <a:endParaRPr lang="en-US"/>
          </a:p>
        </p:txBody>
      </p:sp>
      <p:sp>
        <p:nvSpPr>
          <p:cNvPr id="5" name="Footer Placeholder 4">
            <a:extLst>
              <a:ext uri="{FF2B5EF4-FFF2-40B4-BE49-F238E27FC236}">
                <a16:creationId xmlns:a16="http://schemas.microsoft.com/office/drawing/2014/main" id="{32DD6B6D-5FF2-BA45-8F7F-6ADD70EA2B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3B25DE-AB63-0739-2C8D-D743978E15C2}"/>
              </a:ext>
            </a:extLst>
          </p:cNvPr>
          <p:cNvSpPr>
            <a:spLocks noGrp="1"/>
          </p:cNvSpPr>
          <p:nvPr>
            <p:ph type="sldNum" sz="quarter" idx="12"/>
          </p:nvPr>
        </p:nvSpPr>
        <p:spPr/>
        <p:txBody>
          <a:bodyPr/>
          <a:lstStyle/>
          <a:p>
            <a:fld id="{9E130219-AE14-6741-989E-48C3328196D7}" type="slidenum">
              <a:rPr lang="en-US" smtClean="0"/>
              <a:t>‹#›</a:t>
            </a:fld>
            <a:endParaRPr lang="en-US"/>
          </a:p>
        </p:txBody>
      </p:sp>
    </p:spTree>
    <p:extLst>
      <p:ext uri="{BB962C8B-B14F-4D97-AF65-F5344CB8AC3E}">
        <p14:creationId xmlns:p14="http://schemas.microsoft.com/office/powerpoint/2010/main" val="171304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9F668-8F20-5DE0-BE13-2741E328F7D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F6334B9-32A8-42A7-054A-3C4691C0AE2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2EAD943C-B754-D662-4FE1-7E6A4B78B32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559BDED4-CCB3-2060-CECE-741E44F9B668}"/>
              </a:ext>
            </a:extLst>
          </p:cNvPr>
          <p:cNvSpPr>
            <a:spLocks noGrp="1"/>
          </p:cNvSpPr>
          <p:nvPr>
            <p:ph type="dt" sz="half" idx="10"/>
          </p:nvPr>
        </p:nvSpPr>
        <p:spPr/>
        <p:txBody>
          <a:bodyPr/>
          <a:lstStyle/>
          <a:p>
            <a:fld id="{44234187-1DDD-DD4C-94B0-D9341013FFCB}" type="datetimeFigureOut">
              <a:rPr lang="en-US" smtClean="0"/>
              <a:t>3/20/2025</a:t>
            </a:fld>
            <a:endParaRPr lang="en-US"/>
          </a:p>
        </p:txBody>
      </p:sp>
      <p:sp>
        <p:nvSpPr>
          <p:cNvPr id="6" name="Footer Placeholder 5">
            <a:extLst>
              <a:ext uri="{FF2B5EF4-FFF2-40B4-BE49-F238E27FC236}">
                <a16:creationId xmlns:a16="http://schemas.microsoft.com/office/drawing/2014/main" id="{CFBB5D66-A464-1F6C-279F-6B4E499E33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C769F9-9C50-9FE1-0F35-65B255316714}"/>
              </a:ext>
            </a:extLst>
          </p:cNvPr>
          <p:cNvSpPr>
            <a:spLocks noGrp="1"/>
          </p:cNvSpPr>
          <p:nvPr>
            <p:ph type="sldNum" sz="quarter" idx="12"/>
          </p:nvPr>
        </p:nvSpPr>
        <p:spPr/>
        <p:txBody>
          <a:bodyPr/>
          <a:lstStyle/>
          <a:p>
            <a:fld id="{9E130219-AE14-6741-989E-48C3328196D7}" type="slidenum">
              <a:rPr lang="en-US" smtClean="0"/>
              <a:t>‹#›</a:t>
            </a:fld>
            <a:endParaRPr lang="en-US"/>
          </a:p>
        </p:txBody>
      </p:sp>
    </p:spTree>
    <p:extLst>
      <p:ext uri="{BB962C8B-B14F-4D97-AF65-F5344CB8AC3E}">
        <p14:creationId xmlns:p14="http://schemas.microsoft.com/office/powerpoint/2010/main" val="623144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51B53-17F9-BA0F-C69D-3AB345236701}"/>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B4D30F9-8DC8-F9DF-5534-9741A9DC07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3E541B88-288E-8954-E1EC-A3B5A726CA1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6431BBBF-122B-1105-4DD6-AC92D9AA1B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89BCE729-01DF-81C5-0FB1-7DD9BCEC762D}"/>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7FC3187D-C536-3491-9333-DF210A5EC2C8}"/>
              </a:ext>
            </a:extLst>
          </p:cNvPr>
          <p:cNvSpPr>
            <a:spLocks noGrp="1"/>
          </p:cNvSpPr>
          <p:nvPr>
            <p:ph type="dt" sz="half" idx="10"/>
          </p:nvPr>
        </p:nvSpPr>
        <p:spPr/>
        <p:txBody>
          <a:bodyPr/>
          <a:lstStyle/>
          <a:p>
            <a:fld id="{44234187-1DDD-DD4C-94B0-D9341013FFCB}" type="datetimeFigureOut">
              <a:rPr lang="en-US" smtClean="0"/>
              <a:t>3/20/2025</a:t>
            </a:fld>
            <a:endParaRPr lang="en-US"/>
          </a:p>
        </p:txBody>
      </p:sp>
      <p:sp>
        <p:nvSpPr>
          <p:cNvPr id="8" name="Footer Placeholder 7">
            <a:extLst>
              <a:ext uri="{FF2B5EF4-FFF2-40B4-BE49-F238E27FC236}">
                <a16:creationId xmlns:a16="http://schemas.microsoft.com/office/drawing/2014/main" id="{A4077AB4-8480-76D3-A794-8852CBF4FF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6CF65E1-5E0C-E5BA-097E-BD05EC40C9B0}"/>
              </a:ext>
            </a:extLst>
          </p:cNvPr>
          <p:cNvSpPr>
            <a:spLocks noGrp="1"/>
          </p:cNvSpPr>
          <p:nvPr>
            <p:ph type="sldNum" sz="quarter" idx="12"/>
          </p:nvPr>
        </p:nvSpPr>
        <p:spPr/>
        <p:txBody>
          <a:bodyPr/>
          <a:lstStyle/>
          <a:p>
            <a:fld id="{9E130219-AE14-6741-989E-48C3328196D7}" type="slidenum">
              <a:rPr lang="en-US" smtClean="0"/>
              <a:t>‹#›</a:t>
            </a:fld>
            <a:endParaRPr lang="en-US"/>
          </a:p>
        </p:txBody>
      </p:sp>
    </p:spTree>
    <p:extLst>
      <p:ext uri="{BB962C8B-B14F-4D97-AF65-F5344CB8AC3E}">
        <p14:creationId xmlns:p14="http://schemas.microsoft.com/office/powerpoint/2010/main" val="4134052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3D0F6-0CEE-1322-1BAB-7440C8FB6D31}"/>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BF303CA0-5ED7-F8AC-869D-FDAA3050F3A6}"/>
              </a:ext>
            </a:extLst>
          </p:cNvPr>
          <p:cNvSpPr>
            <a:spLocks noGrp="1"/>
          </p:cNvSpPr>
          <p:nvPr>
            <p:ph type="dt" sz="half" idx="10"/>
          </p:nvPr>
        </p:nvSpPr>
        <p:spPr/>
        <p:txBody>
          <a:bodyPr/>
          <a:lstStyle/>
          <a:p>
            <a:fld id="{44234187-1DDD-DD4C-94B0-D9341013FFCB}" type="datetimeFigureOut">
              <a:rPr lang="en-US" smtClean="0"/>
              <a:t>3/20/2025</a:t>
            </a:fld>
            <a:endParaRPr lang="en-US"/>
          </a:p>
        </p:txBody>
      </p:sp>
      <p:sp>
        <p:nvSpPr>
          <p:cNvPr id="4" name="Footer Placeholder 3">
            <a:extLst>
              <a:ext uri="{FF2B5EF4-FFF2-40B4-BE49-F238E27FC236}">
                <a16:creationId xmlns:a16="http://schemas.microsoft.com/office/drawing/2014/main" id="{AA1F3D2F-F9B5-17AE-B99A-7E4A5AE049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4308AF-3ECC-42DE-BD52-2E8220357869}"/>
              </a:ext>
            </a:extLst>
          </p:cNvPr>
          <p:cNvSpPr>
            <a:spLocks noGrp="1"/>
          </p:cNvSpPr>
          <p:nvPr>
            <p:ph type="sldNum" sz="quarter" idx="12"/>
          </p:nvPr>
        </p:nvSpPr>
        <p:spPr/>
        <p:txBody>
          <a:bodyPr/>
          <a:lstStyle/>
          <a:p>
            <a:fld id="{9E130219-AE14-6741-989E-48C3328196D7}" type="slidenum">
              <a:rPr lang="en-US" smtClean="0"/>
              <a:t>‹#›</a:t>
            </a:fld>
            <a:endParaRPr lang="en-US"/>
          </a:p>
        </p:txBody>
      </p:sp>
    </p:spTree>
    <p:extLst>
      <p:ext uri="{BB962C8B-B14F-4D97-AF65-F5344CB8AC3E}">
        <p14:creationId xmlns:p14="http://schemas.microsoft.com/office/powerpoint/2010/main" val="840671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4E0153-4258-3427-216B-38ABD293869D}"/>
              </a:ext>
            </a:extLst>
          </p:cNvPr>
          <p:cNvSpPr>
            <a:spLocks noGrp="1"/>
          </p:cNvSpPr>
          <p:nvPr>
            <p:ph type="dt" sz="half" idx="10"/>
          </p:nvPr>
        </p:nvSpPr>
        <p:spPr/>
        <p:txBody>
          <a:bodyPr/>
          <a:lstStyle/>
          <a:p>
            <a:fld id="{44234187-1DDD-DD4C-94B0-D9341013FFCB}" type="datetimeFigureOut">
              <a:rPr lang="en-US" smtClean="0"/>
              <a:t>3/20/2025</a:t>
            </a:fld>
            <a:endParaRPr lang="en-US"/>
          </a:p>
        </p:txBody>
      </p:sp>
      <p:sp>
        <p:nvSpPr>
          <p:cNvPr id="3" name="Footer Placeholder 2">
            <a:extLst>
              <a:ext uri="{FF2B5EF4-FFF2-40B4-BE49-F238E27FC236}">
                <a16:creationId xmlns:a16="http://schemas.microsoft.com/office/drawing/2014/main" id="{38EA4741-5583-2222-4AE1-E88C4715EDF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CA30901-E20B-A3CA-9A0C-4BD770D19DCE}"/>
              </a:ext>
            </a:extLst>
          </p:cNvPr>
          <p:cNvSpPr>
            <a:spLocks noGrp="1"/>
          </p:cNvSpPr>
          <p:nvPr>
            <p:ph type="sldNum" sz="quarter" idx="12"/>
          </p:nvPr>
        </p:nvSpPr>
        <p:spPr/>
        <p:txBody>
          <a:bodyPr/>
          <a:lstStyle/>
          <a:p>
            <a:fld id="{9E130219-AE14-6741-989E-48C3328196D7}" type="slidenum">
              <a:rPr lang="en-US" smtClean="0"/>
              <a:t>‹#›</a:t>
            </a:fld>
            <a:endParaRPr lang="en-US"/>
          </a:p>
        </p:txBody>
      </p:sp>
    </p:spTree>
    <p:extLst>
      <p:ext uri="{BB962C8B-B14F-4D97-AF65-F5344CB8AC3E}">
        <p14:creationId xmlns:p14="http://schemas.microsoft.com/office/powerpoint/2010/main" val="177071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D79D1-C823-433F-6EDC-0C25D803B75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3AFDF43C-FED8-6D2A-4220-4791041E30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1A534508-D9D2-D90B-BA42-4A2548CC33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9C069E2-1BC6-818B-B435-E233D7FACEFA}"/>
              </a:ext>
            </a:extLst>
          </p:cNvPr>
          <p:cNvSpPr>
            <a:spLocks noGrp="1"/>
          </p:cNvSpPr>
          <p:nvPr>
            <p:ph type="dt" sz="half" idx="10"/>
          </p:nvPr>
        </p:nvSpPr>
        <p:spPr/>
        <p:txBody>
          <a:bodyPr/>
          <a:lstStyle/>
          <a:p>
            <a:fld id="{44234187-1DDD-DD4C-94B0-D9341013FFCB}" type="datetimeFigureOut">
              <a:rPr lang="en-US" smtClean="0"/>
              <a:t>3/20/2025</a:t>
            </a:fld>
            <a:endParaRPr lang="en-US"/>
          </a:p>
        </p:txBody>
      </p:sp>
      <p:sp>
        <p:nvSpPr>
          <p:cNvPr id="6" name="Footer Placeholder 5">
            <a:extLst>
              <a:ext uri="{FF2B5EF4-FFF2-40B4-BE49-F238E27FC236}">
                <a16:creationId xmlns:a16="http://schemas.microsoft.com/office/drawing/2014/main" id="{9B382DA4-65F1-FC0C-D166-1DD332978C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40E29B-36E3-8CD2-972A-80734C0DEBDD}"/>
              </a:ext>
            </a:extLst>
          </p:cNvPr>
          <p:cNvSpPr>
            <a:spLocks noGrp="1"/>
          </p:cNvSpPr>
          <p:nvPr>
            <p:ph type="sldNum" sz="quarter" idx="12"/>
          </p:nvPr>
        </p:nvSpPr>
        <p:spPr/>
        <p:txBody>
          <a:bodyPr/>
          <a:lstStyle/>
          <a:p>
            <a:fld id="{9E130219-AE14-6741-989E-48C3328196D7}" type="slidenum">
              <a:rPr lang="en-US" smtClean="0"/>
              <a:t>‹#›</a:t>
            </a:fld>
            <a:endParaRPr lang="en-US"/>
          </a:p>
        </p:txBody>
      </p:sp>
    </p:spTree>
    <p:extLst>
      <p:ext uri="{BB962C8B-B14F-4D97-AF65-F5344CB8AC3E}">
        <p14:creationId xmlns:p14="http://schemas.microsoft.com/office/powerpoint/2010/main" val="551663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FBAB9-D8F3-9479-03F1-D33A1D9636C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42A242AE-91E6-E02B-6283-97809C925F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CA483E1-05D1-5424-647E-2823157B0C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D81F72E-BC7C-2D26-CBEE-FE7D71676E7E}"/>
              </a:ext>
            </a:extLst>
          </p:cNvPr>
          <p:cNvSpPr>
            <a:spLocks noGrp="1"/>
          </p:cNvSpPr>
          <p:nvPr>
            <p:ph type="dt" sz="half" idx="10"/>
          </p:nvPr>
        </p:nvSpPr>
        <p:spPr/>
        <p:txBody>
          <a:bodyPr/>
          <a:lstStyle/>
          <a:p>
            <a:fld id="{44234187-1DDD-DD4C-94B0-D9341013FFCB}" type="datetimeFigureOut">
              <a:rPr lang="en-US" smtClean="0"/>
              <a:t>3/20/2025</a:t>
            </a:fld>
            <a:endParaRPr lang="en-US"/>
          </a:p>
        </p:txBody>
      </p:sp>
      <p:sp>
        <p:nvSpPr>
          <p:cNvPr id="6" name="Footer Placeholder 5">
            <a:extLst>
              <a:ext uri="{FF2B5EF4-FFF2-40B4-BE49-F238E27FC236}">
                <a16:creationId xmlns:a16="http://schemas.microsoft.com/office/drawing/2014/main" id="{A7101124-57C4-AE22-27F4-3AAF059424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6CF23E-C597-A0E5-6FF0-1ED9DE6A821D}"/>
              </a:ext>
            </a:extLst>
          </p:cNvPr>
          <p:cNvSpPr>
            <a:spLocks noGrp="1"/>
          </p:cNvSpPr>
          <p:nvPr>
            <p:ph type="sldNum" sz="quarter" idx="12"/>
          </p:nvPr>
        </p:nvSpPr>
        <p:spPr/>
        <p:txBody>
          <a:bodyPr/>
          <a:lstStyle/>
          <a:p>
            <a:fld id="{9E130219-AE14-6741-989E-48C3328196D7}" type="slidenum">
              <a:rPr lang="en-US" smtClean="0"/>
              <a:t>‹#›</a:t>
            </a:fld>
            <a:endParaRPr lang="en-US"/>
          </a:p>
        </p:txBody>
      </p:sp>
    </p:spTree>
    <p:extLst>
      <p:ext uri="{BB962C8B-B14F-4D97-AF65-F5344CB8AC3E}">
        <p14:creationId xmlns:p14="http://schemas.microsoft.com/office/powerpoint/2010/main" val="850233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876264-6677-77B2-2B74-2AF97D4BE8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E5591FC-43EE-D6EB-D420-2D12D2CA04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5837308D-6119-74AE-A93F-C2B287E99F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234187-1DDD-DD4C-94B0-D9341013FFCB}" type="datetimeFigureOut">
              <a:rPr lang="en-US" smtClean="0"/>
              <a:t>3/20/2025</a:t>
            </a:fld>
            <a:endParaRPr lang="en-US"/>
          </a:p>
        </p:txBody>
      </p:sp>
      <p:sp>
        <p:nvSpPr>
          <p:cNvPr id="5" name="Footer Placeholder 4">
            <a:extLst>
              <a:ext uri="{FF2B5EF4-FFF2-40B4-BE49-F238E27FC236}">
                <a16:creationId xmlns:a16="http://schemas.microsoft.com/office/drawing/2014/main" id="{83215ED6-0535-461C-DA9B-1275CBA170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B2E3B35-CE63-3970-0173-2CD1D81CD4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130219-AE14-6741-989E-48C3328196D7}" type="slidenum">
              <a:rPr lang="en-US" smtClean="0"/>
              <a:t>‹#›</a:t>
            </a:fld>
            <a:endParaRPr lang="en-US"/>
          </a:p>
        </p:txBody>
      </p:sp>
    </p:spTree>
    <p:extLst>
      <p:ext uri="{BB962C8B-B14F-4D97-AF65-F5344CB8AC3E}">
        <p14:creationId xmlns:p14="http://schemas.microsoft.com/office/powerpoint/2010/main" val="18760067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emf"/><Relationship Id="rId4" Type="http://schemas.openxmlformats.org/officeDocument/2006/relationships/image" Target="../media/image2.emf"/></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hyperlink" Target="http://www.blockchain-basics.com/HashFunctions.html"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8.tif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andersbrownworth.com/blockchain/blockchain" TargetMode="External"/><Relationship Id="rId2" Type="http://schemas.openxmlformats.org/officeDocument/2006/relationships/hyperlink" Target="http://www.blockchain-basics.com/HashFunctions.html" TargetMode="External"/><Relationship Id="rId1" Type="http://schemas.openxmlformats.org/officeDocument/2006/relationships/slideLayout" Target="../slideLayouts/slideLayout2.xml"/><Relationship Id="rId4" Type="http://schemas.openxmlformats.org/officeDocument/2006/relationships/hyperlink" Target="https://andersbrownworth.com/blockchain/public-private-keys/keys"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fileformat.info/tool/hash.ht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1BDBF-D571-D784-6857-A99685578464}"/>
              </a:ext>
            </a:extLst>
          </p:cNvPr>
          <p:cNvSpPr>
            <a:spLocks noGrp="1"/>
          </p:cNvSpPr>
          <p:nvPr>
            <p:ph type="ctrTitle"/>
          </p:nvPr>
        </p:nvSpPr>
        <p:spPr/>
        <p:txBody>
          <a:bodyPr/>
          <a:lstStyle/>
          <a:p>
            <a:r>
              <a:rPr lang="en-US" dirty="0"/>
              <a:t>Hash Functions</a:t>
            </a:r>
          </a:p>
        </p:txBody>
      </p:sp>
      <p:sp>
        <p:nvSpPr>
          <p:cNvPr id="3" name="Subtitle 2">
            <a:extLst>
              <a:ext uri="{FF2B5EF4-FFF2-40B4-BE49-F238E27FC236}">
                <a16:creationId xmlns:a16="http://schemas.microsoft.com/office/drawing/2014/main" id="{695B8FF5-2BB6-8CF0-719E-3C5FBEA8DF4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514837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6E148B6-2453-0B39-288E-CE36E4CA2C4F}"/>
              </a:ext>
            </a:extLst>
          </p:cNvPr>
          <p:cNvPicPr>
            <a:picLocks noGrp="1" noChangeAspect="1"/>
          </p:cNvPicPr>
          <p:nvPr>
            <p:ph idx="1"/>
          </p:nvPr>
        </p:nvPicPr>
        <p:blipFill>
          <a:blip r:embed="rId2"/>
          <a:stretch>
            <a:fillRect/>
          </a:stretch>
        </p:blipFill>
        <p:spPr>
          <a:xfrm>
            <a:off x="758716" y="541638"/>
            <a:ext cx="9791700" cy="1117600"/>
          </a:xfrm>
        </p:spPr>
      </p:pic>
      <p:pic>
        <p:nvPicPr>
          <p:cNvPr id="7" name="Picture 6">
            <a:extLst>
              <a:ext uri="{FF2B5EF4-FFF2-40B4-BE49-F238E27FC236}">
                <a16:creationId xmlns:a16="http://schemas.microsoft.com/office/drawing/2014/main" id="{4E0937D9-0633-D090-C411-FB0AECC5520C}"/>
              </a:ext>
            </a:extLst>
          </p:cNvPr>
          <p:cNvPicPr>
            <a:picLocks noChangeAspect="1"/>
          </p:cNvPicPr>
          <p:nvPr/>
        </p:nvPicPr>
        <p:blipFill>
          <a:blip r:embed="rId3"/>
          <a:stretch>
            <a:fillRect/>
          </a:stretch>
        </p:blipFill>
        <p:spPr>
          <a:xfrm>
            <a:off x="4161658" y="1659238"/>
            <a:ext cx="3175000" cy="4292600"/>
          </a:xfrm>
          <a:prstGeom prst="rect">
            <a:avLst/>
          </a:prstGeom>
        </p:spPr>
      </p:pic>
    </p:spTree>
    <p:extLst>
      <p:ext uri="{BB962C8B-B14F-4D97-AF65-F5344CB8AC3E}">
        <p14:creationId xmlns:p14="http://schemas.microsoft.com/office/powerpoint/2010/main" val="1634984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2D0A6A15-5777-B123-CD95-BB66DD94ACE3}"/>
              </a:ext>
            </a:extLst>
          </p:cNvPr>
          <p:cNvPicPr>
            <a:picLocks noGrp="1" noChangeAspect="1"/>
          </p:cNvPicPr>
          <p:nvPr>
            <p:ph idx="1"/>
          </p:nvPr>
        </p:nvPicPr>
        <p:blipFill>
          <a:blip r:embed="rId2"/>
          <a:stretch>
            <a:fillRect/>
          </a:stretch>
        </p:blipFill>
        <p:spPr>
          <a:xfrm>
            <a:off x="1343353" y="552806"/>
            <a:ext cx="8708853" cy="1023746"/>
          </a:xfrm>
        </p:spPr>
      </p:pic>
      <p:pic>
        <p:nvPicPr>
          <p:cNvPr id="12" name="Picture 11">
            <a:extLst>
              <a:ext uri="{FF2B5EF4-FFF2-40B4-BE49-F238E27FC236}">
                <a16:creationId xmlns:a16="http://schemas.microsoft.com/office/drawing/2014/main" id="{08D747A3-4CCD-D28A-1E2F-E10EC5F887F3}"/>
              </a:ext>
            </a:extLst>
          </p:cNvPr>
          <p:cNvPicPr>
            <a:picLocks noChangeAspect="1"/>
          </p:cNvPicPr>
          <p:nvPr/>
        </p:nvPicPr>
        <p:blipFill>
          <a:blip r:embed="rId3"/>
          <a:stretch>
            <a:fillRect/>
          </a:stretch>
        </p:blipFill>
        <p:spPr>
          <a:xfrm>
            <a:off x="4332671" y="2291474"/>
            <a:ext cx="2959100" cy="3746500"/>
          </a:xfrm>
          <a:prstGeom prst="rect">
            <a:avLst/>
          </a:prstGeom>
        </p:spPr>
      </p:pic>
    </p:spTree>
    <p:extLst>
      <p:ext uri="{BB962C8B-B14F-4D97-AF65-F5344CB8AC3E}">
        <p14:creationId xmlns:p14="http://schemas.microsoft.com/office/powerpoint/2010/main" val="25099314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DBC91A1-02CB-599D-9C11-8BBC11BEF7F7}"/>
              </a:ext>
            </a:extLst>
          </p:cNvPr>
          <p:cNvPicPr>
            <a:picLocks noGrp="1" noChangeAspect="1"/>
          </p:cNvPicPr>
          <p:nvPr>
            <p:ph idx="1"/>
          </p:nvPr>
        </p:nvPicPr>
        <p:blipFill>
          <a:blip r:embed="rId2"/>
          <a:stretch>
            <a:fillRect/>
          </a:stretch>
        </p:blipFill>
        <p:spPr>
          <a:xfrm>
            <a:off x="1156357" y="474416"/>
            <a:ext cx="10299700" cy="1104900"/>
          </a:xfrm>
        </p:spPr>
      </p:pic>
      <p:pic>
        <p:nvPicPr>
          <p:cNvPr id="7" name="Picture 6">
            <a:extLst>
              <a:ext uri="{FF2B5EF4-FFF2-40B4-BE49-F238E27FC236}">
                <a16:creationId xmlns:a16="http://schemas.microsoft.com/office/drawing/2014/main" id="{255B1D8C-A290-AE54-3D5D-EC3D78129F25}"/>
              </a:ext>
            </a:extLst>
          </p:cNvPr>
          <p:cNvPicPr>
            <a:picLocks noChangeAspect="1"/>
          </p:cNvPicPr>
          <p:nvPr/>
        </p:nvPicPr>
        <p:blipFill>
          <a:blip r:embed="rId3"/>
          <a:stretch>
            <a:fillRect/>
          </a:stretch>
        </p:blipFill>
        <p:spPr>
          <a:xfrm>
            <a:off x="4004221" y="1579316"/>
            <a:ext cx="4036191" cy="4975223"/>
          </a:xfrm>
          <a:prstGeom prst="rect">
            <a:avLst/>
          </a:prstGeom>
        </p:spPr>
      </p:pic>
    </p:spTree>
    <p:extLst>
      <p:ext uri="{BB962C8B-B14F-4D97-AF65-F5344CB8AC3E}">
        <p14:creationId xmlns:p14="http://schemas.microsoft.com/office/powerpoint/2010/main" val="36780776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19F39D38-92DB-BB50-2AD1-EE76C3AC1A6B}"/>
              </a:ext>
            </a:extLst>
          </p:cNvPr>
          <p:cNvSpPr>
            <a:spLocks noGrp="1" noChangeArrowheads="1"/>
          </p:cNvSpPr>
          <p:nvPr>
            <p:ph type="title"/>
          </p:nvPr>
        </p:nvSpPr>
        <p:spPr>
          <a:xfrm>
            <a:off x="1981200" y="152400"/>
            <a:ext cx="8229600" cy="914400"/>
          </a:xfrm>
        </p:spPr>
        <p:txBody>
          <a:bodyPr/>
          <a:lstStyle/>
          <a:p>
            <a:pPr eaLnBrk="1" hangingPunct="1"/>
            <a:r>
              <a:rPr lang="en-AU" altLang="en-US">
                <a:latin typeface="Calibri" panose="020F0502020204030204" pitchFamily="34" charset="0"/>
                <a:ea typeface="ＭＳ Ｐゴシック" panose="020B0600070205080204" pitchFamily="34" charset="-128"/>
                <a:cs typeface="Calibri" panose="020F0502020204030204" pitchFamily="34" charset="0"/>
              </a:rPr>
              <a:t>SHA-512 Overview</a:t>
            </a:r>
          </a:p>
        </p:txBody>
      </p:sp>
      <p:pic>
        <p:nvPicPr>
          <p:cNvPr id="69635" name="Picture 12">
            <a:extLst>
              <a:ext uri="{FF2B5EF4-FFF2-40B4-BE49-F238E27FC236}">
                <a16:creationId xmlns:a16="http://schemas.microsoft.com/office/drawing/2014/main" id="{C7E69CEC-89A3-4D66-C090-619CEC0ED1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5926" y="1828800"/>
            <a:ext cx="8601075" cy="347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a:extLst>
              <a:ext uri="{FF2B5EF4-FFF2-40B4-BE49-F238E27FC236}">
                <a16:creationId xmlns:a16="http://schemas.microsoft.com/office/drawing/2014/main" id="{5D9DC7B6-20EE-6B8D-3A95-E0213CDC8B33}"/>
              </a:ext>
            </a:extLst>
          </p:cNvPr>
          <p:cNvSpPr>
            <a:spLocks noGrp="1"/>
          </p:cNvSpPr>
          <p:nvPr>
            <p:ph type="title"/>
          </p:nvPr>
        </p:nvSpPr>
        <p:spPr/>
        <p:txBody>
          <a:bodyPr/>
          <a:lstStyle/>
          <a:p>
            <a:pPr eaLnBrk="1" hangingPunct="1"/>
            <a:r>
              <a:rPr lang="en-US" altLang="en-US">
                <a:latin typeface="Calibri" panose="020F0502020204030204" pitchFamily="34" charset="0"/>
                <a:ea typeface="ＭＳ Ｐゴシック" panose="020B0600070205080204" pitchFamily="34" charset="-128"/>
                <a:cs typeface="Calibri" panose="020F0502020204030204" pitchFamily="34" charset="0"/>
              </a:rPr>
              <a:t>Padding and length field in SHA-512</a:t>
            </a:r>
          </a:p>
        </p:txBody>
      </p:sp>
      <p:sp>
        <p:nvSpPr>
          <p:cNvPr id="71683" name="Content Placeholder 2">
            <a:extLst>
              <a:ext uri="{FF2B5EF4-FFF2-40B4-BE49-F238E27FC236}">
                <a16:creationId xmlns:a16="http://schemas.microsoft.com/office/drawing/2014/main" id="{ED3C81B9-BDAB-BF7B-2D7A-72307B863F49}"/>
              </a:ext>
            </a:extLst>
          </p:cNvPr>
          <p:cNvSpPr>
            <a:spLocks noGrp="1"/>
          </p:cNvSpPr>
          <p:nvPr>
            <p:ph sz="quarter" idx="1"/>
          </p:nvPr>
        </p:nvSpPr>
        <p:spPr>
          <a:xfrm>
            <a:off x="1981200" y="3505201"/>
            <a:ext cx="8229600" cy="2651125"/>
          </a:xfrm>
        </p:spPr>
        <p:txBody>
          <a:bodyPr/>
          <a:lstStyle/>
          <a:p>
            <a:pPr eaLnBrk="1" hangingPunct="1"/>
            <a:r>
              <a:rPr lang="en-US" altLang="en-US" sz="2000" b="1">
                <a:latin typeface="Calibri" panose="020F0502020204030204" pitchFamily="34" charset="0"/>
                <a:ea typeface="ＭＳ Ｐゴシック" panose="020B0600070205080204" pitchFamily="34" charset="-128"/>
              </a:rPr>
              <a:t>What is the number of padding bits if the length of the original message is 2590 bits?</a:t>
            </a:r>
          </a:p>
          <a:p>
            <a:pPr eaLnBrk="1" hangingPunct="1"/>
            <a:r>
              <a:rPr lang="en-US" altLang="en-US" sz="2000">
                <a:latin typeface="Calibri" panose="020F0502020204030204" pitchFamily="34" charset="0"/>
                <a:ea typeface="ＭＳ Ｐゴシック" panose="020B0600070205080204" pitchFamily="34" charset="-128"/>
              </a:rPr>
              <a:t>We can calculate the number of padding bits as follows:</a:t>
            </a:r>
          </a:p>
          <a:p>
            <a:pPr eaLnBrk="1" hangingPunct="1"/>
            <a:endParaRPr lang="en-US" altLang="en-US" sz="2000">
              <a:latin typeface="Calibri" panose="020F0502020204030204" pitchFamily="34" charset="0"/>
              <a:ea typeface="ＭＳ Ｐゴシック" panose="020B0600070205080204" pitchFamily="34" charset="-128"/>
            </a:endParaRPr>
          </a:p>
          <a:p>
            <a:pPr eaLnBrk="1" hangingPunct="1"/>
            <a:endParaRPr lang="en-US" altLang="en-US" sz="2000">
              <a:latin typeface="Calibri" panose="020F0502020204030204" pitchFamily="34" charset="0"/>
              <a:ea typeface="ＭＳ Ｐゴシック" panose="020B0600070205080204" pitchFamily="34" charset="-128"/>
            </a:endParaRPr>
          </a:p>
          <a:p>
            <a:pPr eaLnBrk="1" hangingPunct="1"/>
            <a:r>
              <a:rPr lang="en-US" altLang="en-US" sz="2000">
                <a:latin typeface="Calibri" panose="020F0502020204030204" pitchFamily="34" charset="0"/>
                <a:ea typeface="ＭＳ Ｐゴシック" panose="020B0600070205080204" pitchFamily="34" charset="-128"/>
              </a:rPr>
              <a:t>The padding consists of one 1 followed by 353 0’s.</a:t>
            </a:r>
          </a:p>
          <a:p>
            <a:pPr eaLnBrk="1" hangingPunct="1"/>
            <a:endParaRPr lang="en-US" altLang="en-US" sz="2000">
              <a:latin typeface="Calibri" panose="020F0502020204030204" pitchFamily="34" charset="0"/>
              <a:ea typeface="ＭＳ Ｐゴシック" panose="020B0600070205080204" pitchFamily="34" charset="-128"/>
            </a:endParaRPr>
          </a:p>
          <a:p>
            <a:pPr eaLnBrk="1" hangingPunct="1"/>
            <a:endParaRPr lang="en-US" altLang="en-US" sz="2000">
              <a:latin typeface="Calibri" panose="020F0502020204030204" pitchFamily="34" charset="0"/>
              <a:ea typeface="ＭＳ Ｐゴシック" panose="020B0600070205080204" pitchFamily="34" charset="-128"/>
            </a:endParaRPr>
          </a:p>
        </p:txBody>
      </p:sp>
      <p:pic>
        <p:nvPicPr>
          <p:cNvPr id="71684" name="Picture 12">
            <a:extLst>
              <a:ext uri="{FF2B5EF4-FFF2-40B4-BE49-F238E27FC236}">
                <a16:creationId xmlns:a16="http://schemas.microsoft.com/office/drawing/2014/main" id="{D97DB42E-2BB0-1F79-D9FF-64CF02B554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1" y="1447801"/>
            <a:ext cx="8601075"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85" name="Picture 13">
            <a:extLst>
              <a:ext uri="{FF2B5EF4-FFF2-40B4-BE49-F238E27FC236}">
                <a16:creationId xmlns:a16="http://schemas.microsoft.com/office/drawing/2014/main" id="{88A89ECB-8174-71FC-3BB4-22F51060C0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1" y="4648200"/>
            <a:ext cx="7694613" cy="80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E6285EA9-CCDD-849E-7BCD-4F622202A332}"/>
              </a:ext>
            </a:extLst>
          </p:cNvPr>
          <p:cNvSpPr>
            <a:spLocks noGrp="1" noChangeArrowheads="1"/>
          </p:cNvSpPr>
          <p:nvPr>
            <p:ph type="title"/>
          </p:nvPr>
        </p:nvSpPr>
        <p:spPr>
          <a:xfrm>
            <a:off x="2057400" y="152400"/>
            <a:ext cx="8229600" cy="914400"/>
          </a:xfrm>
        </p:spPr>
        <p:txBody>
          <a:bodyPr/>
          <a:lstStyle/>
          <a:p>
            <a:pPr eaLnBrk="1" hangingPunct="1"/>
            <a:r>
              <a:rPr lang="en-AU" altLang="en-US">
                <a:latin typeface="Calibri" panose="020F0502020204030204" pitchFamily="34" charset="0"/>
                <a:ea typeface="ＭＳ Ｐゴシック" panose="020B0600070205080204" pitchFamily="34" charset="-128"/>
                <a:cs typeface="Calibri" panose="020F0502020204030204" pitchFamily="34" charset="0"/>
              </a:rPr>
              <a:t>SHA-512 Round Function</a:t>
            </a:r>
          </a:p>
        </p:txBody>
      </p:sp>
      <p:pic>
        <p:nvPicPr>
          <p:cNvPr id="72707" name="Picture 3">
            <a:extLst>
              <a:ext uri="{FF2B5EF4-FFF2-40B4-BE49-F238E27FC236}">
                <a16:creationId xmlns:a16="http://schemas.microsoft.com/office/drawing/2014/main" id="{754D4A2B-50C5-3204-E9B6-BE687895C40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1447801"/>
            <a:ext cx="5969000" cy="4513263"/>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37E7D-5D8E-6A0D-3656-0F0225D0A8D6}"/>
              </a:ext>
            </a:extLst>
          </p:cNvPr>
          <p:cNvSpPr>
            <a:spLocks noGrp="1"/>
          </p:cNvSpPr>
          <p:nvPr>
            <p:ph type="title"/>
          </p:nvPr>
        </p:nvSpPr>
        <p:spPr/>
        <p:txBody>
          <a:bodyPr/>
          <a:lstStyle/>
          <a:p>
            <a:r>
              <a:rPr lang="en-IN" b="1" i="0" dirty="0">
                <a:solidFill>
                  <a:srgbClr val="000055"/>
                </a:solidFill>
                <a:effectLst/>
                <a:latin typeface="Open Sans" panose="020B0606030504020204" pitchFamily="34" charset="0"/>
              </a:rPr>
              <a:t>Some well-known hash functions</a:t>
            </a:r>
            <a:br>
              <a:rPr lang="en-IN" b="1" i="0" dirty="0">
                <a:solidFill>
                  <a:srgbClr val="000055"/>
                </a:solidFill>
                <a:effectLst/>
                <a:latin typeface="Open Sans" panose="020B0606030504020204" pitchFamily="34" charset="0"/>
              </a:rPr>
            </a:br>
            <a:endParaRPr lang="en-US" dirty="0"/>
          </a:p>
        </p:txBody>
      </p:sp>
      <p:pic>
        <p:nvPicPr>
          <p:cNvPr id="7" name="Content Placeholder 6">
            <a:extLst>
              <a:ext uri="{FF2B5EF4-FFF2-40B4-BE49-F238E27FC236}">
                <a16:creationId xmlns:a16="http://schemas.microsoft.com/office/drawing/2014/main" id="{AFDF825D-05EA-A150-0D0D-A650C4C27AB8}"/>
              </a:ext>
            </a:extLst>
          </p:cNvPr>
          <p:cNvPicPr>
            <a:picLocks noGrp="1" noChangeAspect="1"/>
          </p:cNvPicPr>
          <p:nvPr>
            <p:ph idx="1"/>
          </p:nvPr>
        </p:nvPicPr>
        <p:blipFill>
          <a:blip r:embed="rId2"/>
          <a:stretch>
            <a:fillRect/>
          </a:stretch>
        </p:blipFill>
        <p:spPr>
          <a:xfrm>
            <a:off x="1377950" y="1956594"/>
            <a:ext cx="9436100" cy="4089400"/>
          </a:xfrm>
        </p:spPr>
      </p:pic>
    </p:spTree>
    <p:extLst>
      <p:ext uri="{BB962C8B-B14F-4D97-AF65-F5344CB8AC3E}">
        <p14:creationId xmlns:p14="http://schemas.microsoft.com/office/powerpoint/2010/main" val="17099334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2534459-D685-7A44-9C3D-0532E5646759}"/>
              </a:ext>
            </a:extLst>
          </p:cNvPr>
          <p:cNvSpPr>
            <a:spLocks noGrp="1"/>
          </p:cNvSpPr>
          <p:nvPr>
            <p:ph idx="1"/>
          </p:nvPr>
        </p:nvSpPr>
        <p:spPr/>
        <p:txBody>
          <a:bodyPr lIns="121917" tIns="60958" rIns="121917" bIns="60958">
            <a:normAutofit fontScale="92500" lnSpcReduction="20000"/>
          </a:bodyPr>
          <a:lstStyle/>
          <a:p>
            <a:pPr marL="396875" indent="-396875"/>
            <a:r>
              <a:rPr lang="en-US" sz="3600" dirty="0"/>
              <a:t>Independent hashing</a:t>
            </a:r>
          </a:p>
          <a:p>
            <a:pPr marL="396875" indent="-396875"/>
            <a:r>
              <a:rPr lang="en-US" sz="3600" dirty="0"/>
              <a:t>Repeated hashing</a:t>
            </a:r>
          </a:p>
          <a:p>
            <a:pPr marL="396875" indent="-396875"/>
            <a:r>
              <a:rPr lang="en-US" sz="3600" dirty="0"/>
              <a:t>Combined hashing</a:t>
            </a:r>
          </a:p>
          <a:p>
            <a:pPr marL="396875" indent="-396875"/>
            <a:r>
              <a:rPr lang="en-US" sz="3600" dirty="0"/>
              <a:t>Sequential hashing</a:t>
            </a:r>
          </a:p>
          <a:p>
            <a:pPr marL="396875" indent="-396875"/>
            <a:r>
              <a:rPr lang="en-US" sz="3600" dirty="0"/>
              <a:t>Hierarchical hashing</a:t>
            </a:r>
          </a:p>
          <a:p>
            <a:pPr marL="396875" indent="-396875"/>
            <a:endParaRPr lang="en-US" sz="3600" b="1" dirty="0"/>
          </a:p>
          <a:p>
            <a:pPr marL="396875" indent="-396875"/>
            <a:endParaRPr lang="en-US" sz="3600" b="1" dirty="0"/>
          </a:p>
          <a:p>
            <a:pPr marL="396875" indent="-396875"/>
            <a:endParaRPr lang="en-US" sz="3600" b="1" dirty="0"/>
          </a:p>
          <a:p>
            <a:pPr marL="396875" indent="-396875" algn="r">
              <a:buNone/>
            </a:pPr>
            <a:r>
              <a:rPr lang="en-US" sz="1600" dirty="0"/>
              <a:t>Courtesy: Blockchain Basics: A Non-Technical Introduction in 25 Steps by Daniel </a:t>
            </a:r>
            <a:r>
              <a:rPr lang="en-US" sz="1600" dirty="0" err="1"/>
              <a:t>Drescher</a:t>
            </a:r>
            <a:endParaRPr lang="en-US" sz="3600" dirty="0"/>
          </a:p>
        </p:txBody>
      </p:sp>
      <p:sp>
        <p:nvSpPr>
          <p:cNvPr id="3" name="Title 2">
            <a:extLst>
              <a:ext uri="{FF2B5EF4-FFF2-40B4-BE49-F238E27FC236}">
                <a16:creationId xmlns:a16="http://schemas.microsoft.com/office/drawing/2014/main" id="{30E25FEC-9E89-5447-BA03-E6056F35026A}"/>
              </a:ext>
            </a:extLst>
          </p:cNvPr>
          <p:cNvSpPr>
            <a:spLocks noGrp="1"/>
          </p:cNvSpPr>
          <p:nvPr>
            <p:ph type="title"/>
          </p:nvPr>
        </p:nvSpPr>
        <p:spPr/>
        <p:txBody>
          <a:bodyPr/>
          <a:lstStyle/>
          <a:p>
            <a:r>
              <a:rPr lang="en-US" dirty="0"/>
              <a:t>Patterns of Hashing Data</a:t>
            </a:r>
          </a:p>
        </p:txBody>
      </p:sp>
    </p:spTree>
    <p:extLst>
      <p:ext uri="{BB962C8B-B14F-4D97-AF65-F5344CB8AC3E}">
        <p14:creationId xmlns:p14="http://schemas.microsoft.com/office/powerpoint/2010/main" val="6175558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2534459-D685-7A44-9C3D-0532E5646759}"/>
              </a:ext>
            </a:extLst>
          </p:cNvPr>
          <p:cNvSpPr>
            <a:spLocks noGrp="1"/>
          </p:cNvSpPr>
          <p:nvPr>
            <p:ph idx="1"/>
          </p:nvPr>
        </p:nvSpPr>
        <p:spPr/>
        <p:txBody>
          <a:bodyPr lIns="121917" tIns="60958" rIns="121917" bIns="60958">
            <a:normAutofit/>
          </a:bodyPr>
          <a:lstStyle/>
          <a:p>
            <a:pPr marL="396875" indent="-396875">
              <a:buNone/>
            </a:pPr>
            <a:endParaRPr lang="en-US" sz="3600" dirty="0"/>
          </a:p>
          <a:p>
            <a:pPr marL="396875" indent="-396875"/>
            <a:r>
              <a:rPr lang="en-US" sz="3600" dirty="0"/>
              <a:t>Independent hashing</a:t>
            </a:r>
          </a:p>
          <a:p>
            <a:pPr marL="396875" indent="-396875"/>
            <a:endParaRPr lang="en-US" sz="3600" dirty="0"/>
          </a:p>
          <a:p>
            <a:pPr marL="396875" indent="-396875"/>
            <a:endParaRPr lang="en-US" sz="3600" dirty="0"/>
          </a:p>
          <a:p>
            <a:pPr marL="396875" indent="-396875"/>
            <a:endParaRPr lang="en-US" sz="3600" dirty="0"/>
          </a:p>
          <a:p>
            <a:pPr marL="396875" indent="-396875"/>
            <a:endParaRPr lang="en-US" sz="3600" dirty="0"/>
          </a:p>
          <a:p>
            <a:pPr marL="396875" indent="-396875"/>
            <a:r>
              <a:rPr lang="en-US" sz="3600" dirty="0"/>
              <a:t>Repeated hashing</a:t>
            </a:r>
          </a:p>
          <a:p>
            <a:pPr marL="396875" indent="-396875">
              <a:buNone/>
            </a:pPr>
            <a:endParaRPr lang="en-US" sz="3600" dirty="0"/>
          </a:p>
        </p:txBody>
      </p:sp>
      <p:sp>
        <p:nvSpPr>
          <p:cNvPr id="3" name="Title 2">
            <a:extLst>
              <a:ext uri="{FF2B5EF4-FFF2-40B4-BE49-F238E27FC236}">
                <a16:creationId xmlns:a16="http://schemas.microsoft.com/office/drawing/2014/main" id="{30E25FEC-9E89-5447-BA03-E6056F35026A}"/>
              </a:ext>
            </a:extLst>
          </p:cNvPr>
          <p:cNvSpPr>
            <a:spLocks noGrp="1"/>
          </p:cNvSpPr>
          <p:nvPr>
            <p:ph type="title"/>
          </p:nvPr>
        </p:nvSpPr>
        <p:spPr/>
        <p:txBody>
          <a:bodyPr/>
          <a:lstStyle/>
          <a:p>
            <a:r>
              <a:rPr lang="en-US" dirty="0"/>
              <a:t>Types of Hashing</a:t>
            </a:r>
          </a:p>
        </p:txBody>
      </p:sp>
      <p:pic>
        <p:nvPicPr>
          <p:cNvPr id="4" name="Picture 3" descr="independent_hashing.png"/>
          <p:cNvPicPr>
            <a:picLocks noChangeAspect="1"/>
          </p:cNvPicPr>
          <p:nvPr/>
        </p:nvPicPr>
        <p:blipFill>
          <a:blip r:embed="rId2"/>
          <a:stretch>
            <a:fillRect/>
          </a:stretch>
        </p:blipFill>
        <p:spPr>
          <a:xfrm>
            <a:off x="6761082" y="1007448"/>
            <a:ext cx="4168537" cy="3067616"/>
          </a:xfrm>
          <a:prstGeom prst="rect">
            <a:avLst/>
          </a:prstGeom>
        </p:spPr>
      </p:pic>
      <p:pic>
        <p:nvPicPr>
          <p:cNvPr id="5" name="Picture 4" descr="repeated_hashing.png"/>
          <p:cNvPicPr>
            <a:picLocks noChangeAspect="1"/>
          </p:cNvPicPr>
          <p:nvPr/>
        </p:nvPicPr>
        <p:blipFill>
          <a:blip r:embed="rId3"/>
          <a:stretch>
            <a:fillRect/>
          </a:stretch>
        </p:blipFill>
        <p:spPr>
          <a:xfrm>
            <a:off x="4878089" y="4576396"/>
            <a:ext cx="7313911" cy="1916479"/>
          </a:xfrm>
          <a:prstGeom prst="rect">
            <a:avLst/>
          </a:prstGeom>
        </p:spPr>
      </p:pic>
    </p:spTree>
    <p:extLst>
      <p:ext uri="{BB962C8B-B14F-4D97-AF65-F5344CB8AC3E}">
        <p14:creationId xmlns:p14="http://schemas.microsoft.com/office/powerpoint/2010/main" val="22837929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2534459-D685-7A44-9C3D-0532E5646759}"/>
              </a:ext>
            </a:extLst>
          </p:cNvPr>
          <p:cNvSpPr>
            <a:spLocks noGrp="1"/>
          </p:cNvSpPr>
          <p:nvPr>
            <p:ph idx="1"/>
          </p:nvPr>
        </p:nvSpPr>
        <p:spPr/>
        <p:txBody>
          <a:bodyPr lIns="121917" tIns="60958" rIns="121917" bIns="60958">
            <a:normAutofit/>
          </a:bodyPr>
          <a:lstStyle/>
          <a:p>
            <a:pPr marL="396875" indent="-396875">
              <a:buNone/>
            </a:pPr>
            <a:endParaRPr lang="en-US" sz="3600" dirty="0"/>
          </a:p>
          <a:p>
            <a:pPr marL="396875" indent="-396875"/>
            <a:r>
              <a:rPr lang="en-US" sz="3600" dirty="0"/>
              <a:t>Combined hashing</a:t>
            </a:r>
          </a:p>
          <a:p>
            <a:pPr marL="396875" indent="-396875"/>
            <a:endParaRPr lang="en-US" sz="3600" dirty="0"/>
          </a:p>
          <a:p>
            <a:pPr marL="396875" indent="-396875"/>
            <a:endParaRPr lang="en-US" sz="3600" dirty="0"/>
          </a:p>
          <a:p>
            <a:pPr marL="396875" indent="-396875"/>
            <a:endParaRPr lang="en-US" sz="3600" dirty="0"/>
          </a:p>
          <a:p>
            <a:pPr marL="396875" indent="-396875"/>
            <a:endParaRPr lang="en-US" sz="3600" dirty="0"/>
          </a:p>
          <a:p>
            <a:pPr marL="396875" indent="-396875"/>
            <a:r>
              <a:rPr lang="en-US" sz="3600" dirty="0"/>
              <a:t>Sequential hashing</a:t>
            </a:r>
          </a:p>
          <a:p>
            <a:pPr marL="396875" indent="-396875">
              <a:buNone/>
            </a:pPr>
            <a:endParaRPr lang="en-US" sz="3600" dirty="0"/>
          </a:p>
        </p:txBody>
      </p:sp>
      <p:sp>
        <p:nvSpPr>
          <p:cNvPr id="3" name="Title 2">
            <a:extLst>
              <a:ext uri="{FF2B5EF4-FFF2-40B4-BE49-F238E27FC236}">
                <a16:creationId xmlns:a16="http://schemas.microsoft.com/office/drawing/2014/main" id="{30E25FEC-9E89-5447-BA03-E6056F35026A}"/>
              </a:ext>
            </a:extLst>
          </p:cNvPr>
          <p:cNvSpPr>
            <a:spLocks noGrp="1"/>
          </p:cNvSpPr>
          <p:nvPr>
            <p:ph type="title"/>
          </p:nvPr>
        </p:nvSpPr>
        <p:spPr/>
        <p:txBody>
          <a:bodyPr/>
          <a:lstStyle/>
          <a:p>
            <a:r>
              <a:rPr lang="en-US" dirty="0"/>
              <a:t>Types of Hashing</a:t>
            </a:r>
          </a:p>
        </p:txBody>
      </p:sp>
      <p:pic>
        <p:nvPicPr>
          <p:cNvPr id="6" name="Picture 5" descr="combined_hashing.png"/>
          <p:cNvPicPr>
            <a:picLocks noChangeAspect="1"/>
          </p:cNvPicPr>
          <p:nvPr/>
        </p:nvPicPr>
        <p:blipFill>
          <a:blip r:embed="rId2"/>
          <a:stretch>
            <a:fillRect/>
          </a:stretch>
        </p:blipFill>
        <p:spPr>
          <a:xfrm>
            <a:off x="6096000" y="564242"/>
            <a:ext cx="4674998" cy="3104585"/>
          </a:xfrm>
          <a:prstGeom prst="rect">
            <a:avLst/>
          </a:prstGeom>
        </p:spPr>
      </p:pic>
      <p:pic>
        <p:nvPicPr>
          <p:cNvPr id="7" name="Picture 6" descr="sequential_hashing.png"/>
          <p:cNvPicPr>
            <a:picLocks noChangeAspect="1"/>
          </p:cNvPicPr>
          <p:nvPr/>
        </p:nvPicPr>
        <p:blipFill>
          <a:blip r:embed="rId3"/>
          <a:stretch>
            <a:fillRect/>
          </a:stretch>
        </p:blipFill>
        <p:spPr>
          <a:xfrm>
            <a:off x="7749259" y="3668827"/>
            <a:ext cx="3476271" cy="2971800"/>
          </a:xfrm>
          <a:prstGeom prst="rect">
            <a:avLst/>
          </a:prstGeom>
        </p:spPr>
      </p:pic>
    </p:spTree>
    <p:extLst>
      <p:ext uri="{BB962C8B-B14F-4D97-AF65-F5344CB8AC3E}">
        <p14:creationId xmlns:p14="http://schemas.microsoft.com/office/powerpoint/2010/main" val="2241078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4">
            <a:extLst>
              <a:ext uri="{FF2B5EF4-FFF2-40B4-BE49-F238E27FC236}">
                <a16:creationId xmlns:a16="http://schemas.microsoft.com/office/drawing/2014/main" id="{86F4DABB-CFE9-7163-241D-2E64D50AFA17}"/>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en-US" altLang="en-US">
              <a:latin typeface="Calibri" panose="020F0502020204030204" pitchFamily="34" charset="0"/>
            </a:endParaRPr>
          </a:p>
        </p:txBody>
      </p:sp>
      <p:sp>
        <p:nvSpPr>
          <p:cNvPr id="14339" name="Slide Number Placeholder 5">
            <a:extLst>
              <a:ext uri="{FF2B5EF4-FFF2-40B4-BE49-F238E27FC236}">
                <a16:creationId xmlns:a16="http://schemas.microsoft.com/office/drawing/2014/main" id="{741C10C5-AFC8-4C32-8F0F-224F652B1E6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spcBef>
                <a:spcPct val="50000"/>
              </a:spcBef>
            </a:pPr>
            <a:endParaRPr lang="en-US" altLang="en-US"/>
          </a:p>
        </p:txBody>
      </p:sp>
      <p:sp>
        <p:nvSpPr>
          <p:cNvPr id="14340" name="Rectangle 2">
            <a:extLst>
              <a:ext uri="{FF2B5EF4-FFF2-40B4-BE49-F238E27FC236}">
                <a16:creationId xmlns:a16="http://schemas.microsoft.com/office/drawing/2014/main" id="{69F0D4AA-83D5-BB0D-5E7A-065FBB9CBD63}"/>
              </a:ext>
            </a:extLst>
          </p:cNvPr>
          <p:cNvSpPr>
            <a:spLocks noGrp="1" noChangeArrowheads="1"/>
          </p:cNvSpPr>
          <p:nvPr>
            <p:ph type="title"/>
          </p:nvPr>
        </p:nvSpPr>
        <p:spPr/>
        <p:txBody>
          <a:bodyPr/>
          <a:lstStyle/>
          <a:p>
            <a:pPr eaLnBrk="1" hangingPunct="1"/>
            <a:r>
              <a:rPr lang="en-US" altLang="en-US">
                <a:latin typeface="Calibri" panose="020F0502020204030204" pitchFamily="34" charset="0"/>
                <a:ea typeface="ＭＳ Ｐゴシック" panose="020B0600070205080204" pitchFamily="34" charset="-128"/>
                <a:cs typeface="Calibri" panose="020F0502020204030204" pitchFamily="34" charset="0"/>
              </a:rPr>
              <a:t>Data Integrity and Source Authentication</a:t>
            </a:r>
          </a:p>
        </p:txBody>
      </p:sp>
      <p:sp>
        <p:nvSpPr>
          <p:cNvPr id="14341" name="Rectangle 3">
            <a:extLst>
              <a:ext uri="{FF2B5EF4-FFF2-40B4-BE49-F238E27FC236}">
                <a16:creationId xmlns:a16="http://schemas.microsoft.com/office/drawing/2014/main" id="{35C7617C-3BAA-CF52-B6FE-029CBDC4E3B3}"/>
              </a:ext>
            </a:extLst>
          </p:cNvPr>
          <p:cNvSpPr>
            <a:spLocks noGrp="1" noChangeArrowheads="1"/>
          </p:cNvSpPr>
          <p:nvPr>
            <p:ph type="body" idx="1"/>
          </p:nvPr>
        </p:nvSpPr>
        <p:spPr>
          <a:xfrm>
            <a:off x="2532063" y="1524000"/>
            <a:ext cx="7092950" cy="4114800"/>
          </a:xfrm>
        </p:spPr>
        <p:txBody>
          <a:bodyPr/>
          <a:lstStyle/>
          <a:p>
            <a:pPr eaLnBrk="1" hangingPunct="1"/>
            <a:endParaRPr lang="en-US" altLang="en-US" sz="2000">
              <a:latin typeface="Calibri" panose="020F0502020204030204" pitchFamily="34" charset="0"/>
              <a:ea typeface="ＭＳ Ｐゴシック" panose="020B0600070205080204" pitchFamily="34" charset="-128"/>
            </a:endParaRPr>
          </a:p>
          <a:p>
            <a:pPr eaLnBrk="1" hangingPunct="1"/>
            <a:endParaRPr lang="en-US" altLang="en-US">
              <a:latin typeface="Calibri" panose="020F0502020204030204" pitchFamily="34" charset="0"/>
              <a:ea typeface="ＭＳ Ｐゴシック" panose="020B0600070205080204" pitchFamily="34" charset="-128"/>
            </a:endParaRPr>
          </a:p>
          <a:p>
            <a:pPr eaLnBrk="1" hangingPunct="1"/>
            <a:endParaRPr lang="en-US" altLang="en-US">
              <a:latin typeface="Calibri" panose="020F0502020204030204" pitchFamily="34" charset="0"/>
              <a:ea typeface="ＭＳ Ｐゴシック" panose="020B0600070205080204" pitchFamily="34" charset="-128"/>
            </a:endParaRPr>
          </a:p>
        </p:txBody>
      </p:sp>
      <p:pic>
        <p:nvPicPr>
          <p:cNvPr id="14342" name="Picture 4" descr="j0312092">
            <a:extLst>
              <a:ext uri="{FF2B5EF4-FFF2-40B4-BE49-F238E27FC236}">
                <a16:creationId xmlns:a16="http://schemas.microsoft.com/office/drawing/2014/main" id="{8B97EB42-F03A-76CD-466E-ABE97C8F0C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9850" y="2362201"/>
            <a:ext cx="11684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3" name="Picture 5" descr="j0223594">
            <a:extLst>
              <a:ext uri="{FF2B5EF4-FFF2-40B4-BE49-F238E27FC236}">
                <a16:creationId xmlns:a16="http://schemas.microsoft.com/office/drawing/2014/main" id="{64B7EFEA-741C-EBE1-E8EA-5C86FBEC4C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01050" y="2384425"/>
            <a:ext cx="8953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4" name="Picture 6" descr="j0130993">
            <a:extLst>
              <a:ext uri="{FF2B5EF4-FFF2-40B4-BE49-F238E27FC236}">
                <a16:creationId xmlns:a16="http://schemas.microsoft.com/office/drawing/2014/main" id="{AC8DFD1E-BC35-F2B2-D9C9-BDC3D161BE5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05450" y="1524000"/>
            <a:ext cx="12954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345" name="AutoShape 7">
            <a:extLst>
              <a:ext uri="{FF2B5EF4-FFF2-40B4-BE49-F238E27FC236}">
                <a16:creationId xmlns:a16="http://schemas.microsoft.com/office/drawing/2014/main" id="{7FA56BC7-771C-0D1D-2CE9-08DA0E50D7DD}"/>
              </a:ext>
            </a:extLst>
          </p:cNvPr>
          <p:cNvCxnSpPr>
            <a:cxnSpLocks noChangeShapeType="1"/>
          </p:cNvCxnSpPr>
          <p:nvPr/>
        </p:nvCxnSpPr>
        <p:spPr bwMode="auto">
          <a:xfrm flipV="1">
            <a:off x="3778250" y="2133601"/>
            <a:ext cx="1727200" cy="798513"/>
          </a:xfrm>
          <a:prstGeom prst="bentConnector3">
            <a:avLst>
              <a:gd name="adj1" fmla="val 50000"/>
            </a:avLst>
          </a:prstGeom>
          <a:noFill/>
          <a:ln w="50800">
            <a:solidFill>
              <a:srgbClr val="993300"/>
            </a:solidFill>
            <a:prstDash val="sysDot"/>
            <a:miter lim="800000"/>
            <a:headEnd/>
            <a:tailEnd/>
          </a:ln>
          <a:extLst>
            <a:ext uri="{909E8E84-426E-40DD-AFC4-6F175D3DCCD1}">
              <a14:hiddenFill xmlns:a14="http://schemas.microsoft.com/office/drawing/2010/main">
                <a:noFill/>
              </a14:hiddenFill>
            </a:ext>
          </a:extLst>
        </p:spPr>
      </p:cxnSp>
      <p:cxnSp>
        <p:nvCxnSpPr>
          <p:cNvPr id="14346" name="AutoShape 8">
            <a:extLst>
              <a:ext uri="{FF2B5EF4-FFF2-40B4-BE49-F238E27FC236}">
                <a16:creationId xmlns:a16="http://schemas.microsoft.com/office/drawing/2014/main" id="{46594C31-A272-3C4D-C8DD-CA2A68651004}"/>
              </a:ext>
            </a:extLst>
          </p:cNvPr>
          <p:cNvCxnSpPr>
            <a:cxnSpLocks noChangeShapeType="1"/>
          </p:cNvCxnSpPr>
          <p:nvPr/>
        </p:nvCxnSpPr>
        <p:spPr bwMode="auto">
          <a:xfrm>
            <a:off x="6800850" y="2133601"/>
            <a:ext cx="1600200" cy="708025"/>
          </a:xfrm>
          <a:prstGeom prst="bentConnector3">
            <a:avLst>
              <a:gd name="adj1" fmla="val 50000"/>
            </a:avLst>
          </a:prstGeom>
          <a:noFill/>
          <a:ln w="50800">
            <a:solidFill>
              <a:srgbClr val="FF6600"/>
            </a:solidFill>
            <a:prstDash val="sysDot"/>
            <a:miter lim="800000"/>
            <a:headEnd/>
            <a:tailEnd/>
          </a:ln>
          <a:extLst>
            <a:ext uri="{909E8E84-426E-40DD-AFC4-6F175D3DCCD1}">
              <a14:hiddenFill xmlns:a14="http://schemas.microsoft.com/office/drawing/2010/main">
                <a:noFill/>
              </a14:hiddenFill>
            </a:ext>
          </a:extLst>
        </p:spPr>
      </p:cxnSp>
      <p:sp>
        <p:nvSpPr>
          <p:cNvPr id="14347" name="Rectangle 9">
            <a:extLst>
              <a:ext uri="{FF2B5EF4-FFF2-40B4-BE49-F238E27FC236}">
                <a16:creationId xmlns:a16="http://schemas.microsoft.com/office/drawing/2014/main" id="{24148A0A-0FF9-2D8F-9393-705A102D9745}"/>
              </a:ext>
            </a:extLst>
          </p:cNvPr>
          <p:cNvSpPr>
            <a:spLocks noChangeArrowheads="1"/>
          </p:cNvSpPr>
          <p:nvPr/>
        </p:nvSpPr>
        <p:spPr bwMode="auto">
          <a:xfrm>
            <a:off x="2438400" y="4038600"/>
            <a:ext cx="76962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ＭＳ Ｐゴシック" panose="020B0600070205080204" pitchFamily="34" charset="-128"/>
              </a:defRPr>
            </a:lvl1pPr>
            <a:lvl2pPr marL="800100" indent="-34290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lnSpc>
                <a:spcPct val="90000"/>
              </a:lnSpc>
              <a:spcBef>
                <a:spcPct val="20000"/>
              </a:spcBef>
              <a:buClr>
                <a:schemeClr val="accent2"/>
              </a:buClr>
              <a:buSzPct val="100000"/>
              <a:buFont typeface="Times" pitchFamily="18" charset="0"/>
              <a:buChar char="•"/>
            </a:pPr>
            <a:r>
              <a:rPr lang="en-US" altLang="en-US" sz="2400" dirty="0"/>
              <a:t>Encryption does not protect data from modification by another party.</a:t>
            </a:r>
          </a:p>
          <a:p>
            <a:pPr eaLnBrk="1" hangingPunct="1">
              <a:lnSpc>
                <a:spcPct val="90000"/>
              </a:lnSpc>
              <a:spcBef>
                <a:spcPct val="20000"/>
              </a:spcBef>
              <a:buClr>
                <a:schemeClr val="accent2"/>
              </a:buClr>
              <a:buSzPct val="100000"/>
              <a:buFont typeface="Times" pitchFamily="18" charset="0"/>
              <a:buChar char="•"/>
            </a:pPr>
            <a:r>
              <a:rPr lang="en-US" altLang="en-US" sz="2400" dirty="0"/>
              <a:t>Need a way to ensure that data arrives at destination in its original form as sent by the sender and it is coming from an authenticated source.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2534459-D685-7A44-9C3D-0532E5646759}"/>
              </a:ext>
            </a:extLst>
          </p:cNvPr>
          <p:cNvSpPr>
            <a:spLocks noGrp="1"/>
          </p:cNvSpPr>
          <p:nvPr>
            <p:ph idx="1"/>
          </p:nvPr>
        </p:nvSpPr>
        <p:spPr/>
        <p:txBody>
          <a:bodyPr lIns="121917" tIns="60958" rIns="121917" bIns="60958">
            <a:normAutofit/>
          </a:bodyPr>
          <a:lstStyle/>
          <a:p>
            <a:pPr marL="396875" indent="-396875">
              <a:buNone/>
            </a:pPr>
            <a:endParaRPr lang="en-US" sz="3600" dirty="0"/>
          </a:p>
          <a:p>
            <a:pPr marL="396875" indent="-396875">
              <a:buNone/>
            </a:pPr>
            <a:endParaRPr lang="en-US" sz="3600" dirty="0"/>
          </a:p>
          <a:p>
            <a:pPr marL="396875" indent="-396875">
              <a:buNone/>
            </a:pPr>
            <a:endParaRPr lang="en-US" sz="3600" dirty="0"/>
          </a:p>
          <a:p>
            <a:pPr marL="396875" indent="-396875"/>
            <a:r>
              <a:rPr lang="en-US" sz="3600" dirty="0"/>
              <a:t>Hierarchical hashing</a:t>
            </a:r>
          </a:p>
          <a:p>
            <a:pPr marL="396875" indent="-396875"/>
            <a:endParaRPr lang="en-US" sz="3600" dirty="0"/>
          </a:p>
          <a:p>
            <a:pPr marL="396875" indent="-396875"/>
            <a:endParaRPr lang="en-US" sz="3600" dirty="0"/>
          </a:p>
          <a:p>
            <a:pPr marL="396875" indent="-396875"/>
            <a:endParaRPr lang="en-US" sz="3600" dirty="0"/>
          </a:p>
          <a:p>
            <a:pPr marL="396875" indent="-396875">
              <a:buNone/>
            </a:pPr>
            <a:endParaRPr lang="en-US" sz="3600" dirty="0"/>
          </a:p>
        </p:txBody>
      </p:sp>
      <p:sp>
        <p:nvSpPr>
          <p:cNvPr id="3" name="Title 2">
            <a:extLst>
              <a:ext uri="{FF2B5EF4-FFF2-40B4-BE49-F238E27FC236}">
                <a16:creationId xmlns:a16="http://schemas.microsoft.com/office/drawing/2014/main" id="{30E25FEC-9E89-5447-BA03-E6056F35026A}"/>
              </a:ext>
            </a:extLst>
          </p:cNvPr>
          <p:cNvSpPr>
            <a:spLocks noGrp="1"/>
          </p:cNvSpPr>
          <p:nvPr>
            <p:ph type="title"/>
          </p:nvPr>
        </p:nvSpPr>
        <p:spPr/>
        <p:txBody>
          <a:bodyPr/>
          <a:lstStyle/>
          <a:p>
            <a:r>
              <a:rPr lang="en-US" dirty="0"/>
              <a:t>Types of Hashing</a:t>
            </a:r>
          </a:p>
        </p:txBody>
      </p:sp>
      <p:pic>
        <p:nvPicPr>
          <p:cNvPr id="8" name="Picture 7" descr="hierarchical_hashing.png"/>
          <p:cNvPicPr>
            <a:picLocks noChangeAspect="1"/>
          </p:cNvPicPr>
          <p:nvPr/>
        </p:nvPicPr>
        <p:blipFill>
          <a:blip r:embed="rId2"/>
          <a:stretch>
            <a:fillRect/>
          </a:stretch>
        </p:blipFill>
        <p:spPr>
          <a:xfrm>
            <a:off x="5730126" y="1741059"/>
            <a:ext cx="3703434" cy="3606542"/>
          </a:xfrm>
          <a:prstGeom prst="rect">
            <a:avLst/>
          </a:prstGeom>
        </p:spPr>
      </p:pic>
    </p:spTree>
    <p:extLst>
      <p:ext uri="{BB962C8B-B14F-4D97-AF65-F5344CB8AC3E}">
        <p14:creationId xmlns:p14="http://schemas.microsoft.com/office/powerpoint/2010/main" val="30877790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6C6EE41-78C8-2A49-9A03-29D32560D0A5}"/>
              </a:ext>
            </a:extLst>
          </p:cNvPr>
          <p:cNvSpPr>
            <a:spLocks noGrp="1"/>
          </p:cNvSpPr>
          <p:nvPr>
            <p:ph idx="1"/>
          </p:nvPr>
        </p:nvSpPr>
        <p:spPr>
          <a:xfrm>
            <a:off x="356839" y="1137424"/>
            <a:ext cx="11552663" cy="5232896"/>
          </a:xfrm>
        </p:spPr>
        <p:txBody>
          <a:bodyPr lIns="121917" tIns="60958" rIns="121917" bIns="60958">
            <a:normAutofit/>
          </a:bodyPr>
          <a:lstStyle/>
          <a:p>
            <a:r>
              <a:rPr lang="en-US" dirty="0"/>
              <a:t>A </a:t>
            </a:r>
            <a:r>
              <a:rPr lang="en-US" b="1" dirty="0"/>
              <a:t>Cryptographic Hash Pointer</a:t>
            </a:r>
            <a:r>
              <a:rPr lang="en-US" dirty="0"/>
              <a:t> (Often called Hash Reference) is a pointer to a location where</a:t>
            </a:r>
          </a:p>
          <a:p>
            <a:pPr lvl="1"/>
            <a:r>
              <a:rPr lang="en-US" dirty="0"/>
              <a:t>Some information is stored </a:t>
            </a:r>
          </a:p>
          <a:p>
            <a:pPr lvl="1"/>
            <a:r>
              <a:rPr lang="en-US" dirty="0"/>
              <a:t>Hash of the information is stored </a:t>
            </a:r>
          </a:p>
          <a:p>
            <a:pPr lvl="1"/>
            <a:endParaRPr lang="en-US" dirty="0"/>
          </a:p>
          <a:p>
            <a:r>
              <a:rPr lang="en-US" dirty="0"/>
              <a:t>With the hash pointer, we can </a:t>
            </a:r>
          </a:p>
          <a:p>
            <a:pPr lvl="1"/>
            <a:r>
              <a:rPr lang="en-US" dirty="0"/>
              <a:t>Retrieve the information</a:t>
            </a:r>
          </a:p>
          <a:p>
            <a:pPr lvl="1"/>
            <a:r>
              <a:rPr lang="en-US" dirty="0"/>
              <a:t>Check that the information has not been modified (by computing the message digest and then matching the digest with the stored hash value)</a:t>
            </a:r>
          </a:p>
        </p:txBody>
      </p:sp>
      <p:sp>
        <p:nvSpPr>
          <p:cNvPr id="3" name="Title 2">
            <a:extLst>
              <a:ext uri="{FF2B5EF4-FFF2-40B4-BE49-F238E27FC236}">
                <a16:creationId xmlns:a16="http://schemas.microsoft.com/office/drawing/2014/main" id="{AFC90421-37B8-6440-BDA4-6C34D2480E6E}"/>
              </a:ext>
            </a:extLst>
          </p:cNvPr>
          <p:cNvSpPr>
            <a:spLocks noGrp="1"/>
          </p:cNvSpPr>
          <p:nvPr>
            <p:ph type="title"/>
          </p:nvPr>
        </p:nvSpPr>
        <p:spPr>
          <a:xfrm>
            <a:off x="4508500" y="0"/>
            <a:ext cx="10515600" cy="1325563"/>
          </a:xfrm>
        </p:spPr>
        <p:txBody>
          <a:bodyPr/>
          <a:lstStyle/>
          <a:p>
            <a:r>
              <a:rPr lang="en-US" dirty="0"/>
              <a:t>Hash Pointer</a:t>
            </a:r>
          </a:p>
        </p:txBody>
      </p:sp>
    </p:spTree>
    <p:extLst>
      <p:ext uri="{BB962C8B-B14F-4D97-AF65-F5344CB8AC3E}">
        <p14:creationId xmlns:p14="http://schemas.microsoft.com/office/powerpoint/2010/main" val="19747511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2FEF967-24E1-6748-B75F-A039341AE6D6}"/>
              </a:ext>
            </a:extLst>
          </p:cNvPr>
          <p:cNvSpPr>
            <a:spLocks noGrp="1"/>
          </p:cNvSpPr>
          <p:nvPr>
            <p:ph type="title"/>
          </p:nvPr>
        </p:nvSpPr>
        <p:spPr/>
        <p:txBody>
          <a:bodyPr/>
          <a:lstStyle/>
          <a:p>
            <a:r>
              <a:rPr lang="en-US" dirty="0"/>
              <a:t>Hash Pointer </a:t>
            </a:r>
          </a:p>
        </p:txBody>
      </p:sp>
      <p:sp>
        <p:nvSpPr>
          <p:cNvPr id="4" name="Rectangle 3">
            <a:extLst>
              <a:ext uri="{FF2B5EF4-FFF2-40B4-BE49-F238E27FC236}">
                <a16:creationId xmlns:a16="http://schemas.microsoft.com/office/drawing/2014/main" id="{ADD828A8-C613-2C4F-B6AE-16BD28C0227A}"/>
              </a:ext>
            </a:extLst>
          </p:cNvPr>
          <p:cNvSpPr/>
          <p:nvPr/>
        </p:nvSpPr>
        <p:spPr>
          <a:xfrm>
            <a:off x="1930400" y="2311400"/>
            <a:ext cx="3454400" cy="2844800"/>
          </a:xfrm>
          <a:prstGeom prst="rect">
            <a:avLst/>
          </a:prstGeom>
        </p:spPr>
        <p:style>
          <a:lnRef idx="1">
            <a:schemeClr val="dk1"/>
          </a:lnRef>
          <a:fillRef idx="2">
            <a:schemeClr val="dk1"/>
          </a:fillRef>
          <a:effectRef idx="1">
            <a:schemeClr val="dk1"/>
          </a:effectRef>
          <a:fontRef idx="minor">
            <a:schemeClr val="dk1"/>
          </a:fontRef>
        </p:style>
        <p:txBody>
          <a:bodyPr lIns="121917" tIns="60958" rIns="121917" bIns="60958" rtlCol="0" anchor="ctr"/>
          <a:lstStyle/>
          <a:p>
            <a:pPr algn="ctr"/>
            <a:r>
              <a:rPr lang="en-US" sz="4800" b="1" dirty="0"/>
              <a:t>DATA</a:t>
            </a:r>
          </a:p>
        </p:txBody>
      </p:sp>
      <p:sp>
        <p:nvSpPr>
          <p:cNvPr id="5" name="Rectangle 4">
            <a:extLst>
              <a:ext uri="{FF2B5EF4-FFF2-40B4-BE49-F238E27FC236}">
                <a16:creationId xmlns:a16="http://schemas.microsoft.com/office/drawing/2014/main" id="{B387B599-4F24-4949-985F-318140548BC7}"/>
              </a:ext>
            </a:extLst>
          </p:cNvPr>
          <p:cNvSpPr/>
          <p:nvPr/>
        </p:nvSpPr>
        <p:spPr>
          <a:xfrm>
            <a:off x="7823200" y="1123187"/>
            <a:ext cx="2336800" cy="914400"/>
          </a:xfrm>
          <a:prstGeom prst="rect">
            <a:avLst/>
          </a:prstGeom>
        </p:spPr>
        <p:style>
          <a:lnRef idx="1">
            <a:schemeClr val="dk1"/>
          </a:lnRef>
          <a:fillRef idx="2">
            <a:schemeClr val="dk1"/>
          </a:fillRef>
          <a:effectRef idx="1">
            <a:schemeClr val="dk1"/>
          </a:effectRef>
          <a:fontRef idx="minor">
            <a:schemeClr val="dk1"/>
          </a:fontRef>
        </p:style>
        <p:txBody>
          <a:bodyPr lIns="121917" tIns="60958" rIns="121917" bIns="60958" rtlCol="0" anchor="ctr"/>
          <a:lstStyle/>
          <a:p>
            <a:pPr algn="ctr"/>
            <a:r>
              <a:rPr lang="en-US" sz="3700" b="1" dirty="0"/>
              <a:t>H(DATA)</a:t>
            </a:r>
          </a:p>
        </p:txBody>
      </p:sp>
      <p:cxnSp>
        <p:nvCxnSpPr>
          <p:cNvPr id="7" name="Elbow Connector 6">
            <a:extLst>
              <a:ext uri="{FF2B5EF4-FFF2-40B4-BE49-F238E27FC236}">
                <a16:creationId xmlns:a16="http://schemas.microsoft.com/office/drawing/2014/main" id="{499020C8-ABF3-3B42-9F45-67988A85567B}"/>
              </a:ext>
            </a:extLst>
          </p:cNvPr>
          <p:cNvCxnSpPr>
            <a:stCxn id="5" idx="2"/>
            <a:endCxn id="4" idx="3"/>
          </p:cNvCxnSpPr>
          <p:nvPr/>
        </p:nvCxnSpPr>
        <p:spPr>
          <a:xfrm rot="5400000">
            <a:off x="6340094" y="1082293"/>
            <a:ext cx="1696213" cy="3606800"/>
          </a:xfrm>
          <a:prstGeom prst="bentConnector2">
            <a:avLst/>
          </a:prstGeom>
          <a:ln w="762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5C12204-12A8-BA4F-A5F6-A146D66631FD}"/>
              </a:ext>
            </a:extLst>
          </p:cNvPr>
          <p:cNvSpPr txBox="1"/>
          <p:nvPr/>
        </p:nvSpPr>
        <p:spPr>
          <a:xfrm>
            <a:off x="6532384" y="3829446"/>
            <a:ext cx="2423656" cy="615553"/>
          </a:xfrm>
          <a:prstGeom prst="rect">
            <a:avLst/>
          </a:prstGeom>
          <a:noFill/>
        </p:spPr>
        <p:txBody>
          <a:bodyPr wrap="none" lIns="121917" tIns="60958" rIns="121917" bIns="60958" rtlCol="0">
            <a:spAutoFit/>
          </a:bodyPr>
          <a:lstStyle/>
          <a:p>
            <a:r>
              <a:rPr lang="en-US" sz="3200" b="1" dirty="0"/>
              <a:t>Hash Pointer</a:t>
            </a:r>
          </a:p>
        </p:txBody>
      </p:sp>
    </p:spTree>
    <p:extLst>
      <p:ext uri="{BB962C8B-B14F-4D97-AF65-F5344CB8AC3E}">
        <p14:creationId xmlns:p14="http://schemas.microsoft.com/office/powerpoint/2010/main" val="16533094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2FEF967-24E1-6748-B75F-A039341AE6D6}"/>
              </a:ext>
            </a:extLst>
          </p:cNvPr>
          <p:cNvSpPr>
            <a:spLocks noGrp="1"/>
          </p:cNvSpPr>
          <p:nvPr>
            <p:ph type="title"/>
          </p:nvPr>
        </p:nvSpPr>
        <p:spPr/>
        <p:txBody>
          <a:bodyPr/>
          <a:lstStyle/>
          <a:p>
            <a:r>
              <a:rPr lang="en-US" dirty="0"/>
              <a:t>Tamper Detection using Hash Pointer </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8776" y="1551661"/>
            <a:ext cx="2894987" cy="3428899"/>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4113" y="1456125"/>
            <a:ext cx="2927704" cy="3554208"/>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23449" y="1456124"/>
            <a:ext cx="2934445" cy="3661786"/>
          </a:xfrm>
          <a:prstGeom prst="rect">
            <a:avLst/>
          </a:prstGeom>
        </p:spPr>
      </p:pic>
    </p:spTree>
    <p:extLst>
      <p:ext uri="{BB962C8B-B14F-4D97-AF65-F5344CB8AC3E}">
        <p14:creationId xmlns:p14="http://schemas.microsoft.com/office/powerpoint/2010/main" val="34883004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1E059BCA-DDCA-9646-9E64-EE6809918FE0}"/>
                  </a:ext>
                </a:extLst>
              </p:cNvPr>
              <p:cNvSpPr>
                <a:spLocks noGrp="1"/>
              </p:cNvSpPr>
              <p:nvPr>
                <p:ph idx="1"/>
              </p:nvPr>
            </p:nvSpPr>
            <p:spPr/>
            <p:txBody>
              <a:bodyPr>
                <a:normAutofit lnSpcReduction="10000"/>
              </a:bodyPr>
              <a:lstStyle/>
              <a:p>
                <a:r>
                  <a:rPr lang="en-US" dirty="0"/>
                  <a:t>Say </a:t>
                </a:r>
                <a14:m>
                  <m:oMath xmlns:m="http://schemas.openxmlformats.org/officeDocument/2006/math">
                    <m:r>
                      <a:rPr lang="en-US" b="0" i="1" smtClean="0">
                        <a:latin typeface="Cambria Math" panose="02040503050406030204" pitchFamily="18" charset="0"/>
                      </a:rPr>
                      <m:t>𝑀</m:t>
                    </m:r>
                  </m:oMath>
                </a14:m>
                <a:r>
                  <a:rPr lang="en-US" dirty="0"/>
                  <a:t> is chosen from a widely spread distribution; it is computationally difficult to compute </a:t>
                </a:r>
                <a14:m>
                  <m:oMath xmlns:m="http://schemas.openxmlformats.org/officeDocument/2006/math">
                    <m:r>
                      <a:rPr lang="en-US" b="0" i="1" smtClean="0">
                        <a:latin typeface="Cambria Math" panose="02040503050406030204" pitchFamily="18" charset="0"/>
                      </a:rPr>
                      <m:t>𝑘</m:t>
                    </m:r>
                  </m:oMath>
                </a14:m>
                <a:r>
                  <a:rPr lang="en-US" dirty="0"/>
                  <a:t>, such that </a:t>
                </a:r>
                <a14:m>
                  <m:oMath xmlns:m="http://schemas.openxmlformats.org/officeDocument/2006/math">
                    <m:r>
                      <a:rPr lang="en-US" b="0" i="1" smtClean="0">
                        <a:latin typeface="Cambria Math" panose="02040503050406030204" pitchFamily="18" charset="0"/>
                      </a:rPr>
                      <m:t>𝑍</m:t>
                    </m:r>
                    <m:r>
                      <a:rPr lang="en-US" b="0" i="1" smtClean="0">
                        <a:latin typeface="Cambria Math" panose="02040503050406030204" pitchFamily="18" charset="0"/>
                      </a:rPr>
                      <m:t>=</m:t>
                    </m:r>
                    <m:r>
                      <a:rPr lang="en-US" b="0" i="1" smtClean="0">
                        <a:latin typeface="Cambria Math" panose="02040503050406030204" pitchFamily="18" charset="0"/>
                      </a:rPr>
                      <m:t>𝐻</m:t>
                    </m:r>
                    <m:r>
                      <a:rPr lang="en-US" b="0" i="1" smtClean="0">
                        <a:latin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oMath>
                </a14:m>
                <a:r>
                  <a:rPr lang="en-US" dirty="0"/>
                  <a:t>, where </a:t>
                </a:r>
                <a14:m>
                  <m:oMath xmlns:m="http://schemas.openxmlformats.org/officeDocument/2006/math">
                    <m:r>
                      <a:rPr lang="en-US" i="1">
                        <a:latin typeface="Cambria Math" panose="02040503050406030204" pitchFamily="18" charset="0"/>
                      </a:rPr>
                      <m:t>𝑀</m:t>
                    </m:r>
                  </m:oMath>
                </a14:m>
                <a:r>
                  <a:rPr lang="en-US" dirty="0"/>
                  <a:t> and </a:t>
                </a:r>
                <a14:m>
                  <m:oMath xmlns:m="http://schemas.openxmlformats.org/officeDocument/2006/math">
                    <m:r>
                      <a:rPr lang="en-US" b="0" i="1" smtClean="0">
                        <a:latin typeface="Cambria Math" panose="02040503050406030204" pitchFamily="18" charset="0"/>
                      </a:rPr>
                      <m:t>𝑍</m:t>
                    </m:r>
                  </m:oMath>
                </a14:m>
                <a:r>
                  <a:rPr lang="en-US" dirty="0"/>
                  <a:t> are known a priori. </a:t>
                </a:r>
              </a:p>
              <a:p>
                <a:endParaRPr lang="en-US" dirty="0"/>
              </a:p>
              <a:p>
                <a:r>
                  <a:rPr lang="en-US" b="1" dirty="0"/>
                  <a:t>A Search Puzzle </a:t>
                </a:r>
                <a:r>
                  <a:rPr lang="en-US" dirty="0"/>
                  <a:t>(Used in Bitcoin Mining)</a:t>
                </a:r>
              </a:p>
              <a:p>
                <a:pPr lvl="1"/>
                <a14:m>
                  <m:oMath xmlns:m="http://schemas.openxmlformats.org/officeDocument/2006/math">
                    <m:r>
                      <a:rPr lang="en-US" i="1">
                        <a:latin typeface="Cambria Math" panose="02040503050406030204" pitchFamily="18" charset="0"/>
                      </a:rPr>
                      <m:t>𝑀</m:t>
                    </m:r>
                  </m:oMath>
                </a14:m>
                <a:r>
                  <a:rPr lang="en-US" dirty="0"/>
                  <a:t> and </a:t>
                </a:r>
                <a14:m>
                  <m:oMath xmlns:m="http://schemas.openxmlformats.org/officeDocument/2006/math">
                    <m:r>
                      <a:rPr lang="en-US" b="0" i="1" smtClean="0">
                        <a:latin typeface="Cambria Math" panose="02040503050406030204" pitchFamily="18" charset="0"/>
                      </a:rPr>
                      <m:t>𝑍</m:t>
                    </m:r>
                  </m:oMath>
                </a14:m>
                <a:r>
                  <a:rPr lang="en-US" dirty="0"/>
                  <a:t> are given, </a:t>
                </a:r>
                <a14:m>
                  <m:oMath xmlns:m="http://schemas.openxmlformats.org/officeDocument/2006/math">
                    <m:r>
                      <a:rPr lang="en-US" b="0" i="1" smtClean="0">
                        <a:latin typeface="Cambria Math" panose="02040503050406030204" pitchFamily="18" charset="0"/>
                      </a:rPr>
                      <m:t>𝑘</m:t>
                    </m:r>
                  </m:oMath>
                </a14:m>
                <a:r>
                  <a:rPr lang="en-US" dirty="0"/>
                  <a:t> is the search solution</a:t>
                </a:r>
              </a:p>
              <a:p>
                <a:pPr lvl="1"/>
                <a:r>
                  <a:rPr lang="en-US" dirty="0"/>
                  <a:t>Note: It might be not exactly a particular value Z, but some properties that Z satisfies, i.e., Z could be a set of possible values</a:t>
                </a:r>
              </a:p>
              <a:p>
                <a:pPr lvl="1"/>
                <a:endParaRPr lang="en-US" dirty="0"/>
              </a:p>
              <a:p>
                <a:r>
                  <a:rPr lang="en-US" dirty="0"/>
                  <a:t>Puzzle friendly property implies that random searching is the best strategy to solve the above puzzle</a:t>
                </a:r>
              </a:p>
            </p:txBody>
          </p:sp>
        </mc:Choice>
        <mc:Fallback xmlns="">
          <p:sp>
            <p:nvSpPr>
              <p:cNvPr id="2" name="Content Placeholder 1">
                <a:extLst>
                  <a:ext uri="{FF2B5EF4-FFF2-40B4-BE49-F238E27FC236}">
                    <a16:creationId xmlns:a16="http://schemas.microsoft.com/office/drawing/2014/main" id="{1E059BCA-DDCA-9646-9E64-EE6809918FE0}"/>
                  </a:ext>
                </a:extLst>
              </p:cNvPr>
              <p:cNvSpPr>
                <a:spLocks noGrp="1" noRot="1" noChangeAspect="1" noMove="1" noResize="1" noEditPoints="1" noAdjustHandles="1" noChangeArrowheads="1" noChangeShapeType="1" noTextEdit="1"/>
              </p:cNvSpPr>
              <p:nvPr>
                <p:ph idx="1"/>
              </p:nvPr>
            </p:nvSpPr>
            <p:spPr>
              <a:blipFill>
                <a:blip r:embed="rId2"/>
                <a:stretch>
                  <a:fillRect l="-1086" t="-3198" b="-1163"/>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E4CDE25-9432-4341-A5C3-151C8EE4FCAF}"/>
              </a:ext>
            </a:extLst>
          </p:cNvPr>
          <p:cNvSpPr>
            <a:spLocks noGrp="1"/>
          </p:cNvSpPr>
          <p:nvPr>
            <p:ph type="title"/>
          </p:nvPr>
        </p:nvSpPr>
        <p:spPr/>
        <p:txBody>
          <a:bodyPr/>
          <a:lstStyle/>
          <a:p>
            <a:pPr algn="ctr"/>
            <a:r>
              <a:rPr lang="en-US" dirty="0"/>
              <a:t>Puzzle Friendly</a:t>
            </a:r>
          </a:p>
        </p:txBody>
      </p:sp>
    </p:spTree>
    <p:extLst>
      <p:ext uri="{BB962C8B-B14F-4D97-AF65-F5344CB8AC3E}">
        <p14:creationId xmlns:p14="http://schemas.microsoft.com/office/powerpoint/2010/main" val="29939362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50E01E3-082D-214B-8353-C84BDE2B1A5F}"/>
              </a:ext>
            </a:extLst>
          </p:cNvPr>
          <p:cNvSpPr>
            <a:spLocks noGrp="1"/>
          </p:cNvSpPr>
          <p:nvPr>
            <p:ph type="title"/>
          </p:nvPr>
        </p:nvSpPr>
        <p:spPr>
          <a:xfrm>
            <a:off x="774925" y="182358"/>
            <a:ext cx="11698684" cy="1325563"/>
          </a:xfrm>
        </p:spPr>
        <p:txBody>
          <a:bodyPr/>
          <a:lstStyle/>
          <a:p>
            <a:r>
              <a:rPr lang="en-US" dirty="0"/>
              <a:t>Making Tampering a Hash Chain Computationally Challenging</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258" y="1670345"/>
            <a:ext cx="7162938" cy="3479723"/>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7196" y="2033514"/>
            <a:ext cx="4517271" cy="4162567"/>
          </a:xfrm>
          <a:prstGeom prst="rect">
            <a:avLst/>
          </a:prstGeom>
        </p:spPr>
      </p:pic>
      <p:sp>
        <p:nvSpPr>
          <p:cNvPr id="17" name="Rectangle 16"/>
          <p:cNvSpPr/>
          <p:nvPr/>
        </p:nvSpPr>
        <p:spPr>
          <a:xfrm>
            <a:off x="5672933" y="6162933"/>
            <a:ext cx="6096000" cy="276999"/>
          </a:xfrm>
          <a:prstGeom prst="rect">
            <a:avLst/>
          </a:prstGeom>
        </p:spPr>
        <p:txBody>
          <a:bodyPr>
            <a:spAutoFit/>
          </a:bodyPr>
          <a:lstStyle/>
          <a:p>
            <a:pPr marL="396875" indent="-396875" algn="r">
              <a:buNone/>
            </a:pPr>
            <a:r>
              <a:rPr lang="en-US" sz="1200" dirty="0"/>
              <a:t>Courtesy: </a:t>
            </a:r>
            <a:r>
              <a:rPr lang="en-US" sz="1200" dirty="0" err="1"/>
              <a:t>Blockchain</a:t>
            </a:r>
            <a:r>
              <a:rPr lang="en-US" sz="1200" dirty="0"/>
              <a:t> Basics: A Non-Technical Introduction in 25 Steps by Daniel </a:t>
            </a:r>
            <a:r>
              <a:rPr lang="en-US" sz="1200" dirty="0" err="1"/>
              <a:t>Drescher</a:t>
            </a:r>
            <a:endParaRPr lang="en-US" sz="2800" dirty="0"/>
          </a:p>
        </p:txBody>
      </p:sp>
      <p:sp>
        <p:nvSpPr>
          <p:cNvPr id="4" name="Rectangle 3"/>
          <p:cNvSpPr/>
          <p:nvPr/>
        </p:nvSpPr>
        <p:spPr>
          <a:xfrm>
            <a:off x="332027" y="5474916"/>
            <a:ext cx="5598199" cy="369332"/>
          </a:xfrm>
          <a:prstGeom prst="rect">
            <a:avLst/>
          </a:prstGeom>
        </p:spPr>
        <p:txBody>
          <a:bodyPr wrap="none">
            <a:spAutoFit/>
          </a:bodyPr>
          <a:lstStyle/>
          <a:p>
            <a:pPr marL="396875" indent="-396875"/>
            <a:r>
              <a:rPr lang="en-US" b="1" dirty="0">
                <a:hlinkClick r:id="rId4"/>
              </a:rPr>
              <a:t>http://www.blockchain-basics.com/HashFunctions.html</a:t>
            </a:r>
            <a:r>
              <a:rPr lang="en-US" b="1" dirty="0"/>
              <a:t> </a:t>
            </a:r>
          </a:p>
        </p:txBody>
      </p:sp>
    </p:spTree>
    <p:extLst>
      <p:ext uri="{BB962C8B-B14F-4D97-AF65-F5344CB8AC3E}">
        <p14:creationId xmlns:p14="http://schemas.microsoft.com/office/powerpoint/2010/main" val="31716676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CF26247B-164C-CC4A-900D-D1A813C95538}"/>
              </a:ext>
            </a:extLst>
          </p:cNvPr>
          <p:cNvSpPr/>
          <p:nvPr/>
        </p:nvSpPr>
        <p:spPr>
          <a:xfrm>
            <a:off x="9067800" y="1498600"/>
            <a:ext cx="2438400" cy="3657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lIns="121917" tIns="60958" rIns="121917" bIns="60958" rtlCol="0" anchor="ctr"/>
          <a:lstStyle/>
          <a:p>
            <a:pPr algn="ctr"/>
            <a:endParaRPr lang="en-US"/>
          </a:p>
        </p:txBody>
      </p:sp>
      <p:sp>
        <p:nvSpPr>
          <p:cNvPr id="15" name="Rectangle 14">
            <a:extLst>
              <a:ext uri="{FF2B5EF4-FFF2-40B4-BE49-F238E27FC236}">
                <a16:creationId xmlns:a16="http://schemas.microsoft.com/office/drawing/2014/main" id="{BFA54BAE-2D1B-5B4B-9FF6-8C6041F339A5}"/>
              </a:ext>
            </a:extLst>
          </p:cNvPr>
          <p:cNvSpPr/>
          <p:nvPr/>
        </p:nvSpPr>
        <p:spPr>
          <a:xfrm>
            <a:off x="4648200" y="1539240"/>
            <a:ext cx="2438400" cy="3657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lIns="121917" tIns="60958" rIns="121917" bIns="60958" rtlCol="0" anchor="ctr"/>
          <a:lstStyle/>
          <a:p>
            <a:pPr algn="ctr"/>
            <a:endParaRPr lang="en-US"/>
          </a:p>
        </p:txBody>
      </p:sp>
      <p:sp>
        <p:nvSpPr>
          <p:cNvPr id="14" name="Rectangle 13">
            <a:extLst>
              <a:ext uri="{FF2B5EF4-FFF2-40B4-BE49-F238E27FC236}">
                <a16:creationId xmlns:a16="http://schemas.microsoft.com/office/drawing/2014/main" id="{B966B5AD-47F6-C74B-9D20-97AD1726B08D}"/>
              </a:ext>
            </a:extLst>
          </p:cNvPr>
          <p:cNvSpPr/>
          <p:nvPr/>
        </p:nvSpPr>
        <p:spPr>
          <a:xfrm>
            <a:off x="203200" y="1498600"/>
            <a:ext cx="2438400" cy="3657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lIns="121917" tIns="60958" rIns="121917" bIns="60958" rtlCol="0" anchor="ctr"/>
          <a:lstStyle/>
          <a:p>
            <a:pPr algn="ctr"/>
            <a:endParaRPr lang="en-US"/>
          </a:p>
        </p:txBody>
      </p:sp>
      <p:sp>
        <p:nvSpPr>
          <p:cNvPr id="3" name="Title 2">
            <a:extLst>
              <a:ext uri="{FF2B5EF4-FFF2-40B4-BE49-F238E27FC236}">
                <a16:creationId xmlns:a16="http://schemas.microsoft.com/office/drawing/2014/main" id="{E50E01E3-082D-214B-8353-C84BDE2B1A5F}"/>
              </a:ext>
            </a:extLst>
          </p:cNvPr>
          <p:cNvSpPr>
            <a:spLocks noGrp="1"/>
          </p:cNvSpPr>
          <p:nvPr>
            <p:ph type="title"/>
          </p:nvPr>
        </p:nvSpPr>
        <p:spPr>
          <a:xfrm>
            <a:off x="406400" y="10477"/>
            <a:ext cx="11353800" cy="1325563"/>
          </a:xfrm>
        </p:spPr>
        <p:txBody>
          <a:bodyPr/>
          <a:lstStyle/>
          <a:p>
            <a:r>
              <a:rPr lang="en-US" dirty="0"/>
              <a:t>Detect Tampering from Hash Pointers - </a:t>
            </a:r>
            <a:r>
              <a:rPr lang="en-US" dirty="0" err="1"/>
              <a:t>Hashchain</a:t>
            </a:r>
            <a:endParaRPr lang="en-US" dirty="0"/>
          </a:p>
        </p:txBody>
      </p:sp>
      <p:sp>
        <p:nvSpPr>
          <p:cNvPr id="4" name="Rectangle 3">
            <a:extLst>
              <a:ext uri="{FF2B5EF4-FFF2-40B4-BE49-F238E27FC236}">
                <a16:creationId xmlns:a16="http://schemas.microsoft.com/office/drawing/2014/main" id="{EC0ACB31-ED4B-8041-9E6B-E3066E1AECE3}"/>
              </a:ext>
            </a:extLst>
          </p:cNvPr>
          <p:cNvSpPr/>
          <p:nvPr/>
        </p:nvSpPr>
        <p:spPr>
          <a:xfrm>
            <a:off x="406400" y="2616200"/>
            <a:ext cx="2032000" cy="2336800"/>
          </a:xfrm>
          <a:prstGeom prst="rect">
            <a:avLst/>
          </a:prstGeom>
        </p:spPr>
        <p:style>
          <a:lnRef idx="1">
            <a:schemeClr val="accent1"/>
          </a:lnRef>
          <a:fillRef idx="2">
            <a:schemeClr val="accent1"/>
          </a:fillRef>
          <a:effectRef idx="1">
            <a:schemeClr val="accent1"/>
          </a:effectRef>
          <a:fontRef idx="minor">
            <a:schemeClr val="dk1"/>
          </a:fontRef>
        </p:style>
        <p:txBody>
          <a:bodyPr lIns="121917" tIns="60958" rIns="121917" bIns="60958" rtlCol="0" anchor="ctr"/>
          <a:lstStyle/>
          <a:p>
            <a:pPr algn="ctr"/>
            <a:r>
              <a:rPr lang="en-US" sz="4800" b="1" dirty="0"/>
              <a:t>D</a:t>
            </a:r>
            <a:r>
              <a:rPr lang="en-US" sz="4800" b="1" baseline="30000" dirty="0"/>
              <a:t>(</a:t>
            </a:r>
            <a:r>
              <a:rPr lang="en-US" sz="4800" b="1" baseline="30000" dirty="0" err="1"/>
              <a:t>i</a:t>
            </a:r>
            <a:r>
              <a:rPr lang="en-US" sz="4800" b="1" baseline="30000" dirty="0"/>
              <a:t>)</a:t>
            </a:r>
            <a:endParaRPr lang="en-US" sz="4800" b="1" dirty="0"/>
          </a:p>
        </p:txBody>
      </p:sp>
      <p:sp>
        <p:nvSpPr>
          <p:cNvPr id="5" name="Rectangle 4">
            <a:extLst>
              <a:ext uri="{FF2B5EF4-FFF2-40B4-BE49-F238E27FC236}">
                <a16:creationId xmlns:a16="http://schemas.microsoft.com/office/drawing/2014/main" id="{0900DD4A-D140-7142-9CFB-B16B32B1EDAB}"/>
              </a:ext>
            </a:extLst>
          </p:cNvPr>
          <p:cNvSpPr/>
          <p:nvPr/>
        </p:nvSpPr>
        <p:spPr>
          <a:xfrm>
            <a:off x="406400" y="1701800"/>
            <a:ext cx="2032000" cy="914400"/>
          </a:xfrm>
          <a:prstGeom prst="rect">
            <a:avLst/>
          </a:prstGeom>
        </p:spPr>
        <p:style>
          <a:lnRef idx="1">
            <a:schemeClr val="dk1"/>
          </a:lnRef>
          <a:fillRef idx="2">
            <a:schemeClr val="dk1"/>
          </a:fillRef>
          <a:effectRef idx="1">
            <a:schemeClr val="dk1"/>
          </a:effectRef>
          <a:fontRef idx="minor">
            <a:schemeClr val="dk1"/>
          </a:fontRef>
        </p:style>
        <p:txBody>
          <a:bodyPr lIns="121917" tIns="60958" rIns="121917" bIns="60958" rtlCol="0" anchor="ctr"/>
          <a:lstStyle/>
          <a:p>
            <a:pPr algn="ctr"/>
            <a:r>
              <a:rPr lang="en-US" sz="4300" b="1" dirty="0"/>
              <a:t>H(D</a:t>
            </a:r>
            <a:r>
              <a:rPr lang="en-US" sz="4300" b="1" baseline="30000" dirty="0"/>
              <a:t>(i-1)</a:t>
            </a:r>
            <a:r>
              <a:rPr lang="en-US" sz="4300" b="1" dirty="0"/>
              <a:t>)</a:t>
            </a:r>
          </a:p>
        </p:txBody>
      </p:sp>
      <p:sp>
        <p:nvSpPr>
          <p:cNvPr id="6" name="Rectangle 5">
            <a:extLst>
              <a:ext uri="{FF2B5EF4-FFF2-40B4-BE49-F238E27FC236}">
                <a16:creationId xmlns:a16="http://schemas.microsoft.com/office/drawing/2014/main" id="{23A70D2D-2008-1A4D-9AA6-A1805A8D6A4B}"/>
              </a:ext>
            </a:extLst>
          </p:cNvPr>
          <p:cNvSpPr/>
          <p:nvPr/>
        </p:nvSpPr>
        <p:spPr>
          <a:xfrm>
            <a:off x="4826000" y="2611120"/>
            <a:ext cx="2032000" cy="2336800"/>
          </a:xfrm>
          <a:prstGeom prst="rect">
            <a:avLst/>
          </a:prstGeom>
        </p:spPr>
        <p:style>
          <a:lnRef idx="1">
            <a:schemeClr val="accent1"/>
          </a:lnRef>
          <a:fillRef idx="2">
            <a:schemeClr val="accent1"/>
          </a:fillRef>
          <a:effectRef idx="1">
            <a:schemeClr val="accent1"/>
          </a:effectRef>
          <a:fontRef idx="minor">
            <a:schemeClr val="dk1"/>
          </a:fontRef>
        </p:style>
        <p:txBody>
          <a:bodyPr lIns="121917" tIns="60958" rIns="121917" bIns="60958" rtlCol="0" anchor="ctr"/>
          <a:lstStyle/>
          <a:p>
            <a:pPr algn="ctr"/>
            <a:r>
              <a:rPr lang="en-US" sz="4800" b="1" dirty="0"/>
              <a:t>D</a:t>
            </a:r>
            <a:r>
              <a:rPr lang="en-US" sz="4800" b="1" baseline="30000" dirty="0"/>
              <a:t>(i+1)</a:t>
            </a:r>
            <a:endParaRPr lang="en-US" sz="4800" b="1" dirty="0"/>
          </a:p>
        </p:txBody>
      </p:sp>
      <p:sp>
        <p:nvSpPr>
          <p:cNvPr id="7" name="Rectangle 6">
            <a:extLst>
              <a:ext uri="{FF2B5EF4-FFF2-40B4-BE49-F238E27FC236}">
                <a16:creationId xmlns:a16="http://schemas.microsoft.com/office/drawing/2014/main" id="{369BA82B-89AA-6849-B2E8-99A39B11E4E5}"/>
              </a:ext>
            </a:extLst>
          </p:cNvPr>
          <p:cNvSpPr/>
          <p:nvPr/>
        </p:nvSpPr>
        <p:spPr>
          <a:xfrm>
            <a:off x="4826000" y="1696720"/>
            <a:ext cx="2032000" cy="914400"/>
          </a:xfrm>
          <a:prstGeom prst="rect">
            <a:avLst/>
          </a:prstGeom>
        </p:spPr>
        <p:style>
          <a:lnRef idx="1">
            <a:schemeClr val="dk1"/>
          </a:lnRef>
          <a:fillRef idx="2">
            <a:schemeClr val="dk1"/>
          </a:fillRef>
          <a:effectRef idx="1">
            <a:schemeClr val="dk1"/>
          </a:effectRef>
          <a:fontRef idx="minor">
            <a:schemeClr val="dk1"/>
          </a:fontRef>
        </p:style>
        <p:txBody>
          <a:bodyPr lIns="121917" tIns="60958" rIns="121917" bIns="60958" rtlCol="0" anchor="ctr"/>
          <a:lstStyle/>
          <a:p>
            <a:pPr algn="ctr"/>
            <a:r>
              <a:rPr lang="en-US" sz="4300" b="1" dirty="0"/>
              <a:t>H(D</a:t>
            </a:r>
            <a:r>
              <a:rPr lang="en-US" sz="4300" b="1" baseline="30000" dirty="0"/>
              <a:t>(</a:t>
            </a:r>
            <a:r>
              <a:rPr lang="en-US" sz="4300" b="1" baseline="30000" dirty="0" err="1"/>
              <a:t>i</a:t>
            </a:r>
            <a:r>
              <a:rPr lang="en-US" sz="4300" b="1" baseline="30000" dirty="0"/>
              <a:t>)</a:t>
            </a:r>
            <a:r>
              <a:rPr lang="en-US" sz="4300" b="1" dirty="0"/>
              <a:t>)</a:t>
            </a:r>
          </a:p>
        </p:txBody>
      </p:sp>
      <p:sp>
        <p:nvSpPr>
          <p:cNvPr id="8" name="Rectangle 7">
            <a:extLst>
              <a:ext uri="{FF2B5EF4-FFF2-40B4-BE49-F238E27FC236}">
                <a16:creationId xmlns:a16="http://schemas.microsoft.com/office/drawing/2014/main" id="{CECB70C6-2271-6241-9431-425B774A9DA3}"/>
              </a:ext>
            </a:extLst>
          </p:cNvPr>
          <p:cNvSpPr/>
          <p:nvPr/>
        </p:nvSpPr>
        <p:spPr>
          <a:xfrm>
            <a:off x="9245600" y="2616200"/>
            <a:ext cx="2032000" cy="2336800"/>
          </a:xfrm>
          <a:prstGeom prst="rect">
            <a:avLst/>
          </a:prstGeom>
        </p:spPr>
        <p:style>
          <a:lnRef idx="1">
            <a:schemeClr val="accent1"/>
          </a:lnRef>
          <a:fillRef idx="2">
            <a:schemeClr val="accent1"/>
          </a:fillRef>
          <a:effectRef idx="1">
            <a:schemeClr val="accent1"/>
          </a:effectRef>
          <a:fontRef idx="minor">
            <a:schemeClr val="dk1"/>
          </a:fontRef>
        </p:style>
        <p:txBody>
          <a:bodyPr lIns="121917" tIns="60958" rIns="121917" bIns="60958" rtlCol="0" anchor="ctr"/>
          <a:lstStyle/>
          <a:p>
            <a:pPr algn="ctr"/>
            <a:r>
              <a:rPr lang="en-US" sz="4800" b="1" dirty="0"/>
              <a:t>D</a:t>
            </a:r>
            <a:r>
              <a:rPr lang="en-US" sz="4800" b="1" baseline="30000" dirty="0"/>
              <a:t>(i+2)</a:t>
            </a:r>
            <a:endParaRPr lang="en-US" sz="4800" b="1" dirty="0"/>
          </a:p>
        </p:txBody>
      </p:sp>
      <p:sp>
        <p:nvSpPr>
          <p:cNvPr id="9" name="Rectangle 8">
            <a:extLst>
              <a:ext uri="{FF2B5EF4-FFF2-40B4-BE49-F238E27FC236}">
                <a16:creationId xmlns:a16="http://schemas.microsoft.com/office/drawing/2014/main" id="{7E33DAAB-EF33-3F4E-AF85-C8685187B150}"/>
              </a:ext>
            </a:extLst>
          </p:cNvPr>
          <p:cNvSpPr/>
          <p:nvPr/>
        </p:nvSpPr>
        <p:spPr>
          <a:xfrm>
            <a:off x="9245600" y="1701800"/>
            <a:ext cx="2032000" cy="914400"/>
          </a:xfrm>
          <a:prstGeom prst="rect">
            <a:avLst/>
          </a:prstGeom>
        </p:spPr>
        <p:style>
          <a:lnRef idx="1">
            <a:schemeClr val="dk1"/>
          </a:lnRef>
          <a:fillRef idx="2">
            <a:schemeClr val="dk1"/>
          </a:fillRef>
          <a:effectRef idx="1">
            <a:schemeClr val="dk1"/>
          </a:effectRef>
          <a:fontRef idx="minor">
            <a:schemeClr val="dk1"/>
          </a:fontRef>
        </p:style>
        <p:txBody>
          <a:bodyPr lIns="121917" tIns="60958" rIns="121917" bIns="60958" rtlCol="0" anchor="ctr"/>
          <a:lstStyle/>
          <a:p>
            <a:pPr algn="ctr"/>
            <a:r>
              <a:rPr lang="en-US" sz="4300" b="1" dirty="0"/>
              <a:t>H(D</a:t>
            </a:r>
            <a:r>
              <a:rPr lang="en-US" sz="4300" b="1" baseline="30000" dirty="0"/>
              <a:t>(i+1)</a:t>
            </a:r>
            <a:r>
              <a:rPr lang="en-US" sz="4300" b="1" dirty="0"/>
              <a:t>)</a:t>
            </a:r>
          </a:p>
        </p:txBody>
      </p:sp>
      <p:cxnSp>
        <p:nvCxnSpPr>
          <p:cNvPr id="11" name="Elbow Connector 10">
            <a:extLst>
              <a:ext uri="{FF2B5EF4-FFF2-40B4-BE49-F238E27FC236}">
                <a16:creationId xmlns:a16="http://schemas.microsoft.com/office/drawing/2014/main" id="{30F89F64-8263-0745-97DE-994242A8518F}"/>
              </a:ext>
            </a:extLst>
          </p:cNvPr>
          <p:cNvCxnSpPr>
            <a:cxnSpLocks/>
            <a:stCxn id="9" idx="1"/>
            <a:endCxn id="15" idx="3"/>
          </p:cNvCxnSpPr>
          <p:nvPr/>
        </p:nvCxnSpPr>
        <p:spPr>
          <a:xfrm rot="10800000" flipV="1">
            <a:off x="7086600" y="2159000"/>
            <a:ext cx="2159000" cy="1209040"/>
          </a:xfrm>
          <a:prstGeom prst="bentConnector3">
            <a:avLst/>
          </a:prstGeom>
          <a:ln w="762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a:extLst>
              <a:ext uri="{FF2B5EF4-FFF2-40B4-BE49-F238E27FC236}">
                <a16:creationId xmlns:a16="http://schemas.microsoft.com/office/drawing/2014/main" id="{96C391F5-D646-F845-BD56-2152A598B8D4}"/>
              </a:ext>
            </a:extLst>
          </p:cNvPr>
          <p:cNvCxnSpPr>
            <a:cxnSpLocks/>
            <a:stCxn id="7" idx="1"/>
            <a:endCxn id="14" idx="3"/>
          </p:cNvCxnSpPr>
          <p:nvPr/>
        </p:nvCxnSpPr>
        <p:spPr>
          <a:xfrm rot="10800000" flipV="1">
            <a:off x="2641600" y="2153920"/>
            <a:ext cx="2184400" cy="1173480"/>
          </a:xfrm>
          <a:prstGeom prst="bentConnector3">
            <a:avLst/>
          </a:prstGeom>
          <a:ln w="762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14540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CF399-2819-BBF3-B56C-47704F26DECA}"/>
              </a:ext>
            </a:extLst>
          </p:cNvPr>
          <p:cNvSpPr>
            <a:spLocks noGrp="1"/>
          </p:cNvSpPr>
          <p:nvPr>
            <p:ph type="title"/>
          </p:nvPr>
        </p:nvSpPr>
        <p:spPr/>
        <p:txBody>
          <a:bodyPr/>
          <a:lstStyle/>
          <a:p>
            <a:pPr algn="ctr"/>
            <a:r>
              <a:rPr lang="en-US" dirty="0"/>
              <a:t>Digital Signatures</a:t>
            </a:r>
          </a:p>
        </p:txBody>
      </p:sp>
      <p:pic>
        <p:nvPicPr>
          <p:cNvPr id="5" name="Content Placeholder 4">
            <a:extLst>
              <a:ext uri="{FF2B5EF4-FFF2-40B4-BE49-F238E27FC236}">
                <a16:creationId xmlns:a16="http://schemas.microsoft.com/office/drawing/2014/main" id="{CD61EDB6-8576-9957-37A9-DB2A4D8DA852}"/>
              </a:ext>
            </a:extLst>
          </p:cNvPr>
          <p:cNvPicPr>
            <a:picLocks noGrp="1" noChangeAspect="1"/>
          </p:cNvPicPr>
          <p:nvPr>
            <p:ph idx="1"/>
          </p:nvPr>
        </p:nvPicPr>
        <p:blipFill>
          <a:blip r:embed="rId2"/>
          <a:stretch>
            <a:fillRect/>
          </a:stretch>
        </p:blipFill>
        <p:spPr>
          <a:xfrm>
            <a:off x="3190461" y="1806198"/>
            <a:ext cx="5340074" cy="4597604"/>
          </a:xfrm>
        </p:spPr>
      </p:pic>
    </p:spTree>
    <p:extLst>
      <p:ext uri="{BB962C8B-B14F-4D97-AF65-F5344CB8AC3E}">
        <p14:creationId xmlns:p14="http://schemas.microsoft.com/office/powerpoint/2010/main" val="31233816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A4E61-B76C-5320-0E26-4C1949F82C68}"/>
              </a:ext>
            </a:extLst>
          </p:cNvPr>
          <p:cNvSpPr>
            <a:spLocks noGrp="1"/>
          </p:cNvSpPr>
          <p:nvPr>
            <p:ph type="title"/>
          </p:nvPr>
        </p:nvSpPr>
        <p:spPr>
          <a:xfrm>
            <a:off x="838200" y="-164592"/>
            <a:ext cx="10515600" cy="1325563"/>
          </a:xfrm>
        </p:spPr>
        <p:txBody>
          <a:bodyPr/>
          <a:lstStyle/>
          <a:p>
            <a:pPr algn="ctr"/>
            <a:r>
              <a:rPr lang="en-US" dirty="0"/>
              <a:t>Digital Signature</a:t>
            </a:r>
          </a:p>
        </p:txBody>
      </p:sp>
      <p:pic>
        <p:nvPicPr>
          <p:cNvPr id="5" name="Content Placeholder 4">
            <a:extLst>
              <a:ext uri="{FF2B5EF4-FFF2-40B4-BE49-F238E27FC236}">
                <a16:creationId xmlns:a16="http://schemas.microsoft.com/office/drawing/2014/main" id="{31904238-50CE-517C-565B-BD16FDBD8B80}"/>
              </a:ext>
            </a:extLst>
          </p:cNvPr>
          <p:cNvPicPr>
            <a:picLocks noGrp="1" noChangeAspect="1"/>
          </p:cNvPicPr>
          <p:nvPr>
            <p:ph idx="1"/>
          </p:nvPr>
        </p:nvPicPr>
        <p:blipFill>
          <a:blip r:embed="rId2"/>
          <a:stretch>
            <a:fillRect/>
          </a:stretch>
        </p:blipFill>
        <p:spPr>
          <a:xfrm>
            <a:off x="838200" y="2305335"/>
            <a:ext cx="10515600" cy="3335009"/>
          </a:xfrm>
        </p:spPr>
      </p:pic>
    </p:spTree>
    <p:extLst>
      <p:ext uri="{BB962C8B-B14F-4D97-AF65-F5344CB8AC3E}">
        <p14:creationId xmlns:p14="http://schemas.microsoft.com/office/powerpoint/2010/main" val="33323200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A4E61-B76C-5320-0E26-4C1949F82C68}"/>
              </a:ext>
            </a:extLst>
          </p:cNvPr>
          <p:cNvSpPr>
            <a:spLocks noGrp="1"/>
          </p:cNvSpPr>
          <p:nvPr>
            <p:ph type="title"/>
          </p:nvPr>
        </p:nvSpPr>
        <p:spPr>
          <a:xfrm>
            <a:off x="838200" y="-164592"/>
            <a:ext cx="10515600" cy="1325563"/>
          </a:xfrm>
        </p:spPr>
        <p:txBody>
          <a:bodyPr/>
          <a:lstStyle/>
          <a:p>
            <a:pPr algn="ctr"/>
            <a:r>
              <a:rPr lang="en-US" dirty="0"/>
              <a:t>Digital Signature</a:t>
            </a:r>
          </a:p>
        </p:txBody>
      </p:sp>
      <p:pic>
        <p:nvPicPr>
          <p:cNvPr id="7" name="Picture 6">
            <a:extLst>
              <a:ext uri="{FF2B5EF4-FFF2-40B4-BE49-F238E27FC236}">
                <a16:creationId xmlns:a16="http://schemas.microsoft.com/office/drawing/2014/main" id="{00A863D9-DE8A-86A2-2E37-D7F61F10E48F}"/>
              </a:ext>
            </a:extLst>
          </p:cNvPr>
          <p:cNvPicPr>
            <a:picLocks noChangeAspect="1"/>
          </p:cNvPicPr>
          <p:nvPr/>
        </p:nvPicPr>
        <p:blipFill>
          <a:blip r:embed="rId2"/>
          <a:stretch>
            <a:fillRect/>
          </a:stretch>
        </p:blipFill>
        <p:spPr>
          <a:xfrm>
            <a:off x="1139134" y="1430278"/>
            <a:ext cx="10214666" cy="3085139"/>
          </a:xfrm>
          <a:prstGeom prst="rect">
            <a:avLst/>
          </a:prstGeom>
        </p:spPr>
      </p:pic>
      <p:sp>
        <p:nvSpPr>
          <p:cNvPr id="4" name="Content Placeholder 3">
            <a:extLst>
              <a:ext uri="{FF2B5EF4-FFF2-40B4-BE49-F238E27FC236}">
                <a16:creationId xmlns:a16="http://schemas.microsoft.com/office/drawing/2014/main" id="{BFE2C860-1515-5168-2280-79B4A5276D15}"/>
              </a:ext>
            </a:extLst>
          </p:cNvPr>
          <p:cNvSpPr>
            <a:spLocks noGrp="1"/>
          </p:cNvSpPr>
          <p:nvPr>
            <p:ph idx="1"/>
          </p:nvPr>
        </p:nvSpPr>
        <p:spPr>
          <a:xfrm>
            <a:off x="838200" y="4784725"/>
            <a:ext cx="10515600" cy="4351338"/>
          </a:xfrm>
        </p:spPr>
        <p:txBody>
          <a:bodyPr/>
          <a:lstStyle/>
          <a:p>
            <a:r>
              <a:rPr lang="en-IN" sz="1800" dirty="0">
                <a:effectLst/>
                <a:latin typeface="Times New Roman" panose="02020603050405020304" pitchFamily="18" charset="0"/>
                <a:cs typeface="Times New Roman" panose="02020603050405020304" pitchFamily="18" charset="0"/>
              </a:rPr>
              <a:t>A digital signature needs a public-key system. The signer signs with her private key; the verifier verifies with the signer’s public key. </a:t>
            </a:r>
          </a:p>
          <a:p>
            <a:r>
              <a:rPr lang="en-IN" sz="1800" dirty="0">
                <a:effectLst/>
                <a:latin typeface="Times New Roman" panose="02020603050405020304" pitchFamily="18" charset="0"/>
                <a:cs typeface="Times New Roman" panose="02020603050405020304" pitchFamily="18" charset="0"/>
              </a:rPr>
              <a:t>A cryptosystem uses the public and private keys of the receiver; a digital signature uses the private and public keys of the sender. </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207661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a:extLst>
              <a:ext uri="{FF2B5EF4-FFF2-40B4-BE49-F238E27FC236}">
                <a16:creationId xmlns:a16="http://schemas.microsoft.com/office/drawing/2014/main" id="{334EF2D3-1A61-8CA3-6F7B-C04C05D0213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itchFamily="2" charset="2"/>
              <a:buChar char=""/>
              <a:defRPr sz="2600">
                <a:solidFill>
                  <a:schemeClr val="tx1"/>
                </a:solidFill>
                <a:latin typeface="Calibri" panose="020F0502020204030204" pitchFamily="34" charset="0"/>
                <a:ea typeface="ＭＳ Ｐゴシック" panose="020B0600070205080204" pitchFamily="34" charset="-128"/>
              </a:defRPr>
            </a:lvl1pPr>
            <a:lvl2pPr marL="742950" indent="-285750">
              <a:spcBef>
                <a:spcPts val="500"/>
              </a:spcBef>
              <a:buClr>
                <a:schemeClr val="accent2"/>
              </a:buClr>
              <a:buSzPct val="76000"/>
              <a:buFont typeface="Wingdings 3" pitchFamily="2" charset="2"/>
              <a:buChar char=""/>
              <a:defRPr sz="2300">
                <a:solidFill>
                  <a:schemeClr val="tx2"/>
                </a:solidFill>
                <a:latin typeface="Calibri" panose="020F0502020204030204" pitchFamily="34" charset="0"/>
                <a:ea typeface="ＭＳ Ｐゴシック" panose="020B0600070205080204" pitchFamily="34" charset="-128"/>
              </a:defRPr>
            </a:lvl2pPr>
            <a:lvl3pPr marL="1143000" indent="-228600">
              <a:spcBef>
                <a:spcPts val="500"/>
              </a:spcBef>
              <a:buClr>
                <a:srgbClr val="BCBCBC"/>
              </a:buClr>
              <a:buSzPct val="76000"/>
              <a:buFont typeface="Wingdings 3"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ts val="400"/>
              </a:spcBef>
              <a:buClr>
                <a:srgbClr val="8BA2B4"/>
              </a:buClr>
              <a:buSzPct val="70000"/>
              <a:buFont typeface="Wingdings" pitchFamily="2" charset="2"/>
              <a:buChar char=""/>
              <a:defRPr>
                <a:solidFill>
                  <a:schemeClr val="tx1"/>
                </a:solidFill>
                <a:latin typeface="Calibri" panose="020F0502020204030204" pitchFamily="34" charset="0"/>
                <a:ea typeface="ＭＳ Ｐゴシック" panose="020B0600070205080204" pitchFamily="34" charset="-128"/>
              </a:defRPr>
            </a:lvl4pPr>
            <a:lvl5pPr marL="2057400" indent="-228600">
              <a:spcBef>
                <a:spcPts val="300"/>
              </a:spcBef>
              <a:buClr>
                <a:schemeClr val="accent2"/>
              </a:buClr>
              <a:buSzPct val="70000"/>
              <a:buFont typeface="Wingdings" pitchFamily="2" charset="2"/>
              <a:buChar char=""/>
              <a:defRPr sz="16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Calibri" panose="020F0502020204030204" pitchFamily="34" charset="0"/>
                <a:ea typeface="ＭＳ Ｐゴシック" panose="020B0600070205080204" pitchFamily="34" charset="-128"/>
              </a:defRPr>
            </a:lvl9pPr>
          </a:lstStyle>
          <a:p>
            <a:pPr>
              <a:spcBef>
                <a:spcPct val="0"/>
              </a:spcBef>
              <a:buClrTx/>
              <a:buSzTx/>
              <a:buFontTx/>
              <a:buNone/>
            </a:pPr>
            <a:fld id="{35138C00-7C48-0F47-958D-18B5F7579C7B}" type="slidenum">
              <a:rPr lang="en-US" altLang="en-US" sz="1400">
                <a:solidFill>
                  <a:schemeClr val="tx2"/>
                </a:solidFill>
              </a:rPr>
              <a:pPr>
                <a:spcBef>
                  <a:spcPct val="0"/>
                </a:spcBef>
                <a:buClrTx/>
                <a:buSzTx/>
                <a:buFontTx/>
                <a:buNone/>
              </a:pPr>
              <a:t>3</a:t>
            </a:fld>
            <a:endParaRPr lang="en-US" altLang="en-US" sz="1400">
              <a:solidFill>
                <a:schemeClr val="tx2"/>
              </a:solidFill>
            </a:endParaRPr>
          </a:p>
        </p:txBody>
      </p:sp>
      <p:sp>
        <p:nvSpPr>
          <p:cNvPr id="16387" name="Rectangle 2">
            <a:extLst>
              <a:ext uri="{FF2B5EF4-FFF2-40B4-BE49-F238E27FC236}">
                <a16:creationId xmlns:a16="http://schemas.microsoft.com/office/drawing/2014/main" id="{92564D70-1886-4EE8-7F0E-CF06AE8C03F7}"/>
              </a:ext>
            </a:extLst>
          </p:cNvPr>
          <p:cNvSpPr>
            <a:spLocks noGrp="1" noChangeArrowheads="1"/>
          </p:cNvSpPr>
          <p:nvPr>
            <p:ph type="title"/>
          </p:nvPr>
        </p:nvSpPr>
        <p:spPr/>
        <p:txBody>
          <a:bodyPr/>
          <a:lstStyle/>
          <a:p>
            <a:pPr eaLnBrk="1" hangingPunct="1"/>
            <a:r>
              <a:rPr lang="en-US" altLang="en-US">
                <a:latin typeface="Calibri" panose="020F0502020204030204" pitchFamily="34" charset="0"/>
                <a:ea typeface="ＭＳ Ｐゴシック" panose="020B0600070205080204" pitchFamily="34" charset="-128"/>
                <a:cs typeface="Calibri" panose="020F0502020204030204" pitchFamily="34" charset="0"/>
              </a:rPr>
              <a:t>Hash Function</a:t>
            </a:r>
          </a:p>
        </p:txBody>
      </p:sp>
      <p:sp>
        <p:nvSpPr>
          <p:cNvPr id="16388" name="Rectangle 3">
            <a:extLst>
              <a:ext uri="{FF2B5EF4-FFF2-40B4-BE49-F238E27FC236}">
                <a16:creationId xmlns:a16="http://schemas.microsoft.com/office/drawing/2014/main" id="{F01E809D-18D5-C668-E137-1F7EBC61A6B6}"/>
              </a:ext>
            </a:extLst>
          </p:cNvPr>
          <p:cNvSpPr>
            <a:spLocks noGrp="1" noChangeArrowheads="1"/>
          </p:cNvSpPr>
          <p:nvPr>
            <p:ph type="body" idx="1"/>
          </p:nvPr>
        </p:nvSpPr>
        <p:spPr>
          <a:xfrm>
            <a:off x="6324600" y="1600200"/>
            <a:ext cx="4114800" cy="3048000"/>
          </a:xfrm>
        </p:spPr>
        <p:txBody>
          <a:bodyPr/>
          <a:lstStyle/>
          <a:p>
            <a:pPr eaLnBrk="1" hangingPunct="1">
              <a:lnSpc>
                <a:spcPct val="90000"/>
              </a:lnSpc>
            </a:pPr>
            <a:r>
              <a:rPr lang="en-US" altLang="en-US" sz="2400">
                <a:latin typeface="Calibri" panose="020F0502020204030204" pitchFamily="34" charset="0"/>
                <a:ea typeface="ＭＳ Ｐゴシック" panose="020B0600070205080204" pitchFamily="34" charset="-128"/>
              </a:rPr>
              <a:t>The hash value represents concisely the longer message</a:t>
            </a:r>
          </a:p>
          <a:p>
            <a:pPr lvl="1" eaLnBrk="1" hangingPunct="1">
              <a:lnSpc>
                <a:spcPct val="90000"/>
              </a:lnSpc>
            </a:pPr>
            <a:r>
              <a:rPr lang="en-US" altLang="en-US" sz="2000">
                <a:latin typeface="Calibri" panose="020F0502020204030204" pitchFamily="34" charset="0"/>
                <a:ea typeface="ＭＳ Ｐゴシック" panose="020B0600070205080204" pitchFamily="34" charset="-128"/>
              </a:rPr>
              <a:t>may called the </a:t>
            </a:r>
            <a:r>
              <a:rPr lang="en-US" altLang="en-US" sz="2000" i="1">
                <a:latin typeface="Calibri" panose="020F0502020204030204" pitchFamily="34" charset="0"/>
                <a:ea typeface="ＭＳ Ｐゴシック" panose="020B0600070205080204" pitchFamily="34" charset="-128"/>
              </a:rPr>
              <a:t>message diges</a:t>
            </a:r>
            <a:r>
              <a:rPr lang="en-US" altLang="en-US" sz="2000">
                <a:latin typeface="Calibri" panose="020F0502020204030204" pitchFamily="34" charset="0"/>
                <a:ea typeface="ＭＳ Ｐゴシック" panose="020B0600070205080204" pitchFamily="34" charset="-128"/>
              </a:rPr>
              <a:t>t</a:t>
            </a:r>
          </a:p>
          <a:p>
            <a:pPr eaLnBrk="1" hangingPunct="1">
              <a:lnSpc>
                <a:spcPct val="90000"/>
              </a:lnSpc>
            </a:pPr>
            <a:endParaRPr lang="en-US" altLang="en-US" sz="2400">
              <a:latin typeface="Calibri" panose="020F0502020204030204" pitchFamily="34" charset="0"/>
              <a:ea typeface="ＭＳ Ｐゴシック" panose="020B0600070205080204" pitchFamily="34" charset="-128"/>
            </a:endParaRPr>
          </a:p>
          <a:p>
            <a:pPr eaLnBrk="1" hangingPunct="1">
              <a:lnSpc>
                <a:spcPct val="90000"/>
              </a:lnSpc>
            </a:pPr>
            <a:r>
              <a:rPr lang="en-US" altLang="en-US" sz="2400">
                <a:latin typeface="Calibri" panose="020F0502020204030204" pitchFamily="34" charset="0"/>
                <a:ea typeface="ＭＳ Ｐゴシック" panose="020B0600070205080204" pitchFamily="34" charset="-128"/>
              </a:rPr>
              <a:t>A message digest is as a ``digital fingerprint'' of the original document</a:t>
            </a:r>
          </a:p>
        </p:txBody>
      </p:sp>
      <p:pic>
        <p:nvPicPr>
          <p:cNvPr id="16389" name="Picture 3">
            <a:extLst>
              <a:ext uri="{FF2B5EF4-FFF2-40B4-BE49-F238E27FC236}">
                <a16:creationId xmlns:a16="http://schemas.microsoft.com/office/drawing/2014/main" id="{09370F53-C224-DC52-AE4E-4022442A3D6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371600"/>
            <a:ext cx="4114800" cy="4914900"/>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0" name="Rectangle 5">
            <a:extLst>
              <a:ext uri="{FF2B5EF4-FFF2-40B4-BE49-F238E27FC236}">
                <a16:creationId xmlns:a16="http://schemas.microsoft.com/office/drawing/2014/main" id="{8102C17F-9DA1-4A70-A2DF-43FB93C9F39E}"/>
              </a:ext>
            </a:extLst>
          </p:cNvPr>
          <p:cNvSpPr>
            <a:spLocks noChangeArrowheads="1"/>
          </p:cNvSpPr>
          <p:nvPr/>
        </p:nvSpPr>
        <p:spPr bwMode="auto">
          <a:xfrm>
            <a:off x="4800600" y="5029201"/>
            <a:ext cx="4572000" cy="708025"/>
          </a:xfrm>
          <a:prstGeom prst="rect">
            <a:avLst/>
          </a:prstGeom>
          <a:solidFill>
            <a:srgbClr val="00760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6000"/>
              <a:buFont typeface="Wingdings 3" pitchFamily="2" charset="2"/>
              <a:buChar char=""/>
              <a:defRPr sz="2600">
                <a:solidFill>
                  <a:schemeClr val="tx1"/>
                </a:solidFill>
                <a:latin typeface="Calibri" panose="020F0502020204030204" pitchFamily="34" charset="0"/>
                <a:ea typeface="ＭＳ Ｐゴシック" panose="020B0600070205080204" pitchFamily="34" charset="-128"/>
              </a:defRPr>
            </a:lvl1pPr>
            <a:lvl2pPr>
              <a:spcBef>
                <a:spcPts val="500"/>
              </a:spcBef>
              <a:buClr>
                <a:schemeClr val="accent2"/>
              </a:buClr>
              <a:buSzPct val="76000"/>
              <a:buFont typeface="Wingdings 3" pitchFamily="2" charset="2"/>
              <a:buChar char=""/>
              <a:defRPr sz="2300">
                <a:solidFill>
                  <a:schemeClr val="tx2"/>
                </a:solidFill>
                <a:latin typeface="Calibri" panose="020F0502020204030204" pitchFamily="34" charset="0"/>
                <a:ea typeface="ＭＳ Ｐゴシック" panose="020B0600070205080204" pitchFamily="34" charset="-128"/>
              </a:defRPr>
            </a:lvl2pPr>
            <a:lvl3pPr marL="1143000" indent="-228600">
              <a:spcBef>
                <a:spcPts val="500"/>
              </a:spcBef>
              <a:buClr>
                <a:srgbClr val="BCBCBC"/>
              </a:buClr>
              <a:buSzPct val="76000"/>
              <a:buFont typeface="Wingdings 3"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ts val="400"/>
              </a:spcBef>
              <a:buClr>
                <a:srgbClr val="8BA2B4"/>
              </a:buClr>
              <a:buSzPct val="70000"/>
              <a:buFont typeface="Wingdings" pitchFamily="2" charset="2"/>
              <a:buChar char=""/>
              <a:defRPr>
                <a:solidFill>
                  <a:schemeClr val="tx1"/>
                </a:solidFill>
                <a:latin typeface="Calibri" panose="020F0502020204030204" pitchFamily="34" charset="0"/>
                <a:ea typeface="ＭＳ Ｐゴシック" panose="020B0600070205080204" pitchFamily="34" charset="-128"/>
              </a:defRPr>
            </a:lvl4pPr>
            <a:lvl5pPr marL="2057400" indent="-228600">
              <a:spcBef>
                <a:spcPts val="300"/>
              </a:spcBef>
              <a:buClr>
                <a:schemeClr val="accent2"/>
              </a:buClr>
              <a:buSzPct val="70000"/>
              <a:buFont typeface="Wingdings" pitchFamily="2" charset="2"/>
              <a:buChar char=""/>
              <a:defRPr sz="16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ClrTx/>
              <a:buSzTx/>
              <a:buFontTx/>
              <a:buNone/>
            </a:pPr>
            <a:r>
              <a:rPr lang="en-AU" altLang="en-US" sz="2000">
                <a:solidFill>
                  <a:schemeClr val="bg1"/>
                </a:solidFill>
              </a:rPr>
              <a:t>condenses arbitrary message to fixed size</a:t>
            </a:r>
          </a:p>
          <a:p>
            <a:pPr lvl="1" algn="ctr" eaLnBrk="1" hangingPunct="1">
              <a:spcBef>
                <a:spcPct val="0"/>
              </a:spcBef>
              <a:buClrTx/>
              <a:buSzTx/>
              <a:buFont typeface="Wingdings" pitchFamily="2" charset="2"/>
              <a:buNone/>
            </a:pPr>
            <a:r>
              <a:rPr lang="en-US" altLang="en-US" sz="2000" i="1">
                <a:solidFill>
                  <a:schemeClr val="bg1"/>
                </a:solidFill>
                <a:latin typeface="Times New Roman" panose="02020603050405020304" pitchFamily="18" charset="0"/>
                <a:cs typeface="Times New Roman" panose="02020603050405020304" pitchFamily="18" charset="0"/>
              </a:rPr>
              <a:t>h</a:t>
            </a:r>
            <a:r>
              <a:rPr lang="en-US" altLang="en-US" sz="2000">
                <a:solidFill>
                  <a:schemeClr val="bg1"/>
                </a:solidFill>
                <a:latin typeface="Times New Roman" panose="02020603050405020304" pitchFamily="18" charset="0"/>
                <a:cs typeface="Times New Roman" panose="02020603050405020304" pitchFamily="18" charset="0"/>
              </a:rPr>
              <a:t>  =</a:t>
            </a:r>
            <a:r>
              <a:rPr lang="en-US" altLang="en-US" sz="2000" i="1">
                <a:solidFill>
                  <a:schemeClr val="bg1"/>
                </a:solidFill>
                <a:latin typeface="Times New Roman" panose="02020603050405020304" pitchFamily="18" charset="0"/>
                <a:cs typeface="Times New Roman" panose="02020603050405020304" pitchFamily="18" charset="0"/>
              </a:rPr>
              <a:t>  H</a:t>
            </a:r>
            <a:r>
              <a:rPr lang="en-US" altLang="en-US" sz="2000">
                <a:solidFill>
                  <a:schemeClr val="bg1"/>
                </a:solidFill>
                <a:latin typeface="Times New Roman" panose="02020603050405020304" pitchFamily="18" charset="0"/>
                <a:cs typeface="Times New Roman" panose="02020603050405020304" pitchFamily="18" charset="0"/>
              </a:rPr>
              <a:t>(</a:t>
            </a:r>
            <a:r>
              <a:rPr lang="en-US" altLang="en-US" sz="2000" i="1">
                <a:solidFill>
                  <a:schemeClr val="bg1"/>
                </a:solidFill>
                <a:latin typeface="Times New Roman" panose="02020603050405020304" pitchFamily="18" charset="0"/>
                <a:cs typeface="Times New Roman" panose="02020603050405020304" pitchFamily="18" charset="0"/>
              </a:rPr>
              <a:t>M</a:t>
            </a:r>
            <a:r>
              <a:rPr lang="en-US" altLang="en-US" sz="2000">
                <a:solidFill>
                  <a:schemeClr val="bg1"/>
                </a:solidFill>
                <a:latin typeface="Times New Roman" panose="02020603050405020304" pitchFamily="18" charset="0"/>
                <a:cs typeface="Times New Roman" panose="02020603050405020304" pitchFamily="18" charset="0"/>
              </a:rPr>
              <a:t>)</a:t>
            </a:r>
          </a:p>
        </p:txBody>
      </p:sp>
      <p:pic>
        <p:nvPicPr>
          <p:cNvPr id="16391" name="Picture 7">
            <a:extLst>
              <a:ext uri="{FF2B5EF4-FFF2-40B4-BE49-F238E27FC236}">
                <a16:creationId xmlns:a16="http://schemas.microsoft.com/office/drawing/2014/main" id="{A90930CD-C0E5-7F2B-ED2C-B76DF4719A85}"/>
              </a:ext>
            </a:extLst>
          </p:cNvPr>
          <p:cNvPicPr>
            <a:picLocks noChangeAspect="1"/>
          </p:cNvPicPr>
          <p:nvPr/>
        </p:nvPicPr>
        <p:blipFill>
          <a:blip r:embed="rId4">
            <a:lum bright="-28000" contrast="40000"/>
            <a:extLst>
              <a:ext uri="{28A0092B-C50C-407E-A947-70E740481C1C}">
                <a14:useLocalDpi xmlns:a14="http://schemas.microsoft.com/office/drawing/2010/main" val="0"/>
              </a:ext>
            </a:extLst>
          </a:blip>
          <a:srcRect/>
          <a:stretch>
            <a:fillRect/>
          </a:stretch>
        </p:blipFill>
        <p:spPr bwMode="auto">
          <a:xfrm>
            <a:off x="4724400" y="3121026"/>
            <a:ext cx="1524000" cy="1838325"/>
          </a:xfrm>
          <a:prstGeom prst="rect">
            <a:avLst/>
          </a:prstGeom>
          <a:noFill/>
          <a:ln>
            <a:noFill/>
          </a:ln>
          <a:extLst>
            <a:ext uri="{909E8E84-426E-40DD-AFC4-6F175D3DCCD1}">
              <a14:hiddenFill xmlns:a14="http://schemas.microsoft.com/office/drawing/2010/main">
                <a:solidFill>
                  <a:srgbClr val="FFFFFF">
                    <a:alpha val="14902"/>
                  </a:srgbClr>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CF399-2819-BBF3-B56C-47704F26DECA}"/>
              </a:ext>
            </a:extLst>
          </p:cNvPr>
          <p:cNvSpPr>
            <a:spLocks noGrp="1"/>
          </p:cNvSpPr>
          <p:nvPr>
            <p:ph type="title"/>
          </p:nvPr>
        </p:nvSpPr>
        <p:spPr>
          <a:xfrm>
            <a:off x="838200" y="133051"/>
            <a:ext cx="10515600" cy="1325563"/>
          </a:xfrm>
        </p:spPr>
        <p:txBody>
          <a:bodyPr/>
          <a:lstStyle/>
          <a:p>
            <a:pPr algn="ctr"/>
            <a:r>
              <a:rPr lang="en-US" dirty="0"/>
              <a:t>Digital Signatures</a:t>
            </a:r>
          </a:p>
        </p:txBody>
      </p:sp>
      <p:pic>
        <p:nvPicPr>
          <p:cNvPr id="7" name="Content Placeholder 6">
            <a:extLst>
              <a:ext uri="{FF2B5EF4-FFF2-40B4-BE49-F238E27FC236}">
                <a16:creationId xmlns:a16="http://schemas.microsoft.com/office/drawing/2014/main" id="{25507E1F-3EF4-B7A4-3866-75D989970533}"/>
              </a:ext>
            </a:extLst>
          </p:cNvPr>
          <p:cNvPicPr>
            <a:picLocks noGrp="1" noChangeAspect="1"/>
          </p:cNvPicPr>
          <p:nvPr>
            <p:ph idx="1"/>
          </p:nvPr>
        </p:nvPicPr>
        <p:blipFill>
          <a:blip r:embed="rId2"/>
          <a:stretch>
            <a:fillRect/>
          </a:stretch>
        </p:blipFill>
        <p:spPr>
          <a:xfrm>
            <a:off x="2136912" y="1458614"/>
            <a:ext cx="7682949" cy="5105975"/>
          </a:xfrm>
        </p:spPr>
      </p:pic>
    </p:spTree>
    <p:extLst>
      <p:ext uri="{BB962C8B-B14F-4D97-AF65-F5344CB8AC3E}">
        <p14:creationId xmlns:p14="http://schemas.microsoft.com/office/powerpoint/2010/main" val="41960249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CF399-2819-BBF3-B56C-47704F26DECA}"/>
              </a:ext>
            </a:extLst>
          </p:cNvPr>
          <p:cNvSpPr>
            <a:spLocks noGrp="1"/>
          </p:cNvSpPr>
          <p:nvPr>
            <p:ph type="title"/>
          </p:nvPr>
        </p:nvSpPr>
        <p:spPr>
          <a:xfrm>
            <a:off x="838199" y="-274454"/>
            <a:ext cx="10515600" cy="1325563"/>
          </a:xfrm>
        </p:spPr>
        <p:txBody>
          <a:bodyPr/>
          <a:lstStyle/>
          <a:p>
            <a:pPr algn="ctr"/>
            <a:r>
              <a:rPr lang="en-US" dirty="0"/>
              <a:t>Digital Signatures</a:t>
            </a:r>
          </a:p>
        </p:txBody>
      </p:sp>
      <p:pic>
        <p:nvPicPr>
          <p:cNvPr id="6" name="Content Placeholder 5">
            <a:extLst>
              <a:ext uri="{FF2B5EF4-FFF2-40B4-BE49-F238E27FC236}">
                <a16:creationId xmlns:a16="http://schemas.microsoft.com/office/drawing/2014/main" id="{1FA47D0B-DFEF-EE0D-5F50-8F624DD5240B}"/>
              </a:ext>
            </a:extLst>
          </p:cNvPr>
          <p:cNvPicPr>
            <a:picLocks noGrp="1" noChangeAspect="1"/>
          </p:cNvPicPr>
          <p:nvPr>
            <p:ph idx="1"/>
          </p:nvPr>
        </p:nvPicPr>
        <p:blipFill>
          <a:blip r:embed="rId2"/>
          <a:stretch>
            <a:fillRect/>
          </a:stretch>
        </p:blipFill>
        <p:spPr>
          <a:xfrm>
            <a:off x="2701786" y="765682"/>
            <a:ext cx="6788427" cy="6008963"/>
          </a:xfrm>
        </p:spPr>
      </p:pic>
    </p:spTree>
    <p:extLst>
      <p:ext uri="{BB962C8B-B14F-4D97-AF65-F5344CB8AC3E}">
        <p14:creationId xmlns:p14="http://schemas.microsoft.com/office/powerpoint/2010/main" val="33260143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CF399-2819-BBF3-B56C-47704F26DECA}"/>
              </a:ext>
            </a:extLst>
          </p:cNvPr>
          <p:cNvSpPr>
            <a:spLocks noGrp="1"/>
          </p:cNvSpPr>
          <p:nvPr>
            <p:ph type="title"/>
          </p:nvPr>
        </p:nvSpPr>
        <p:spPr>
          <a:xfrm>
            <a:off x="838199" y="-274454"/>
            <a:ext cx="10515600" cy="1325563"/>
          </a:xfrm>
        </p:spPr>
        <p:txBody>
          <a:bodyPr/>
          <a:lstStyle/>
          <a:p>
            <a:pPr algn="ctr"/>
            <a:r>
              <a:rPr lang="en-US" dirty="0"/>
              <a:t>Digital Signatures</a:t>
            </a:r>
          </a:p>
        </p:txBody>
      </p:sp>
      <p:pic>
        <p:nvPicPr>
          <p:cNvPr id="6" name="Content Placeholder 5">
            <a:extLst>
              <a:ext uri="{FF2B5EF4-FFF2-40B4-BE49-F238E27FC236}">
                <a16:creationId xmlns:a16="http://schemas.microsoft.com/office/drawing/2014/main" id="{1FA47D0B-DFEF-EE0D-5F50-8F624DD5240B}"/>
              </a:ext>
            </a:extLst>
          </p:cNvPr>
          <p:cNvPicPr>
            <a:picLocks noGrp="1" noChangeAspect="1"/>
          </p:cNvPicPr>
          <p:nvPr>
            <p:ph idx="1"/>
          </p:nvPr>
        </p:nvPicPr>
        <p:blipFill>
          <a:blip r:embed="rId2"/>
          <a:stretch>
            <a:fillRect/>
          </a:stretch>
        </p:blipFill>
        <p:spPr>
          <a:xfrm>
            <a:off x="0" y="849037"/>
            <a:ext cx="6787791" cy="6008400"/>
          </a:xfrm>
          <a:ln w="3175">
            <a:noFill/>
            <a:prstDash val="solid"/>
          </a:ln>
        </p:spPr>
      </p:pic>
      <p:pic>
        <p:nvPicPr>
          <p:cNvPr id="4" name="Picture 3">
            <a:extLst>
              <a:ext uri="{FF2B5EF4-FFF2-40B4-BE49-F238E27FC236}">
                <a16:creationId xmlns:a16="http://schemas.microsoft.com/office/drawing/2014/main" id="{F1F3B920-D76F-5C4D-65FD-672C5B7273C8}"/>
              </a:ext>
            </a:extLst>
          </p:cNvPr>
          <p:cNvPicPr>
            <a:picLocks noChangeAspect="1"/>
          </p:cNvPicPr>
          <p:nvPr/>
        </p:nvPicPr>
        <p:blipFill>
          <a:blip r:embed="rId3"/>
          <a:stretch>
            <a:fillRect/>
          </a:stretch>
        </p:blipFill>
        <p:spPr>
          <a:xfrm>
            <a:off x="6716865" y="964095"/>
            <a:ext cx="5383982" cy="4413751"/>
          </a:xfrm>
          <a:prstGeom prst="rect">
            <a:avLst/>
          </a:prstGeom>
        </p:spPr>
      </p:pic>
      <p:sp>
        <p:nvSpPr>
          <p:cNvPr id="5" name="Oval 4">
            <a:extLst>
              <a:ext uri="{FF2B5EF4-FFF2-40B4-BE49-F238E27FC236}">
                <a16:creationId xmlns:a16="http://schemas.microsoft.com/office/drawing/2014/main" id="{18CCC644-464D-E447-D9E5-2BCC9E72EF48}"/>
              </a:ext>
            </a:extLst>
          </p:cNvPr>
          <p:cNvSpPr/>
          <p:nvPr/>
        </p:nvSpPr>
        <p:spPr>
          <a:xfrm>
            <a:off x="268357" y="4184374"/>
            <a:ext cx="4065104" cy="2564296"/>
          </a:xfrm>
          <a:prstGeom prst="ellipse">
            <a:avLst/>
          </a:prstGeom>
          <a:noFill/>
          <a:ln w="349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Arrow Connector 7">
            <a:extLst>
              <a:ext uri="{FF2B5EF4-FFF2-40B4-BE49-F238E27FC236}">
                <a16:creationId xmlns:a16="http://schemas.microsoft.com/office/drawing/2014/main" id="{F19EBA24-1EC4-D709-39FE-8524EB528685}"/>
              </a:ext>
            </a:extLst>
          </p:cNvPr>
          <p:cNvCxnSpPr>
            <a:cxnSpLocks/>
          </p:cNvCxnSpPr>
          <p:nvPr/>
        </p:nvCxnSpPr>
        <p:spPr>
          <a:xfrm flipV="1">
            <a:off x="4115999" y="3697992"/>
            <a:ext cx="2500465" cy="972763"/>
          </a:xfrm>
          <a:prstGeom prst="straightConnector1">
            <a:avLst/>
          </a:prstGeom>
          <a:ln w="539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584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CF399-2819-BBF3-B56C-47704F26DECA}"/>
              </a:ext>
            </a:extLst>
          </p:cNvPr>
          <p:cNvSpPr>
            <a:spLocks noGrp="1"/>
          </p:cNvSpPr>
          <p:nvPr>
            <p:ph type="title"/>
          </p:nvPr>
        </p:nvSpPr>
        <p:spPr>
          <a:xfrm>
            <a:off x="838199" y="-274454"/>
            <a:ext cx="10515600" cy="1325563"/>
          </a:xfrm>
        </p:spPr>
        <p:txBody>
          <a:bodyPr/>
          <a:lstStyle/>
          <a:p>
            <a:pPr algn="ctr"/>
            <a:r>
              <a:rPr lang="en-US" dirty="0"/>
              <a:t>Digital Signatures</a:t>
            </a:r>
          </a:p>
        </p:txBody>
      </p:sp>
      <p:pic>
        <p:nvPicPr>
          <p:cNvPr id="6" name="Content Placeholder 5">
            <a:extLst>
              <a:ext uri="{FF2B5EF4-FFF2-40B4-BE49-F238E27FC236}">
                <a16:creationId xmlns:a16="http://schemas.microsoft.com/office/drawing/2014/main" id="{1FA47D0B-DFEF-EE0D-5F50-8F624DD5240B}"/>
              </a:ext>
            </a:extLst>
          </p:cNvPr>
          <p:cNvPicPr>
            <a:picLocks noGrp="1" noChangeAspect="1"/>
          </p:cNvPicPr>
          <p:nvPr>
            <p:ph idx="1"/>
          </p:nvPr>
        </p:nvPicPr>
        <p:blipFill>
          <a:blip r:embed="rId2"/>
          <a:stretch>
            <a:fillRect/>
          </a:stretch>
        </p:blipFill>
        <p:spPr>
          <a:xfrm>
            <a:off x="0" y="849600"/>
            <a:ext cx="6787791" cy="6008400"/>
          </a:xfrm>
          <a:ln w="3175">
            <a:noFill/>
            <a:prstDash val="solid"/>
          </a:ln>
        </p:spPr>
      </p:pic>
      <p:sp>
        <p:nvSpPr>
          <p:cNvPr id="5" name="Oval 4">
            <a:extLst>
              <a:ext uri="{FF2B5EF4-FFF2-40B4-BE49-F238E27FC236}">
                <a16:creationId xmlns:a16="http://schemas.microsoft.com/office/drawing/2014/main" id="{18CCC644-464D-E447-D9E5-2BCC9E72EF48}"/>
              </a:ext>
            </a:extLst>
          </p:cNvPr>
          <p:cNvSpPr/>
          <p:nvPr/>
        </p:nvSpPr>
        <p:spPr>
          <a:xfrm>
            <a:off x="3281127" y="4330700"/>
            <a:ext cx="3399072" cy="2087396"/>
          </a:xfrm>
          <a:prstGeom prst="ellipse">
            <a:avLst/>
          </a:prstGeom>
          <a:noFill/>
          <a:ln w="349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Arrow Connector 7">
            <a:extLst>
              <a:ext uri="{FF2B5EF4-FFF2-40B4-BE49-F238E27FC236}">
                <a16:creationId xmlns:a16="http://schemas.microsoft.com/office/drawing/2014/main" id="{F19EBA24-1EC4-D709-39FE-8524EB528685}"/>
              </a:ext>
            </a:extLst>
          </p:cNvPr>
          <p:cNvCxnSpPr>
            <a:cxnSpLocks/>
          </p:cNvCxnSpPr>
          <p:nvPr/>
        </p:nvCxnSpPr>
        <p:spPr>
          <a:xfrm flipV="1">
            <a:off x="6136737" y="3852137"/>
            <a:ext cx="1409701" cy="729974"/>
          </a:xfrm>
          <a:prstGeom prst="straightConnector1">
            <a:avLst/>
          </a:prstGeom>
          <a:ln w="5397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F4C739AA-BE79-37A4-7FAE-9D8C4ECBCFFA}"/>
              </a:ext>
            </a:extLst>
          </p:cNvPr>
          <p:cNvPicPr>
            <a:picLocks noChangeAspect="1"/>
          </p:cNvPicPr>
          <p:nvPr/>
        </p:nvPicPr>
        <p:blipFill>
          <a:blip r:embed="rId3"/>
          <a:stretch>
            <a:fillRect/>
          </a:stretch>
        </p:blipFill>
        <p:spPr>
          <a:xfrm>
            <a:off x="6343992" y="677383"/>
            <a:ext cx="5848006" cy="3023341"/>
          </a:xfrm>
          <a:prstGeom prst="rect">
            <a:avLst/>
          </a:prstGeom>
        </p:spPr>
      </p:pic>
    </p:spTree>
    <p:extLst>
      <p:ext uri="{BB962C8B-B14F-4D97-AF65-F5344CB8AC3E}">
        <p14:creationId xmlns:p14="http://schemas.microsoft.com/office/powerpoint/2010/main" val="3218767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82075-F921-34DF-3AC5-6DD3ABCBF194}"/>
              </a:ext>
            </a:extLst>
          </p:cNvPr>
          <p:cNvSpPr>
            <a:spLocks noGrp="1"/>
          </p:cNvSpPr>
          <p:nvPr>
            <p:ph type="title"/>
          </p:nvPr>
        </p:nvSpPr>
        <p:spPr/>
        <p:txBody>
          <a:bodyPr/>
          <a:lstStyle/>
          <a:p>
            <a:r>
              <a:rPr lang="en-US" dirty="0"/>
              <a:t>Demo	</a:t>
            </a:r>
          </a:p>
        </p:txBody>
      </p:sp>
      <p:sp>
        <p:nvSpPr>
          <p:cNvPr id="3" name="Content Placeholder 2">
            <a:extLst>
              <a:ext uri="{FF2B5EF4-FFF2-40B4-BE49-F238E27FC236}">
                <a16:creationId xmlns:a16="http://schemas.microsoft.com/office/drawing/2014/main" id="{124F01CB-C129-795B-E5D2-FC1D9E829FDF}"/>
              </a:ext>
            </a:extLst>
          </p:cNvPr>
          <p:cNvSpPr>
            <a:spLocks noGrp="1"/>
          </p:cNvSpPr>
          <p:nvPr>
            <p:ph idx="1"/>
          </p:nvPr>
        </p:nvSpPr>
        <p:spPr/>
        <p:txBody>
          <a:bodyPr/>
          <a:lstStyle/>
          <a:p>
            <a:r>
              <a:rPr lang="en-US" dirty="0"/>
              <a:t>https://</a:t>
            </a:r>
            <a:r>
              <a:rPr lang="en-US" dirty="0" err="1"/>
              <a:t>learn.pkiindia.in</a:t>
            </a:r>
            <a:r>
              <a:rPr lang="en-US" dirty="0"/>
              <a:t>/</a:t>
            </a:r>
            <a:r>
              <a:rPr lang="en-US" dirty="0" err="1"/>
              <a:t>index.html</a:t>
            </a:r>
            <a:endParaRPr lang="en-US" dirty="0"/>
          </a:p>
        </p:txBody>
      </p:sp>
    </p:spTree>
    <p:extLst>
      <p:ext uri="{BB962C8B-B14F-4D97-AF65-F5344CB8AC3E}">
        <p14:creationId xmlns:p14="http://schemas.microsoft.com/office/powerpoint/2010/main" val="21067056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8B31A8F-F9C1-1A47-9F97-E3BAC6AA6FD2}"/>
              </a:ext>
            </a:extLst>
          </p:cNvPr>
          <p:cNvSpPr>
            <a:spLocks noGrp="1"/>
          </p:cNvSpPr>
          <p:nvPr>
            <p:ph type="title"/>
          </p:nvPr>
        </p:nvSpPr>
        <p:spPr>
          <a:xfrm>
            <a:off x="838200" y="275673"/>
            <a:ext cx="10515600" cy="1325563"/>
          </a:xfrm>
        </p:spPr>
        <p:txBody>
          <a:bodyPr/>
          <a:lstStyle/>
          <a:p>
            <a:r>
              <a:rPr lang="en-US" dirty="0" err="1"/>
              <a:t>Merkle</a:t>
            </a:r>
            <a:r>
              <a:rPr lang="en-US" dirty="0"/>
              <a:t> Tree – Organization of Hash Pointers in a Tree</a:t>
            </a:r>
          </a:p>
        </p:txBody>
      </p:sp>
      <p:sp>
        <p:nvSpPr>
          <p:cNvPr id="4" name="Rectangle 3">
            <a:extLst>
              <a:ext uri="{FF2B5EF4-FFF2-40B4-BE49-F238E27FC236}">
                <a16:creationId xmlns:a16="http://schemas.microsoft.com/office/drawing/2014/main" id="{CC39033C-E2C1-FE4E-B057-80274D3EE4FA}"/>
              </a:ext>
            </a:extLst>
          </p:cNvPr>
          <p:cNvSpPr/>
          <p:nvPr/>
        </p:nvSpPr>
        <p:spPr>
          <a:xfrm>
            <a:off x="4542976" y="1678307"/>
            <a:ext cx="2748436" cy="914400"/>
          </a:xfrm>
          <a:prstGeom prst="rect">
            <a:avLst/>
          </a:prstGeom>
        </p:spPr>
        <p:style>
          <a:lnRef idx="1">
            <a:schemeClr val="dk1"/>
          </a:lnRef>
          <a:fillRef idx="2">
            <a:schemeClr val="dk1"/>
          </a:fillRef>
          <a:effectRef idx="1">
            <a:schemeClr val="dk1"/>
          </a:effectRef>
          <a:fontRef idx="minor">
            <a:schemeClr val="dk1"/>
          </a:fontRef>
        </p:style>
        <p:txBody>
          <a:bodyPr lIns="121917" tIns="60958" rIns="121917" bIns="60958" rtlCol="0" anchor="ctr"/>
          <a:lstStyle/>
          <a:p>
            <a:pPr algn="ctr"/>
            <a:r>
              <a:rPr lang="en-US" sz="2100" b="1" dirty="0"/>
              <a:t>Root Hash</a:t>
            </a:r>
          </a:p>
          <a:p>
            <a:pPr algn="ctr"/>
            <a:r>
              <a:rPr lang="en-US" sz="2100" b="1" dirty="0" err="1"/>
              <a:t>H</a:t>
            </a:r>
            <a:r>
              <a:rPr lang="en-US" sz="2100" b="1" baseline="-25000" dirty="0" err="1"/>
              <a:t>root</a:t>
            </a:r>
            <a:r>
              <a:rPr lang="en-US" sz="2100" b="1" dirty="0"/>
              <a:t>=Hash(H</a:t>
            </a:r>
            <a:r>
              <a:rPr lang="en-US" sz="2100" b="1" baseline="-25000" dirty="0"/>
              <a:t>0</a:t>
            </a:r>
            <a:r>
              <a:rPr lang="en-US" sz="2100" b="1" dirty="0"/>
              <a:t>+H</a:t>
            </a:r>
            <a:r>
              <a:rPr lang="en-US" sz="2100" b="1" baseline="-25000" dirty="0"/>
              <a:t>1</a:t>
            </a:r>
            <a:r>
              <a:rPr lang="en-US" sz="2100" b="1" dirty="0"/>
              <a:t>)</a:t>
            </a:r>
          </a:p>
        </p:txBody>
      </p:sp>
      <p:sp>
        <p:nvSpPr>
          <p:cNvPr id="5" name="Rectangle 4">
            <a:extLst>
              <a:ext uri="{FF2B5EF4-FFF2-40B4-BE49-F238E27FC236}">
                <a16:creationId xmlns:a16="http://schemas.microsoft.com/office/drawing/2014/main" id="{36FE8C97-B70C-F941-9845-E838632DF001}"/>
              </a:ext>
            </a:extLst>
          </p:cNvPr>
          <p:cNvSpPr/>
          <p:nvPr/>
        </p:nvSpPr>
        <p:spPr>
          <a:xfrm>
            <a:off x="2864678" y="3161395"/>
            <a:ext cx="2305317" cy="914400"/>
          </a:xfrm>
          <a:prstGeom prst="rect">
            <a:avLst/>
          </a:prstGeom>
        </p:spPr>
        <p:style>
          <a:lnRef idx="1">
            <a:schemeClr val="dk1"/>
          </a:lnRef>
          <a:fillRef idx="2">
            <a:schemeClr val="dk1"/>
          </a:fillRef>
          <a:effectRef idx="1">
            <a:schemeClr val="dk1"/>
          </a:effectRef>
          <a:fontRef idx="minor">
            <a:schemeClr val="dk1"/>
          </a:fontRef>
        </p:style>
        <p:txBody>
          <a:bodyPr lIns="121917" tIns="60958" rIns="121917" bIns="60958" rtlCol="0" anchor="ctr"/>
          <a:lstStyle/>
          <a:p>
            <a:pPr algn="ctr"/>
            <a:r>
              <a:rPr lang="en-US" sz="2100" b="1" dirty="0"/>
              <a:t>L</a:t>
            </a:r>
            <a:r>
              <a:rPr lang="en-US" sz="2100" b="1" baseline="-25000" dirty="0"/>
              <a:t>1</a:t>
            </a:r>
            <a:r>
              <a:rPr lang="en-US" sz="2100" b="1" dirty="0"/>
              <a:t> Hash</a:t>
            </a:r>
          </a:p>
          <a:p>
            <a:pPr algn="ctr"/>
            <a:r>
              <a:rPr lang="en-US" sz="2100" b="1" dirty="0"/>
              <a:t>H</a:t>
            </a:r>
            <a:r>
              <a:rPr lang="en-US" sz="2100" b="1" baseline="-25000" dirty="0"/>
              <a:t>0</a:t>
            </a:r>
            <a:r>
              <a:rPr lang="en-US" sz="2100" b="1" dirty="0"/>
              <a:t>= Hash(H</a:t>
            </a:r>
            <a:r>
              <a:rPr lang="en-US" sz="2100" b="1" baseline="-25000" dirty="0"/>
              <a:t>00</a:t>
            </a:r>
            <a:r>
              <a:rPr lang="en-US" sz="2100" b="1" dirty="0"/>
              <a:t>+H</a:t>
            </a:r>
            <a:r>
              <a:rPr lang="en-US" sz="2100" b="1" baseline="-25000" dirty="0"/>
              <a:t>01</a:t>
            </a:r>
            <a:r>
              <a:rPr lang="en-US" sz="2100" b="1" dirty="0"/>
              <a:t>)</a:t>
            </a:r>
          </a:p>
        </p:txBody>
      </p:sp>
      <p:sp>
        <p:nvSpPr>
          <p:cNvPr id="6" name="Rectangle 5">
            <a:extLst>
              <a:ext uri="{FF2B5EF4-FFF2-40B4-BE49-F238E27FC236}">
                <a16:creationId xmlns:a16="http://schemas.microsoft.com/office/drawing/2014/main" id="{DDAAFE3A-C2E6-F64C-B8F3-3D8044507807}"/>
              </a:ext>
            </a:extLst>
          </p:cNvPr>
          <p:cNvSpPr/>
          <p:nvPr/>
        </p:nvSpPr>
        <p:spPr>
          <a:xfrm>
            <a:off x="6686736" y="3080320"/>
            <a:ext cx="2636677" cy="914400"/>
          </a:xfrm>
          <a:prstGeom prst="rect">
            <a:avLst/>
          </a:prstGeom>
        </p:spPr>
        <p:style>
          <a:lnRef idx="1">
            <a:schemeClr val="dk1"/>
          </a:lnRef>
          <a:fillRef idx="2">
            <a:schemeClr val="dk1"/>
          </a:fillRef>
          <a:effectRef idx="1">
            <a:schemeClr val="dk1"/>
          </a:effectRef>
          <a:fontRef idx="minor">
            <a:schemeClr val="dk1"/>
          </a:fontRef>
        </p:style>
        <p:txBody>
          <a:bodyPr lIns="121917" tIns="60958" rIns="121917" bIns="60958" rtlCol="0" anchor="ctr"/>
          <a:lstStyle/>
          <a:p>
            <a:pPr algn="ctr"/>
            <a:r>
              <a:rPr lang="en-US" sz="2100" b="1" dirty="0"/>
              <a:t>L</a:t>
            </a:r>
            <a:r>
              <a:rPr lang="en-US" sz="2100" b="1" baseline="-25000" dirty="0"/>
              <a:t>1</a:t>
            </a:r>
            <a:r>
              <a:rPr lang="en-US" sz="2100" b="1" dirty="0"/>
              <a:t> Hash</a:t>
            </a:r>
          </a:p>
          <a:p>
            <a:pPr algn="ctr"/>
            <a:r>
              <a:rPr lang="en-US" sz="2100" b="1" dirty="0"/>
              <a:t>H</a:t>
            </a:r>
            <a:r>
              <a:rPr lang="en-US" sz="2100" b="1" baseline="-25000" dirty="0"/>
              <a:t>1</a:t>
            </a:r>
            <a:r>
              <a:rPr lang="en-US" sz="2100" b="1" dirty="0"/>
              <a:t>=Hash(H</a:t>
            </a:r>
            <a:r>
              <a:rPr lang="en-US" sz="2100" b="1" baseline="-25000" dirty="0"/>
              <a:t>10</a:t>
            </a:r>
            <a:r>
              <a:rPr lang="en-US" sz="2100" b="1" dirty="0"/>
              <a:t>+H</a:t>
            </a:r>
            <a:r>
              <a:rPr lang="en-US" sz="2100" b="1" baseline="-25000" dirty="0"/>
              <a:t>11</a:t>
            </a:r>
            <a:r>
              <a:rPr lang="en-US" sz="2100" b="1" dirty="0"/>
              <a:t>)</a:t>
            </a:r>
          </a:p>
        </p:txBody>
      </p:sp>
      <p:sp>
        <p:nvSpPr>
          <p:cNvPr id="7" name="Rectangle 6">
            <a:extLst>
              <a:ext uri="{FF2B5EF4-FFF2-40B4-BE49-F238E27FC236}">
                <a16:creationId xmlns:a16="http://schemas.microsoft.com/office/drawing/2014/main" id="{BF7992B2-E551-A54C-ADC2-EC297E6EF981}"/>
              </a:ext>
            </a:extLst>
          </p:cNvPr>
          <p:cNvSpPr/>
          <p:nvPr/>
        </p:nvSpPr>
        <p:spPr>
          <a:xfrm>
            <a:off x="2160613" y="4647952"/>
            <a:ext cx="1727200" cy="914400"/>
          </a:xfrm>
          <a:prstGeom prst="rect">
            <a:avLst/>
          </a:prstGeom>
        </p:spPr>
        <p:style>
          <a:lnRef idx="1">
            <a:schemeClr val="dk1"/>
          </a:lnRef>
          <a:fillRef idx="2">
            <a:schemeClr val="dk1"/>
          </a:fillRef>
          <a:effectRef idx="1">
            <a:schemeClr val="dk1"/>
          </a:effectRef>
          <a:fontRef idx="minor">
            <a:schemeClr val="dk1"/>
          </a:fontRef>
        </p:style>
        <p:txBody>
          <a:bodyPr lIns="121917" tIns="60958" rIns="121917" bIns="60958" rtlCol="0" anchor="ctr"/>
          <a:lstStyle/>
          <a:p>
            <a:pPr algn="ctr"/>
            <a:r>
              <a:rPr lang="en-US" sz="2100" b="1" dirty="0"/>
              <a:t>L</a:t>
            </a:r>
            <a:r>
              <a:rPr lang="en-US" sz="2100" b="1" baseline="-25000" dirty="0"/>
              <a:t>2</a:t>
            </a:r>
            <a:r>
              <a:rPr lang="en-US" sz="2100" b="1" dirty="0"/>
              <a:t> Hash</a:t>
            </a:r>
          </a:p>
          <a:p>
            <a:pPr algn="ctr"/>
            <a:r>
              <a:rPr lang="en-US" sz="2100" b="1" dirty="0"/>
              <a:t>H</a:t>
            </a:r>
            <a:r>
              <a:rPr lang="en-US" sz="2100" b="1" baseline="-25000" dirty="0"/>
              <a:t>00</a:t>
            </a:r>
            <a:r>
              <a:rPr lang="en-US" sz="2100" b="1" dirty="0"/>
              <a:t>=Hash(T</a:t>
            </a:r>
            <a:r>
              <a:rPr lang="en-US" sz="2100" b="1" baseline="-25000" dirty="0"/>
              <a:t>1</a:t>
            </a:r>
            <a:r>
              <a:rPr lang="en-US" sz="2100" b="1" dirty="0"/>
              <a:t>)</a:t>
            </a:r>
          </a:p>
        </p:txBody>
      </p:sp>
      <p:sp>
        <p:nvSpPr>
          <p:cNvPr id="8" name="Rectangle 7">
            <a:extLst>
              <a:ext uri="{FF2B5EF4-FFF2-40B4-BE49-F238E27FC236}">
                <a16:creationId xmlns:a16="http://schemas.microsoft.com/office/drawing/2014/main" id="{E3274712-19DA-3346-A092-FC0B55399DD3}"/>
              </a:ext>
            </a:extLst>
          </p:cNvPr>
          <p:cNvSpPr/>
          <p:nvPr/>
        </p:nvSpPr>
        <p:spPr>
          <a:xfrm>
            <a:off x="4149069" y="4606402"/>
            <a:ext cx="1727200" cy="914400"/>
          </a:xfrm>
          <a:prstGeom prst="rect">
            <a:avLst/>
          </a:prstGeom>
        </p:spPr>
        <p:style>
          <a:lnRef idx="1">
            <a:schemeClr val="dk1"/>
          </a:lnRef>
          <a:fillRef idx="2">
            <a:schemeClr val="dk1"/>
          </a:fillRef>
          <a:effectRef idx="1">
            <a:schemeClr val="dk1"/>
          </a:effectRef>
          <a:fontRef idx="minor">
            <a:schemeClr val="dk1"/>
          </a:fontRef>
        </p:style>
        <p:txBody>
          <a:bodyPr lIns="121917" tIns="60958" rIns="121917" bIns="60958" rtlCol="0" anchor="ctr"/>
          <a:lstStyle/>
          <a:p>
            <a:pPr algn="ctr"/>
            <a:r>
              <a:rPr lang="en-US" sz="2100" b="1" dirty="0"/>
              <a:t>L</a:t>
            </a:r>
            <a:r>
              <a:rPr lang="en-US" sz="2100" b="1" baseline="-25000" dirty="0"/>
              <a:t>2</a:t>
            </a:r>
            <a:r>
              <a:rPr lang="en-US" sz="2100" b="1" dirty="0"/>
              <a:t> Hash</a:t>
            </a:r>
          </a:p>
          <a:p>
            <a:pPr algn="ctr"/>
            <a:r>
              <a:rPr lang="en-US" sz="2100" b="1" dirty="0"/>
              <a:t>H</a:t>
            </a:r>
            <a:r>
              <a:rPr lang="en-US" sz="2100" b="1" baseline="-25000" dirty="0"/>
              <a:t>01</a:t>
            </a:r>
            <a:r>
              <a:rPr lang="en-US" sz="2100" b="1" dirty="0"/>
              <a:t>=Hash(T</a:t>
            </a:r>
            <a:r>
              <a:rPr lang="en-US" sz="2100" b="1" baseline="-25000" dirty="0"/>
              <a:t>2</a:t>
            </a:r>
            <a:r>
              <a:rPr lang="en-US" sz="2100" b="1" dirty="0"/>
              <a:t>)</a:t>
            </a:r>
          </a:p>
        </p:txBody>
      </p:sp>
      <p:sp>
        <p:nvSpPr>
          <p:cNvPr id="9" name="Rectangle 8">
            <a:extLst>
              <a:ext uri="{FF2B5EF4-FFF2-40B4-BE49-F238E27FC236}">
                <a16:creationId xmlns:a16="http://schemas.microsoft.com/office/drawing/2014/main" id="{CA41F403-29C1-1048-9ED8-CB9B93B5E816}"/>
              </a:ext>
            </a:extLst>
          </p:cNvPr>
          <p:cNvSpPr/>
          <p:nvPr/>
        </p:nvSpPr>
        <p:spPr>
          <a:xfrm>
            <a:off x="6200766" y="4583675"/>
            <a:ext cx="1727200" cy="914400"/>
          </a:xfrm>
          <a:prstGeom prst="rect">
            <a:avLst/>
          </a:prstGeom>
        </p:spPr>
        <p:style>
          <a:lnRef idx="1">
            <a:schemeClr val="dk1"/>
          </a:lnRef>
          <a:fillRef idx="2">
            <a:schemeClr val="dk1"/>
          </a:fillRef>
          <a:effectRef idx="1">
            <a:schemeClr val="dk1"/>
          </a:effectRef>
          <a:fontRef idx="minor">
            <a:schemeClr val="dk1"/>
          </a:fontRef>
        </p:style>
        <p:txBody>
          <a:bodyPr lIns="121917" tIns="60958" rIns="121917" bIns="60958" rtlCol="0" anchor="ctr"/>
          <a:lstStyle/>
          <a:p>
            <a:pPr algn="ctr"/>
            <a:r>
              <a:rPr lang="en-US" sz="2100" b="1" dirty="0"/>
              <a:t>L</a:t>
            </a:r>
            <a:r>
              <a:rPr lang="en-US" sz="2100" b="1" baseline="-25000" dirty="0"/>
              <a:t>2</a:t>
            </a:r>
            <a:r>
              <a:rPr lang="en-US" sz="2100" b="1" dirty="0"/>
              <a:t> Hash</a:t>
            </a:r>
          </a:p>
          <a:p>
            <a:pPr algn="ctr"/>
            <a:r>
              <a:rPr lang="en-US" sz="2100" b="1" dirty="0"/>
              <a:t>H</a:t>
            </a:r>
            <a:r>
              <a:rPr lang="en-US" sz="2100" b="1" baseline="-25000" dirty="0"/>
              <a:t>10</a:t>
            </a:r>
            <a:r>
              <a:rPr lang="en-US" sz="2100" b="1" dirty="0"/>
              <a:t>=Hash(T</a:t>
            </a:r>
            <a:r>
              <a:rPr lang="en-US" sz="2100" b="1" baseline="-25000" dirty="0"/>
              <a:t>3</a:t>
            </a:r>
            <a:r>
              <a:rPr lang="en-US" sz="2100" b="1" dirty="0"/>
              <a:t>)</a:t>
            </a:r>
          </a:p>
        </p:txBody>
      </p:sp>
      <p:sp>
        <p:nvSpPr>
          <p:cNvPr id="10" name="Rectangle 9">
            <a:extLst>
              <a:ext uri="{FF2B5EF4-FFF2-40B4-BE49-F238E27FC236}">
                <a16:creationId xmlns:a16="http://schemas.microsoft.com/office/drawing/2014/main" id="{C9AAF2D8-6FF6-0D4B-9EA6-2EB7C011CBC4}"/>
              </a:ext>
            </a:extLst>
          </p:cNvPr>
          <p:cNvSpPr/>
          <p:nvPr/>
        </p:nvSpPr>
        <p:spPr>
          <a:xfrm>
            <a:off x="8192334" y="4545834"/>
            <a:ext cx="1727200" cy="914400"/>
          </a:xfrm>
          <a:prstGeom prst="rect">
            <a:avLst/>
          </a:prstGeom>
        </p:spPr>
        <p:style>
          <a:lnRef idx="1">
            <a:schemeClr val="dk1"/>
          </a:lnRef>
          <a:fillRef idx="2">
            <a:schemeClr val="dk1"/>
          </a:fillRef>
          <a:effectRef idx="1">
            <a:schemeClr val="dk1"/>
          </a:effectRef>
          <a:fontRef idx="minor">
            <a:schemeClr val="dk1"/>
          </a:fontRef>
        </p:style>
        <p:txBody>
          <a:bodyPr lIns="121917" tIns="60958" rIns="121917" bIns="60958" rtlCol="0" anchor="ctr"/>
          <a:lstStyle/>
          <a:p>
            <a:pPr algn="ctr"/>
            <a:r>
              <a:rPr lang="en-US" sz="2100" b="1" dirty="0"/>
              <a:t>L</a:t>
            </a:r>
            <a:r>
              <a:rPr lang="en-US" sz="2100" b="1" baseline="-25000" dirty="0"/>
              <a:t>2</a:t>
            </a:r>
            <a:r>
              <a:rPr lang="en-US" sz="2100" b="1" dirty="0"/>
              <a:t> Hash</a:t>
            </a:r>
          </a:p>
          <a:p>
            <a:pPr algn="ctr"/>
            <a:r>
              <a:rPr lang="en-US" sz="2100" b="1" dirty="0"/>
              <a:t>H</a:t>
            </a:r>
            <a:r>
              <a:rPr lang="en-US" sz="2100" b="1" baseline="-25000" dirty="0"/>
              <a:t>11</a:t>
            </a:r>
            <a:r>
              <a:rPr lang="en-US" sz="2100" b="1" dirty="0"/>
              <a:t>=Hash(T</a:t>
            </a:r>
            <a:r>
              <a:rPr lang="en-US" sz="2100" b="1" baseline="-25000" dirty="0"/>
              <a:t>4</a:t>
            </a:r>
            <a:r>
              <a:rPr lang="en-US" sz="2100" b="1" dirty="0"/>
              <a:t>)</a:t>
            </a:r>
          </a:p>
        </p:txBody>
      </p:sp>
      <p:sp>
        <p:nvSpPr>
          <p:cNvPr id="11" name="TextBox 10">
            <a:extLst>
              <a:ext uri="{FF2B5EF4-FFF2-40B4-BE49-F238E27FC236}">
                <a16:creationId xmlns:a16="http://schemas.microsoft.com/office/drawing/2014/main" id="{25F4E8BE-CDFF-694F-A790-A9065115AE49}"/>
              </a:ext>
            </a:extLst>
          </p:cNvPr>
          <p:cNvSpPr txBox="1"/>
          <p:nvPr/>
        </p:nvSpPr>
        <p:spPr>
          <a:xfrm>
            <a:off x="2098853" y="5687357"/>
            <a:ext cx="589258" cy="615549"/>
          </a:xfrm>
          <a:prstGeom prst="rect">
            <a:avLst/>
          </a:prstGeom>
          <a:noFill/>
        </p:spPr>
        <p:txBody>
          <a:bodyPr wrap="none" lIns="121917" tIns="60958" rIns="121917" bIns="60958" rtlCol="0">
            <a:spAutoFit/>
          </a:bodyPr>
          <a:lstStyle/>
          <a:p>
            <a:r>
              <a:rPr lang="en-US" sz="3200" b="1" dirty="0"/>
              <a:t>T</a:t>
            </a:r>
            <a:r>
              <a:rPr lang="en-US" sz="3200" b="1" baseline="-25000" dirty="0"/>
              <a:t>1</a:t>
            </a:r>
          </a:p>
        </p:txBody>
      </p:sp>
      <p:sp>
        <p:nvSpPr>
          <p:cNvPr id="12" name="TextBox 11">
            <a:extLst>
              <a:ext uri="{FF2B5EF4-FFF2-40B4-BE49-F238E27FC236}">
                <a16:creationId xmlns:a16="http://schemas.microsoft.com/office/drawing/2014/main" id="{3A9311D0-154F-544A-BA12-B9DFA63F1F39}"/>
              </a:ext>
            </a:extLst>
          </p:cNvPr>
          <p:cNvSpPr txBox="1"/>
          <p:nvPr/>
        </p:nvSpPr>
        <p:spPr>
          <a:xfrm>
            <a:off x="4121212" y="5631089"/>
            <a:ext cx="589258" cy="615549"/>
          </a:xfrm>
          <a:prstGeom prst="rect">
            <a:avLst/>
          </a:prstGeom>
          <a:noFill/>
        </p:spPr>
        <p:txBody>
          <a:bodyPr wrap="none" lIns="121917" tIns="60958" rIns="121917" bIns="60958" rtlCol="0">
            <a:spAutoFit/>
          </a:bodyPr>
          <a:lstStyle/>
          <a:p>
            <a:r>
              <a:rPr lang="en-US" sz="3200" b="1" dirty="0"/>
              <a:t>T</a:t>
            </a:r>
            <a:r>
              <a:rPr lang="en-US" sz="3200" b="1" baseline="-25000" dirty="0"/>
              <a:t>2</a:t>
            </a:r>
          </a:p>
        </p:txBody>
      </p:sp>
      <p:sp>
        <p:nvSpPr>
          <p:cNvPr id="13" name="TextBox 12">
            <a:extLst>
              <a:ext uri="{FF2B5EF4-FFF2-40B4-BE49-F238E27FC236}">
                <a16:creationId xmlns:a16="http://schemas.microsoft.com/office/drawing/2014/main" id="{4CCB24C8-56A1-534D-B44C-FF8A5E2CAFC5}"/>
              </a:ext>
            </a:extLst>
          </p:cNvPr>
          <p:cNvSpPr txBox="1"/>
          <p:nvPr/>
        </p:nvSpPr>
        <p:spPr>
          <a:xfrm>
            <a:off x="6184112" y="5631089"/>
            <a:ext cx="589258" cy="615549"/>
          </a:xfrm>
          <a:prstGeom prst="rect">
            <a:avLst/>
          </a:prstGeom>
          <a:noFill/>
        </p:spPr>
        <p:txBody>
          <a:bodyPr wrap="none" lIns="121917" tIns="60958" rIns="121917" bIns="60958" rtlCol="0">
            <a:spAutoFit/>
          </a:bodyPr>
          <a:lstStyle/>
          <a:p>
            <a:r>
              <a:rPr lang="en-US" sz="3200" b="1" dirty="0"/>
              <a:t>T</a:t>
            </a:r>
            <a:r>
              <a:rPr lang="en-US" sz="3200" b="1" baseline="-25000" dirty="0"/>
              <a:t>3</a:t>
            </a:r>
          </a:p>
        </p:txBody>
      </p:sp>
      <p:sp>
        <p:nvSpPr>
          <p:cNvPr id="14" name="TextBox 13">
            <a:extLst>
              <a:ext uri="{FF2B5EF4-FFF2-40B4-BE49-F238E27FC236}">
                <a16:creationId xmlns:a16="http://schemas.microsoft.com/office/drawing/2014/main" id="{184C1328-121A-A74B-B79A-5FED27962DE8}"/>
              </a:ext>
            </a:extLst>
          </p:cNvPr>
          <p:cNvSpPr txBox="1"/>
          <p:nvPr/>
        </p:nvSpPr>
        <p:spPr>
          <a:xfrm>
            <a:off x="8301117" y="5631089"/>
            <a:ext cx="589258" cy="615549"/>
          </a:xfrm>
          <a:prstGeom prst="rect">
            <a:avLst/>
          </a:prstGeom>
          <a:noFill/>
        </p:spPr>
        <p:txBody>
          <a:bodyPr wrap="none" lIns="121917" tIns="60958" rIns="121917" bIns="60958" rtlCol="0">
            <a:spAutoFit/>
          </a:bodyPr>
          <a:lstStyle/>
          <a:p>
            <a:r>
              <a:rPr lang="en-US" sz="3200" b="1" dirty="0"/>
              <a:t>T</a:t>
            </a:r>
            <a:r>
              <a:rPr lang="en-US" sz="3200" b="1" baseline="-25000" dirty="0"/>
              <a:t>4</a:t>
            </a:r>
          </a:p>
        </p:txBody>
      </p:sp>
      <p:cxnSp>
        <p:nvCxnSpPr>
          <p:cNvPr id="15" name="Straight Arrow Connector 14">
            <a:extLst>
              <a:ext uri="{FF2B5EF4-FFF2-40B4-BE49-F238E27FC236}">
                <a16:creationId xmlns:a16="http://schemas.microsoft.com/office/drawing/2014/main" id="{C4436EB8-4E3F-164A-A26B-C3374434B6DC}"/>
              </a:ext>
            </a:extLst>
          </p:cNvPr>
          <p:cNvCxnSpPr>
            <a:cxnSpLocks/>
            <a:stCxn id="5" idx="0"/>
          </p:cNvCxnSpPr>
          <p:nvPr/>
        </p:nvCxnSpPr>
        <p:spPr>
          <a:xfrm flipV="1">
            <a:off x="4017337" y="2609155"/>
            <a:ext cx="1152659" cy="552240"/>
          </a:xfrm>
          <a:prstGeom prst="straightConnector1">
            <a:avLst/>
          </a:prstGeom>
          <a:ln w="57150">
            <a:solidFill>
              <a:schemeClr val="tx1">
                <a:lumMod val="95000"/>
                <a:lumOff val="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B8ACF42-C841-814D-9570-DC8A4F1B4DC6}"/>
              </a:ext>
            </a:extLst>
          </p:cNvPr>
          <p:cNvCxnSpPr>
            <a:cxnSpLocks/>
            <a:stCxn id="6" idx="0"/>
          </p:cNvCxnSpPr>
          <p:nvPr/>
        </p:nvCxnSpPr>
        <p:spPr>
          <a:xfrm flipH="1" flipV="1">
            <a:off x="6885013" y="2592707"/>
            <a:ext cx="1120061" cy="487613"/>
          </a:xfrm>
          <a:prstGeom prst="straightConnector1">
            <a:avLst/>
          </a:prstGeom>
          <a:ln w="57150">
            <a:solidFill>
              <a:schemeClr val="tx1">
                <a:lumMod val="95000"/>
                <a:lumOff val="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684619B-B09D-584A-80A2-33F0D8C9865B}"/>
              </a:ext>
            </a:extLst>
          </p:cNvPr>
          <p:cNvCxnSpPr>
            <a:stCxn id="7" idx="0"/>
          </p:cNvCxnSpPr>
          <p:nvPr/>
        </p:nvCxnSpPr>
        <p:spPr>
          <a:xfrm flipV="1">
            <a:off x="3024214" y="4095632"/>
            <a:ext cx="434745" cy="552320"/>
          </a:xfrm>
          <a:prstGeom prst="straightConnector1">
            <a:avLst/>
          </a:prstGeom>
          <a:ln w="57150">
            <a:solidFill>
              <a:schemeClr val="tx1">
                <a:lumMod val="95000"/>
                <a:lumOff val="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220CF0B-9133-D14D-8384-7D5BCFBE7536}"/>
              </a:ext>
            </a:extLst>
          </p:cNvPr>
          <p:cNvCxnSpPr>
            <a:stCxn id="8" idx="0"/>
          </p:cNvCxnSpPr>
          <p:nvPr/>
        </p:nvCxnSpPr>
        <p:spPr>
          <a:xfrm flipH="1" flipV="1">
            <a:off x="4542977" y="4074858"/>
            <a:ext cx="469692" cy="531544"/>
          </a:xfrm>
          <a:prstGeom prst="straightConnector1">
            <a:avLst/>
          </a:prstGeom>
          <a:ln w="57150">
            <a:solidFill>
              <a:schemeClr val="tx1">
                <a:lumMod val="95000"/>
                <a:lumOff val="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DA68DE2-8884-2E41-A995-1C5A6435F888}"/>
              </a:ext>
            </a:extLst>
          </p:cNvPr>
          <p:cNvCxnSpPr>
            <a:stCxn id="9" idx="0"/>
          </p:cNvCxnSpPr>
          <p:nvPr/>
        </p:nvCxnSpPr>
        <p:spPr>
          <a:xfrm flipV="1">
            <a:off x="7064367" y="3994720"/>
            <a:ext cx="632055" cy="588955"/>
          </a:xfrm>
          <a:prstGeom prst="straightConnector1">
            <a:avLst/>
          </a:prstGeom>
          <a:ln w="57150">
            <a:solidFill>
              <a:schemeClr val="tx1">
                <a:lumMod val="95000"/>
                <a:lumOff val="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1126810-FA89-0740-8B2E-5021CB0B4A07}"/>
              </a:ext>
            </a:extLst>
          </p:cNvPr>
          <p:cNvCxnSpPr>
            <a:stCxn id="10" idx="0"/>
          </p:cNvCxnSpPr>
          <p:nvPr/>
        </p:nvCxnSpPr>
        <p:spPr>
          <a:xfrm flipH="1" flipV="1">
            <a:off x="8443747" y="3975801"/>
            <a:ext cx="612188" cy="570033"/>
          </a:xfrm>
          <a:prstGeom prst="straightConnector1">
            <a:avLst/>
          </a:prstGeom>
          <a:ln w="57150">
            <a:solidFill>
              <a:schemeClr val="tx1">
                <a:lumMod val="95000"/>
                <a:lumOff val="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AD3CC8D1-7779-0540-851D-AD3017DC8D54}"/>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615166" y="5568572"/>
            <a:ext cx="990600" cy="990600"/>
          </a:xfrm>
          <a:prstGeom prst="rect">
            <a:avLst/>
          </a:prstGeom>
        </p:spPr>
      </p:pic>
      <p:pic>
        <p:nvPicPr>
          <p:cNvPr id="22" name="Picture 21">
            <a:extLst>
              <a:ext uri="{FF2B5EF4-FFF2-40B4-BE49-F238E27FC236}">
                <a16:creationId xmlns:a16="http://schemas.microsoft.com/office/drawing/2014/main" id="{1689AA1F-F4D5-014F-8CE5-E80B444D5A5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75485" y="5591727"/>
            <a:ext cx="990600" cy="990600"/>
          </a:xfrm>
          <a:prstGeom prst="rect">
            <a:avLst/>
          </a:prstGeom>
        </p:spPr>
      </p:pic>
      <p:pic>
        <p:nvPicPr>
          <p:cNvPr id="23" name="Picture 22">
            <a:extLst>
              <a:ext uri="{FF2B5EF4-FFF2-40B4-BE49-F238E27FC236}">
                <a16:creationId xmlns:a16="http://schemas.microsoft.com/office/drawing/2014/main" id="{B5161361-369D-2446-B3F1-2AE4791EAEA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756143" y="5562352"/>
            <a:ext cx="990600" cy="990600"/>
          </a:xfrm>
          <a:prstGeom prst="rect">
            <a:avLst/>
          </a:prstGeom>
        </p:spPr>
      </p:pic>
      <p:pic>
        <p:nvPicPr>
          <p:cNvPr id="24" name="Picture 23">
            <a:extLst>
              <a:ext uri="{FF2B5EF4-FFF2-40B4-BE49-F238E27FC236}">
                <a16:creationId xmlns:a16="http://schemas.microsoft.com/office/drawing/2014/main" id="{42A8B306-09F7-8648-8D52-E080202ABBF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810059" y="5591727"/>
            <a:ext cx="990600" cy="990600"/>
          </a:xfrm>
          <a:prstGeom prst="rect">
            <a:avLst/>
          </a:prstGeom>
        </p:spPr>
      </p:pic>
      <p:sp>
        <p:nvSpPr>
          <p:cNvPr id="25" name="TextBox 24">
            <a:extLst>
              <a:ext uri="{FF2B5EF4-FFF2-40B4-BE49-F238E27FC236}">
                <a16:creationId xmlns:a16="http://schemas.microsoft.com/office/drawing/2014/main" id="{47D0E087-A87B-DC4C-8FBF-86925B7FAE0D}"/>
              </a:ext>
            </a:extLst>
          </p:cNvPr>
          <p:cNvSpPr txBox="1"/>
          <p:nvPr/>
        </p:nvSpPr>
        <p:spPr>
          <a:xfrm>
            <a:off x="8019626" y="1889286"/>
            <a:ext cx="1433207" cy="400105"/>
          </a:xfrm>
          <a:prstGeom prst="rect">
            <a:avLst/>
          </a:prstGeom>
          <a:noFill/>
        </p:spPr>
        <p:txBody>
          <a:bodyPr wrap="none" lIns="121917" tIns="60958" rIns="121917" bIns="60958" rtlCol="0">
            <a:spAutoFit/>
          </a:bodyPr>
          <a:lstStyle/>
          <a:p>
            <a:r>
              <a:rPr lang="en-US" b="1" dirty="0" err="1"/>
              <a:t>Merkle</a:t>
            </a:r>
            <a:r>
              <a:rPr lang="en-US" b="1" dirty="0"/>
              <a:t> Root</a:t>
            </a:r>
          </a:p>
        </p:txBody>
      </p:sp>
      <p:cxnSp>
        <p:nvCxnSpPr>
          <p:cNvPr id="26" name="Straight Arrow Connector 25">
            <a:extLst>
              <a:ext uri="{FF2B5EF4-FFF2-40B4-BE49-F238E27FC236}">
                <a16:creationId xmlns:a16="http://schemas.microsoft.com/office/drawing/2014/main" id="{266A4BB6-68CD-574A-B9DD-C539B793CCA4}"/>
              </a:ext>
            </a:extLst>
          </p:cNvPr>
          <p:cNvCxnSpPr>
            <a:stCxn id="25" idx="1"/>
            <a:endCxn id="4" idx="3"/>
          </p:cNvCxnSpPr>
          <p:nvPr/>
        </p:nvCxnSpPr>
        <p:spPr>
          <a:xfrm flipH="1">
            <a:off x="7291412" y="2089339"/>
            <a:ext cx="728214" cy="4616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07336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886992-D7F3-0E4D-AEBF-7C945F1FCBB1}"/>
              </a:ext>
            </a:extLst>
          </p:cNvPr>
          <p:cNvSpPr>
            <a:spLocks noGrp="1"/>
          </p:cNvSpPr>
          <p:nvPr>
            <p:ph type="title"/>
          </p:nvPr>
        </p:nvSpPr>
        <p:spPr/>
        <p:txBody>
          <a:bodyPr/>
          <a:lstStyle/>
          <a:p>
            <a:r>
              <a:rPr lang="en-US" dirty="0" err="1"/>
              <a:t>Blockchain</a:t>
            </a:r>
            <a:r>
              <a:rPr lang="en-US" dirty="0"/>
              <a:t> as a </a:t>
            </a:r>
            <a:r>
              <a:rPr lang="en-US" dirty="0" err="1"/>
              <a:t>Hashchain</a:t>
            </a:r>
            <a:endParaRPr lang="en-US" dirty="0"/>
          </a:p>
        </p:txBody>
      </p:sp>
      <p:sp>
        <p:nvSpPr>
          <p:cNvPr id="4" name="Rectangle 3">
            <a:extLst>
              <a:ext uri="{FF2B5EF4-FFF2-40B4-BE49-F238E27FC236}">
                <a16:creationId xmlns:a16="http://schemas.microsoft.com/office/drawing/2014/main" id="{982A40E4-F982-3048-8CD6-CD7558201265}"/>
              </a:ext>
            </a:extLst>
          </p:cNvPr>
          <p:cNvSpPr/>
          <p:nvPr/>
        </p:nvSpPr>
        <p:spPr>
          <a:xfrm>
            <a:off x="0" y="1843660"/>
            <a:ext cx="3352800" cy="3657600"/>
          </a:xfrm>
          <a:prstGeom prst="rect">
            <a:avLst/>
          </a:prstGeom>
        </p:spPr>
        <p:style>
          <a:lnRef idx="1">
            <a:schemeClr val="accent4"/>
          </a:lnRef>
          <a:fillRef idx="2">
            <a:schemeClr val="accent4"/>
          </a:fillRef>
          <a:effectRef idx="1">
            <a:schemeClr val="accent4"/>
          </a:effectRef>
          <a:fontRef idx="minor">
            <a:schemeClr val="dk1"/>
          </a:fontRef>
        </p:style>
        <p:txBody>
          <a:bodyPr lIns="121917" tIns="60958" rIns="121917" bIns="60958" rtlCol="0" anchor="ctr"/>
          <a:lstStyle/>
          <a:p>
            <a:pPr algn="ctr"/>
            <a:endParaRPr lang="en-US"/>
          </a:p>
        </p:txBody>
      </p:sp>
      <p:sp>
        <p:nvSpPr>
          <p:cNvPr id="5" name="TextBox 4">
            <a:extLst>
              <a:ext uri="{FF2B5EF4-FFF2-40B4-BE49-F238E27FC236}">
                <a16:creationId xmlns:a16="http://schemas.microsoft.com/office/drawing/2014/main" id="{C9D1ABB4-FB43-784D-9ADA-8426D40614EC}"/>
              </a:ext>
            </a:extLst>
          </p:cNvPr>
          <p:cNvSpPr txBox="1"/>
          <p:nvPr/>
        </p:nvSpPr>
        <p:spPr>
          <a:xfrm>
            <a:off x="1" y="1956118"/>
            <a:ext cx="2498975" cy="615553"/>
          </a:xfrm>
          <a:prstGeom prst="rect">
            <a:avLst/>
          </a:prstGeom>
          <a:noFill/>
        </p:spPr>
        <p:txBody>
          <a:bodyPr wrap="none" lIns="121917" tIns="60958" rIns="121917" bIns="60958" rtlCol="0">
            <a:spAutoFit/>
          </a:bodyPr>
          <a:lstStyle/>
          <a:p>
            <a:r>
              <a:rPr lang="en-US" sz="3200" b="1" dirty="0"/>
              <a:t>Block Header</a:t>
            </a:r>
          </a:p>
        </p:txBody>
      </p:sp>
      <p:sp>
        <p:nvSpPr>
          <p:cNvPr id="6" name="Rectangle 5">
            <a:extLst>
              <a:ext uri="{FF2B5EF4-FFF2-40B4-BE49-F238E27FC236}">
                <a16:creationId xmlns:a16="http://schemas.microsoft.com/office/drawing/2014/main" id="{244E0B9C-1530-3348-9209-702FFC744A05}"/>
              </a:ext>
            </a:extLst>
          </p:cNvPr>
          <p:cNvSpPr/>
          <p:nvPr/>
        </p:nvSpPr>
        <p:spPr>
          <a:xfrm>
            <a:off x="203200" y="3047303"/>
            <a:ext cx="1422400" cy="812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en-US" b="1" dirty="0"/>
              <a:t>Previous Hash</a:t>
            </a:r>
          </a:p>
        </p:txBody>
      </p:sp>
      <p:sp>
        <p:nvSpPr>
          <p:cNvPr id="7" name="Rectangle 6">
            <a:extLst>
              <a:ext uri="{FF2B5EF4-FFF2-40B4-BE49-F238E27FC236}">
                <a16:creationId xmlns:a16="http://schemas.microsoft.com/office/drawing/2014/main" id="{E69728F1-16D9-9A45-A5FF-59699DA8E865}"/>
              </a:ext>
            </a:extLst>
          </p:cNvPr>
          <p:cNvSpPr/>
          <p:nvPr/>
        </p:nvSpPr>
        <p:spPr>
          <a:xfrm>
            <a:off x="1849120" y="3047303"/>
            <a:ext cx="1422400" cy="812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lIns="121917" tIns="60958" rIns="121917" bIns="60958" rtlCol="0" anchor="ctr"/>
          <a:lstStyle/>
          <a:p>
            <a:pPr algn="ctr"/>
            <a:r>
              <a:rPr lang="en-US" b="1" dirty="0"/>
              <a:t>Nonce</a:t>
            </a:r>
          </a:p>
        </p:txBody>
      </p:sp>
      <p:sp>
        <p:nvSpPr>
          <p:cNvPr id="8" name="Rectangle 7">
            <a:extLst>
              <a:ext uri="{FF2B5EF4-FFF2-40B4-BE49-F238E27FC236}">
                <a16:creationId xmlns:a16="http://schemas.microsoft.com/office/drawing/2014/main" id="{7A0BDE94-642D-4849-BE58-674F53E4387F}"/>
              </a:ext>
            </a:extLst>
          </p:cNvPr>
          <p:cNvSpPr/>
          <p:nvPr/>
        </p:nvSpPr>
        <p:spPr>
          <a:xfrm>
            <a:off x="203200" y="4253961"/>
            <a:ext cx="1422400" cy="812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lIns="121917" tIns="60958" rIns="121917" bIns="60958" rtlCol="0" anchor="ctr"/>
          <a:lstStyle/>
          <a:p>
            <a:pPr algn="ctr"/>
            <a:r>
              <a:rPr lang="en-US" b="1" dirty="0" err="1"/>
              <a:t>Merkle</a:t>
            </a:r>
            <a:r>
              <a:rPr lang="en-US" b="1" dirty="0"/>
              <a:t> Root</a:t>
            </a:r>
          </a:p>
        </p:txBody>
      </p:sp>
      <p:sp>
        <p:nvSpPr>
          <p:cNvPr id="9" name="Rectangle 8">
            <a:extLst>
              <a:ext uri="{FF2B5EF4-FFF2-40B4-BE49-F238E27FC236}">
                <a16:creationId xmlns:a16="http://schemas.microsoft.com/office/drawing/2014/main" id="{1A87CECF-BE6F-7D4D-8AD8-5A052E34368F}"/>
              </a:ext>
            </a:extLst>
          </p:cNvPr>
          <p:cNvSpPr/>
          <p:nvPr/>
        </p:nvSpPr>
        <p:spPr>
          <a:xfrm>
            <a:off x="1828800" y="4247691"/>
            <a:ext cx="1422400" cy="812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rtlCol="0" anchor="ctr"/>
          <a:lstStyle/>
          <a:p>
            <a:pPr algn="ctr"/>
            <a:r>
              <a:rPr lang="en-US" b="1" dirty="0"/>
              <a:t>Block Hash</a:t>
            </a:r>
          </a:p>
        </p:txBody>
      </p:sp>
      <p:sp>
        <p:nvSpPr>
          <p:cNvPr id="10" name="Rectangle 9">
            <a:extLst>
              <a:ext uri="{FF2B5EF4-FFF2-40B4-BE49-F238E27FC236}">
                <a16:creationId xmlns:a16="http://schemas.microsoft.com/office/drawing/2014/main" id="{2C37F13F-0E9E-444A-8AA1-173B27D89620}"/>
              </a:ext>
            </a:extLst>
          </p:cNvPr>
          <p:cNvSpPr/>
          <p:nvPr/>
        </p:nvSpPr>
        <p:spPr>
          <a:xfrm>
            <a:off x="4536055" y="1843660"/>
            <a:ext cx="3352800" cy="3657600"/>
          </a:xfrm>
          <a:prstGeom prst="rect">
            <a:avLst/>
          </a:prstGeom>
        </p:spPr>
        <p:style>
          <a:lnRef idx="1">
            <a:schemeClr val="accent4"/>
          </a:lnRef>
          <a:fillRef idx="2">
            <a:schemeClr val="accent4"/>
          </a:fillRef>
          <a:effectRef idx="1">
            <a:schemeClr val="accent4"/>
          </a:effectRef>
          <a:fontRef idx="minor">
            <a:schemeClr val="dk1"/>
          </a:fontRef>
        </p:style>
        <p:txBody>
          <a:bodyPr lIns="121917" tIns="60958" rIns="121917" bIns="60958" rtlCol="0" anchor="ctr"/>
          <a:lstStyle/>
          <a:p>
            <a:pPr algn="ctr"/>
            <a:endParaRPr lang="en-US"/>
          </a:p>
        </p:txBody>
      </p:sp>
      <p:sp>
        <p:nvSpPr>
          <p:cNvPr id="11" name="TextBox 10">
            <a:extLst>
              <a:ext uri="{FF2B5EF4-FFF2-40B4-BE49-F238E27FC236}">
                <a16:creationId xmlns:a16="http://schemas.microsoft.com/office/drawing/2014/main" id="{58FC8AFA-6FD5-FA43-9AEC-C549451B8210}"/>
              </a:ext>
            </a:extLst>
          </p:cNvPr>
          <p:cNvSpPr txBox="1"/>
          <p:nvPr/>
        </p:nvSpPr>
        <p:spPr>
          <a:xfrm>
            <a:off x="4536055" y="1956118"/>
            <a:ext cx="2498975" cy="615553"/>
          </a:xfrm>
          <a:prstGeom prst="rect">
            <a:avLst/>
          </a:prstGeom>
          <a:noFill/>
        </p:spPr>
        <p:txBody>
          <a:bodyPr wrap="none" lIns="121917" tIns="60958" rIns="121917" bIns="60958" rtlCol="0">
            <a:spAutoFit/>
          </a:bodyPr>
          <a:lstStyle/>
          <a:p>
            <a:r>
              <a:rPr lang="en-US" sz="3200" b="1" dirty="0"/>
              <a:t>Block Header</a:t>
            </a:r>
          </a:p>
        </p:txBody>
      </p:sp>
      <p:sp>
        <p:nvSpPr>
          <p:cNvPr id="12" name="Rectangle 11">
            <a:extLst>
              <a:ext uri="{FF2B5EF4-FFF2-40B4-BE49-F238E27FC236}">
                <a16:creationId xmlns:a16="http://schemas.microsoft.com/office/drawing/2014/main" id="{87088979-B5D7-C049-B9F2-25F8FAD7D066}"/>
              </a:ext>
            </a:extLst>
          </p:cNvPr>
          <p:cNvSpPr/>
          <p:nvPr/>
        </p:nvSpPr>
        <p:spPr>
          <a:xfrm>
            <a:off x="4739255" y="3047303"/>
            <a:ext cx="1422400" cy="812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en-US" b="1" dirty="0"/>
              <a:t>Previous Hash</a:t>
            </a:r>
          </a:p>
        </p:txBody>
      </p:sp>
      <p:sp>
        <p:nvSpPr>
          <p:cNvPr id="13" name="Rectangle 12">
            <a:extLst>
              <a:ext uri="{FF2B5EF4-FFF2-40B4-BE49-F238E27FC236}">
                <a16:creationId xmlns:a16="http://schemas.microsoft.com/office/drawing/2014/main" id="{BD5F0C5C-AB64-384F-BADB-9F0FF40DF558}"/>
              </a:ext>
            </a:extLst>
          </p:cNvPr>
          <p:cNvSpPr/>
          <p:nvPr/>
        </p:nvSpPr>
        <p:spPr>
          <a:xfrm>
            <a:off x="6385175" y="3047303"/>
            <a:ext cx="1422400" cy="812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lIns="121917" tIns="60958" rIns="121917" bIns="60958" rtlCol="0" anchor="ctr"/>
          <a:lstStyle/>
          <a:p>
            <a:pPr algn="ctr"/>
            <a:r>
              <a:rPr lang="en-US" b="1" dirty="0"/>
              <a:t>Nonce</a:t>
            </a:r>
          </a:p>
        </p:txBody>
      </p:sp>
      <p:sp>
        <p:nvSpPr>
          <p:cNvPr id="14" name="Rectangle 13">
            <a:extLst>
              <a:ext uri="{FF2B5EF4-FFF2-40B4-BE49-F238E27FC236}">
                <a16:creationId xmlns:a16="http://schemas.microsoft.com/office/drawing/2014/main" id="{6C1949AC-22DA-0743-8C03-CEF1889B02C7}"/>
              </a:ext>
            </a:extLst>
          </p:cNvPr>
          <p:cNvSpPr/>
          <p:nvPr/>
        </p:nvSpPr>
        <p:spPr>
          <a:xfrm>
            <a:off x="4739255" y="4253961"/>
            <a:ext cx="1422400" cy="812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lIns="121917" tIns="60958" rIns="121917" bIns="60958" rtlCol="0" anchor="ctr"/>
          <a:lstStyle/>
          <a:p>
            <a:pPr algn="ctr"/>
            <a:r>
              <a:rPr lang="en-US" b="1" dirty="0" err="1"/>
              <a:t>Merkle</a:t>
            </a:r>
            <a:r>
              <a:rPr lang="en-US" b="1" dirty="0"/>
              <a:t> Root</a:t>
            </a:r>
          </a:p>
        </p:txBody>
      </p:sp>
      <p:sp>
        <p:nvSpPr>
          <p:cNvPr id="15" name="Rectangle 14">
            <a:extLst>
              <a:ext uri="{FF2B5EF4-FFF2-40B4-BE49-F238E27FC236}">
                <a16:creationId xmlns:a16="http://schemas.microsoft.com/office/drawing/2014/main" id="{DFFB90B7-BFBE-6145-A38F-2439856273D6}"/>
              </a:ext>
            </a:extLst>
          </p:cNvPr>
          <p:cNvSpPr/>
          <p:nvPr/>
        </p:nvSpPr>
        <p:spPr>
          <a:xfrm>
            <a:off x="6364855" y="4247691"/>
            <a:ext cx="1422400" cy="812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rtlCol="0" anchor="ctr"/>
          <a:lstStyle/>
          <a:p>
            <a:pPr algn="ctr"/>
            <a:r>
              <a:rPr lang="en-US" b="1" dirty="0"/>
              <a:t>Block Hash</a:t>
            </a:r>
          </a:p>
        </p:txBody>
      </p:sp>
      <p:sp>
        <p:nvSpPr>
          <p:cNvPr id="16" name="Rectangle 15">
            <a:extLst>
              <a:ext uri="{FF2B5EF4-FFF2-40B4-BE49-F238E27FC236}">
                <a16:creationId xmlns:a16="http://schemas.microsoft.com/office/drawing/2014/main" id="{724C5CE0-4DC4-0B40-9BC4-786E0AD6E3FD}"/>
              </a:ext>
            </a:extLst>
          </p:cNvPr>
          <p:cNvSpPr/>
          <p:nvPr/>
        </p:nvSpPr>
        <p:spPr>
          <a:xfrm>
            <a:off x="8803255" y="1843660"/>
            <a:ext cx="3352800" cy="3657600"/>
          </a:xfrm>
          <a:prstGeom prst="rect">
            <a:avLst/>
          </a:prstGeom>
        </p:spPr>
        <p:style>
          <a:lnRef idx="1">
            <a:schemeClr val="accent4"/>
          </a:lnRef>
          <a:fillRef idx="2">
            <a:schemeClr val="accent4"/>
          </a:fillRef>
          <a:effectRef idx="1">
            <a:schemeClr val="accent4"/>
          </a:effectRef>
          <a:fontRef idx="minor">
            <a:schemeClr val="dk1"/>
          </a:fontRef>
        </p:style>
        <p:txBody>
          <a:bodyPr lIns="121917" tIns="60958" rIns="121917" bIns="60958" rtlCol="0" anchor="ctr"/>
          <a:lstStyle/>
          <a:p>
            <a:pPr algn="ctr"/>
            <a:endParaRPr lang="en-US"/>
          </a:p>
        </p:txBody>
      </p:sp>
      <p:sp>
        <p:nvSpPr>
          <p:cNvPr id="17" name="TextBox 16">
            <a:extLst>
              <a:ext uri="{FF2B5EF4-FFF2-40B4-BE49-F238E27FC236}">
                <a16:creationId xmlns:a16="http://schemas.microsoft.com/office/drawing/2014/main" id="{FE3F23DD-83A4-2B41-9754-04B68101C5BB}"/>
              </a:ext>
            </a:extLst>
          </p:cNvPr>
          <p:cNvSpPr txBox="1"/>
          <p:nvPr/>
        </p:nvSpPr>
        <p:spPr>
          <a:xfrm>
            <a:off x="8803255" y="1956118"/>
            <a:ext cx="2498975" cy="615553"/>
          </a:xfrm>
          <a:prstGeom prst="rect">
            <a:avLst/>
          </a:prstGeom>
          <a:noFill/>
        </p:spPr>
        <p:txBody>
          <a:bodyPr wrap="none" lIns="121917" tIns="60958" rIns="121917" bIns="60958" rtlCol="0">
            <a:spAutoFit/>
          </a:bodyPr>
          <a:lstStyle/>
          <a:p>
            <a:r>
              <a:rPr lang="en-US" sz="3200" b="1" dirty="0"/>
              <a:t>Block Header</a:t>
            </a:r>
          </a:p>
        </p:txBody>
      </p:sp>
      <p:sp>
        <p:nvSpPr>
          <p:cNvPr id="18" name="Rectangle 17">
            <a:extLst>
              <a:ext uri="{FF2B5EF4-FFF2-40B4-BE49-F238E27FC236}">
                <a16:creationId xmlns:a16="http://schemas.microsoft.com/office/drawing/2014/main" id="{5F0FD9A2-1F58-4A49-AC50-677B2A00F252}"/>
              </a:ext>
            </a:extLst>
          </p:cNvPr>
          <p:cNvSpPr/>
          <p:nvPr/>
        </p:nvSpPr>
        <p:spPr>
          <a:xfrm>
            <a:off x="9006455" y="3047303"/>
            <a:ext cx="1422400" cy="812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en-US" b="1" dirty="0"/>
              <a:t>Previous Hash</a:t>
            </a:r>
          </a:p>
        </p:txBody>
      </p:sp>
      <p:sp>
        <p:nvSpPr>
          <p:cNvPr id="19" name="Rectangle 18">
            <a:extLst>
              <a:ext uri="{FF2B5EF4-FFF2-40B4-BE49-F238E27FC236}">
                <a16:creationId xmlns:a16="http://schemas.microsoft.com/office/drawing/2014/main" id="{A32897C8-D4D8-4F4B-ACAC-85C0FCA5D84C}"/>
              </a:ext>
            </a:extLst>
          </p:cNvPr>
          <p:cNvSpPr/>
          <p:nvPr/>
        </p:nvSpPr>
        <p:spPr>
          <a:xfrm>
            <a:off x="10652375" y="3047303"/>
            <a:ext cx="1422400" cy="812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lIns="121917" tIns="60958" rIns="121917" bIns="60958" rtlCol="0" anchor="ctr"/>
          <a:lstStyle/>
          <a:p>
            <a:pPr algn="ctr"/>
            <a:r>
              <a:rPr lang="en-US" b="1" dirty="0"/>
              <a:t>Nonce</a:t>
            </a:r>
          </a:p>
        </p:txBody>
      </p:sp>
      <p:sp>
        <p:nvSpPr>
          <p:cNvPr id="20" name="Rectangle 19">
            <a:extLst>
              <a:ext uri="{FF2B5EF4-FFF2-40B4-BE49-F238E27FC236}">
                <a16:creationId xmlns:a16="http://schemas.microsoft.com/office/drawing/2014/main" id="{ACBE6400-FB8F-A047-AB00-FA1F5EDF23B5}"/>
              </a:ext>
            </a:extLst>
          </p:cNvPr>
          <p:cNvSpPr/>
          <p:nvPr/>
        </p:nvSpPr>
        <p:spPr>
          <a:xfrm>
            <a:off x="9006455" y="4253961"/>
            <a:ext cx="1422400" cy="812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lIns="121917" tIns="60958" rIns="121917" bIns="60958" rtlCol="0" anchor="ctr"/>
          <a:lstStyle/>
          <a:p>
            <a:pPr algn="ctr"/>
            <a:r>
              <a:rPr lang="en-US" b="1" dirty="0" err="1"/>
              <a:t>Merkle</a:t>
            </a:r>
            <a:r>
              <a:rPr lang="en-US" b="1" dirty="0"/>
              <a:t> Root</a:t>
            </a:r>
          </a:p>
        </p:txBody>
      </p:sp>
      <p:sp>
        <p:nvSpPr>
          <p:cNvPr id="21" name="Rectangle 20">
            <a:extLst>
              <a:ext uri="{FF2B5EF4-FFF2-40B4-BE49-F238E27FC236}">
                <a16:creationId xmlns:a16="http://schemas.microsoft.com/office/drawing/2014/main" id="{EEF9C693-2A3D-F54F-94C1-F0306C2223E0}"/>
              </a:ext>
            </a:extLst>
          </p:cNvPr>
          <p:cNvSpPr/>
          <p:nvPr/>
        </p:nvSpPr>
        <p:spPr>
          <a:xfrm>
            <a:off x="10632055" y="4247691"/>
            <a:ext cx="1422400" cy="812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rtlCol="0" anchor="ctr"/>
          <a:lstStyle/>
          <a:p>
            <a:pPr algn="ctr"/>
            <a:r>
              <a:rPr lang="en-US" b="1" dirty="0"/>
              <a:t>Block Hash</a:t>
            </a:r>
          </a:p>
        </p:txBody>
      </p:sp>
      <p:cxnSp>
        <p:nvCxnSpPr>
          <p:cNvPr id="23" name="Elbow Connector 22">
            <a:extLst>
              <a:ext uri="{FF2B5EF4-FFF2-40B4-BE49-F238E27FC236}">
                <a16:creationId xmlns:a16="http://schemas.microsoft.com/office/drawing/2014/main" id="{75E1C169-4812-294B-B9DE-E39A9558A7A4}"/>
              </a:ext>
            </a:extLst>
          </p:cNvPr>
          <p:cNvCxnSpPr/>
          <p:nvPr/>
        </p:nvCxnSpPr>
        <p:spPr>
          <a:xfrm rot="10800000" flipV="1">
            <a:off x="7620002" y="3429000"/>
            <a:ext cx="1386455" cy="1219200"/>
          </a:xfrm>
          <a:prstGeom prst="bentConnector3">
            <a:avLst/>
          </a:prstGeom>
          <a:ln w="762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a:extLst>
              <a:ext uri="{FF2B5EF4-FFF2-40B4-BE49-F238E27FC236}">
                <a16:creationId xmlns:a16="http://schemas.microsoft.com/office/drawing/2014/main" id="{5A42C869-2582-504E-BF1E-B80D97A0AD63}"/>
              </a:ext>
            </a:extLst>
          </p:cNvPr>
          <p:cNvCxnSpPr/>
          <p:nvPr/>
        </p:nvCxnSpPr>
        <p:spPr>
          <a:xfrm rot="10800000" flipV="1">
            <a:off x="3035496" y="3441161"/>
            <a:ext cx="1703761" cy="1226979"/>
          </a:xfrm>
          <a:prstGeom prst="bentConnector3">
            <a:avLst/>
          </a:prstGeom>
          <a:ln w="762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96510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FFC55-558E-ED12-3ADD-1EC113B6CCCD}"/>
              </a:ext>
            </a:extLst>
          </p:cNvPr>
          <p:cNvSpPr>
            <a:spLocks noGrp="1"/>
          </p:cNvSpPr>
          <p:nvPr>
            <p:ph type="title"/>
          </p:nvPr>
        </p:nvSpPr>
        <p:spPr/>
        <p:txBody>
          <a:bodyPr/>
          <a:lstStyle/>
          <a:p>
            <a:pPr algn="ctr"/>
            <a:r>
              <a:rPr lang="en-US" dirty="0"/>
              <a:t>Demo</a:t>
            </a:r>
          </a:p>
        </p:txBody>
      </p:sp>
      <p:sp>
        <p:nvSpPr>
          <p:cNvPr id="3" name="Content Placeholder 2">
            <a:extLst>
              <a:ext uri="{FF2B5EF4-FFF2-40B4-BE49-F238E27FC236}">
                <a16:creationId xmlns:a16="http://schemas.microsoft.com/office/drawing/2014/main" id="{09B5272E-623B-2668-AB83-BF555D8ADE42}"/>
              </a:ext>
            </a:extLst>
          </p:cNvPr>
          <p:cNvSpPr>
            <a:spLocks noGrp="1"/>
          </p:cNvSpPr>
          <p:nvPr>
            <p:ph idx="1"/>
          </p:nvPr>
        </p:nvSpPr>
        <p:spPr/>
        <p:txBody>
          <a:bodyPr/>
          <a:lstStyle/>
          <a:p>
            <a:endParaRPr lang="en-US" dirty="0"/>
          </a:p>
          <a:p>
            <a:r>
              <a:rPr lang="en-IN" sz="1800" i="0" u="sng" dirty="0">
                <a:solidFill>
                  <a:srgbClr val="1155CC"/>
                </a:solidFill>
                <a:effectLst/>
                <a:latin typeface="Arial" panose="020B0604020202020204" pitchFamily="34" charset="0"/>
                <a:hlinkClick r:id="rId2"/>
              </a:rPr>
              <a:t>http://www.blockchain-basics.com/HashFunctions.html</a:t>
            </a:r>
            <a:endParaRPr lang="en-IN" sz="1800" i="0" u="sng" dirty="0">
              <a:solidFill>
                <a:srgbClr val="1155CC"/>
              </a:solidFill>
              <a:effectLst/>
              <a:latin typeface="Arial" panose="020B0604020202020204" pitchFamily="34" charset="0"/>
            </a:endParaRPr>
          </a:p>
          <a:p>
            <a:endParaRPr lang="en-IN" b="0" i="0" u="sng" dirty="0">
              <a:solidFill>
                <a:srgbClr val="1155CC"/>
              </a:solidFill>
              <a:effectLst/>
              <a:latin typeface="Arial" panose="020B0604020202020204" pitchFamily="34" charset="0"/>
              <a:hlinkClick r:id="rId3"/>
            </a:endParaRPr>
          </a:p>
          <a:p>
            <a:endParaRPr lang="en-IN" u="sng" dirty="0">
              <a:solidFill>
                <a:srgbClr val="1155CC"/>
              </a:solidFill>
              <a:latin typeface="Arial" panose="020B0604020202020204" pitchFamily="34" charset="0"/>
              <a:hlinkClick r:id="rId3"/>
            </a:endParaRPr>
          </a:p>
          <a:p>
            <a:r>
              <a:rPr lang="en-US" dirty="0">
                <a:hlinkClick r:id="rId3"/>
              </a:rPr>
              <a:t>https://andersbrownworth.com/blockchain/blockchain</a:t>
            </a:r>
            <a:endParaRPr lang="en-US" dirty="0"/>
          </a:p>
          <a:p>
            <a:endParaRPr lang="en-US" dirty="0"/>
          </a:p>
          <a:p>
            <a:r>
              <a:rPr lang="en-US" dirty="0">
                <a:hlinkClick r:id="rId4"/>
              </a:rPr>
              <a:t>https://andersbrownworth.com/blockchain/public-private-keys/keys</a:t>
            </a:r>
            <a:endParaRPr lang="en-US" dirty="0"/>
          </a:p>
          <a:p>
            <a:endParaRPr lang="en-US" dirty="0"/>
          </a:p>
        </p:txBody>
      </p:sp>
    </p:spTree>
    <p:extLst>
      <p:ext uri="{BB962C8B-B14F-4D97-AF65-F5344CB8AC3E}">
        <p14:creationId xmlns:p14="http://schemas.microsoft.com/office/powerpoint/2010/main" val="4250951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8BEFD7F7-86FA-E643-4537-B61F811FEFF0}"/>
              </a:ext>
            </a:extLst>
          </p:cNvPr>
          <p:cNvSpPr>
            <a:spLocks noGrp="1" noChangeArrowheads="1"/>
          </p:cNvSpPr>
          <p:nvPr>
            <p:ph type="title"/>
          </p:nvPr>
        </p:nvSpPr>
        <p:spPr/>
        <p:txBody>
          <a:bodyPr/>
          <a:lstStyle/>
          <a:p>
            <a:pPr eaLnBrk="1" hangingPunct="1"/>
            <a:r>
              <a:rPr lang="en-US" altLang="en-US">
                <a:latin typeface="Calibri" panose="020F0502020204030204" pitchFamily="34" charset="0"/>
                <a:ea typeface="ＭＳ Ｐゴシック" panose="020B0600070205080204" pitchFamily="34" charset="-128"/>
                <a:cs typeface="Calibri" panose="020F0502020204030204" pitchFamily="34" charset="0"/>
              </a:rPr>
              <a:t>Chewing functions</a:t>
            </a:r>
            <a:endParaRPr lang="cs-CZ" altLang="en-US">
              <a:latin typeface="Calibri" panose="020F0502020204030204" pitchFamily="34" charset="0"/>
              <a:ea typeface="ＭＳ Ｐゴシック" panose="020B0600070205080204" pitchFamily="34" charset="-128"/>
              <a:cs typeface="Calibri" panose="020F0502020204030204" pitchFamily="34" charset="0"/>
            </a:endParaRPr>
          </a:p>
        </p:txBody>
      </p:sp>
      <p:pic>
        <p:nvPicPr>
          <p:cNvPr id="19459" name="Picture 10">
            <a:extLst>
              <a:ext uri="{FF2B5EF4-FFF2-40B4-BE49-F238E27FC236}">
                <a16:creationId xmlns:a16="http://schemas.microsoft.com/office/drawing/2014/main" id="{8485A8E4-85AD-F57A-53A8-59C31DD6B063}"/>
              </a:ext>
            </a:extLst>
          </p:cNvPr>
          <p:cNvPicPr>
            <a:picLocks noChangeAspect="1"/>
          </p:cNvPicPr>
          <p:nvPr/>
        </p:nvPicPr>
        <p:blipFill>
          <a:blip r:embed="rId3"/>
          <a:srcRect/>
          <a:stretch>
            <a:fillRect/>
          </a:stretch>
        </p:blipFill>
        <p:spPr bwMode="auto">
          <a:xfrm>
            <a:off x="2743200" y="2286000"/>
            <a:ext cx="2540000" cy="2832100"/>
          </a:xfrm>
          <a:prstGeom prst="rect">
            <a:avLst/>
          </a:prstGeom>
          <a:noFill/>
          <a:ln>
            <a:noFill/>
          </a:ln>
          <a:effectLst>
            <a:outerShdw blurRad="444500" dist="38100" dir="2700000" rotWithShape="0">
              <a:srgbClr val="808080">
                <a:alpha val="42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6" name="Picture 11">
            <a:extLst>
              <a:ext uri="{FF2B5EF4-FFF2-40B4-BE49-F238E27FC236}">
                <a16:creationId xmlns:a16="http://schemas.microsoft.com/office/drawing/2014/main" id="{F5DE29B3-9D91-2735-DAE5-021A4EFCBA1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019800" y="2209800"/>
            <a:ext cx="38735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7" name="Rectangle 3">
            <a:extLst>
              <a:ext uri="{FF2B5EF4-FFF2-40B4-BE49-F238E27FC236}">
                <a16:creationId xmlns:a16="http://schemas.microsoft.com/office/drawing/2014/main" id="{0B421041-9586-69FC-E287-85E436E171D6}"/>
              </a:ext>
            </a:extLst>
          </p:cNvPr>
          <p:cNvSpPr txBox="1">
            <a:spLocks noChangeArrowheads="1"/>
          </p:cNvSpPr>
          <p:nvPr/>
        </p:nvSpPr>
        <p:spPr bwMode="auto">
          <a:xfrm>
            <a:off x="2590800" y="1600200"/>
            <a:ext cx="7848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a:spcBef>
                <a:spcPts val="600"/>
              </a:spcBef>
              <a:buClr>
                <a:schemeClr val="accent1"/>
              </a:buClr>
              <a:buSzPct val="76000"/>
              <a:buFont typeface="Wingdings 3" pitchFamily="2" charset="2"/>
              <a:buChar char=""/>
              <a:defRPr sz="2600">
                <a:solidFill>
                  <a:schemeClr val="tx1"/>
                </a:solidFill>
                <a:latin typeface="Calibri" panose="020F0502020204030204" pitchFamily="34" charset="0"/>
                <a:ea typeface="ＭＳ Ｐゴシック" panose="020B0600070205080204" pitchFamily="34" charset="-128"/>
              </a:defRPr>
            </a:lvl1pPr>
            <a:lvl2pPr marL="742950" indent="-285750">
              <a:spcBef>
                <a:spcPts val="500"/>
              </a:spcBef>
              <a:buClr>
                <a:schemeClr val="accent2"/>
              </a:buClr>
              <a:buSzPct val="76000"/>
              <a:buFont typeface="Wingdings 3" pitchFamily="2" charset="2"/>
              <a:buChar char=""/>
              <a:defRPr sz="2300">
                <a:solidFill>
                  <a:schemeClr val="tx2"/>
                </a:solidFill>
                <a:latin typeface="Calibri" panose="020F0502020204030204" pitchFamily="34" charset="0"/>
                <a:ea typeface="ＭＳ Ｐゴシック" panose="020B0600070205080204" pitchFamily="34" charset="-128"/>
              </a:defRPr>
            </a:lvl2pPr>
            <a:lvl3pPr marL="1143000" indent="-228600">
              <a:spcBef>
                <a:spcPts val="500"/>
              </a:spcBef>
              <a:buClr>
                <a:srgbClr val="BCBCBC"/>
              </a:buClr>
              <a:buSzPct val="76000"/>
              <a:buFont typeface="Wingdings 3"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ts val="400"/>
              </a:spcBef>
              <a:buClr>
                <a:srgbClr val="8BA2B4"/>
              </a:buClr>
              <a:buSzPct val="70000"/>
              <a:buFont typeface="Wingdings" pitchFamily="2" charset="2"/>
              <a:buChar char=""/>
              <a:defRPr>
                <a:solidFill>
                  <a:schemeClr val="tx1"/>
                </a:solidFill>
                <a:latin typeface="Calibri" panose="020F0502020204030204" pitchFamily="34" charset="0"/>
                <a:ea typeface="ＭＳ Ｐゴシック" panose="020B0600070205080204" pitchFamily="34" charset="-128"/>
              </a:defRPr>
            </a:lvl4pPr>
            <a:lvl5pPr marL="2057400" indent="-228600">
              <a:spcBef>
                <a:spcPts val="300"/>
              </a:spcBef>
              <a:buClr>
                <a:schemeClr val="accent2"/>
              </a:buClr>
              <a:buSzPct val="70000"/>
              <a:buFont typeface="Wingdings" pitchFamily="2" charset="2"/>
              <a:buChar char=""/>
              <a:defRPr sz="16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Calibri" panose="020F0502020204030204" pitchFamily="34" charset="0"/>
                <a:ea typeface="ＭＳ Ｐゴシック" panose="020B0600070205080204" pitchFamily="34" charset="-128"/>
              </a:defRPr>
            </a:lvl9pPr>
          </a:lstStyle>
          <a:p>
            <a:pPr eaLnBrk="1" hangingPunct="1">
              <a:lnSpc>
                <a:spcPct val="90000"/>
              </a:lnSpc>
            </a:pPr>
            <a:r>
              <a:rPr lang="en-US" altLang="en-US" sz="2400"/>
              <a:t>Hashing function as “chewing” or “digest” function </a:t>
            </a: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170974AE-FBB2-62E6-D10E-74908EF045AD}"/>
              </a:ext>
            </a:extLst>
          </p:cNvPr>
          <p:cNvSpPr/>
          <p:nvPr/>
        </p:nvSpPr>
        <p:spPr>
          <a:xfrm>
            <a:off x="2057400" y="4191000"/>
            <a:ext cx="8305800" cy="2057400"/>
          </a:xfrm>
          <a:prstGeom prst="rect">
            <a:avLst/>
          </a:prstGeom>
          <a:solidFill>
            <a:schemeClr val="bg1">
              <a:lumMod val="95000"/>
            </a:schemeClr>
          </a:solidFill>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latin typeface="Calibri"/>
            </a:endParaRPr>
          </a:p>
        </p:txBody>
      </p:sp>
      <p:sp>
        <p:nvSpPr>
          <p:cNvPr id="39" name="Rectangle 38">
            <a:extLst>
              <a:ext uri="{FF2B5EF4-FFF2-40B4-BE49-F238E27FC236}">
                <a16:creationId xmlns:a16="http://schemas.microsoft.com/office/drawing/2014/main" id="{917E6D72-6B8A-34EE-074C-EE72365B712B}"/>
              </a:ext>
            </a:extLst>
          </p:cNvPr>
          <p:cNvSpPr/>
          <p:nvPr/>
        </p:nvSpPr>
        <p:spPr>
          <a:xfrm>
            <a:off x="2057400" y="1219200"/>
            <a:ext cx="8305800" cy="2819400"/>
          </a:xfrm>
          <a:prstGeom prst="rect">
            <a:avLst/>
          </a:prstGeom>
          <a:solidFill>
            <a:schemeClr val="bg1">
              <a:lumMod val="95000"/>
            </a:schemeClr>
          </a:solidFill>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latin typeface="Calibri"/>
            </a:endParaRPr>
          </a:p>
        </p:txBody>
      </p:sp>
      <p:sp>
        <p:nvSpPr>
          <p:cNvPr id="20488" name="Title 1">
            <a:extLst>
              <a:ext uri="{FF2B5EF4-FFF2-40B4-BE49-F238E27FC236}">
                <a16:creationId xmlns:a16="http://schemas.microsoft.com/office/drawing/2014/main" id="{48D1C47F-A8AA-0868-094E-C21C13A762AB}"/>
              </a:ext>
            </a:extLst>
          </p:cNvPr>
          <p:cNvSpPr>
            <a:spLocks noGrp="1"/>
          </p:cNvSpPr>
          <p:nvPr>
            <p:ph type="title"/>
          </p:nvPr>
        </p:nvSpPr>
        <p:spPr/>
        <p:txBody>
          <a:bodyPr/>
          <a:lstStyle/>
          <a:p>
            <a:pPr eaLnBrk="1" hangingPunct="1"/>
            <a:r>
              <a:rPr lang="en-US" altLang="en-US">
                <a:latin typeface="Calibri" panose="020F0502020204030204" pitchFamily="34" charset="0"/>
                <a:ea typeface="ＭＳ Ｐゴシック" panose="020B0600070205080204" pitchFamily="34" charset="-128"/>
                <a:cs typeface="Calibri" panose="020F0502020204030204" pitchFamily="34" charset="0"/>
              </a:rPr>
              <a:t>Hashing V.S. Encryption</a:t>
            </a:r>
          </a:p>
        </p:txBody>
      </p:sp>
      <p:sp>
        <p:nvSpPr>
          <p:cNvPr id="22537" name="Content Placeholder 2">
            <a:extLst>
              <a:ext uri="{FF2B5EF4-FFF2-40B4-BE49-F238E27FC236}">
                <a16:creationId xmlns:a16="http://schemas.microsoft.com/office/drawing/2014/main" id="{34C0B32B-9783-AE32-9B05-48994990D365}"/>
              </a:ext>
            </a:extLst>
          </p:cNvPr>
          <p:cNvSpPr>
            <a:spLocks noGrp="1"/>
          </p:cNvSpPr>
          <p:nvPr>
            <p:ph idx="1"/>
          </p:nvPr>
        </p:nvSpPr>
        <p:spPr>
          <a:xfrm>
            <a:off x="1981200" y="5791200"/>
            <a:ext cx="8229600" cy="457200"/>
          </a:xfrm>
        </p:spPr>
        <p:txBody>
          <a:bodyPr/>
          <a:lstStyle/>
          <a:p>
            <a:pPr lvl="1" eaLnBrk="1" hangingPunct="1"/>
            <a:r>
              <a:rPr lang="en-US" altLang="en-US" sz="2000">
                <a:latin typeface="Calibri" panose="020F0502020204030204" pitchFamily="34" charset="0"/>
                <a:ea typeface="ＭＳ Ｐゴシック" panose="020B0600070205080204" pitchFamily="34" charset="-128"/>
              </a:rPr>
              <a:t>Hashing is one-way.  There is no 'de-hashing’</a:t>
            </a:r>
          </a:p>
        </p:txBody>
      </p:sp>
      <p:grpSp>
        <p:nvGrpSpPr>
          <p:cNvPr id="20490" name="Group 27">
            <a:extLst>
              <a:ext uri="{FF2B5EF4-FFF2-40B4-BE49-F238E27FC236}">
                <a16:creationId xmlns:a16="http://schemas.microsoft.com/office/drawing/2014/main" id="{2914776B-2A0E-CE81-EE85-7D8ED5D2FFB7}"/>
              </a:ext>
            </a:extLst>
          </p:cNvPr>
          <p:cNvGrpSpPr>
            <a:grpSpLocks/>
          </p:cNvGrpSpPr>
          <p:nvPr/>
        </p:nvGrpSpPr>
        <p:grpSpPr bwMode="auto">
          <a:xfrm>
            <a:off x="2362200" y="1295400"/>
            <a:ext cx="7772400" cy="990600"/>
            <a:chOff x="838200" y="1295400"/>
            <a:chExt cx="7772400" cy="990600"/>
          </a:xfrm>
        </p:grpSpPr>
        <p:cxnSp>
          <p:nvCxnSpPr>
            <p:cNvPr id="10" name="Straight Arrow Connector 9">
              <a:extLst>
                <a:ext uri="{FF2B5EF4-FFF2-40B4-BE49-F238E27FC236}">
                  <a16:creationId xmlns:a16="http://schemas.microsoft.com/office/drawing/2014/main" id="{D98AB1E3-9259-9FD1-58AF-11793E02CCF3}"/>
                </a:ext>
              </a:extLst>
            </p:cNvPr>
            <p:cNvCxnSpPr>
              <a:cxnSpLocks noChangeShapeType="1"/>
            </p:cNvCxnSpPr>
            <p:nvPr/>
          </p:nvCxnSpPr>
          <p:spPr bwMode="auto">
            <a:xfrm>
              <a:off x="2819400" y="1828800"/>
              <a:ext cx="1295400" cy="1588"/>
            </a:xfrm>
            <a:prstGeom prst="straightConnector1">
              <a:avLst/>
            </a:prstGeom>
            <a:noFill/>
            <a:ln w="41275">
              <a:solidFill>
                <a:srgbClr val="000090"/>
              </a:solidFill>
              <a:round/>
              <a:headEnd/>
              <a:tailEnd type="triangle" w="lg" len="med"/>
            </a:ln>
            <a:effectLst>
              <a:outerShdw blurRad="38100" dist="25400" dir="5400000" rotWithShape="0">
                <a:srgbClr val="808080">
                  <a:alpha val="39999"/>
                </a:srgbClr>
              </a:outerShdw>
            </a:effectLst>
            <a:extLst>
              <a:ext uri="{909E8E84-426E-40DD-AFC4-6F175D3DCCD1}">
                <a14:hiddenFill xmlns:a14="http://schemas.microsoft.com/office/drawing/2010/main">
                  <a:noFill/>
                </a14:hiddenFill>
              </a:ext>
            </a:extLst>
          </p:spPr>
        </p:cxnSp>
        <p:cxnSp>
          <p:nvCxnSpPr>
            <p:cNvPr id="11" name="Straight Arrow Connector 10">
              <a:extLst>
                <a:ext uri="{FF2B5EF4-FFF2-40B4-BE49-F238E27FC236}">
                  <a16:creationId xmlns:a16="http://schemas.microsoft.com/office/drawing/2014/main" id="{9A3F74AB-9846-30B6-19C0-5F850F1457FF}"/>
                </a:ext>
              </a:extLst>
            </p:cNvPr>
            <p:cNvCxnSpPr>
              <a:cxnSpLocks noChangeShapeType="1"/>
            </p:cNvCxnSpPr>
            <p:nvPr/>
          </p:nvCxnSpPr>
          <p:spPr bwMode="auto">
            <a:xfrm>
              <a:off x="5105400" y="1752600"/>
              <a:ext cx="1143000" cy="1588"/>
            </a:xfrm>
            <a:prstGeom prst="straightConnector1">
              <a:avLst/>
            </a:prstGeom>
            <a:noFill/>
            <a:ln w="41275">
              <a:solidFill>
                <a:srgbClr val="000090"/>
              </a:solidFill>
              <a:round/>
              <a:headEnd/>
              <a:tailEnd type="triangle" w="lg" len="med"/>
            </a:ln>
            <a:effectLst>
              <a:outerShdw blurRad="38100" dist="25400" dir="5400000" rotWithShape="0">
                <a:srgbClr val="808080">
                  <a:alpha val="39999"/>
                </a:srgbClr>
              </a:outerShdw>
            </a:effectLst>
            <a:extLst>
              <a:ext uri="{909E8E84-426E-40DD-AFC4-6F175D3DCCD1}">
                <a14:hiddenFill xmlns:a14="http://schemas.microsoft.com/office/drawing/2010/main">
                  <a:noFill/>
                </a14:hiddenFill>
              </a:ext>
            </a:extLst>
          </p:spPr>
        </p:cxnSp>
        <p:sp>
          <p:nvSpPr>
            <p:cNvPr id="13" name="Rectangle 12">
              <a:extLst>
                <a:ext uri="{FF2B5EF4-FFF2-40B4-BE49-F238E27FC236}">
                  <a16:creationId xmlns:a16="http://schemas.microsoft.com/office/drawing/2014/main" id="{DD735F91-3B4D-5918-AA18-7F0F8B3BDBF4}"/>
                </a:ext>
              </a:extLst>
            </p:cNvPr>
            <p:cNvSpPr/>
            <p:nvPr/>
          </p:nvSpPr>
          <p:spPr>
            <a:xfrm>
              <a:off x="838200" y="1295400"/>
              <a:ext cx="2133600" cy="990600"/>
            </a:xfrm>
            <a:prstGeom prst="rect">
              <a:avLst/>
            </a:prstGeom>
            <a:gradFill>
              <a:gsLst>
                <a:gs pos="0">
                  <a:srgbClr val="1360C2"/>
                </a:gs>
                <a:gs pos="100000">
                  <a:srgbClr val="1577F2"/>
                </a:gs>
              </a:gsLst>
            </a:gradFill>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sz="1600">
                  <a:solidFill>
                    <a:srgbClr val="FFFFFF"/>
                  </a:solidFill>
                  <a:latin typeface="Calibri" charset="0"/>
                  <a:ea typeface="ＭＳ Ｐゴシック" charset="-128"/>
                  <a:cs typeface="ＭＳ Ｐゴシック" charset="-128"/>
                </a:rPr>
                <a:t>Hello, world.</a:t>
              </a:r>
            </a:p>
            <a:p>
              <a:pPr algn="ctr" eaLnBrk="1" hangingPunct="1">
                <a:defRPr/>
              </a:pPr>
              <a:r>
                <a:rPr lang="en-US" sz="1600">
                  <a:solidFill>
                    <a:srgbClr val="FFFFFF"/>
                  </a:solidFill>
                  <a:latin typeface="Calibri" charset="0"/>
                  <a:ea typeface="ＭＳ Ｐゴシック" charset="-128"/>
                  <a:cs typeface="ＭＳ Ｐゴシック" charset="-128"/>
                </a:rPr>
                <a:t>A sample sentence to show encryption.</a:t>
              </a:r>
            </a:p>
          </p:txBody>
        </p:sp>
        <p:sp>
          <p:nvSpPr>
            <p:cNvPr id="16" name="Rectangle 15">
              <a:extLst>
                <a:ext uri="{FF2B5EF4-FFF2-40B4-BE49-F238E27FC236}">
                  <a16:creationId xmlns:a16="http://schemas.microsoft.com/office/drawing/2014/main" id="{4A68897E-0B67-3A7C-48D9-E33198431BF5}"/>
                </a:ext>
              </a:extLst>
            </p:cNvPr>
            <p:cNvSpPr/>
            <p:nvPr/>
          </p:nvSpPr>
          <p:spPr>
            <a:xfrm>
              <a:off x="4114800" y="1371600"/>
              <a:ext cx="990600" cy="762000"/>
            </a:xfrm>
            <a:prstGeom prst="rect">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sz="1600" dirty="0">
                  <a:latin typeface="Calibri"/>
                </a:rPr>
                <a:t>E</a:t>
              </a:r>
            </a:p>
          </p:txBody>
        </p:sp>
        <p:sp>
          <p:nvSpPr>
            <p:cNvPr id="17" name="Rectangle 16">
              <a:extLst>
                <a:ext uri="{FF2B5EF4-FFF2-40B4-BE49-F238E27FC236}">
                  <a16:creationId xmlns:a16="http://schemas.microsoft.com/office/drawing/2014/main" id="{41DA1354-3001-2806-D526-C3989C588CC3}"/>
                </a:ext>
              </a:extLst>
            </p:cNvPr>
            <p:cNvSpPr/>
            <p:nvPr/>
          </p:nvSpPr>
          <p:spPr>
            <a:xfrm>
              <a:off x="6248400" y="1295400"/>
              <a:ext cx="2362200" cy="990600"/>
            </a:xfrm>
            <a:prstGeom prst="rect">
              <a:avLst/>
            </a:prstGeom>
            <a:gradFill>
              <a:gsLst>
                <a:gs pos="0">
                  <a:srgbClr val="1360C2"/>
                </a:gs>
                <a:gs pos="100000">
                  <a:srgbClr val="1577F2"/>
                </a:gs>
              </a:gsLst>
            </a:gradFill>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sz="1600" dirty="0">
                  <a:latin typeface="Calibri"/>
                </a:rPr>
                <a:t>NhbXBsZSBzZW50ZW5jZSB0byBzaG93IEVuY3J5cHRpb24KsZSBzZ</a:t>
              </a:r>
            </a:p>
          </p:txBody>
        </p:sp>
        <p:sp>
          <p:nvSpPr>
            <p:cNvPr id="30" name="Rectangle 29">
              <a:extLst>
                <a:ext uri="{FF2B5EF4-FFF2-40B4-BE49-F238E27FC236}">
                  <a16:creationId xmlns:a16="http://schemas.microsoft.com/office/drawing/2014/main" id="{EA87186D-F33B-6B2A-1F7D-399C06DAE9EC}"/>
                </a:ext>
              </a:extLst>
            </p:cNvPr>
            <p:cNvSpPr/>
            <p:nvPr/>
          </p:nvSpPr>
          <p:spPr>
            <a:xfrm>
              <a:off x="3276600" y="1371600"/>
              <a:ext cx="381000" cy="304800"/>
            </a:xfrm>
            <a:prstGeom prst="rect">
              <a:avLst/>
            </a:prstGeom>
            <a:solidFill>
              <a:srgbClr val="008000"/>
            </a:solidFill>
          </p:spPr>
          <p:style>
            <a:lnRef idx="1">
              <a:schemeClr val="accent1"/>
            </a:lnRef>
            <a:fillRef idx="3">
              <a:schemeClr val="accent1"/>
            </a:fillRef>
            <a:effectRef idx="2">
              <a:schemeClr val="accent1"/>
            </a:effectRef>
            <a:fontRef idx="minor">
              <a:schemeClr val="lt1"/>
            </a:fontRef>
          </p:style>
          <p:txBody>
            <a:bodyPr anchor="b"/>
            <a:lstStyle/>
            <a:p>
              <a:pPr algn="ctr" eaLnBrk="1" hangingPunct="1">
                <a:defRPr/>
              </a:pPr>
              <a:r>
                <a:rPr lang="en-US" sz="1600" dirty="0" err="1">
                  <a:latin typeface="Calibri"/>
                </a:rPr>
                <a:t>k</a:t>
              </a:r>
              <a:endParaRPr lang="en-US" sz="1600" dirty="0">
                <a:latin typeface="Calibri"/>
              </a:endParaRPr>
            </a:p>
          </p:txBody>
        </p:sp>
        <p:cxnSp>
          <p:nvCxnSpPr>
            <p:cNvPr id="31" name="Straight Arrow Connector 30">
              <a:extLst>
                <a:ext uri="{FF2B5EF4-FFF2-40B4-BE49-F238E27FC236}">
                  <a16:creationId xmlns:a16="http://schemas.microsoft.com/office/drawing/2014/main" id="{91ECA31D-B578-4E14-1700-0AD300FC9EC9}"/>
                </a:ext>
              </a:extLst>
            </p:cNvPr>
            <p:cNvCxnSpPr>
              <a:cxnSpLocks noChangeShapeType="1"/>
            </p:cNvCxnSpPr>
            <p:nvPr/>
          </p:nvCxnSpPr>
          <p:spPr bwMode="auto">
            <a:xfrm>
              <a:off x="3657600" y="1524000"/>
              <a:ext cx="457200" cy="1588"/>
            </a:xfrm>
            <a:prstGeom prst="straightConnector1">
              <a:avLst/>
            </a:prstGeom>
            <a:noFill/>
            <a:ln w="41275">
              <a:solidFill>
                <a:srgbClr val="000090"/>
              </a:solidFill>
              <a:round/>
              <a:headEnd/>
              <a:tailEnd type="triangle" w="lg" len="med"/>
            </a:ln>
            <a:effectLst>
              <a:outerShdw blurRad="38100" dist="25400" dir="5400000" rotWithShape="0">
                <a:srgbClr val="808080">
                  <a:alpha val="39999"/>
                </a:srgbClr>
              </a:outerShdw>
            </a:effectLst>
            <a:extLst>
              <a:ext uri="{909E8E84-426E-40DD-AFC4-6F175D3DCCD1}">
                <a14:hiddenFill xmlns:a14="http://schemas.microsoft.com/office/drawing/2010/main">
                  <a:noFill/>
                </a14:hiddenFill>
              </a:ext>
            </a:extLst>
          </p:spPr>
        </p:cxnSp>
      </p:grpSp>
      <p:grpSp>
        <p:nvGrpSpPr>
          <p:cNvPr id="3" name="Group 28">
            <a:extLst>
              <a:ext uri="{FF2B5EF4-FFF2-40B4-BE49-F238E27FC236}">
                <a16:creationId xmlns:a16="http://schemas.microsoft.com/office/drawing/2014/main" id="{4B10EA6A-DBD3-D03E-F49B-54D50BA0102D}"/>
              </a:ext>
            </a:extLst>
          </p:cNvPr>
          <p:cNvGrpSpPr>
            <a:grpSpLocks/>
          </p:cNvGrpSpPr>
          <p:nvPr/>
        </p:nvGrpSpPr>
        <p:grpSpPr bwMode="auto">
          <a:xfrm>
            <a:off x="2362200" y="2514600"/>
            <a:ext cx="7772400" cy="1066800"/>
            <a:chOff x="838200" y="2514600"/>
            <a:chExt cx="7772400" cy="1066800"/>
          </a:xfrm>
        </p:grpSpPr>
        <p:cxnSp>
          <p:nvCxnSpPr>
            <p:cNvPr id="19" name="Straight Arrow Connector 18">
              <a:extLst>
                <a:ext uri="{FF2B5EF4-FFF2-40B4-BE49-F238E27FC236}">
                  <a16:creationId xmlns:a16="http://schemas.microsoft.com/office/drawing/2014/main" id="{1A1D427D-0173-A57F-13AA-380ACBE85ECD}"/>
                </a:ext>
              </a:extLst>
            </p:cNvPr>
            <p:cNvCxnSpPr>
              <a:cxnSpLocks noChangeShapeType="1"/>
            </p:cNvCxnSpPr>
            <p:nvPr/>
          </p:nvCxnSpPr>
          <p:spPr bwMode="auto">
            <a:xfrm rot="10800000">
              <a:off x="2971800" y="2971800"/>
              <a:ext cx="1143000" cy="1588"/>
            </a:xfrm>
            <a:prstGeom prst="straightConnector1">
              <a:avLst/>
            </a:prstGeom>
            <a:noFill/>
            <a:ln w="41275">
              <a:solidFill>
                <a:srgbClr val="000090"/>
              </a:solidFill>
              <a:round/>
              <a:headEnd/>
              <a:tailEnd type="triangle" w="lg" len="med"/>
            </a:ln>
            <a:effectLst>
              <a:outerShdw blurRad="38100" dist="25400" dir="5400000" rotWithShape="0">
                <a:srgbClr val="808080">
                  <a:alpha val="39999"/>
                </a:srgbClr>
              </a:outerShdw>
            </a:effectLst>
            <a:extLst>
              <a:ext uri="{909E8E84-426E-40DD-AFC4-6F175D3DCCD1}">
                <a14:hiddenFill xmlns:a14="http://schemas.microsoft.com/office/drawing/2010/main">
                  <a:noFill/>
                </a14:hiddenFill>
              </a:ext>
            </a:extLst>
          </p:spPr>
        </p:cxnSp>
        <p:cxnSp>
          <p:nvCxnSpPr>
            <p:cNvPr id="20" name="Straight Arrow Connector 19">
              <a:extLst>
                <a:ext uri="{FF2B5EF4-FFF2-40B4-BE49-F238E27FC236}">
                  <a16:creationId xmlns:a16="http://schemas.microsoft.com/office/drawing/2014/main" id="{CE308C2C-EBF5-9CD2-F01D-5A302494F93C}"/>
                </a:ext>
              </a:extLst>
            </p:cNvPr>
            <p:cNvCxnSpPr>
              <a:cxnSpLocks noChangeShapeType="1"/>
            </p:cNvCxnSpPr>
            <p:nvPr/>
          </p:nvCxnSpPr>
          <p:spPr bwMode="auto">
            <a:xfrm rot="10800000">
              <a:off x="5105400" y="3124200"/>
              <a:ext cx="1219200" cy="1588"/>
            </a:xfrm>
            <a:prstGeom prst="straightConnector1">
              <a:avLst/>
            </a:prstGeom>
            <a:noFill/>
            <a:ln w="41275">
              <a:solidFill>
                <a:srgbClr val="000090"/>
              </a:solidFill>
              <a:round/>
              <a:headEnd/>
              <a:tailEnd type="triangle" w="lg" len="med"/>
            </a:ln>
            <a:effectLst>
              <a:outerShdw blurRad="38100" dist="25400" dir="5400000" rotWithShape="0">
                <a:srgbClr val="808080">
                  <a:alpha val="39999"/>
                </a:srgbClr>
              </a:outerShdw>
            </a:effectLst>
            <a:extLst>
              <a:ext uri="{909E8E84-426E-40DD-AFC4-6F175D3DCCD1}">
                <a14:hiddenFill xmlns:a14="http://schemas.microsoft.com/office/drawing/2010/main">
                  <a:noFill/>
                </a14:hiddenFill>
              </a:ext>
            </a:extLst>
          </p:spPr>
        </p:cxnSp>
        <p:sp>
          <p:nvSpPr>
            <p:cNvPr id="21" name="Rectangle 20">
              <a:extLst>
                <a:ext uri="{FF2B5EF4-FFF2-40B4-BE49-F238E27FC236}">
                  <a16:creationId xmlns:a16="http://schemas.microsoft.com/office/drawing/2014/main" id="{5FE3027B-229C-B3FC-ACA3-6E4B0B45877F}"/>
                </a:ext>
              </a:extLst>
            </p:cNvPr>
            <p:cNvSpPr/>
            <p:nvPr/>
          </p:nvSpPr>
          <p:spPr>
            <a:xfrm>
              <a:off x="838200" y="2514600"/>
              <a:ext cx="2133600" cy="990600"/>
            </a:xfrm>
            <a:prstGeom prst="rect">
              <a:avLst/>
            </a:prstGeom>
            <a:gradFill>
              <a:gsLst>
                <a:gs pos="0">
                  <a:srgbClr val="1360C2"/>
                </a:gs>
                <a:gs pos="100000">
                  <a:srgbClr val="1577F2"/>
                </a:gs>
              </a:gsLst>
            </a:gradFill>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sz="1600" dirty="0">
                  <a:solidFill>
                    <a:srgbClr val="FFFFFF"/>
                  </a:solidFill>
                  <a:latin typeface="Calibri" charset="0"/>
                  <a:ea typeface="ＭＳ Ｐゴシック" charset="-128"/>
                  <a:cs typeface="ＭＳ Ｐゴシック" charset="-128"/>
                </a:rPr>
                <a:t>Hello, world.</a:t>
              </a:r>
            </a:p>
            <a:p>
              <a:pPr algn="ctr" eaLnBrk="1" hangingPunct="1">
                <a:defRPr/>
              </a:pPr>
              <a:r>
                <a:rPr lang="en-US" sz="1600" dirty="0">
                  <a:solidFill>
                    <a:srgbClr val="FFFFFF"/>
                  </a:solidFill>
                  <a:latin typeface="Calibri" charset="0"/>
                  <a:ea typeface="ＭＳ Ｐゴシック" charset="-128"/>
                  <a:cs typeface="ＭＳ Ｐゴシック" charset="-128"/>
                </a:rPr>
                <a:t>A sample sentence to show encryption.</a:t>
              </a:r>
            </a:p>
          </p:txBody>
        </p:sp>
        <p:sp>
          <p:nvSpPr>
            <p:cNvPr id="22" name="Rectangle 21">
              <a:extLst>
                <a:ext uri="{FF2B5EF4-FFF2-40B4-BE49-F238E27FC236}">
                  <a16:creationId xmlns:a16="http://schemas.microsoft.com/office/drawing/2014/main" id="{73E6F561-D8D8-32EA-CA5F-A220CC436D36}"/>
                </a:ext>
              </a:extLst>
            </p:cNvPr>
            <p:cNvSpPr/>
            <p:nvPr/>
          </p:nvSpPr>
          <p:spPr>
            <a:xfrm>
              <a:off x="4114800" y="2590800"/>
              <a:ext cx="990600" cy="762000"/>
            </a:xfrm>
            <a:prstGeom prst="rect">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sz="1600" dirty="0">
                  <a:latin typeface="Calibri"/>
                </a:rPr>
                <a:t>D</a:t>
              </a:r>
            </a:p>
          </p:txBody>
        </p:sp>
        <p:sp>
          <p:nvSpPr>
            <p:cNvPr id="23" name="Rectangle 22">
              <a:extLst>
                <a:ext uri="{FF2B5EF4-FFF2-40B4-BE49-F238E27FC236}">
                  <a16:creationId xmlns:a16="http://schemas.microsoft.com/office/drawing/2014/main" id="{D8C7C6F7-2CDC-8AED-4216-E5F27818B3D8}"/>
                </a:ext>
              </a:extLst>
            </p:cNvPr>
            <p:cNvSpPr/>
            <p:nvPr/>
          </p:nvSpPr>
          <p:spPr>
            <a:xfrm>
              <a:off x="6248400" y="2590800"/>
              <a:ext cx="2362200" cy="990600"/>
            </a:xfrm>
            <a:prstGeom prst="rect">
              <a:avLst/>
            </a:prstGeom>
            <a:gradFill>
              <a:gsLst>
                <a:gs pos="0">
                  <a:srgbClr val="1360C2"/>
                </a:gs>
                <a:gs pos="100000">
                  <a:srgbClr val="1577F2"/>
                </a:gs>
              </a:gsLst>
            </a:gradFill>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sz="1600" dirty="0">
                  <a:latin typeface="Calibri"/>
                </a:rPr>
                <a:t>NhbXBsZSBzZW50ZW5jZSB0byBzaG93IEVuY3J5cHRpb24KsZSBzZ</a:t>
              </a:r>
            </a:p>
          </p:txBody>
        </p:sp>
        <p:sp>
          <p:nvSpPr>
            <p:cNvPr id="33" name="Rectangle 32">
              <a:extLst>
                <a:ext uri="{FF2B5EF4-FFF2-40B4-BE49-F238E27FC236}">
                  <a16:creationId xmlns:a16="http://schemas.microsoft.com/office/drawing/2014/main" id="{28185098-0362-6C1F-12C9-AF09D547A302}"/>
                </a:ext>
              </a:extLst>
            </p:cNvPr>
            <p:cNvSpPr/>
            <p:nvPr/>
          </p:nvSpPr>
          <p:spPr>
            <a:xfrm>
              <a:off x="5486400" y="2590800"/>
              <a:ext cx="381000" cy="304800"/>
            </a:xfrm>
            <a:prstGeom prst="rect">
              <a:avLst/>
            </a:prstGeom>
            <a:solidFill>
              <a:srgbClr val="008000"/>
            </a:solidFill>
          </p:spPr>
          <p:style>
            <a:lnRef idx="1">
              <a:schemeClr val="accent1"/>
            </a:lnRef>
            <a:fillRef idx="3">
              <a:schemeClr val="accent1"/>
            </a:fillRef>
            <a:effectRef idx="2">
              <a:schemeClr val="accent1"/>
            </a:effectRef>
            <a:fontRef idx="minor">
              <a:schemeClr val="lt1"/>
            </a:fontRef>
          </p:style>
          <p:txBody>
            <a:bodyPr anchor="b"/>
            <a:lstStyle/>
            <a:p>
              <a:pPr algn="ctr" eaLnBrk="1" hangingPunct="1">
                <a:defRPr/>
              </a:pPr>
              <a:r>
                <a:rPr lang="en-US" sz="1600" dirty="0" err="1">
                  <a:latin typeface="Calibri"/>
                </a:rPr>
                <a:t>k</a:t>
              </a:r>
              <a:endParaRPr lang="en-US" sz="1600" dirty="0">
                <a:latin typeface="Calibri"/>
              </a:endParaRPr>
            </a:p>
          </p:txBody>
        </p:sp>
        <p:cxnSp>
          <p:nvCxnSpPr>
            <p:cNvPr id="34" name="Straight Arrow Connector 33">
              <a:extLst>
                <a:ext uri="{FF2B5EF4-FFF2-40B4-BE49-F238E27FC236}">
                  <a16:creationId xmlns:a16="http://schemas.microsoft.com/office/drawing/2014/main" id="{5B3F39F1-998F-ACF5-25A1-9F8F4E796B4E}"/>
                </a:ext>
              </a:extLst>
            </p:cNvPr>
            <p:cNvCxnSpPr>
              <a:cxnSpLocks noChangeShapeType="1"/>
            </p:cNvCxnSpPr>
            <p:nvPr/>
          </p:nvCxnSpPr>
          <p:spPr bwMode="auto">
            <a:xfrm rot="10800000">
              <a:off x="5105400" y="2743200"/>
              <a:ext cx="381000" cy="1588"/>
            </a:xfrm>
            <a:prstGeom prst="straightConnector1">
              <a:avLst/>
            </a:prstGeom>
            <a:noFill/>
            <a:ln w="41275">
              <a:solidFill>
                <a:srgbClr val="000090"/>
              </a:solidFill>
              <a:round/>
              <a:headEnd/>
              <a:tailEnd type="triangle" w="lg" len="med"/>
            </a:ln>
            <a:effectLst>
              <a:outerShdw blurRad="38100" dist="25400" dir="5400000" rotWithShape="0">
                <a:srgbClr val="808080">
                  <a:alpha val="39999"/>
                </a:srgbClr>
              </a:outerShdw>
            </a:effectLst>
            <a:extLst>
              <a:ext uri="{909E8E84-426E-40DD-AFC4-6F175D3DCCD1}">
                <a14:hiddenFill xmlns:a14="http://schemas.microsoft.com/office/drawing/2010/main">
                  <a:noFill/>
                </a14:hiddenFill>
              </a:ext>
            </a:extLst>
          </p:spPr>
        </p:cxnSp>
      </p:grpSp>
      <p:sp>
        <p:nvSpPr>
          <p:cNvPr id="41" name="Content Placeholder 2">
            <a:extLst>
              <a:ext uri="{FF2B5EF4-FFF2-40B4-BE49-F238E27FC236}">
                <a16:creationId xmlns:a16="http://schemas.microsoft.com/office/drawing/2014/main" id="{592573AF-C18D-8537-E661-D64F71DDF056}"/>
              </a:ext>
            </a:extLst>
          </p:cNvPr>
          <p:cNvSpPr txBox="1">
            <a:spLocks/>
          </p:cNvSpPr>
          <p:nvPr/>
        </p:nvSpPr>
        <p:spPr bwMode="auto">
          <a:xfrm>
            <a:off x="1981200" y="3581401"/>
            <a:ext cx="82296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a:spcBef>
                <a:spcPts val="600"/>
              </a:spcBef>
              <a:buClr>
                <a:schemeClr val="accent1"/>
              </a:buClr>
              <a:buSzPct val="76000"/>
              <a:buFont typeface="Wingdings 3" pitchFamily="2" charset="2"/>
              <a:buChar char=""/>
              <a:defRPr sz="2600">
                <a:solidFill>
                  <a:schemeClr val="tx1"/>
                </a:solidFill>
                <a:latin typeface="Calibri" panose="020F0502020204030204" pitchFamily="34" charset="0"/>
                <a:ea typeface="ＭＳ Ｐゴシック" panose="020B0600070205080204" pitchFamily="34" charset="-128"/>
              </a:defRPr>
            </a:lvl1pPr>
            <a:lvl2pPr marL="547688" indent="-273050">
              <a:spcBef>
                <a:spcPts val="500"/>
              </a:spcBef>
              <a:buClr>
                <a:schemeClr val="accent2"/>
              </a:buClr>
              <a:buSzPct val="76000"/>
              <a:buFont typeface="Wingdings 3" pitchFamily="2" charset="2"/>
              <a:buChar char=""/>
              <a:defRPr sz="2300">
                <a:solidFill>
                  <a:schemeClr val="tx2"/>
                </a:solidFill>
                <a:latin typeface="Calibri" panose="020F0502020204030204" pitchFamily="34" charset="0"/>
                <a:ea typeface="ＭＳ Ｐゴシック" panose="020B0600070205080204" pitchFamily="34" charset="-128"/>
              </a:defRPr>
            </a:lvl2pPr>
            <a:lvl3pPr marL="1143000" indent="-228600">
              <a:spcBef>
                <a:spcPts val="500"/>
              </a:spcBef>
              <a:buClr>
                <a:srgbClr val="BCBCBC"/>
              </a:buClr>
              <a:buSzPct val="76000"/>
              <a:buFont typeface="Wingdings 3"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ts val="400"/>
              </a:spcBef>
              <a:buClr>
                <a:srgbClr val="8BA2B4"/>
              </a:buClr>
              <a:buSzPct val="70000"/>
              <a:buFont typeface="Wingdings" pitchFamily="2" charset="2"/>
              <a:buChar char=""/>
              <a:defRPr>
                <a:solidFill>
                  <a:schemeClr val="tx1"/>
                </a:solidFill>
                <a:latin typeface="Calibri" panose="020F0502020204030204" pitchFamily="34" charset="0"/>
                <a:ea typeface="ＭＳ Ｐゴシック" panose="020B0600070205080204" pitchFamily="34" charset="-128"/>
              </a:defRPr>
            </a:lvl4pPr>
            <a:lvl5pPr marL="2057400" indent="-228600">
              <a:spcBef>
                <a:spcPts val="300"/>
              </a:spcBef>
              <a:buClr>
                <a:schemeClr val="accent2"/>
              </a:buClr>
              <a:buSzPct val="70000"/>
              <a:buFont typeface="Wingdings" pitchFamily="2" charset="2"/>
              <a:buChar char=""/>
              <a:defRPr sz="16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Calibri" panose="020F0502020204030204" pitchFamily="34" charset="0"/>
                <a:ea typeface="ＭＳ Ｐゴシック" panose="020B0600070205080204" pitchFamily="34" charset="-128"/>
              </a:defRPr>
            </a:lvl9pPr>
          </a:lstStyle>
          <a:p>
            <a:pPr lvl="1" eaLnBrk="1" hangingPunct="1"/>
            <a:r>
              <a:rPr lang="en-US" altLang="en-US" sz="2000"/>
              <a:t>Encryption is two way, and requires a key to encrypt/decrypt</a:t>
            </a:r>
          </a:p>
          <a:p>
            <a:pPr eaLnBrk="1" hangingPunct="1"/>
            <a:endParaRPr lang="en-US" altLang="en-US" sz="2400"/>
          </a:p>
        </p:txBody>
      </p:sp>
      <p:grpSp>
        <p:nvGrpSpPr>
          <p:cNvPr id="9" name="Group 31">
            <a:extLst>
              <a:ext uri="{FF2B5EF4-FFF2-40B4-BE49-F238E27FC236}">
                <a16:creationId xmlns:a16="http://schemas.microsoft.com/office/drawing/2014/main" id="{7F3A4543-E76E-9486-8488-C669488C401B}"/>
              </a:ext>
            </a:extLst>
          </p:cNvPr>
          <p:cNvGrpSpPr>
            <a:grpSpLocks/>
          </p:cNvGrpSpPr>
          <p:nvPr/>
        </p:nvGrpSpPr>
        <p:grpSpPr bwMode="auto">
          <a:xfrm>
            <a:off x="2362200" y="4343400"/>
            <a:ext cx="7620000" cy="1447800"/>
            <a:chOff x="838200" y="4343400"/>
            <a:chExt cx="7620000" cy="1447800"/>
          </a:xfrm>
        </p:grpSpPr>
        <p:sp>
          <p:nvSpPr>
            <p:cNvPr id="4" name="Trapezoid 3">
              <a:extLst>
                <a:ext uri="{FF2B5EF4-FFF2-40B4-BE49-F238E27FC236}">
                  <a16:creationId xmlns:a16="http://schemas.microsoft.com/office/drawing/2014/main" id="{1F296C85-9604-89E2-E8EC-926F42390622}"/>
                </a:ext>
              </a:extLst>
            </p:cNvPr>
            <p:cNvSpPr/>
            <p:nvPr/>
          </p:nvSpPr>
          <p:spPr>
            <a:xfrm rot="5400000">
              <a:off x="3962400" y="4495800"/>
              <a:ext cx="1219200" cy="914400"/>
            </a:xfrm>
            <a:prstGeom prst="trapezoid">
              <a:avLst>
                <a:gd name="adj" fmla="val 39583"/>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vert="vert270" anchor="ctr"/>
            <a:lstStyle/>
            <a:p>
              <a:pPr algn="ctr" eaLnBrk="1" hangingPunct="1">
                <a:defRPr/>
              </a:pPr>
              <a:r>
                <a:rPr lang="en-US" dirty="0" err="1">
                  <a:latin typeface="Calibri"/>
                </a:rPr>
                <a:t>h</a:t>
              </a:r>
              <a:endParaRPr lang="en-US" dirty="0">
                <a:latin typeface="Calibri"/>
              </a:endParaRPr>
            </a:p>
          </p:txBody>
        </p:sp>
        <p:cxnSp>
          <p:nvCxnSpPr>
            <p:cNvPr id="5" name="Straight Arrow Connector 4">
              <a:extLst>
                <a:ext uri="{FF2B5EF4-FFF2-40B4-BE49-F238E27FC236}">
                  <a16:creationId xmlns:a16="http://schemas.microsoft.com/office/drawing/2014/main" id="{93D94A7A-C251-169F-4EDD-A757386733C9}"/>
                </a:ext>
              </a:extLst>
            </p:cNvPr>
            <p:cNvCxnSpPr>
              <a:cxnSpLocks noChangeShapeType="1"/>
            </p:cNvCxnSpPr>
            <p:nvPr/>
          </p:nvCxnSpPr>
          <p:spPr bwMode="auto">
            <a:xfrm>
              <a:off x="2819400" y="4876800"/>
              <a:ext cx="1295400" cy="1588"/>
            </a:xfrm>
            <a:prstGeom prst="straightConnector1">
              <a:avLst/>
            </a:prstGeom>
            <a:noFill/>
            <a:ln w="41275">
              <a:solidFill>
                <a:srgbClr val="000090"/>
              </a:solidFill>
              <a:round/>
              <a:headEnd/>
              <a:tailEnd type="triangle" w="lg" len="med"/>
            </a:ln>
            <a:effectLst>
              <a:outerShdw blurRad="38100" dist="25400" dir="5400000" rotWithShape="0">
                <a:srgbClr val="808080">
                  <a:alpha val="39999"/>
                </a:srgbClr>
              </a:outerShdw>
            </a:effectLst>
            <a:extLst>
              <a:ext uri="{909E8E84-426E-40DD-AFC4-6F175D3DCCD1}">
                <a14:hiddenFill xmlns:a14="http://schemas.microsoft.com/office/drawing/2010/main">
                  <a:noFill/>
                </a14:hiddenFill>
              </a:ext>
            </a:extLst>
          </p:spPr>
        </p:cxnSp>
        <p:cxnSp>
          <p:nvCxnSpPr>
            <p:cNvPr id="6" name="Straight Arrow Connector 5">
              <a:extLst>
                <a:ext uri="{FF2B5EF4-FFF2-40B4-BE49-F238E27FC236}">
                  <a16:creationId xmlns:a16="http://schemas.microsoft.com/office/drawing/2014/main" id="{973FD686-154C-973A-5381-343D825F199D}"/>
                </a:ext>
              </a:extLst>
            </p:cNvPr>
            <p:cNvCxnSpPr>
              <a:cxnSpLocks noChangeShapeType="1"/>
            </p:cNvCxnSpPr>
            <p:nvPr/>
          </p:nvCxnSpPr>
          <p:spPr bwMode="auto">
            <a:xfrm>
              <a:off x="5029200" y="4876800"/>
              <a:ext cx="1219200" cy="1588"/>
            </a:xfrm>
            <a:prstGeom prst="straightConnector1">
              <a:avLst/>
            </a:prstGeom>
            <a:noFill/>
            <a:ln w="41275">
              <a:solidFill>
                <a:srgbClr val="000090"/>
              </a:solidFill>
              <a:round/>
              <a:headEnd/>
              <a:tailEnd type="triangle" w="lg" len="med"/>
            </a:ln>
            <a:effectLst>
              <a:outerShdw blurRad="38100" dist="25400" dir="5400000" rotWithShape="0">
                <a:srgbClr val="808080">
                  <a:alpha val="39999"/>
                </a:srgbClr>
              </a:outerShdw>
            </a:effectLst>
            <a:extLst>
              <a:ext uri="{909E8E84-426E-40DD-AFC4-6F175D3DCCD1}">
                <a14:hiddenFill xmlns:a14="http://schemas.microsoft.com/office/drawing/2010/main">
                  <a:noFill/>
                </a14:hiddenFill>
              </a:ext>
            </a:extLst>
          </p:spPr>
        </p:cxnSp>
        <p:sp>
          <p:nvSpPr>
            <p:cNvPr id="7" name="Rectangle 6">
              <a:extLst>
                <a:ext uri="{FF2B5EF4-FFF2-40B4-BE49-F238E27FC236}">
                  <a16:creationId xmlns:a16="http://schemas.microsoft.com/office/drawing/2014/main" id="{1B96CD67-970A-9819-A703-9760C43E0C71}"/>
                </a:ext>
              </a:extLst>
            </p:cNvPr>
            <p:cNvSpPr/>
            <p:nvPr/>
          </p:nvSpPr>
          <p:spPr>
            <a:xfrm>
              <a:off x="6248400" y="4648200"/>
              <a:ext cx="2209800" cy="609600"/>
            </a:xfrm>
            <a:prstGeom prst="rect">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sz="1600" dirty="0">
                  <a:latin typeface="Calibri"/>
                </a:rPr>
                <a:t>52f21cf7c7034a20</a:t>
              </a:r>
              <a:br>
                <a:rPr lang="en-US" sz="1600" dirty="0">
                  <a:latin typeface="Calibri"/>
                </a:rPr>
              </a:br>
              <a:r>
                <a:rPr lang="en-US" sz="1600" dirty="0">
                  <a:latin typeface="Calibri"/>
                </a:rPr>
                <a:t>17a21e17e061a863</a:t>
              </a:r>
            </a:p>
          </p:txBody>
        </p:sp>
        <p:sp>
          <p:nvSpPr>
            <p:cNvPr id="8" name="Rectangle 7">
              <a:extLst>
                <a:ext uri="{FF2B5EF4-FFF2-40B4-BE49-F238E27FC236}">
                  <a16:creationId xmlns:a16="http://schemas.microsoft.com/office/drawing/2014/main" id="{6413E803-6AD1-C02E-3207-B68EEE16B985}"/>
                </a:ext>
              </a:extLst>
            </p:cNvPr>
            <p:cNvSpPr/>
            <p:nvPr/>
          </p:nvSpPr>
          <p:spPr>
            <a:xfrm>
              <a:off x="838200" y="4343400"/>
              <a:ext cx="2133600" cy="1447800"/>
            </a:xfrm>
            <a:prstGeom prst="rect">
              <a:avLst/>
            </a:prstGeom>
            <a:gradFill>
              <a:gsLst>
                <a:gs pos="0">
                  <a:srgbClr val="1360C2"/>
                </a:gs>
                <a:gs pos="100000">
                  <a:srgbClr val="1577F2"/>
                </a:gs>
              </a:gsLst>
            </a:gradFill>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sz="1600" dirty="0">
                  <a:latin typeface="Calibri"/>
                </a:rPr>
                <a:t>This is a clear text that can easily read without using the key.  The sentence is longer than the text above.</a:t>
              </a:r>
            </a:p>
          </p:txBody>
        </p:sp>
        <p:cxnSp>
          <p:nvCxnSpPr>
            <p:cNvPr id="26" name="Straight Arrow Connector 25">
              <a:extLst>
                <a:ext uri="{FF2B5EF4-FFF2-40B4-BE49-F238E27FC236}">
                  <a16:creationId xmlns:a16="http://schemas.microsoft.com/office/drawing/2014/main" id="{4D1341E0-A222-36C4-4585-5AADA20127DD}"/>
                </a:ext>
              </a:extLst>
            </p:cNvPr>
            <p:cNvCxnSpPr>
              <a:cxnSpLocks noChangeShapeType="1"/>
            </p:cNvCxnSpPr>
            <p:nvPr/>
          </p:nvCxnSpPr>
          <p:spPr bwMode="auto">
            <a:xfrm rot="10800000">
              <a:off x="5029200" y="5105400"/>
              <a:ext cx="1219200" cy="1588"/>
            </a:xfrm>
            <a:prstGeom prst="straightConnector1">
              <a:avLst/>
            </a:prstGeom>
            <a:noFill/>
            <a:ln w="41275">
              <a:solidFill>
                <a:srgbClr val="000090"/>
              </a:solidFill>
              <a:round/>
              <a:headEnd/>
              <a:tailEnd type="triangle" w="lg" len="med"/>
            </a:ln>
            <a:effectLst>
              <a:outerShdw blurRad="38100" dist="25400" dir="5400000" rotWithShape="0">
                <a:srgbClr val="808080">
                  <a:alpha val="39999"/>
                </a:srgbClr>
              </a:outerShdw>
            </a:effectLst>
            <a:extLst>
              <a:ext uri="{909E8E84-426E-40DD-AFC4-6F175D3DCCD1}">
                <a14:hiddenFill xmlns:a14="http://schemas.microsoft.com/office/drawing/2010/main">
                  <a:noFill/>
                </a14:hiddenFill>
              </a:ext>
            </a:extLst>
          </p:spPr>
        </p:cxnSp>
        <p:sp>
          <p:nvSpPr>
            <p:cNvPr id="27" name="&quot;No&quot; Symbol 26">
              <a:extLst>
                <a:ext uri="{FF2B5EF4-FFF2-40B4-BE49-F238E27FC236}">
                  <a16:creationId xmlns:a16="http://schemas.microsoft.com/office/drawing/2014/main" id="{28047924-A896-66CB-873F-47B879C01915}"/>
                </a:ext>
              </a:extLst>
            </p:cNvPr>
            <p:cNvSpPr/>
            <p:nvPr/>
          </p:nvSpPr>
          <p:spPr>
            <a:xfrm>
              <a:off x="5410200" y="4953000"/>
              <a:ext cx="381000" cy="381000"/>
            </a:xfrm>
            <a:prstGeom prst="noSmoking">
              <a:avLst>
                <a:gd name="adj" fmla="val 15418"/>
              </a:avLst>
            </a:prstGeom>
            <a:solidFill>
              <a:srgbClr val="800000"/>
            </a:solidFill>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solidFill>
                  <a:schemeClr val="tx1"/>
                </a:solidFill>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fade">
                                      <p:cBhvr>
                                        <p:cTn id="10" dur="2000"/>
                                        <p:tgtEl>
                                          <p:spTgt spid="4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fade">
                                      <p:cBhvr>
                                        <p:cTn id="15" dur="2000"/>
                                        <p:tgtEl>
                                          <p:spTgt spid="40"/>
                                        </p:tgtEl>
                                      </p:cBhvr>
                                    </p:animEffect>
                                  </p:childTnLst>
                                </p:cTn>
                              </p:par>
                              <p:par>
                                <p:cTn id="16" presetID="10"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2000"/>
                                        <p:tgtEl>
                                          <p:spTgt spid="9"/>
                                        </p:tgtEl>
                                      </p:cBhvr>
                                    </p:animEffect>
                                  </p:childTnLst>
                                </p:cTn>
                              </p:par>
                              <p:par>
                                <p:cTn id="19" presetID="10" presetClass="entr" presetSubtype="0" fill="hold" nodeType="withEffect">
                                  <p:stCondLst>
                                    <p:cond delay="0"/>
                                  </p:stCondLst>
                                  <p:childTnLst>
                                    <p:set>
                                      <p:cBhvr>
                                        <p:cTn id="20" dur="1" fill="hold">
                                          <p:stCondLst>
                                            <p:cond delay="0"/>
                                          </p:stCondLst>
                                        </p:cTn>
                                        <p:tgtEl>
                                          <p:spTgt spid="22537">
                                            <p:txEl>
                                              <p:pRg st="0" end="0"/>
                                            </p:txEl>
                                          </p:spTgt>
                                        </p:tgtEl>
                                        <p:attrNameLst>
                                          <p:attrName>style.visibility</p:attrName>
                                        </p:attrNameLst>
                                      </p:cBhvr>
                                      <p:to>
                                        <p:strVal val="visible"/>
                                      </p:to>
                                    </p:set>
                                    <p:animEffect transition="in" filter="fade">
                                      <p:cBhvr>
                                        <p:cTn id="21" dur="2000"/>
                                        <p:tgtEl>
                                          <p:spTgt spid="225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7" grpId="0" build="p"/>
      <p:bldP spid="4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688B5E62-C901-AB21-333C-00E4538AD368}"/>
              </a:ext>
            </a:extLst>
          </p:cNvPr>
          <p:cNvSpPr>
            <a:spLocks noGrp="1"/>
          </p:cNvSpPr>
          <p:nvPr>
            <p:ph type="title"/>
          </p:nvPr>
        </p:nvSpPr>
        <p:spPr/>
        <p:txBody>
          <a:bodyPr/>
          <a:lstStyle/>
          <a:p>
            <a:r>
              <a:rPr lang="en-US" altLang="en-US">
                <a:latin typeface="Calibri" panose="020F0502020204030204" pitchFamily="34" charset="0"/>
                <a:ea typeface="ＭＳ Ｐゴシック" panose="020B0600070205080204" pitchFamily="34" charset="-128"/>
                <a:cs typeface="Calibri" panose="020F0502020204030204" pitchFamily="34" charset="0"/>
              </a:rPr>
              <a:t>Password Verification</a:t>
            </a:r>
          </a:p>
        </p:txBody>
      </p:sp>
      <p:grpSp>
        <p:nvGrpSpPr>
          <p:cNvPr id="27651" name="Group 32">
            <a:extLst>
              <a:ext uri="{FF2B5EF4-FFF2-40B4-BE49-F238E27FC236}">
                <a16:creationId xmlns:a16="http://schemas.microsoft.com/office/drawing/2014/main" id="{6687980E-B9FB-20BD-6D6E-D2AEF266DC1B}"/>
              </a:ext>
            </a:extLst>
          </p:cNvPr>
          <p:cNvGrpSpPr>
            <a:grpSpLocks/>
          </p:cNvGrpSpPr>
          <p:nvPr/>
        </p:nvGrpSpPr>
        <p:grpSpPr bwMode="auto">
          <a:xfrm>
            <a:off x="1905000" y="1219200"/>
            <a:ext cx="2667000" cy="5029200"/>
            <a:chOff x="381000" y="1219200"/>
            <a:chExt cx="2667000" cy="5029200"/>
          </a:xfrm>
        </p:grpSpPr>
        <p:sp>
          <p:nvSpPr>
            <p:cNvPr id="92" name="Rectangle 91">
              <a:extLst>
                <a:ext uri="{FF2B5EF4-FFF2-40B4-BE49-F238E27FC236}">
                  <a16:creationId xmlns:a16="http://schemas.microsoft.com/office/drawing/2014/main" id="{8108C08C-FA23-6BAC-A48C-DB482629F6C3}"/>
                </a:ext>
              </a:extLst>
            </p:cNvPr>
            <p:cNvSpPr/>
            <p:nvPr/>
          </p:nvSpPr>
          <p:spPr>
            <a:xfrm>
              <a:off x="381000" y="1219200"/>
              <a:ext cx="2667000" cy="5029200"/>
            </a:xfrm>
            <a:prstGeom prst="rect">
              <a:avLst/>
            </a:prstGeom>
            <a:solidFill>
              <a:schemeClr val="bg1">
                <a:lumMod val="95000"/>
              </a:schemeClr>
            </a:solidFill>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latin typeface="Calibri"/>
              </a:endParaRPr>
            </a:p>
          </p:txBody>
        </p:sp>
        <p:sp>
          <p:nvSpPr>
            <p:cNvPr id="8" name="Trapezoid 7">
              <a:extLst>
                <a:ext uri="{FF2B5EF4-FFF2-40B4-BE49-F238E27FC236}">
                  <a16:creationId xmlns:a16="http://schemas.microsoft.com/office/drawing/2014/main" id="{DA76CFA6-C605-C29A-A3F9-D602E5D70CFA}"/>
                </a:ext>
              </a:extLst>
            </p:cNvPr>
            <p:cNvSpPr/>
            <p:nvPr/>
          </p:nvSpPr>
          <p:spPr>
            <a:xfrm rot="10800000">
              <a:off x="762000" y="2819400"/>
              <a:ext cx="1371600" cy="609600"/>
            </a:xfrm>
            <a:prstGeom prst="trapezoid">
              <a:avLst>
                <a:gd name="adj" fmla="val 39583"/>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latin typeface="Calibri"/>
              </a:endParaRPr>
            </a:p>
          </p:txBody>
        </p:sp>
        <p:cxnSp>
          <p:nvCxnSpPr>
            <p:cNvPr id="9" name="Straight Arrow Connector 8">
              <a:extLst>
                <a:ext uri="{FF2B5EF4-FFF2-40B4-BE49-F238E27FC236}">
                  <a16:creationId xmlns:a16="http://schemas.microsoft.com/office/drawing/2014/main" id="{CA8B0667-2E55-2CAE-F094-9E374C90F615}"/>
                </a:ext>
              </a:extLst>
            </p:cNvPr>
            <p:cNvCxnSpPr>
              <a:cxnSpLocks noChangeShapeType="1"/>
            </p:cNvCxnSpPr>
            <p:nvPr/>
          </p:nvCxnSpPr>
          <p:spPr bwMode="auto">
            <a:xfrm rot="5400000">
              <a:off x="1181101" y="2552700"/>
              <a:ext cx="533400" cy="3175"/>
            </a:xfrm>
            <a:prstGeom prst="straightConnector1">
              <a:avLst/>
            </a:prstGeom>
            <a:noFill/>
            <a:ln w="41275">
              <a:solidFill>
                <a:srgbClr val="000090"/>
              </a:solidFill>
              <a:round/>
              <a:headEnd/>
              <a:tailEnd type="triangle" w="lg" len="med"/>
            </a:ln>
            <a:effectLst>
              <a:outerShdw blurRad="38100" dist="25400" dir="5400000" rotWithShape="0">
                <a:srgbClr val="808080">
                  <a:alpha val="39999"/>
                </a:srgbClr>
              </a:outerShdw>
            </a:effectLst>
            <a:extLst>
              <a:ext uri="{909E8E84-426E-40DD-AFC4-6F175D3DCCD1}">
                <a14:hiddenFill xmlns:a14="http://schemas.microsoft.com/office/drawing/2010/main">
                  <a:noFill/>
                </a14:hiddenFill>
              </a:ext>
            </a:extLst>
          </p:spPr>
        </p:cxnSp>
        <p:cxnSp>
          <p:nvCxnSpPr>
            <p:cNvPr id="10" name="Straight Arrow Connector 9">
              <a:extLst>
                <a:ext uri="{FF2B5EF4-FFF2-40B4-BE49-F238E27FC236}">
                  <a16:creationId xmlns:a16="http://schemas.microsoft.com/office/drawing/2014/main" id="{22CBF6DA-584C-1308-9C88-8B30B7E00FDC}"/>
                </a:ext>
              </a:extLst>
            </p:cNvPr>
            <p:cNvCxnSpPr>
              <a:cxnSpLocks noChangeShapeType="1"/>
            </p:cNvCxnSpPr>
            <p:nvPr/>
          </p:nvCxnSpPr>
          <p:spPr bwMode="auto">
            <a:xfrm rot="5400000">
              <a:off x="1182687" y="3694113"/>
              <a:ext cx="531813" cy="1588"/>
            </a:xfrm>
            <a:prstGeom prst="straightConnector1">
              <a:avLst/>
            </a:prstGeom>
            <a:noFill/>
            <a:ln w="41275">
              <a:solidFill>
                <a:srgbClr val="000090"/>
              </a:solidFill>
              <a:round/>
              <a:headEnd/>
              <a:tailEnd type="triangle" w="lg" len="med"/>
            </a:ln>
            <a:effectLst>
              <a:outerShdw blurRad="38100" dist="25400" dir="5400000" rotWithShape="0">
                <a:srgbClr val="808080">
                  <a:alpha val="39999"/>
                </a:srgbClr>
              </a:outerShdw>
            </a:effectLst>
            <a:extLst>
              <a:ext uri="{909E8E84-426E-40DD-AFC4-6F175D3DCCD1}">
                <a14:hiddenFill xmlns:a14="http://schemas.microsoft.com/office/drawing/2010/main">
                  <a:noFill/>
                </a14:hiddenFill>
              </a:ext>
            </a:extLst>
          </p:spPr>
        </p:cxnSp>
        <p:sp>
          <p:nvSpPr>
            <p:cNvPr id="12" name="Rectangle 11">
              <a:extLst>
                <a:ext uri="{FF2B5EF4-FFF2-40B4-BE49-F238E27FC236}">
                  <a16:creationId xmlns:a16="http://schemas.microsoft.com/office/drawing/2014/main" id="{C0DCB9CD-4927-C630-90EE-7D6ADEE8C222}"/>
                </a:ext>
              </a:extLst>
            </p:cNvPr>
            <p:cNvSpPr/>
            <p:nvPr/>
          </p:nvSpPr>
          <p:spPr>
            <a:xfrm>
              <a:off x="609600" y="1905000"/>
              <a:ext cx="1828800" cy="381000"/>
            </a:xfrm>
            <a:prstGeom prst="rect">
              <a:avLst/>
            </a:prstGeom>
            <a:gradFill>
              <a:gsLst>
                <a:gs pos="0">
                  <a:srgbClr val="1360C2"/>
                </a:gs>
                <a:gs pos="100000">
                  <a:srgbClr val="1577F2"/>
                </a:gs>
              </a:gsLst>
            </a:gradFill>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latin typeface="Calibri"/>
                </a:rPr>
                <a:t>Iam#4VKU</a:t>
              </a:r>
            </a:p>
          </p:txBody>
        </p:sp>
        <p:sp>
          <p:nvSpPr>
            <p:cNvPr id="27702" name="Rectangle 15">
              <a:extLst>
                <a:ext uri="{FF2B5EF4-FFF2-40B4-BE49-F238E27FC236}">
                  <a16:creationId xmlns:a16="http://schemas.microsoft.com/office/drawing/2014/main" id="{E16CC8CC-1B81-63D0-3F87-D409A1E4C385}"/>
                </a:ext>
              </a:extLst>
            </p:cNvPr>
            <p:cNvSpPr>
              <a:spLocks noChangeArrowheads="1"/>
            </p:cNvSpPr>
            <p:nvPr/>
          </p:nvSpPr>
          <p:spPr bwMode="auto">
            <a:xfrm>
              <a:off x="1066800" y="2895600"/>
              <a:ext cx="690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6000"/>
                <a:buFont typeface="Wingdings 3" pitchFamily="2" charset="2"/>
                <a:buChar char=""/>
                <a:defRPr sz="2600">
                  <a:solidFill>
                    <a:schemeClr val="tx1"/>
                  </a:solidFill>
                  <a:latin typeface="Calibri" panose="020F0502020204030204" pitchFamily="34" charset="0"/>
                  <a:ea typeface="ＭＳ Ｐゴシック" panose="020B0600070205080204" pitchFamily="34" charset="-128"/>
                </a:defRPr>
              </a:lvl1pPr>
              <a:lvl2pPr marL="742950" indent="-285750">
                <a:spcBef>
                  <a:spcPts val="500"/>
                </a:spcBef>
                <a:buClr>
                  <a:schemeClr val="accent2"/>
                </a:buClr>
                <a:buSzPct val="76000"/>
                <a:buFont typeface="Wingdings 3" pitchFamily="2" charset="2"/>
                <a:buChar char=""/>
                <a:defRPr sz="2300">
                  <a:solidFill>
                    <a:schemeClr val="tx2"/>
                  </a:solidFill>
                  <a:latin typeface="Calibri" panose="020F0502020204030204" pitchFamily="34" charset="0"/>
                  <a:ea typeface="ＭＳ Ｐゴシック" panose="020B0600070205080204" pitchFamily="34" charset="-128"/>
                </a:defRPr>
              </a:lvl2pPr>
              <a:lvl3pPr marL="1143000" indent="-228600">
                <a:spcBef>
                  <a:spcPts val="500"/>
                </a:spcBef>
                <a:buClr>
                  <a:srgbClr val="BCBCBC"/>
                </a:buClr>
                <a:buSzPct val="76000"/>
                <a:buFont typeface="Wingdings 3"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ts val="400"/>
                </a:spcBef>
                <a:buClr>
                  <a:srgbClr val="8BA2B4"/>
                </a:buClr>
                <a:buSzPct val="70000"/>
                <a:buFont typeface="Wingdings" pitchFamily="2" charset="2"/>
                <a:buChar char=""/>
                <a:defRPr>
                  <a:solidFill>
                    <a:schemeClr val="tx1"/>
                  </a:solidFill>
                  <a:latin typeface="Calibri" panose="020F0502020204030204" pitchFamily="34" charset="0"/>
                  <a:ea typeface="ＭＳ Ｐゴシック" panose="020B0600070205080204" pitchFamily="34" charset="-128"/>
                </a:defRPr>
              </a:lvl4pPr>
              <a:lvl5pPr marL="2057400" indent="-228600">
                <a:spcBef>
                  <a:spcPts val="300"/>
                </a:spcBef>
                <a:buClr>
                  <a:schemeClr val="accent2"/>
                </a:buClr>
                <a:buSzPct val="70000"/>
                <a:buFont typeface="Wingdings" pitchFamily="2" charset="2"/>
                <a:buChar char=""/>
                <a:defRPr sz="16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ClrTx/>
                <a:buSzTx/>
                <a:buFontTx/>
                <a:buNone/>
              </a:pPr>
              <a:r>
                <a:rPr lang="en-US" altLang="en-US" sz="1800">
                  <a:solidFill>
                    <a:schemeClr val="bg1"/>
                  </a:solidFill>
                </a:rPr>
                <a:t>h</a:t>
              </a:r>
            </a:p>
          </p:txBody>
        </p:sp>
        <p:sp>
          <p:nvSpPr>
            <p:cNvPr id="17" name="Rectangle 16">
              <a:extLst>
                <a:ext uri="{FF2B5EF4-FFF2-40B4-BE49-F238E27FC236}">
                  <a16:creationId xmlns:a16="http://schemas.microsoft.com/office/drawing/2014/main" id="{C3BBB87F-62E2-B8F7-B33F-18881EFEAAC4}"/>
                </a:ext>
              </a:extLst>
            </p:cNvPr>
            <p:cNvSpPr/>
            <p:nvPr/>
          </p:nvSpPr>
          <p:spPr>
            <a:xfrm>
              <a:off x="533400" y="3962400"/>
              <a:ext cx="2057400" cy="609600"/>
            </a:xfrm>
            <a:prstGeom prst="rect">
              <a:avLst/>
            </a:prstGeom>
            <a:solidFill>
              <a:srgbClr val="1577F2"/>
            </a:solidFill>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latin typeface="Calibri"/>
                </a:rPr>
                <a:t>661dce0da2bcb2d8</a:t>
              </a:r>
              <a:br>
                <a:rPr lang="en-US" dirty="0">
                  <a:latin typeface="Calibri"/>
                </a:rPr>
              </a:br>
              <a:r>
                <a:rPr lang="en-US" dirty="0">
                  <a:latin typeface="Calibri"/>
                </a:rPr>
                <a:t>2884e0162acf8194</a:t>
              </a:r>
            </a:p>
          </p:txBody>
        </p:sp>
        <p:sp>
          <p:nvSpPr>
            <p:cNvPr id="20" name="Can 19">
              <a:extLst>
                <a:ext uri="{FF2B5EF4-FFF2-40B4-BE49-F238E27FC236}">
                  <a16:creationId xmlns:a16="http://schemas.microsoft.com/office/drawing/2014/main" id="{FAC25BCE-8F5C-C548-D9BE-CB6E5CDE1F3C}"/>
                </a:ext>
              </a:extLst>
            </p:cNvPr>
            <p:cNvSpPr/>
            <p:nvPr/>
          </p:nvSpPr>
          <p:spPr>
            <a:xfrm>
              <a:off x="838200" y="5105400"/>
              <a:ext cx="1295400" cy="990600"/>
            </a:xfrm>
            <a:prstGeom prst="can">
              <a:avLst/>
            </a:prstGeom>
          </p:spPr>
          <p:style>
            <a:lnRef idx="1">
              <a:schemeClr val="accent4"/>
            </a:lnRef>
            <a:fillRef idx="3">
              <a:schemeClr val="accent4"/>
            </a:fillRef>
            <a:effectRef idx="2">
              <a:schemeClr val="accent4"/>
            </a:effectRef>
            <a:fontRef idx="minor">
              <a:schemeClr val="lt1"/>
            </a:fontRef>
          </p:style>
          <p:txBody>
            <a:bodyPr anchor="ctr"/>
            <a:lstStyle/>
            <a:p>
              <a:pPr algn="ctr" eaLnBrk="1" hangingPunct="1">
                <a:defRPr/>
              </a:pPr>
              <a:r>
                <a:rPr lang="en-US" dirty="0">
                  <a:solidFill>
                    <a:schemeClr val="tx1">
                      <a:lumMod val="65000"/>
                      <a:lumOff val="35000"/>
                    </a:schemeClr>
                  </a:solidFill>
                  <a:latin typeface="Calibri"/>
                </a:rPr>
                <a:t>Password store</a:t>
              </a:r>
            </a:p>
          </p:txBody>
        </p:sp>
        <p:cxnSp>
          <p:nvCxnSpPr>
            <p:cNvPr id="21" name="Straight Arrow Connector 20">
              <a:extLst>
                <a:ext uri="{FF2B5EF4-FFF2-40B4-BE49-F238E27FC236}">
                  <a16:creationId xmlns:a16="http://schemas.microsoft.com/office/drawing/2014/main" id="{A56F71E5-DE8A-0437-CC7B-F3F42A9353C3}"/>
                </a:ext>
              </a:extLst>
            </p:cNvPr>
            <p:cNvCxnSpPr>
              <a:cxnSpLocks noChangeShapeType="1"/>
            </p:cNvCxnSpPr>
            <p:nvPr/>
          </p:nvCxnSpPr>
          <p:spPr bwMode="auto">
            <a:xfrm rot="5400000">
              <a:off x="1179513" y="4838700"/>
              <a:ext cx="534988" cy="1587"/>
            </a:xfrm>
            <a:prstGeom prst="straightConnector1">
              <a:avLst/>
            </a:prstGeom>
            <a:noFill/>
            <a:ln w="41275">
              <a:solidFill>
                <a:srgbClr val="000090"/>
              </a:solidFill>
              <a:round/>
              <a:headEnd/>
              <a:tailEnd type="triangle" w="lg" len="med"/>
            </a:ln>
            <a:effectLst>
              <a:outerShdw blurRad="38100" dist="25400" dir="5400000" rotWithShape="0">
                <a:srgbClr val="808080">
                  <a:alpha val="39999"/>
                </a:srgbClr>
              </a:outerShdw>
            </a:effectLst>
            <a:extLst>
              <a:ext uri="{909E8E84-426E-40DD-AFC4-6F175D3DCCD1}">
                <a14:hiddenFill xmlns:a14="http://schemas.microsoft.com/office/drawing/2010/main">
                  <a:noFill/>
                </a14:hiddenFill>
              </a:ext>
            </a:extLst>
          </p:spPr>
        </p:cxnSp>
        <p:sp>
          <p:nvSpPr>
            <p:cNvPr id="27710" name="Rectangle 97">
              <a:extLst>
                <a:ext uri="{FF2B5EF4-FFF2-40B4-BE49-F238E27FC236}">
                  <a16:creationId xmlns:a16="http://schemas.microsoft.com/office/drawing/2014/main" id="{E77F8EFB-A028-A92A-74E6-F4F96C18EC30}"/>
                </a:ext>
              </a:extLst>
            </p:cNvPr>
            <p:cNvSpPr>
              <a:spLocks noChangeArrowheads="1"/>
            </p:cNvSpPr>
            <p:nvPr/>
          </p:nvSpPr>
          <p:spPr bwMode="auto">
            <a:xfrm>
              <a:off x="381000" y="1295400"/>
              <a:ext cx="22193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buClr>
                  <a:schemeClr val="accent1"/>
                </a:buClr>
                <a:buSzPct val="76000"/>
                <a:buFont typeface="Wingdings 3" pitchFamily="2" charset="2"/>
                <a:buChar char=""/>
                <a:defRPr sz="2600">
                  <a:solidFill>
                    <a:schemeClr val="tx1"/>
                  </a:solidFill>
                  <a:latin typeface="Calibri" panose="020F0502020204030204" pitchFamily="34" charset="0"/>
                  <a:ea typeface="ＭＳ Ｐゴシック" panose="020B0600070205080204" pitchFamily="34" charset="-128"/>
                </a:defRPr>
              </a:lvl1pPr>
              <a:lvl2pPr marL="742950" indent="-285750">
                <a:spcBef>
                  <a:spcPts val="500"/>
                </a:spcBef>
                <a:buClr>
                  <a:schemeClr val="accent2"/>
                </a:buClr>
                <a:buSzPct val="76000"/>
                <a:buFont typeface="Wingdings 3" pitchFamily="2" charset="2"/>
                <a:buChar char=""/>
                <a:defRPr sz="2300">
                  <a:solidFill>
                    <a:schemeClr val="tx2"/>
                  </a:solidFill>
                  <a:latin typeface="Calibri" panose="020F0502020204030204" pitchFamily="34" charset="0"/>
                  <a:ea typeface="ＭＳ Ｐゴシック" panose="020B0600070205080204" pitchFamily="34" charset="-128"/>
                </a:defRPr>
              </a:lvl2pPr>
              <a:lvl3pPr marL="1143000" indent="-228600">
                <a:spcBef>
                  <a:spcPts val="500"/>
                </a:spcBef>
                <a:buClr>
                  <a:srgbClr val="BCBCBC"/>
                </a:buClr>
                <a:buSzPct val="76000"/>
                <a:buFont typeface="Wingdings 3"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ts val="400"/>
                </a:spcBef>
                <a:buClr>
                  <a:srgbClr val="8BA2B4"/>
                </a:buClr>
                <a:buSzPct val="70000"/>
                <a:buFont typeface="Wingdings" pitchFamily="2" charset="2"/>
                <a:buChar char=""/>
                <a:defRPr>
                  <a:solidFill>
                    <a:schemeClr val="tx1"/>
                  </a:solidFill>
                  <a:latin typeface="Calibri" panose="020F0502020204030204" pitchFamily="34" charset="0"/>
                  <a:ea typeface="ＭＳ Ｐゴシック" panose="020B0600070205080204" pitchFamily="34" charset="-128"/>
                </a:defRPr>
              </a:lvl4pPr>
              <a:lvl5pPr marL="2057400" indent="-228600">
                <a:spcBef>
                  <a:spcPts val="300"/>
                </a:spcBef>
                <a:buClr>
                  <a:schemeClr val="accent2"/>
                </a:buClr>
                <a:buSzPct val="70000"/>
                <a:buFont typeface="Wingdings" pitchFamily="2" charset="2"/>
                <a:buChar char=""/>
                <a:defRPr sz="16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SzTx/>
                <a:buFontTx/>
                <a:buNone/>
              </a:pPr>
              <a:r>
                <a:rPr lang="en-US" altLang="en-US" sz="1600" b="1">
                  <a:solidFill>
                    <a:srgbClr val="595959"/>
                  </a:solidFill>
                </a:rPr>
                <a:t>Store Hashing Password</a:t>
              </a:r>
              <a:endParaRPr lang="en-US" altLang="en-US" sz="1600" b="1"/>
            </a:p>
          </p:txBody>
        </p:sp>
      </p:grpSp>
      <p:grpSp>
        <p:nvGrpSpPr>
          <p:cNvPr id="3" name="Group 33">
            <a:extLst>
              <a:ext uri="{FF2B5EF4-FFF2-40B4-BE49-F238E27FC236}">
                <a16:creationId xmlns:a16="http://schemas.microsoft.com/office/drawing/2014/main" id="{E206F187-467A-212B-248B-9EED351BF67B}"/>
              </a:ext>
            </a:extLst>
          </p:cNvPr>
          <p:cNvGrpSpPr>
            <a:grpSpLocks/>
          </p:cNvGrpSpPr>
          <p:nvPr/>
        </p:nvGrpSpPr>
        <p:grpSpPr bwMode="auto">
          <a:xfrm>
            <a:off x="4724400" y="1219200"/>
            <a:ext cx="6096000" cy="5029200"/>
            <a:chOff x="3200400" y="1219200"/>
            <a:chExt cx="6096000" cy="5029200"/>
          </a:xfrm>
        </p:grpSpPr>
        <p:sp>
          <p:nvSpPr>
            <p:cNvPr id="93" name="Rectangle 92">
              <a:extLst>
                <a:ext uri="{FF2B5EF4-FFF2-40B4-BE49-F238E27FC236}">
                  <a16:creationId xmlns:a16="http://schemas.microsoft.com/office/drawing/2014/main" id="{63614C69-62A4-6EA2-69B6-7B9D4D2AEC2E}"/>
                </a:ext>
              </a:extLst>
            </p:cNvPr>
            <p:cNvSpPr/>
            <p:nvPr/>
          </p:nvSpPr>
          <p:spPr>
            <a:xfrm>
              <a:off x="3200400" y="1219200"/>
              <a:ext cx="5715000" cy="5029200"/>
            </a:xfrm>
            <a:prstGeom prst="rect">
              <a:avLst/>
            </a:prstGeom>
            <a:solidFill>
              <a:schemeClr val="bg1">
                <a:lumMod val="95000"/>
              </a:schemeClr>
            </a:solidFill>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latin typeface="Calibri"/>
              </a:endParaRPr>
            </a:p>
          </p:txBody>
        </p:sp>
        <p:cxnSp>
          <p:nvCxnSpPr>
            <p:cNvPr id="51" name="Elbow Connector 50">
              <a:extLst>
                <a:ext uri="{FF2B5EF4-FFF2-40B4-BE49-F238E27FC236}">
                  <a16:creationId xmlns:a16="http://schemas.microsoft.com/office/drawing/2014/main" id="{DCD9CC38-1798-EB56-6149-193DA8751B88}"/>
                </a:ext>
              </a:extLst>
            </p:cNvPr>
            <p:cNvCxnSpPr>
              <a:cxnSpLocks noChangeShapeType="1"/>
            </p:cNvCxnSpPr>
            <p:nvPr/>
          </p:nvCxnSpPr>
          <p:spPr bwMode="auto">
            <a:xfrm rot="5400000">
              <a:off x="7010400" y="4267200"/>
              <a:ext cx="762000" cy="762000"/>
            </a:xfrm>
            <a:prstGeom prst="bentConnector3">
              <a:avLst>
                <a:gd name="adj1" fmla="val 100000"/>
              </a:avLst>
            </a:prstGeom>
            <a:noFill/>
            <a:ln w="50800">
              <a:solidFill>
                <a:schemeClr val="accent1"/>
              </a:solidFill>
              <a:miter lim="800000"/>
              <a:headEnd/>
              <a:tailEnd type="triangle" w="lg" len="med"/>
            </a:ln>
            <a:effectLst>
              <a:outerShdw blurRad="38100" dist="25400" dir="5400000" rotWithShape="0">
                <a:srgbClr val="808080">
                  <a:alpha val="39999"/>
                </a:srgbClr>
              </a:outerShdw>
            </a:effectLst>
            <a:extLst>
              <a:ext uri="{909E8E84-426E-40DD-AFC4-6F175D3DCCD1}">
                <a14:hiddenFill xmlns:a14="http://schemas.microsoft.com/office/drawing/2010/main">
                  <a:noFill/>
                </a14:hiddenFill>
              </a:ext>
            </a:extLst>
          </p:spPr>
        </p:cxnSp>
        <p:cxnSp>
          <p:nvCxnSpPr>
            <p:cNvPr id="49" name="Shape 48">
              <a:extLst>
                <a:ext uri="{FF2B5EF4-FFF2-40B4-BE49-F238E27FC236}">
                  <a16:creationId xmlns:a16="http://schemas.microsoft.com/office/drawing/2014/main" id="{97291C50-A9BA-ECF6-C54F-9783AE6F3EED}"/>
                </a:ext>
              </a:extLst>
            </p:cNvPr>
            <p:cNvCxnSpPr>
              <a:cxnSpLocks noChangeShapeType="1"/>
            </p:cNvCxnSpPr>
            <p:nvPr/>
          </p:nvCxnSpPr>
          <p:spPr bwMode="auto">
            <a:xfrm>
              <a:off x="4191000" y="4267200"/>
              <a:ext cx="914400" cy="762000"/>
            </a:xfrm>
            <a:prstGeom prst="bentConnector3">
              <a:avLst>
                <a:gd name="adj1" fmla="val 2778"/>
              </a:avLst>
            </a:prstGeom>
            <a:noFill/>
            <a:ln w="50800">
              <a:solidFill>
                <a:schemeClr val="accent1"/>
              </a:solidFill>
              <a:miter lim="800000"/>
              <a:headEnd/>
              <a:tailEnd type="triangle" w="lg" len="med"/>
            </a:ln>
            <a:effectLst>
              <a:outerShdw blurRad="38100" dist="25400" dir="5400000" rotWithShape="0">
                <a:srgbClr val="808080">
                  <a:alpha val="39999"/>
                </a:srgbClr>
              </a:outerShdw>
            </a:effectLst>
            <a:extLst>
              <a:ext uri="{909E8E84-426E-40DD-AFC4-6F175D3DCCD1}">
                <a14:hiddenFill xmlns:a14="http://schemas.microsoft.com/office/drawing/2010/main">
                  <a:noFill/>
                </a14:hiddenFill>
              </a:ext>
            </a:extLst>
          </p:spPr>
        </p:cxnSp>
        <p:sp>
          <p:nvSpPr>
            <p:cNvPr id="23" name="Trapezoid 22">
              <a:extLst>
                <a:ext uri="{FF2B5EF4-FFF2-40B4-BE49-F238E27FC236}">
                  <a16:creationId xmlns:a16="http://schemas.microsoft.com/office/drawing/2014/main" id="{C4D76E2C-2DB1-CA40-55BC-9CFB68C5F76F}"/>
                </a:ext>
              </a:extLst>
            </p:cNvPr>
            <p:cNvSpPr/>
            <p:nvPr/>
          </p:nvSpPr>
          <p:spPr>
            <a:xfrm rot="10800000">
              <a:off x="3581400" y="2819400"/>
              <a:ext cx="1371600" cy="609599"/>
            </a:xfrm>
            <a:prstGeom prst="trapezoid">
              <a:avLst>
                <a:gd name="adj" fmla="val 39583"/>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latin typeface="Calibri"/>
              </a:endParaRPr>
            </a:p>
          </p:txBody>
        </p:sp>
        <p:cxnSp>
          <p:nvCxnSpPr>
            <p:cNvPr id="24" name="Straight Arrow Connector 23">
              <a:extLst>
                <a:ext uri="{FF2B5EF4-FFF2-40B4-BE49-F238E27FC236}">
                  <a16:creationId xmlns:a16="http://schemas.microsoft.com/office/drawing/2014/main" id="{81C56532-5ADE-DD03-E417-E5CC66BE8813}"/>
                </a:ext>
              </a:extLst>
            </p:cNvPr>
            <p:cNvCxnSpPr>
              <a:cxnSpLocks noChangeShapeType="1"/>
            </p:cNvCxnSpPr>
            <p:nvPr/>
          </p:nvCxnSpPr>
          <p:spPr bwMode="auto">
            <a:xfrm rot="5400000">
              <a:off x="3963194" y="2513806"/>
              <a:ext cx="609600" cy="1588"/>
            </a:xfrm>
            <a:prstGeom prst="straightConnector1">
              <a:avLst/>
            </a:prstGeom>
            <a:noFill/>
            <a:ln w="41275">
              <a:solidFill>
                <a:srgbClr val="000090"/>
              </a:solidFill>
              <a:round/>
              <a:headEnd/>
              <a:tailEnd type="triangle" w="lg" len="med"/>
            </a:ln>
            <a:effectLst>
              <a:outerShdw blurRad="38100" dist="25400" dir="5400000" rotWithShape="0">
                <a:srgbClr val="808080">
                  <a:alpha val="39999"/>
                </a:srgbClr>
              </a:outerShdw>
            </a:effectLst>
            <a:extLst>
              <a:ext uri="{909E8E84-426E-40DD-AFC4-6F175D3DCCD1}">
                <a14:hiddenFill xmlns:a14="http://schemas.microsoft.com/office/drawing/2010/main">
                  <a:noFill/>
                </a14:hiddenFill>
              </a:ext>
            </a:extLst>
          </p:spPr>
        </p:cxnSp>
        <p:cxnSp>
          <p:nvCxnSpPr>
            <p:cNvPr id="25" name="Straight Arrow Connector 24">
              <a:extLst>
                <a:ext uri="{FF2B5EF4-FFF2-40B4-BE49-F238E27FC236}">
                  <a16:creationId xmlns:a16="http://schemas.microsoft.com/office/drawing/2014/main" id="{2F35403C-998F-E4CE-A93F-79E0B0738D3D}"/>
                </a:ext>
              </a:extLst>
            </p:cNvPr>
            <p:cNvCxnSpPr>
              <a:cxnSpLocks noChangeShapeType="1"/>
            </p:cNvCxnSpPr>
            <p:nvPr/>
          </p:nvCxnSpPr>
          <p:spPr bwMode="auto">
            <a:xfrm rot="5400000">
              <a:off x="4002087" y="3694113"/>
              <a:ext cx="531813" cy="1588"/>
            </a:xfrm>
            <a:prstGeom prst="straightConnector1">
              <a:avLst/>
            </a:prstGeom>
            <a:noFill/>
            <a:ln w="41275">
              <a:solidFill>
                <a:srgbClr val="000090"/>
              </a:solidFill>
              <a:round/>
              <a:headEnd/>
              <a:tailEnd type="triangle" w="lg" len="med"/>
            </a:ln>
            <a:effectLst>
              <a:outerShdw blurRad="38100" dist="25400" dir="5400000" rotWithShape="0">
                <a:srgbClr val="808080">
                  <a:alpha val="39999"/>
                </a:srgbClr>
              </a:outerShdw>
            </a:effectLst>
            <a:extLst>
              <a:ext uri="{909E8E84-426E-40DD-AFC4-6F175D3DCCD1}">
                <a14:hiddenFill xmlns:a14="http://schemas.microsoft.com/office/drawing/2010/main">
                  <a:noFill/>
                </a14:hiddenFill>
              </a:ext>
            </a:extLst>
          </p:spPr>
        </p:cxnSp>
        <p:sp>
          <p:nvSpPr>
            <p:cNvPr id="26" name="Rectangle 25">
              <a:extLst>
                <a:ext uri="{FF2B5EF4-FFF2-40B4-BE49-F238E27FC236}">
                  <a16:creationId xmlns:a16="http://schemas.microsoft.com/office/drawing/2014/main" id="{349326D6-7504-F0D0-F295-48A64EBE7452}"/>
                </a:ext>
              </a:extLst>
            </p:cNvPr>
            <p:cNvSpPr/>
            <p:nvPr/>
          </p:nvSpPr>
          <p:spPr>
            <a:xfrm>
              <a:off x="3429000" y="1905000"/>
              <a:ext cx="1828800" cy="381000"/>
            </a:xfrm>
            <a:prstGeom prst="rect">
              <a:avLst/>
            </a:prstGeom>
            <a:gradFill>
              <a:gsLst>
                <a:gs pos="0">
                  <a:srgbClr val="1360C2"/>
                </a:gs>
                <a:gs pos="100000">
                  <a:srgbClr val="1577F2"/>
                </a:gs>
              </a:gsLst>
            </a:gradFill>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latin typeface="Calibri"/>
                </a:rPr>
                <a:t>Iam#4VKU</a:t>
              </a:r>
            </a:p>
          </p:txBody>
        </p:sp>
        <p:sp>
          <p:nvSpPr>
            <p:cNvPr id="27666" name="Rectangle 26">
              <a:extLst>
                <a:ext uri="{FF2B5EF4-FFF2-40B4-BE49-F238E27FC236}">
                  <a16:creationId xmlns:a16="http://schemas.microsoft.com/office/drawing/2014/main" id="{935E4B07-2050-F777-EFF6-DCD153764B6F}"/>
                </a:ext>
              </a:extLst>
            </p:cNvPr>
            <p:cNvSpPr>
              <a:spLocks noChangeArrowheads="1"/>
            </p:cNvSpPr>
            <p:nvPr/>
          </p:nvSpPr>
          <p:spPr bwMode="auto">
            <a:xfrm>
              <a:off x="3886200" y="2895600"/>
              <a:ext cx="690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6000"/>
                <a:buFont typeface="Wingdings 3" pitchFamily="2" charset="2"/>
                <a:buChar char=""/>
                <a:defRPr sz="2600">
                  <a:solidFill>
                    <a:schemeClr val="tx1"/>
                  </a:solidFill>
                  <a:latin typeface="Calibri" panose="020F0502020204030204" pitchFamily="34" charset="0"/>
                  <a:ea typeface="ＭＳ Ｐゴシック" panose="020B0600070205080204" pitchFamily="34" charset="-128"/>
                </a:defRPr>
              </a:lvl1pPr>
              <a:lvl2pPr marL="742950" indent="-285750">
                <a:spcBef>
                  <a:spcPts val="500"/>
                </a:spcBef>
                <a:buClr>
                  <a:schemeClr val="accent2"/>
                </a:buClr>
                <a:buSzPct val="76000"/>
                <a:buFont typeface="Wingdings 3" pitchFamily="2" charset="2"/>
                <a:buChar char=""/>
                <a:defRPr sz="2300">
                  <a:solidFill>
                    <a:schemeClr val="tx2"/>
                  </a:solidFill>
                  <a:latin typeface="Calibri" panose="020F0502020204030204" pitchFamily="34" charset="0"/>
                  <a:ea typeface="ＭＳ Ｐゴシック" panose="020B0600070205080204" pitchFamily="34" charset="-128"/>
                </a:defRPr>
              </a:lvl2pPr>
              <a:lvl3pPr marL="1143000" indent="-228600">
                <a:spcBef>
                  <a:spcPts val="500"/>
                </a:spcBef>
                <a:buClr>
                  <a:srgbClr val="BCBCBC"/>
                </a:buClr>
                <a:buSzPct val="76000"/>
                <a:buFont typeface="Wingdings 3"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ts val="400"/>
                </a:spcBef>
                <a:buClr>
                  <a:srgbClr val="8BA2B4"/>
                </a:buClr>
                <a:buSzPct val="70000"/>
                <a:buFont typeface="Wingdings" pitchFamily="2" charset="2"/>
                <a:buChar char=""/>
                <a:defRPr>
                  <a:solidFill>
                    <a:schemeClr val="tx1"/>
                  </a:solidFill>
                  <a:latin typeface="Calibri" panose="020F0502020204030204" pitchFamily="34" charset="0"/>
                  <a:ea typeface="ＭＳ Ｐゴシック" panose="020B0600070205080204" pitchFamily="34" charset="-128"/>
                </a:defRPr>
              </a:lvl4pPr>
              <a:lvl5pPr marL="2057400" indent="-228600">
                <a:spcBef>
                  <a:spcPts val="300"/>
                </a:spcBef>
                <a:buClr>
                  <a:schemeClr val="accent2"/>
                </a:buClr>
                <a:buSzPct val="70000"/>
                <a:buFont typeface="Wingdings" pitchFamily="2" charset="2"/>
                <a:buChar char=""/>
                <a:defRPr sz="16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ClrTx/>
                <a:buSzTx/>
                <a:buFontTx/>
                <a:buNone/>
              </a:pPr>
              <a:r>
                <a:rPr lang="en-US" altLang="en-US" sz="1800">
                  <a:solidFill>
                    <a:schemeClr val="bg1"/>
                  </a:solidFill>
                </a:rPr>
                <a:t>h</a:t>
              </a:r>
            </a:p>
          </p:txBody>
        </p:sp>
        <p:sp>
          <p:nvSpPr>
            <p:cNvPr id="28" name="Rectangle 27">
              <a:extLst>
                <a:ext uri="{FF2B5EF4-FFF2-40B4-BE49-F238E27FC236}">
                  <a16:creationId xmlns:a16="http://schemas.microsoft.com/office/drawing/2014/main" id="{53BE2FC2-E056-6E76-B7A0-4EFA51660357}"/>
                </a:ext>
              </a:extLst>
            </p:cNvPr>
            <p:cNvSpPr/>
            <p:nvPr/>
          </p:nvSpPr>
          <p:spPr>
            <a:xfrm>
              <a:off x="3352800" y="3962400"/>
              <a:ext cx="2057400" cy="609600"/>
            </a:xfrm>
            <a:prstGeom prst="rect">
              <a:avLst/>
            </a:prstGeom>
            <a:solidFill>
              <a:srgbClr val="1577F2"/>
            </a:solidFill>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latin typeface="Calibri"/>
                </a:rPr>
                <a:t>661dce0da2bcb2d8</a:t>
              </a:r>
              <a:br>
                <a:rPr lang="en-US" dirty="0">
                  <a:latin typeface="Calibri"/>
                </a:rPr>
              </a:br>
              <a:r>
                <a:rPr lang="en-US" dirty="0">
                  <a:latin typeface="Calibri"/>
                </a:rPr>
                <a:t>2884e0162acf8194</a:t>
              </a:r>
            </a:p>
          </p:txBody>
        </p:sp>
        <p:sp>
          <p:nvSpPr>
            <p:cNvPr id="30" name="Rectangle 29">
              <a:extLst>
                <a:ext uri="{FF2B5EF4-FFF2-40B4-BE49-F238E27FC236}">
                  <a16:creationId xmlns:a16="http://schemas.microsoft.com/office/drawing/2014/main" id="{3A78B7F8-C470-8A21-B1EC-1D3770705643}"/>
                </a:ext>
              </a:extLst>
            </p:cNvPr>
            <p:cNvSpPr/>
            <p:nvPr/>
          </p:nvSpPr>
          <p:spPr>
            <a:xfrm>
              <a:off x="6705600" y="3961606"/>
              <a:ext cx="2057400" cy="609600"/>
            </a:xfrm>
            <a:prstGeom prst="rect">
              <a:avLst/>
            </a:prstGeom>
            <a:solidFill>
              <a:srgbClr val="1577F2"/>
            </a:solidFill>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latin typeface="Calibri"/>
                </a:rPr>
                <a:t>661dce0da2bcb2d8</a:t>
              </a:r>
              <a:br>
                <a:rPr lang="en-US" dirty="0">
                  <a:latin typeface="Calibri"/>
                </a:rPr>
              </a:br>
              <a:r>
                <a:rPr lang="en-US" dirty="0">
                  <a:latin typeface="Calibri"/>
                </a:rPr>
                <a:t>2884e0162acf8194</a:t>
              </a:r>
            </a:p>
          </p:txBody>
        </p:sp>
        <p:cxnSp>
          <p:nvCxnSpPr>
            <p:cNvPr id="31" name="Straight Arrow Connector 30">
              <a:extLst>
                <a:ext uri="{FF2B5EF4-FFF2-40B4-BE49-F238E27FC236}">
                  <a16:creationId xmlns:a16="http://schemas.microsoft.com/office/drawing/2014/main" id="{A3643BEC-72FA-28E1-A9CA-DF2AB11C645D}"/>
                </a:ext>
              </a:extLst>
            </p:cNvPr>
            <p:cNvCxnSpPr>
              <a:cxnSpLocks noChangeShapeType="1"/>
            </p:cNvCxnSpPr>
            <p:nvPr/>
          </p:nvCxnSpPr>
          <p:spPr bwMode="auto">
            <a:xfrm rot="5400000">
              <a:off x="6934201" y="3046412"/>
              <a:ext cx="1676400" cy="3175"/>
            </a:xfrm>
            <a:prstGeom prst="straightConnector1">
              <a:avLst/>
            </a:prstGeom>
            <a:noFill/>
            <a:ln w="41275">
              <a:solidFill>
                <a:srgbClr val="000090"/>
              </a:solidFill>
              <a:round/>
              <a:headEnd/>
              <a:tailEnd type="triangle" w="lg" len="med"/>
            </a:ln>
            <a:effectLst>
              <a:outerShdw blurRad="38100" dist="25400" dir="5400000" rotWithShape="0">
                <a:srgbClr val="808080">
                  <a:alpha val="39999"/>
                </a:srgbClr>
              </a:outerShdw>
            </a:effectLst>
            <a:extLst>
              <a:ext uri="{909E8E84-426E-40DD-AFC4-6F175D3DCCD1}">
                <a14:hiddenFill xmlns:a14="http://schemas.microsoft.com/office/drawing/2010/main">
                  <a:noFill/>
                </a14:hiddenFill>
              </a:ext>
            </a:extLst>
          </p:spPr>
        </p:cxnSp>
        <p:sp>
          <p:nvSpPr>
            <p:cNvPr id="29" name="Can 28">
              <a:extLst>
                <a:ext uri="{FF2B5EF4-FFF2-40B4-BE49-F238E27FC236}">
                  <a16:creationId xmlns:a16="http://schemas.microsoft.com/office/drawing/2014/main" id="{3BF7175F-BDDB-560D-A635-D79C2CA8166C}"/>
                </a:ext>
              </a:extLst>
            </p:cNvPr>
            <p:cNvSpPr/>
            <p:nvPr/>
          </p:nvSpPr>
          <p:spPr>
            <a:xfrm>
              <a:off x="7086600" y="1905000"/>
              <a:ext cx="1295400" cy="990600"/>
            </a:xfrm>
            <a:prstGeom prst="can">
              <a:avLst/>
            </a:prstGeom>
          </p:spPr>
          <p:style>
            <a:lnRef idx="1">
              <a:schemeClr val="accent4"/>
            </a:lnRef>
            <a:fillRef idx="3">
              <a:schemeClr val="accent4"/>
            </a:fillRef>
            <a:effectRef idx="2">
              <a:schemeClr val="accent4"/>
            </a:effectRef>
            <a:fontRef idx="minor">
              <a:schemeClr val="lt1"/>
            </a:fontRef>
          </p:style>
          <p:txBody>
            <a:bodyPr anchor="ctr"/>
            <a:lstStyle/>
            <a:p>
              <a:pPr algn="ctr" eaLnBrk="1" hangingPunct="1">
                <a:defRPr/>
              </a:pPr>
              <a:r>
                <a:rPr lang="en-US" dirty="0">
                  <a:solidFill>
                    <a:schemeClr val="tx1">
                      <a:lumMod val="65000"/>
                      <a:lumOff val="35000"/>
                    </a:schemeClr>
                  </a:solidFill>
                  <a:latin typeface="Calibri"/>
                </a:rPr>
                <a:t>Password store</a:t>
              </a:r>
            </a:p>
          </p:txBody>
        </p:sp>
        <p:cxnSp>
          <p:nvCxnSpPr>
            <p:cNvPr id="64" name="Elbow Connector 63">
              <a:extLst>
                <a:ext uri="{FF2B5EF4-FFF2-40B4-BE49-F238E27FC236}">
                  <a16:creationId xmlns:a16="http://schemas.microsoft.com/office/drawing/2014/main" id="{428451CE-2B88-11D3-AF6B-1EA5E2249A4C}"/>
                </a:ext>
              </a:extLst>
            </p:cNvPr>
            <p:cNvCxnSpPr>
              <a:cxnSpLocks noChangeShapeType="1"/>
            </p:cNvCxnSpPr>
            <p:nvPr/>
          </p:nvCxnSpPr>
          <p:spPr bwMode="auto">
            <a:xfrm rot="10800000" flipV="1">
              <a:off x="5029200" y="5410200"/>
              <a:ext cx="914400" cy="533400"/>
            </a:xfrm>
            <a:prstGeom prst="bentConnector3">
              <a:avLst>
                <a:gd name="adj1" fmla="val 1389"/>
              </a:avLst>
            </a:prstGeom>
            <a:noFill/>
            <a:ln w="50800">
              <a:solidFill>
                <a:schemeClr val="accent1"/>
              </a:solidFill>
              <a:miter lim="800000"/>
              <a:headEnd/>
              <a:tailEnd type="triangle" w="lg" len="med"/>
            </a:ln>
            <a:effectLst>
              <a:outerShdw blurRad="38100" dist="25400" dir="5400000" rotWithShape="0">
                <a:srgbClr val="808080">
                  <a:alpha val="39999"/>
                </a:srgbClr>
              </a:outerShdw>
            </a:effectLst>
            <a:extLst>
              <a:ext uri="{909E8E84-426E-40DD-AFC4-6F175D3DCCD1}">
                <a14:hiddenFill xmlns:a14="http://schemas.microsoft.com/office/drawing/2010/main">
                  <a:noFill/>
                </a14:hiddenFill>
              </a:ext>
            </a:extLst>
          </p:spPr>
        </p:cxnSp>
        <p:cxnSp>
          <p:nvCxnSpPr>
            <p:cNvPr id="79" name="Elbow Connector 78">
              <a:extLst>
                <a:ext uri="{FF2B5EF4-FFF2-40B4-BE49-F238E27FC236}">
                  <a16:creationId xmlns:a16="http://schemas.microsoft.com/office/drawing/2014/main" id="{5C955B4C-5D44-33A3-7C4A-49839DEC92F1}"/>
                </a:ext>
              </a:extLst>
            </p:cNvPr>
            <p:cNvCxnSpPr>
              <a:cxnSpLocks noChangeShapeType="1"/>
            </p:cNvCxnSpPr>
            <p:nvPr/>
          </p:nvCxnSpPr>
          <p:spPr bwMode="auto">
            <a:xfrm>
              <a:off x="6248400" y="5334000"/>
              <a:ext cx="838200" cy="609600"/>
            </a:xfrm>
            <a:prstGeom prst="bentConnector3">
              <a:avLst>
                <a:gd name="adj1" fmla="val -3028"/>
              </a:avLst>
            </a:prstGeom>
            <a:noFill/>
            <a:ln w="50800">
              <a:solidFill>
                <a:schemeClr val="accent1"/>
              </a:solidFill>
              <a:miter lim="800000"/>
              <a:headEnd/>
              <a:tailEnd type="triangle" w="lg" len="med"/>
            </a:ln>
            <a:effectLst>
              <a:outerShdw blurRad="38100" dist="25400" dir="5400000" rotWithShape="0">
                <a:srgbClr val="808080">
                  <a:alpha val="39999"/>
                </a:srgbClr>
              </a:outerShdw>
            </a:effectLst>
            <a:extLst>
              <a:ext uri="{909E8E84-426E-40DD-AFC4-6F175D3DCCD1}">
                <a14:hiddenFill xmlns:a14="http://schemas.microsoft.com/office/drawing/2010/main">
                  <a:noFill/>
                </a14:hiddenFill>
              </a:ext>
            </a:extLst>
          </p:spPr>
        </p:cxnSp>
        <p:sp>
          <p:nvSpPr>
            <p:cNvPr id="47" name="Hexagon 46">
              <a:extLst>
                <a:ext uri="{FF2B5EF4-FFF2-40B4-BE49-F238E27FC236}">
                  <a16:creationId xmlns:a16="http://schemas.microsoft.com/office/drawing/2014/main" id="{68D3AFE7-AF55-6649-EFBF-409B3545B3A5}"/>
                </a:ext>
              </a:extLst>
            </p:cNvPr>
            <p:cNvSpPr/>
            <p:nvPr/>
          </p:nvSpPr>
          <p:spPr>
            <a:xfrm>
              <a:off x="5105400" y="4800600"/>
              <a:ext cx="1905000" cy="609600"/>
            </a:xfrm>
            <a:prstGeom prst="hexagon">
              <a:avLst/>
            </a:prstGeom>
          </p:spPr>
          <p:style>
            <a:lnRef idx="1">
              <a:schemeClr val="accent2"/>
            </a:lnRef>
            <a:fillRef idx="3">
              <a:schemeClr val="accent2"/>
            </a:fillRef>
            <a:effectRef idx="2">
              <a:schemeClr val="accent2"/>
            </a:effectRef>
            <a:fontRef idx="minor">
              <a:schemeClr val="lt1"/>
            </a:fontRef>
          </p:style>
          <p:txBody>
            <a:bodyPr anchor="ctr"/>
            <a:lstStyle/>
            <a:p>
              <a:pPr algn="ctr" eaLnBrk="1" hangingPunct="1">
                <a:defRPr/>
              </a:pPr>
              <a:r>
                <a:rPr lang="en-US" sz="1600" dirty="0">
                  <a:latin typeface="Calibri"/>
                </a:rPr>
                <a:t>Hash Matching Exactly?</a:t>
              </a:r>
            </a:p>
          </p:txBody>
        </p:sp>
        <p:sp>
          <p:nvSpPr>
            <p:cNvPr id="87" name="Rectangle 86">
              <a:extLst>
                <a:ext uri="{FF2B5EF4-FFF2-40B4-BE49-F238E27FC236}">
                  <a16:creationId xmlns:a16="http://schemas.microsoft.com/office/drawing/2014/main" id="{BB7FD388-AA9B-E32C-4662-526FD5DEF3CA}"/>
                </a:ext>
              </a:extLst>
            </p:cNvPr>
            <p:cNvSpPr/>
            <p:nvPr/>
          </p:nvSpPr>
          <p:spPr>
            <a:xfrm>
              <a:off x="3886200" y="5791200"/>
              <a:ext cx="1143000" cy="381000"/>
            </a:xfrm>
            <a:prstGeom prst="rect">
              <a:avLst/>
            </a:prstGeom>
            <a:solidFill>
              <a:srgbClr val="008000"/>
            </a:solidFill>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latin typeface="Calibri"/>
                </a:rPr>
                <a:t>Grant</a:t>
              </a:r>
            </a:p>
          </p:txBody>
        </p:sp>
        <p:sp>
          <p:nvSpPr>
            <p:cNvPr id="88" name="Rectangle 87">
              <a:extLst>
                <a:ext uri="{FF2B5EF4-FFF2-40B4-BE49-F238E27FC236}">
                  <a16:creationId xmlns:a16="http://schemas.microsoft.com/office/drawing/2014/main" id="{C873DC2D-12DE-014A-F5F3-6C3B2129F3DB}"/>
                </a:ext>
              </a:extLst>
            </p:cNvPr>
            <p:cNvSpPr/>
            <p:nvPr/>
          </p:nvSpPr>
          <p:spPr>
            <a:xfrm>
              <a:off x="7086600" y="5715000"/>
              <a:ext cx="1143000" cy="381000"/>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latin typeface="Calibri"/>
                </a:rPr>
                <a:t>Deny</a:t>
              </a:r>
            </a:p>
          </p:txBody>
        </p:sp>
        <p:sp>
          <p:nvSpPr>
            <p:cNvPr id="27688" name="Rectangle 88">
              <a:extLst>
                <a:ext uri="{FF2B5EF4-FFF2-40B4-BE49-F238E27FC236}">
                  <a16:creationId xmlns:a16="http://schemas.microsoft.com/office/drawing/2014/main" id="{DEDB332C-232E-36CD-11FA-A2AE62889914}"/>
                </a:ext>
              </a:extLst>
            </p:cNvPr>
            <p:cNvSpPr>
              <a:spLocks noChangeArrowheads="1"/>
            </p:cNvSpPr>
            <p:nvPr/>
          </p:nvSpPr>
          <p:spPr bwMode="auto">
            <a:xfrm>
              <a:off x="5334000" y="5486400"/>
              <a:ext cx="4857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buClr>
                  <a:schemeClr val="accent1"/>
                </a:buClr>
                <a:buSzPct val="76000"/>
                <a:buFont typeface="Wingdings 3" pitchFamily="2" charset="2"/>
                <a:buChar char=""/>
                <a:defRPr sz="2600">
                  <a:solidFill>
                    <a:schemeClr val="tx1"/>
                  </a:solidFill>
                  <a:latin typeface="Calibri" panose="020F0502020204030204" pitchFamily="34" charset="0"/>
                  <a:ea typeface="ＭＳ Ｐゴシック" panose="020B0600070205080204" pitchFamily="34" charset="-128"/>
                </a:defRPr>
              </a:lvl1pPr>
              <a:lvl2pPr marL="742950" indent="-285750">
                <a:spcBef>
                  <a:spcPts val="500"/>
                </a:spcBef>
                <a:buClr>
                  <a:schemeClr val="accent2"/>
                </a:buClr>
                <a:buSzPct val="76000"/>
                <a:buFont typeface="Wingdings 3" pitchFamily="2" charset="2"/>
                <a:buChar char=""/>
                <a:defRPr sz="2300">
                  <a:solidFill>
                    <a:schemeClr val="tx2"/>
                  </a:solidFill>
                  <a:latin typeface="Calibri" panose="020F0502020204030204" pitchFamily="34" charset="0"/>
                  <a:ea typeface="ＭＳ Ｐゴシック" panose="020B0600070205080204" pitchFamily="34" charset="-128"/>
                </a:defRPr>
              </a:lvl2pPr>
              <a:lvl3pPr marL="1143000" indent="-228600">
                <a:spcBef>
                  <a:spcPts val="500"/>
                </a:spcBef>
                <a:buClr>
                  <a:srgbClr val="BCBCBC"/>
                </a:buClr>
                <a:buSzPct val="76000"/>
                <a:buFont typeface="Wingdings 3"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ts val="400"/>
                </a:spcBef>
                <a:buClr>
                  <a:srgbClr val="8BA2B4"/>
                </a:buClr>
                <a:buSzPct val="70000"/>
                <a:buFont typeface="Wingdings" pitchFamily="2" charset="2"/>
                <a:buChar char=""/>
                <a:defRPr>
                  <a:solidFill>
                    <a:schemeClr val="tx1"/>
                  </a:solidFill>
                  <a:latin typeface="Calibri" panose="020F0502020204030204" pitchFamily="34" charset="0"/>
                  <a:ea typeface="ＭＳ Ｐゴシック" panose="020B0600070205080204" pitchFamily="34" charset="-128"/>
                </a:defRPr>
              </a:lvl4pPr>
              <a:lvl5pPr marL="2057400" indent="-228600">
                <a:spcBef>
                  <a:spcPts val="300"/>
                </a:spcBef>
                <a:buClr>
                  <a:schemeClr val="accent2"/>
                </a:buClr>
                <a:buSzPct val="70000"/>
                <a:buFont typeface="Wingdings" pitchFamily="2" charset="2"/>
                <a:buChar char=""/>
                <a:defRPr sz="16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SzTx/>
                <a:buFontTx/>
                <a:buNone/>
              </a:pPr>
              <a:r>
                <a:rPr lang="en-US" altLang="en-US" sz="1800">
                  <a:solidFill>
                    <a:srgbClr val="595959"/>
                  </a:solidFill>
                </a:rPr>
                <a:t>Yes</a:t>
              </a:r>
              <a:endParaRPr lang="en-US" altLang="en-US" sz="1800"/>
            </a:p>
          </p:txBody>
        </p:sp>
        <p:sp>
          <p:nvSpPr>
            <p:cNvPr id="27689" name="Rectangle 89">
              <a:extLst>
                <a:ext uri="{FF2B5EF4-FFF2-40B4-BE49-F238E27FC236}">
                  <a16:creationId xmlns:a16="http://schemas.microsoft.com/office/drawing/2014/main" id="{94E64A4E-68FB-3948-12D8-207BD6A5BC6C}"/>
                </a:ext>
              </a:extLst>
            </p:cNvPr>
            <p:cNvSpPr>
              <a:spLocks noChangeArrowheads="1"/>
            </p:cNvSpPr>
            <p:nvPr/>
          </p:nvSpPr>
          <p:spPr bwMode="auto">
            <a:xfrm>
              <a:off x="6248400" y="5486400"/>
              <a:ext cx="4556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buClr>
                  <a:schemeClr val="accent1"/>
                </a:buClr>
                <a:buSzPct val="76000"/>
                <a:buFont typeface="Wingdings 3" pitchFamily="2" charset="2"/>
                <a:buChar char=""/>
                <a:defRPr sz="2600">
                  <a:solidFill>
                    <a:schemeClr val="tx1"/>
                  </a:solidFill>
                  <a:latin typeface="Calibri" panose="020F0502020204030204" pitchFamily="34" charset="0"/>
                  <a:ea typeface="ＭＳ Ｐゴシック" panose="020B0600070205080204" pitchFamily="34" charset="-128"/>
                </a:defRPr>
              </a:lvl1pPr>
              <a:lvl2pPr marL="742950" indent="-285750">
                <a:spcBef>
                  <a:spcPts val="500"/>
                </a:spcBef>
                <a:buClr>
                  <a:schemeClr val="accent2"/>
                </a:buClr>
                <a:buSzPct val="76000"/>
                <a:buFont typeface="Wingdings 3" pitchFamily="2" charset="2"/>
                <a:buChar char=""/>
                <a:defRPr sz="2300">
                  <a:solidFill>
                    <a:schemeClr val="tx2"/>
                  </a:solidFill>
                  <a:latin typeface="Calibri" panose="020F0502020204030204" pitchFamily="34" charset="0"/>
                  <a:ea typeface="ＭＳ Ｐゴシック" panose="020B0600070205080204" pitchFamily="34" charset="-128"/>
                </a:defRPr>
              </a:lvl2pPr>
              <a:lvl3pPr marL="1143000" indent="-228600">
                <a:spcBef>
                  <a:spcPts val="500"/>
                </a:spcBef>
                <a:buClr>
                  <a:srgbClr val="BCBCBC"/>
                </a:buClr>
                <a:buSzPct val="76000"/>
                <a:buFont typeface="Wingdings 3"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ts val="400"/>
                </a:spcBef>
                <a:buClr>
                  <a:srgbClr val="8BA2B4"/>
                </a:buClr>
                <a:buSzPct val="70000"/>
                <a:buFont typeface="Wingdings" pitchFamily="2" charset="2"/>
                <a:buChar char=""/>
                <a:defRPr>
                  <a:solidFill>
                    <a:schemeClr val="tx1"/>
                  </a:solidFill>
                  <a:latin typeface="Calibri" panose="020F0502020204030204" pitchFamily="34" charset="0"/>
                  <a:ea typeface="ＭＳ Ｐゴシック" panose="020B0600070205080204" pitchFamily="34" charset="-128"/>
                </a:defRPr>
              </a:lvl4pPr>
              <a:lvl5pPr marL="2057400" indent="-228600">
                <a:spcBef>
                  <a:spcPts val="300"/>
                </a:spcBef>
                <a:buClr>
                  <a:schemeClr val="accent2"/>
                </a:buClr>
                <a:buSzPct val="70000"/>
                <a:buFont typeface="Wingdings" pitchFamily="2" charset="2"/>
                <a:buChar char=""/>
                <a:defRPr sz="16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SzTx/>
                <a:buFontTx/>
                <a:buNone/>
              </a:pPr>
              <a:r>
                <a:rPr lang="en-US" altLang="en-US" sz="1800">
                  <a:solidFill>
                    <a:srgbClr val="595959"/>
                  </a:solidFill>
                </a:rPr>
                <a:t>No</a:t>
              </a:r>
              <a:endParaRPr lang="en-US" altLang="en-US" sz="1800"/>
            </a:p>
          </p:txBody>
        </p:sp>
        <p:sp>
          <p:nvSpPr>
            <p:cNvPr id="27690" name="Rectangle 98">
              <a:extLst>
                <a:ext uri="{FF2B5EF4-FFF2-40B4-BE49-F238E27FC236}">
                  <a16:creationId xmlns:a16="http://schemas.microsoft.com/office/drawing/2014/main" id="{024EE312-07AB-4261-301B-1FAA083FBDB7}"/>
                </a:ext>
              </a:extLst>
            </p:cNvPr>
            <p:cNvSpPr>
              <a:spLocks noChangeArrowheads="1"/>
            </p:cNvSpPr>
            <p:nvPr/>
          </p:nvSpPr>
          <p:spPr bwMode="auto">
            <a:xfrm>
              <a:off x="3276600" y="1295400"/>
              <a:ext cx="60198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6000"/>
                <a:buFont typeface="Wingdings 3" pitchFamily="2" charset="2"/>
                <a:buChar char=""/>
                <a:defRPr sz="2600">
                  <a:solidFill>
                    <a:schemeClr val="tx1"/>
                  </a:solidFill>
                  <a:latin typeface="Calibri" panose="020F0502020204030204" pitchFamily="34" charset="0"/>
                  <a:ea typeface="ＭＳ Ｐゴシック" panose="020B0600070205080204" pitchFamily="34" charset="-128"/>
                </a:defRPr>
              </a:lvl1pPr>
              <a:lvl2pPr marL="742950" indent="-285750">
                <a:spcBef>
                  <a:spcPts val="500"/>
                </a:spcBef>
                <a:buClr>
                  <a:schemeClr val="accent2"/>
                </a:buClr>
                <a:buSzPct val="76000"/>
                <a:buFont typeface="Wingdings 3" pitchFamily="2" charset="2"/>
                <a:buChar char=""/>
                <a:defRPr sz="2300">
                  <a:solidFill>
                    <a:schemeClr val="tx2"/>
                  </a:solidFill>
                  <a:latin typeface="Calibri" panose="020F0502020204030204" pitchFamily="34" charset="0"/>
                  <a:ea typeface="ＭＳ Ｐゴシック" panose="020B0600070205080204" pitchFamily="34" charset="-128"/>
                </a:defRPr>
              </a:lvl2pPr>
              <a:lvl3pPr marL="1143000" indent="-228600">
                <a:spcBef>
                  <a:spcPts val="500"/>
                </a:spcBef>
                <a:buClr>
                  <a:srgbClr val="BCBCBC"/>
                </a:buClr>
                <a:buSzPct val="76000"/>
                <a:buFont typeface="Wingdings 3"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ts val="400"/>
                </a:spcBef>
                <a:buClr>
                  <a:srgbClr val="8BA2B4"/>
                </a:buClr>
                <a:buSzPct val="70000"/>
                <a:buFont typeface="Wingdings" pitchFamily="2" charset="2"/>
                <a:buChar char=""/>
                <a:defRPr>
                  <a:solidFill>
                    <a:schemeClr val="tx1"/>
                  </a:solidFill>
                  <a:latin typeface="Calibri" panose="020F0502020204030204" pitchFamily="34" charset="0"/>
                  <a:ea typeface="ＭＳ Ｐゴシック" panose="020B0600070205080204" pitchFamily="34" charset="-128"/>
                </a:defRPr>
              </a:lvl4pPr>
              <a:lvl5pPr marL="2057400" indent="-228600">
                <a:spcBef>
                  <a:spcPts val="300"/>
                </a:spcBef>
                <a:buClr>
                  <a:schemeClr val="accent2"/>
                </a:buClr>
                <a:buSzPct val="70000"/>
                <a:buFont typeface="Wingdings" pitchFamily="2" charset="2"/>
                <a:buChar char=""/>
                <a:defRPr sz="16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SzTx/>
                <a:buFontTx/>
                <a:buNone/>
              </a:pPr>
              <a:r>
                <a:rPr lang="en-US" altLang="en-US" sz="1600" b="1">
                  <a:solidFill>
                    <a:srgbClr val="595959"/>
                  </a:solidFill>
                </a:rPr>
                <a:t>Verification an input password against the stored hash</a:t>
              </a: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0A1066F-98F4-03E5-54C3-CF8C6A721945}"/>
              </a:ext>
            </a:extLst>
          </p:cNvPr>
          <p:cNvPicPr>
            <a:picLocks noGrp="1" noChangeAspect="1"/>
          </p:cNvPicPr>
          <p:nvPr>
            <p:ph idx="1"/>
          </p:nvPr>
        </p:nvPicPr>
        <p:blipFill>
          <a:blip r:embed="rId2"/>
          <a:stretch>
            <a:fillRect/>
          </a:stretch>
        </p:blipFill>
        <p:spPr>
          <a:xfrm>
            <a:off x="1238907" y="1311084"/>
            <a:ext cx="9525000" cy="3530600"/>
          </a:xfrm>
        </p:spPr>
      </p:pic>
    </p:spTree>
    <p:extLst>
      <p:ext uri="{BB962C8B-B14F-4D97-AF65-F5344CB8AC3E}">
        <p14:creationId xmlns:p14="http://schemas.microsoft.com/office/powerpoint/2010/main" val="952656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FF232D48-911B-A61E-D56E-C2653DD13CBB}"/>
              </a:ext>
            </a:extLst>
          </p:cNvPr>
          <p:cNvSpPr>
            <a:spLocks noGrp="1" noChangeArrowheads="1"/>
          </p:cNvSpPr>
          <p:nvPr>
            <p:ph type="title"/>
          </p:nvPr>
        </p:nvSpPr>
        <p:spPr/>
        <p:txBody>
          <a:bodyPr/>
          <a:lstStyle/>
          <a:p>
            <a:pPr eaLnBrk="1" hangingPunct="1"/>
            <a:r>
              <a:rPr lang="en-US" altLang="en-US">
                <a:latin typeface="Calibri" panose="020F0502020204030204" pitchFamily="34" charset="0"/>
                <a:ea typeface="ＭＳ Ｐゴシック" panose="020B0600070205080204" pitchFamily="34" charset="-128"/>
                <a:cs typeface="Calibri" panose="020F0502020204030204" pitchFamily="34" charset="0"/>
              </a:rPr>
              <a:t>Hash Function Properties</a:t>
            </a:r>
          </a:p>
        </p:txBody>
      </p:sp>
      <p:sp>
        <p:nvSpPr>
          <p:cNvPr id="36867" name="Rectangle 3">
            <a:extLst>
              <a:ext uri="{FF2B5EF4-FFF2-40B4-BE49-F238E27FC236}">
                <a16:creationId xmlns:a16="http://schemas.microsoft.com/office/drawing/2014/main" id="{00027C5A-911C-941A-5BEF-04A062EAE1BD}"/>
              </a:ext>
            </a:extLst>
          </p:cNvPr>
          <p:cNvSpPr>
            <a:spLocks noGrp="1" noChangeArrowheads="1"/>
          </p:cNvSpPr>
          <p:nvPr>
            <p:ph type="body" idx="1"/>
          </p:nvPr>
        </p:nvSpPr>
        <p:spPr>
          <a:xfrm>
            <a:off x="1981200" y="1219201"/>
            <a:ext cx="8229600" cy="4937125"/>
          </a:xfrm>
        </p:spPr>
        <p:txBody>
          <a:bodyPr/>
          <a:lstStyle/>
          <a:p>
            <a:pPr eaLnBrk="1" hangingPunct="1">
              <a:lnSpc>
                <a:spcPct val="90000"/>
              </a:lnSpc>
            </a:pPr>
            <a:r>
              <a:rPr lang="en-US" altLang="en-US" sz="2400" dirty="0">
                <a:latin typeface="Calibri" panose="020F0502020204030204" pitchFamily="34" charset="0"/>
                <a:ea typeface="ＭＳ Ｐゴシック" panose="020B0600070205080204" pitchFamily="34" charset="-128"/>
              </a:rPr>
              <a:t>Arbitrary-length message to fixed-length digest</a:t>
            </a:r>
          </a:p>
          <a:p>
            <a:pPr eaLnBrk="1" hangingPunct="1">
              <a:lnSpc>
                <a:spcPct val="90000"/>
              </a:lnSpc>
            </a:pPr>
            <a:endParaRPr lang="en-US" altLang="en-US" sz="2400" dirty="0">
              <a:latin typeface="Calibri" panose="020F0502020204030204" pitchFamily="34" charset="0"/>
              <a:ea typeface="ＭＳ Ｐゴシック" panose="020B0600070205080204" pitchFamily="34" charset="-128"/>
            </a:endParaRPr>
          </a:p>
          <a:p>
            <a:pPr eaLnBrk="1" hangingPunct="1">
              <a:lnSpc>
                <a:spcPct val="90000"/>
              </a:lnSpc>
            </a:pPr>
            <a:r>
              <a:rPr lang="en-US" altLang="en-US" sz="2400" dirty="0">
                <a:latin typeface="Calibri" panose="020F0502020204030204" pitchFamily="34" charset="0"/>
                <a:ea typeface="ＭＳ Ｐゴシック" panose="020B0600070205080204" pitchFamily="34" charset="-128"/>
              </a:rPr>
              <a:t>Preimage resistant  (</a:t>
            </a:r>
            <a:r>
              <a:rPr lang="en-US" altLang="en-US" sz="2400" b="1" dirty="0">
                <a:latin typeface="Calibri" panose="020F0502020204030204" pitchFamily="34" charset="0"/>
                <a:ea typeface="ＭＳ Ｐゴシック" panose="020B0600070205080204" pitchFamily="34" charset="-128"/>
              </a:rPr>
              <a:t>One-way property</a:t>
            </a:r>
            <a:r>
              <a:rPr lang="en-US" altLang="en-US" sz="2400" dirty="0">
                <a:latin typeface="Calibri" panose="020F0502020204030204" pitchFamily="34" charset="0"/>
                <a:ea typeface="ＭＳ Ｐゴシック" panose="020B0600070205080204" pitchFamily="34" charset="-128"/>
              </a:rPr>
              <a:t>)</a:t>
            </a:r>
          </a:p>
          <a:p>
            <a:pPr eaLnBrk="1" hangingPunct="1">
              <a:lnSpc>
                <a:spcPct val="90000"/>
              </a:lnSpc>
            </a:pPr>
            <a:endParaRPr lang="en-US" altLang="en-US" sz="2400" dirty="0">
              <a:latin typeface="Calibri" panose="020F0502020204030204" pitchFamily="34" charset="0"/>
              <a:ea typeface="ＭＳ Ｐゴシック" panose="020B0600070205080204" pitchFamily="34" charset="-128"/>
            </a:endParaRPr>
          </a:p>
          <a:p>
            <a:pPr eaLnBrk="1" hangingPunct="1">
              <a:lnSpc>
                <a:spcPct val="90000"/>
              </a:lnSpc>
            </a:pPr>
            <a:r>
              <a:rPr lang="en-US" altLang="en-US" sz="2400" dirty="0">
                <a:latin typeface="Calibri" panose="020F0502020204030204" pitchFamily="34" charset="0"/>
                <a:ea typeface="ＭＳ Ｐゴシック" panose="020B0600070205080204" pitchFamily="34" charset="-128"/>
              </a:rPr>
              <a:t>Second preimage resistant (</a:t>
            </a:r>
            <a:r>
              <a:rPr lang="en-US" altLang="en-US" sz="2400" b="1" dirty="0">
                <a:latin typeface="Calibri" panose="020F0502020204030204" pitchFamily="34" charset="0"/>
                <a:ea typeface="ＭＳ Ｐゴシック" panose="020B0600070205080204" pitchFamily="34" charset="-128"/>
              </a:rPr>
              <a:t>Weak collision resistant</a:t>
            </a:r>
            <a:r>
              <a:rPr lang="en-US" altLang="en-US" sz="2400" dirty="0">
                <a:latin typeface="Calibri" panose="020F0502020204030204" pitchFamily="34" charset="0"/>
                <a:ea typeface="ＭＳ Ｐゴシック" panose="020B0600070205080204" pitchFamily="34" charset="-128"/>
              </a:rPr>
              <a:t>) </a:t>
            </a:r>
          </a:p>
          <a:p>
            <a:pPr eaLnBrk="1" hangingPunct="1">
              <a:lnSpc>
                <a:spcPct val="90000"/>
              </a:lnSpc>
            </a:pPr>
            <a:endParaRPr lang="en-US" altLang="en-US" sz="2400" dirty="0">
              <a:latin typeface="Calibri" panose="020F0502020204030204" pitchFamily="34" charset="0"/>
              <a:ea typeface="ＭＳ Ｐゴシック" panose="020B0600070205080204" pitchFamily="34" charset="-128"/>
            </a:endParaRPr>
          </a:p>
          <a:p>
            <a:pPr eaLnBrk="1" hangingPunct="1">
              <a:lnSpc>
                <a:spcPct val="90000"/>
              </a:lnSpc>
            </a:pPr>
            <a:r>
              <a:rPr lang="en-US" altLang="en-US" sz="2400" dirty="0">
                <a:latin typeface="Calibri" panose="020F0502020204030204" pitchFamily="34" charset="0"/>
                <a:ea typeface="ＭＳ Ｐゴシック" panose="020B0600070205080204" pitchFamily="34" charset="-128"/>
              </a:rPr>
              <a:t>Collision resistant (</a:t>
            </a:r>
            <a:r>
              <a:rPr lang="en-US" altLang="en-US" sz="2400" b="1" dirty="0">
                <a:latin typeface="Calibri" panose="020F0502020204030204" pitchFamily="34" charset="0"/>
                <a:ea typeface="ＭＳ Ｐゴシック" panose="020B0600070205080204" pitchFamily="34" charset="-128"/>
              </a:rPr>
              <a:t>Strong collision resistance</a:t>
            </a:r>
            <a:r>
              <a:rPr lang="en-US" altLang="en-US" sz="2400" dirty="0">
                <a:latin typeface="Calibri" panose="020F0502020204030204" pitchFamily="34" charset="0"/>
                <a:ea typeface="ＭＳ Ｐゴシック" panose="020B0600070205080204" pitchFamily="34" charset="-128"/>
              </a:rPr>
              <a:t>)</a:t>
            </a: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422AC3A9-3D00-0C09-0C18-03D00C665507}"/>
              </a:ext>
            </a:extLst>
          </p:cNvPr>
          <p:cNvSpPr>
            <a:spLocks noGrp="1"/>
          </p:cNvSpPr>
          <p:nvPr>
            <p:ph type="title"/>
          </p:nvPr>
        </p:nvSpPr>
        <p:spPr/>
        <p:txBody>
          <a:bodyPr/>
          <a:lstStyle/>
          <a:p>
            <a:pPr eaLnBrk="1" hangingPunct="1"/>
            <a:r>
              <a:rPr lang="en-US" altLang="en-US">
                <a:latin typeface="Calibri" panose="020F0502020204030204" pitchFamily="34" charset="0"/>
                <a:ea typeface="ＭＳ Ｐゴシック" panose="020B0600070205080204" pitchFamily="34" charset="-128"/>
                <a:cs typeface="Calibri" panose="020F0502020204030204" pitchFamily="34" charset="0"/>
              </a:rPr>
              <a:t>Properties : Fixed length</a:t>
            </a:r>
          </a:p>
        </p:txBody>
      </p:sp>
      <p:sp>
        <p:nvSpPr>
          <p:cNvPr id="41987" name="Content Placeholder 2">
            <a:extLst>
              <a:ext uri="{FF2B5EF4-FFF2-40B4-BE49-F238E27FC236}">
                <a16:creationId xmlns:a16="http://schemas.microsoft.com/office/drawing/2014/main" id="{F261E87D-5E20-08EA-2DA0-F0A56B87612D}"/>
              </a:ext>
            </a:extLst>
          </p:cNvPr>
          <p:cNvSpPr>
            <a:spLocks noGrp="1"/>
          </p:cNvSpPr>
          <p:nvPr>
            <p:ph sz="quarter" idx="1"/>
          </p:nvPr>
        </p:nvSpPr>
        <p:spPr>
          <a:xfrm>
            <a:off x="1981200" y="5257801"/>
            <a:ext cx="8229600" cy="898525"/>
          </a:xfrm>
        </p:spPr>
        <p:txBody>
          <a:bodyPr/>
          <a:lstStyle/>
          <a:p>
            <a:pPr eaLnBrk="1" hangingPunct="1"/>
            <a:r>
              <a:rPr lang="en-US" altLang="en-US" dirty="0">
                <a:latin typeface="Calibri" panose="020F0502020204030204" pitchFamily="34" charset="0"/>
                <a:ea typeface="ＭＳ Ｐゴシック" panose="020B0600070205080204" pitchFamily="34" charset="-128"/>
              </a:rPr>
              <a:t>Arbitrary-length message to fixed-length digest</a:t>
            </a:r>
          </a:p>
          <a:p>
            <a:pPr eaLnBrk="1" hangingPunct="1"/>
            <a:endParaRPr lang="en-US" altLang="en-US" dirty="0">
              <a:latin typeface="Calibri" panose="020F0502020204030204" pitchFamily="34" charset="0"/>
              <a:ea typeface="ＭＳ Ｐゴシック" panose="020B0600070205080204" pitchFamily="34" charset="-128"/>
            </a:endParaRPr>
          </a:p>
        </p:txBody>
      </p:sp>
      <p:grpSp>
        <p:nvGrpSpPr>
          <p:cNvPr id="2" name="Group 16">
            <a:extLst>
              <a:ext uri="{FF2B5EF4-FFF2-40B4-BE49-F238E27FC236}">
                <a16:creationId xmlns:a16="http://schemas.microsoft.com/office/drawing/2014/main" id="{DCD911D7-81BB-5A3B-A898-EF7FD3952F95}"/>
              </a:ext>
            </a:extLst>
          </p:cNvPr>
          <p:cNvGrpSpPr>
            <a:grpSpLocks/>
          </p:cNvGrpSpPr>
          <p:nvPr/>
        </p:nvGrpSpPr>
        <p:grpSpPr bwMode="auto">
          <a:xfrm>
            <a:off x="4343400" y="1600200"/>
            <a:ext cx="3505200" cy="1371600"/>
            <a:chOff x="2819400" y="1600200"/>
            <a:chExt cx="3505200" cy="1371600"/>
          </a:xfrm>
        </p:grpSpPr>
        <p:sp>
          <p:nvSpPr>
            <p:cNvPr id="4" name="Trapezoid 3">
              <a:extLst>
                <a:ext uri="{FF2B5EF4-FFF2-40B4-BE49-F238E27FC236}">
                  <a16:creationId xmlns:a16="http://schemas.microsoft.com/office/drawing/2014/main" id="{0915096F-28F3-5866-C6B2-A287028E156D}"/>
                </a:ext>
              </a:extLst>
            </p:cNvPr>
            <p:cNvSpPr/>
            <p:nvPr/>
          </p:nvSpPr>
          <p:spPr>
            <a:xfrm rot="5400000">
              <a:off x="3924300" y="1790700"/>
              <a:ext cx="1371600" cy="990600"/>
            </a:xfrm>
            <a:prstGeom prst="trapezoid">
              <a:avLst>
                <a:gd name="adj" fmla="val 39583"/>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vert="vert270" anchor="ctr"/>
            <a:lstStyle/>
            <a:p>
              <a:pPr algn="ctr" eaLnBrk="1" hangingPunct="1">
                <a:defRPr/>
              </a:pPr>
              <a:r>
                <a:rPr lang="en-US" dirty="0" err="1">
                  <a:latin typeface="Calibri"/>
                </a:rPr>
                <a:t>h</a:t>
              </a:r>
              <a:endParaRPr lang="en-US" dirty="0">
                <a:latin typeface="Calibri"/>
              </a:endParaRPr>
            </a:p>
          </p:txBody>
        </p:sp>
        <p:cxnSp>
          <p:nvCxnSpPr>
            <p:cNvPr id="6" name="Straight Arrow Connector 5">
              <a:extLst>
                <a:ext uri="{FF2B5EF4-FFF2-40B4-BE49-F238E27FC236}">
                  <a16:creationId xmlns:a16="http://schemas.microsoft.com/office/drawing/2014/main" id="{0EF69111-FD7C-DAA3-3683-019B23C49045}"/>
                </a:ext>
              </a:extLst>
            </p:cNvPr>
            <p:cNvCxnSpPr>
              <a:cxnSpLocks noChangeShapeType="1"/>
            </p:cNvCxnSpPr>
            <p:nvPr/>
          </p:nvCxnSpPr>
          <p:spPr bwMode="auto">
            <a:xfrm>
              <a:off x="2819400" y="2209800"/>
              <a:ext cx="1295400" cy="1588"/>
            </a:xfrm>
            <a:prstGeom prst="straightConnector1">
              <a:avLst/>
            </a:prstGeom>
            <a:noFill/>
            <a:ln w="41275">
              <a:solidFill>
                <a:srgbClr val="000090"/>
              </a:solidFill>
              <a:round/>
              <a:headEnd/>
              <a:tailEnd type="triangle" w="lg" len="med"/>
            </a:ln>
            <a:effectLst>
              <a:outerShdw blurRad="38100" dist="25400" dir="5400000" rotWithShape="0">
                <a:srgbClr val="808080">
                  <a:alpha val="39999"/>
                </a:srgbClr>
              </a:outerShdw>
            </a:effectLst>
            <a:extLst>
              <a:ext uri="{909E8E84-426E-40DD-AFC4-6F175D3DCCD1}">
                <a14:hiddenFill xmlns:a14="http://schemas.microsoft.com/office/drawing/2010/main">
                  <a:noFill/>
                </a14:hiddenFill>
              </a:ext>
            </a:extLst>
          </p:spPr>
        </p:cxnSp>
        <p:cxnSp>
          <p:nvCxnSpPr>
            <p:cNvPr id="7" name="Straight Arrow Connector 6">
              <a:extLst>
                <a:ext uri="{FF2B5EF4-FFF2-40B4-BE49-F238E27FC236}">
                  <a16:creationId xmlns:a16="http://schemas.microsoft.com/office/drawing/2014/main" id="{B2B543DF-4E1F-EF9F-57FC-AAA7390FCBA3}"/>
                </a:ext>
              </a:extLst>
            </p:cNvPr>
            <p:cNvCxnSpPr>
              <a:cxnSpLocks noChangeShapeType="1"/>
            </p:cNvCxnSpPr>
            <p:nvPr/>
          </p:nvCxnSpPr>
          <p:spPr bwMode="auto">
            <a:xfrm>
              <a:off x="5105400" y="2209800"/>
              <a:ext cx="1219200" cy="1588"/>
            </a:xfrm>
            <a:prstGeom prst="straightConnector1">
              <a:avLst/>
            </a:prstGeom>
            <a:noFill/>
            <a:ln w="41275">
              <a:solidFill>
                <a:srgbClr val="000090"/>
              </a:solidFill>
              <a:round/>
              <a:headEnd/>
              <a:tailEnd type="triangle" w="lg" len="med"/>
            </a:ln>
            <a:effectLst>
              <a:outerShdw blurRad="38100" dist="25400" dir="5400000" rotWithShape="0">
                <a:srgbClr val="808080">
                  <a:alpha val="39999"/>
                </a:srgbClr>
              </a:outerShdw>
            </a:effectLst>
            <a:extLst>
              <a:ext uri="{909E8E84-426E-40DD-AFC4-6F175D3DCCD1}">
                <a14:hiddenFill xmlns:a14="http://schemas.microsoft.com/office/drawing/2010/main">
                  <a:noFill/>
                </a14:hiddenFill>
              </a:ext>
            </a:extLst>
          </p:spPr>
        </p:cxnSp>
      </p:grpSp>
      <p:grpSp>
        <p:nvGrpSpPr>
          <p:cNvPr id="3" name="Group 17">
            <a:extLst>
              <a:ext uri="{FF2B5EF4-FFF2-40B4-BE49-F238E27FC236}">
                <a16:creationId xmlns:a16="http://schemas.microsoft.com/office/drawing/2014/main" id="{7641CCDF-A323-9224-F43E-B98EFD31292C}"/>
              </a:ext>
            </a:extLst>
          </p:cNvPr>
          <p:cNvGrpSpPr>
            <a:grpSpLocks/>
          </p:cNvGrpSpPr>
          <p:nvPr/>
        </p:nvGrpSpPr>
        <p:grpSpPr bwMode="auto">
          <a:xfrm>
            <a:off x="4343400" y="3200400"/>
            <a:ext cx="3429000" cy="1371600"/>
            <a:chOff x="2819400" y="3200400"/>
            <a:chExt cx="3429000" cy="1371600"/>
          </a:xfrm>
        </p:grpSpPr>
        <p:sp>
          <p:nvSpPr>
            <p:cNvPr id="10" name="Trapezoid 9">
              <a:extLst>
                <a:ext uri="{FF2B5EF4-FFF2-40B4-BE49-F238E27FC236}">
                  <a16:creationId xmlns:a16="http://schemas.microsoft.com/office/drawing/2014/main" id="{52AAC9B6-005C-2AA3-F10F-9D50CF9421E3}"/>
                </a:ext>
              </a:extLst>
            </p:cNvPr>
            <p:cNvSpPr/>
            <p:nvPr/>
          </p:nvSpPr>
          <p:spPr>
            <a:xfrm rot="5400000">
              <a:off x="3924300" y="3390900"/>
              <a:ext cx="1371600" cy="990600"/>
            </a:xfrm>
            <a:prstGeom prst="trapezoid">
              <a:avLst>
                <a:gd name="adj" fmla="val 39583"/>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vert="vert270" anchor="ctr"/>
            <a:lstStyle/>
            <a:p>
              <a:pPr algn="ctr" eaLnBrk="1" hangingPunct="1">
                <a:defRPr/>
              </a:pPr>
              <a:r>
                <a:rPr lang="en-US" dirty="0" err="1">
                  <a:latin typeface="Calibri"/>
                </a:rPr>
                <a:t>h</a:t>
              </a:r>
              <a:endParaRPr lang="en-US" dirty="0">
                <a:latin typeface="Calibri"/>
              </a:endParaRPr>
            </a:p>
          </p:txBody>
        </p:sp>
        <p:cxnSp>
          <p:nvCxnSpPr>
            <p:cNvPr id="11" name="Straight Arrow Connector 10">
              <a:extLst>
                <a:ext uri="{FF2B5EF4-FFF2-40B4-BE49-F238E27FC236}">
                  <a16:creationId xmlns:a16="http://schemas.microsoft.com/office/drawing/2014/main" id="{EA40FF15-8881-5A57-17A2-9F6E00D7B7E2}"/>
                </a:ext>
              </a:extLst>
            </p:cNvPr>
            <p:cNvCxnSpPr>
              <a:cxnSpLocks noChangeShapeType="1"/>
            </p:cNvCxnSpPr>
            <p:nvPr/>
          </p:nvCxnSpPr>
          <p:spPr bwMode="auto">
            <a:xfrm>
              <a:off x="2819400" y="3810000"/>
              <a:ext cx="1295400" cy="1588"/>
            </a:xfrm>
            <a:prstGeom prst="straightConnector1">
              <a:avLst/>
            </a:prstGeom>
            <a:noFill/>
            <a:ln w="41275">
              <a:solidFill>
                <a:srgbClr val="000090"/>
              </a:solidFill>
              <a:round/>
              <a:headEnd/>
              <a:tailEnd type="triangle" w="lg" len="med"/>
            </a:ln>
            <a:effectLst>
              <a:outerShdw blurRad="38100" dist="25400" dir="5400000" rotWithShape="0">
                <a:srgbClr val="808080">
                  <a:alpha val="39999"/>
                </a:srgbClr>
              </a:outerShdw>
            </a:effectLst>
            <a:extLst>
              <a:ext uri="{909E8E84-426E-40DD-AFC4-6F175D3DCCD1}">
                <a14:hiddenFill xmlns:a14="http://schemas.microsoft.com/office/drawing/2010/main">
                  <a:noFill/>
                </a14:hiddenFill>
              </a:ext>
            </a:extLst>
          </p:spPr>
        </p:cxnSp>
        <p:cxnSp>
          <p:nvCxnSpPr>
            <p:cNvPr id="12" name="Straight Arrow Connector 11">
              <a:extLst>
                <a:ext uri="{FF2B5EF4-FFF2-40B4-BE49-F238E27FC236}">
                  <a16:creationId xmlns:a16="http://schemas.microsoft.com/office/drawing/2014/main" id="{0C4C0C29-3E8E-A8F9-2098-A18583141E31}"/>
                </a:ext>
              </a:extLst>
            </p:cNvPr>
            <p:cNvCxnSpPr>
              <a:cxnSpLocks noChangeShapeType="1"/>
            </p:cNvCxnSpPr>
            <p:nvPr/>
          </p:nvCxnSpPr>
          <p:spPr bwMode="auto">
            <a:xfrm>
              <a:off x="5105400" y="3810000"/>
              <a:ext cx="1143000" cy="1588"/>
            </a:xfrm>
            <a:prstGeom prst="straightConnector1">
              <a:avLst/>
            </a:prstGeom>
            <a:noFill/>
            <a:ln w="41275">
              <a:solidFill>
                <a:srgbClr val="000090"/>
              </a:solidFill>
              <a:round/>
              <a:headEnd/>
              <a:tailEnd type="triangle" w="lg" len="med"/>
            </a:ln>
            <a:effectLst>
              <a:outerShdw blurRad="38100" dist="25400" dir="5400000" rotWithShape="0">
                <a:srgbClr val="808080">
                  <a:alpha val="39999"/>
                </a:srgbClr>
              </a:outerShdw>
            </a:effectLst>
            <a:extLst>
              <a:ext uri="{909E8E84-426E-40DD-AFC4-6F175D3DCCD1}">
                <a14:hiddenFill xmlns:a14="http://schemas.microsoft.com/office/drawing/2010/main">
                  <a:noFill/>
                </a14:hiddenFill>
              </a:ext>
            </a:extLst>
          </p:spPr>
        </p:cxnSp>
      </p:grpSp>
      <p:sp>
        <p:nvSpPr>
          <p:cNvPr id="15" name="Rectangle 14">
            <a:extLst>
              <a:ext uri="{FF2B5EF4-FFF2-40B4-BE49-F238E27FC236}">
                <a16:creationId xmlns:a16="http://schemas.microsoft.com/office/drawing/2014/main" id="{12B93409-9809-8DFF-F35E-BB9A74F16C09}"/>
              </a:ext>
            </a:extLst>
          </p:cNvPr>
          <p:cNvSpPr/>
          <p:nvPr/>
        </p:nvSpPr>
        <p:spPr>
          <a:xfrm>
            <a:off x="2133600" y="1905000"/>
            <a:ext cx="2362200" cy="533400"/>
          </a:xfrm>
          <a:prstGeom prst="rect">
            <a:avLst/>
          </a:prstGeom>
          <a:gradFill>
            <a:gsLst>
              <a:gs pos="0">
                <a:srgbClr val="1360C2"/>
              </a:gs>
              <a:gs pos="100000">
                <a:srgbClr val="1577F2"/>
              </a:gs>
            </a:gsLst>
          </a:gradFill>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latin typeface="Calibri"/>
              </a:rPr>
              <a:t>Hello, world</a:t>
            </a:r>
          </a:p>
        </p:txBody>
      </p:sp>
      <p:sp>
        <p:nvSpPr>
          <p:cNvPr id="16" name="Rectangle 15">
            <a:extLst>
              <a:ext uri="{FF2B5EF4-FFF2-40B4-BE49-F238E27FC236}">
                <a16:creationId xmlns:a16="http://schemas.microsoft.com/office/drawing/2014/main" id="{4F65A428-42AF-1628-0DD4-0812D7C05CEC}"/>
              </a:ext>
            </a:extLst>
          </p:cNvPr>
          <p:cNvSpPr/>
          <p:nvPr/>
        </p:nvSpPr>
        <p:spPr>
          <a:xfrm>
            <a:off x="2133600" y="2971800"/>
            <a:ext cx="2362200" cy="1828800"/>
          </a:xfrm>
          <a:prstGeom prst="rect">
            <a:avLst/>
          </a:prstGeom>
          <a:gradFill>
            <a:gsLst>
              <a:gs pos="0">
                <a:srgbClr val="1360C2"/>
              </a:gs>
              <a:gs pos="100000">
                <a:srgbClr val="1577F2"/>
              </a:gs>
            </a:gsLst>
          </a:gradFill>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latin typeface="Calibri"/>
              </a:rPr>
              <a:t>This is a clear text that can easily read without using the key.  The sentence is longer than the text above.</a:t>
            </a:r>
          </a:p>
        </p:txBody>
      </p:sp>
      <p:grpSp>
        <p:nvGrpSpPr>
          <p:cNvPr id="5" name="Group 19">
            <a:extLst>
              <a:ext uri="{FF2B5EF4-FFF2-40B4-BE49-F238E27FC236}">
                <a16:creationId xmlns:a16="http://schemas.microsoft.com/office/drawing/2014/main" id="{3042B0A5-0A76-5701-8689-A7D90D44BE80}"/>
              </a:ext>
            </a:extLst>
          </p:cNvPr>
          <p:cNvGrpSpPr>
            <a:grpSpLocks/>
          </p:cNvGrpSpPr>
          <p:nvPr/>
        </p:nvGrpSpPr>
        <p:grpSpPr bwMode="auto">
          <a:xfrm>
            <a:off x="7772400" y="1905000"/>
            <a:ext cx="2286000" cy="2286000"/>
            <a:chOff x="6248400" y="1905000"/>
            <a:chExt cx="2286000" cy="2286000"/>
          </a:xfrm>
        </p:grpSpPr>
        <p:sp>
          <p:nvSpPr>
            <p:cNvPr id="14" name="Rectangle 13">
              <a:extLst>
                <a:ext uri="{FF2B5EF4-FFF2-40B4-BE49-F238E27FC236}">
                  <a16:creationId xmlns:a16="http://schemas.microsoft.com/office/drawing/2014/main" id="{364970D7-14BB-85A4-21F7-1965F9CB5242}"/>
                </a:ext>
              </a:extLst>
            </p:cNvPr>
            <p:cNvSpPr/>
            <p:nvPr/>
          </p:nvSpPr>
          <p:spPr>
            <a:xfrm>
              <a:off x="6248400" y="3581400"/>
              <a:ext cx="2284040" cy="609600"/>
            </a:xfrm>
            <a:prstGeom prst="rect">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latin typeface="Calibri"/>
                </a:rPr>
                <a:t>52f21cf7c7034a20</a:t>
              </a:r>
              <a:br>
                <a:rPr lang="en-US" dirty="0">
                  <a:latin typeface="Calibri"/>
                </a:rPr>
              </a:br>
              <a:r>
                <a:rPr lang="en-US" dirty="0">
                  <a:latin typeface="Calibri"/>
                </a:rPr>
                <a:t>17a21e17e061a863</a:t>
              </a:r>
            </a:p>
          </p:txBody>
        </p:sp>
        <p:sp>
          <p:nvSpPr>
            <p:cNvPr id="38931" name="TextBox 14">
              <a:extLst>
                <a:ext uri="{FF2B5EF4-FFF2-40B4-BE49-F238E27FC236}">
                  <a16:creationId xmlns:a16="http://schemas.microsoft.com/office/drawing/2014/main" id="{32DE2D35-5F75-F50E-C8BC-B08774835B8C}"/>
                </a:ext>
              </a:extLst>
            </p:cNvPr>
            <p:cNvSpPr txBox="1">
              <a:spLocks noChangeArrowheads="1"/>
            </p:cNvSpPr>
            <p:nvPr/>
          </p:nvSpPr>
          <p:spPr bwMode="auto">
            <a:xfrm>
              <a:off x="6660232" y="2708920"/>
              <a:ext cx="146713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buClr>
                  <a:schemeClr val="accent1"/>
                </a:buClr>
                <a:buSzPct val="76000"/>
                <a:buFont typeface="Wingdings 3" pitchFamily="2" charset="2"/>
                <a:buChar char=""/>
                <a:defRPr sz="2600">
                  <a:solidFill>
                    <a:schemeClr val="tx1"/>
                  </a:solidFill>
                  <a:latin typeface="Calibri" panose="020F0502020204030204" pitchFamily="34" charset="0"/>
                  <a:ea typeface="ＭＳ Ｐゴシック" panose="020B0600070205080204" pitchFamily="34" charset="-128"/>
                </a:defRPr>
              </a:lvl1pPr>
              <a:lvl2pPr marL="742950" indent="-285750">
                <a:spcBef>
                  <a:spcPts val="500"/>
                </a:spcBef>
                <a:buClr>
                  <a:schemeClr val="accent2"/>
                </a:buClr>
                <a:buSzPct val="76000"/>
                <a:buFont typeface="Wingdings 3" pitchFamily="2" charset="2"/>
                <a:buChar char=""/>
                <a:defRPr sz="2300">
                  <a:solidFill>
                    <a:schemeClr val="tx2"/>
                  </a:solidFill>
                  <a:latin typeface="Calibri" panose="020F0502020204030204" pitchFamily="34" charset="0"/>
                  <a:ea typeface="ＭＳ Ｐゴシック" panose="020B0600070205080204" pitchFamily="34" charset="-128"/>
                </a:defRPr>
              </a:lvl2pPr>
              <a:lvl3pPr marL="1143000" indent="-228600">
                <a:spcBef>
                  <a:spcPts val="500"/>
                </a:spcBef>
                <a:buClr>
                  <a:srgbClr val="BCBCBC"/>
                </a:buClr>
                <a:buSzPct val="76000"/>
                <a:buFont typeface="Wingdings 3"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ts val="400"/>
                </a:spcBef>
                <a:buClr>
                  <a:srgbClr val="8BA2B4"/>
                </a:buClr>
                <a:buSzPct val="70000"/>
                <a:buFont typeface="Wingdings" pitchFamily="2" charset="2"/>
                <a:buChar char=""/>
                <a:defRPr>
                  <a:solidFill>
                    <a:schemeClr val="tx1"/>
                  </a:solidFill>
                  <a:latin typeface="Calibri" panose="020F0502020204030204" pitchFamily="34" charset="0"/>
                  <a:ea typeface="ＭＳ Ｐゴシック" panose="020B0600070205080204" pitchFamily="34" charset="-128"/>
                </a:defRPr>
              </a:lvl4pPr>
              <a:lvl5pPr marL="2057400" indent="-228600">
                <a:spcBef>
                  <a:spcPts val="300"/>
                </a:spcBef>
                <a:buClr>
                  <a:schemeClr val="accent2"/>
                </a:buClr>
                <a:buSzPct val="70000"/>
                <a:buFont typeface="Wingdings" pitchFamily="2" charset="2"/>
                <a:buChar char=""/>
                <a:defRPr sz="16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SzTx/>
                <a:buFontTx/>
                <a:buNone/>
              </a:pPr>
              <a:r>
                <a:rPr lang="en-US" altLang="en-US" sz="1800" i="1"/>
                <a:t>Fixed length L</a:t>
              </a:r>
            </a:p>
          </p:txBody>
        </p:sp>
        <p:sp>
          <p:nvSpPr>
            <p:cNvPr id="19" name="Rectangle 18">
              <a:extLst>
                <a:ext uri="{FF2B5EF4-FFF2-40B4-BE49-F238E27FC236}">
                  <a16:creationId xmlns:a16="http://schemas.microsoft.com/office/drawing/2014/main" id="{59307481-C76E-17D8-5DCA-5E8E3DEB8DEC}"/>
                </a:ext>
              </a:extLst>
            </p:cNvPr>
            <p:cNvSpPr/>
            <p:nvPr/>
          </p:nvSpPr>
          <p:spPr>
            <a:xfrm>
              <a:off x="6324600" y="1905000"/>
              <a:ext cx="2209800" cy="609600"/>
            </a:xfrm>
            <a:prstGeom prst="rect">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latin typeface="Calibri"/>
                </a:rPr>
                <a:t>661dce0da2bcb2d8</a:t>
              </a:r>
              <a:br>
                <a:rPr lang="en-US" dirty="0">
                  <a:latin typeface="Calibri"/>
                </a:rPr>
              </a:br>
              <a:r>
                <a:rPr lang="en-US" dirty="0">
                  <a:latin typeface="Calibri"/>
                </a:rPr>
                <a:t>2884e0162acf8194</a:t>
              </a:r>
            </a:p>
          </p:txBody>
        </p:sp>
      </p:grpSp>
      <p:cxnSp>
        <p:nvCxnSpPr>
          <p:cNvPr id="18" name="Straight Arrow Connector 17">
            <a:extLst>
              <a:ext uri="{FF2B5EF4-FFF2-40B4-BE49-F238E27FC236}">
                <a16:creationId xmlns:a16="http://schemas.microsoft.com/office/drawing/2014/main" id="{D0A4A9CB-65A1-D714-DF47-8BAE908FF442}"/>
              </a:ext>
            </a:extLst>
          </p:cNvPr>
          <p:cNvCxnSpPr/>
          <p:nvPr/>
        </p:nvCxnSpPr>
        <p:spPr bwMode="auto">
          <a:xfrm rot="5400000">
            <a:off x="7559676" y="3117851"/>
            <a:ext cx="533400" cy="3175"/>
          </a:xfrm>
          <a:prstGeom prst="straightConnector1">
            <a:avLst/>
          </a:prstGeom>
          <a:ln>
            <a:tailEnd type="none" w="lg"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A5275166-BAE2-23F2-68D1-4C169DF218F4}"/>
              </a:ext>
            </a:extLst>
          </p:cNvPr>
          <p:cNvCxnSpPr/>
          <p:nvPr/>
        </p:nvCxnSpPr>
        <p:spPr bwMode="auto">
          <a:xfrm rot="5400000">
            <a:off x="9791701" y="3117851"/>
            <a:ext cx="533400" cy="3175"/>
          </a:xfrm>
          <a:prstGeom prst="straightConnector1">
            <a:avLst/>
          </a:prstGeom>
          <a:ln>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5CBD1CB-21FA-7B24-1EB4-DA2B93C89843}"/>
              </a:ext>
            </a:extLst>
          </p:cNvPr>
          <p:cNvCxnSpPr/>
          <p:nvPr/>
        </p:nvCxnSpPr>
        <p:spPr bwMode="auto">
          <a:xfrm flipV="1">
            <a:off x="7824789" y="3141663"/>
            <a:ext cx="2232025" cy="0"/>
          </a:xfrm>
          <a:prstGeom prst="straightConnector1">
            <a:avLst/>
          </a:prstGeom>
          <a:ln w="28575" cmpd="sng">
            <a:prstDash val="sysDash"/>
            <a:headEnd type="triangle"/>
            <a:tailEnd type="triangle" w="lg" len="med"/>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4330AD3-B609-3AF2-6B6F-368CD843B78E}"/>
              </a:ext>
            </a:extLst>
          </p:cNvPr>
          <p:cNvSpPr txBox="1"/>
          <p:nvPr/>
        </p:nvSpPr>
        <p:spPr>
          <a:xfrm>
            <a:off x="3187808" y="6005513"/>
            <a:ext cx="4901983" cy="646331"/>
          </a:xfrm>
          <a:prstGeom prst="rect">
            <a:avLst/>
          </a:prstGeom>
          <a:noFill/>
        </p:spPr>
        <p:txBody>
          <a:bodyPr wrap="none" rtlCol="0">
            <a:spAutoFit/>
          </a:bodyPr>
          <a:lstStyle/>
          <a:p>
            <a:r>
              <a:rPr lang="en-US" dirty="0"/>
              <a:t>Demo: </a:t>
            </a:r>
            <a:r>
              <a:rPr lang="en-US" dirty="0">
                <a:hlinkClick r:id="rId2"/>
              </a:rPr>
              <a:t>https://www.fileformat.info/tool/hash.htm</a:t>
            </a:r>
            <a:endParaRPr lang="en-US" dirty="0"/>
          </a:p>
          <a:p>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2000"/>
                                        <p:tgtEl>
                                          <p:spTgt spid="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2000"/>
                                        <p:tgtEl>
                                          <p:spTgt spid="5"/>
                                        </p:tgtEl>
                                      </p:cBhvr>
                                    </p:animEffect>
                                  </p:childTnLst>
                                </p:cTn>
                              </p:par>
                              <p:par>
                                <p:cTn id="16" presetID="10" presetClass="entr" presetSubtype="0" fill="hold" nodeType="withEffect">
                                  <p:stCondLst>
                                    <p:cond delay="0"/>
                                  </p:stCondLst>
                                  <p:childTnLst>
                                    <p:set>
                                      <p:cBhvr>
                                        <p:cTn id="17" dur="1" fill="hold">
                                          <p:stCondLst>
                                            <p:cond delay="0"/>
                                          </p:stCondLst>
                                        </p:cTn>
                                        <p:tgtEl>
                                          <p:spTgt spid="41987">
                                            <p:txEl>
                                              <p:pRg st="0" end="0"/>
                                            </p:txEl>
                                          </p:spTgt>
                                        </p:tgtEl>
                                        <p:attrNameLst>
                                          <p:attrName>style.visibility</p:attrName>
                                        </p:attrNameLst>
                                      </p:cBhvr>
                                      <p:to>
                                        <p:strVal val="visible"/>
                                      </p:to>
                                    </p:set>
                                    <p:animEffect transition="in" filter="fade">
                                      <p:cBhvr>
                                        <p:cTn id="18" dur="2000"/>
                                        <p:tgtEl>
                                          <p:spTgt spid="4198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267</TotalTime>
  <Words>1874</Words>
  <Application>Microsoft Office PowerPoint</Application>
  <PresentationFormat>Widescreen</PresentationFormat>
  <Paragraphs>233</Paragraphs>
  <Slides>37</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37</vt:i4>
      </vt:variant>
    </vt:vector>
  </HeadingPairs>
  <TitlesOfParts>
    <vt:vector size="46" baseType="lpstr">
      <vt:lpstr>Arial</vt:lpstr>
      <vt:lpstr>Calibri</vt:lpstr>
      <vt:lpstr>Calibri Light</vt:lpstr>
      <vt:lpstr>Cambria Math</vt:lpstr>
      <vt:lpstr>Open Sans</vt:lpstr>
      <vt:lpstr>Times</vt:lpstr>
      <vt:lpstr>Times New Roman</vt:lpstr>
      <vt:lpstr>Wingdings</vt:lpstr>
      <vt:lpstr>Office Theme</vt:lpstr>
      <vt:lpstr>Hash Functions</vt:lpstr>
      <vt:lpstr>Data Integrity and Source Authentication</vt:lpstr>
      <vt:lpstr>Hash Function</vt:lpstr>
      <vt:lpstr>Chewing functions</vt:lpstr>
      <vt:lpstr>Hashing V.S. Encryption</vt:lpstr>
      <vt:lpstr>Password Verification</vt:lpstr>
      <vt:lpstr>PowerPoint Presentation</vt:lpstr>
      <vt:lpstr>Hash Function Properties</vt:lpstr>
      <vt:lpstr>Properties : Fixed length</vt:lpstr>
      <vt:lpstr>PowerPoint Presentation</vt:lpstr>
      <vt:lpstr>PowerPoint Presentation</vt:lpstr>
      <vt:lpstr>PowerPoint Presentation</vt:lpstr>
      <vt:lpstr>SHA-512 Overview</vt:lpstr>
      <vt:lpstr>Padding and length field in SHA-512</vt:lpstr>
      <vt:lpstr>SHA-512 Round Function</vt:lpstr>
      <vt:lpstr>Some well-known hash functions </vt:lpstr>
      <vt:lpstr>Patterns of Hashing Data</vt:lpstr>
      <vt:lpstr>Types of Hashing</vt:lpstr>
      <vt:lpstr>Types of Hashing</vt:lpstr>
      <vt:lpstr>Types of Hashing</vt:lpstr>
      <vt:lpstr>Hash Pointer</vt:lpstr>
      <vt:lpstr>Hash Pointer </vt:lpstr>
      <vt:lpstr>Tamper Detection using Hash Pointer </vt:lpstr>
      <vt:lpstr>Puzzle Friendly</vt:lpstr>
      <vt:lpstr>Making Tampering a Hash Chain Computationally Challenging</vt:lpstr>
      <vt:lpstr>Detect Tampering from Hash Pointers - Hashchain</vt:lpstr>
      <vt:lpstr>Digital Signatures</vt:lpstr>
      <vt:lpstr>Digital Signature</vt:lpstr>
      <vt:lpstr>Digital Signature</vt:lpstr>
      <vt:lpstr>Digital Signatures</vt:lpstr>
      <vt:lpstr>Digital Signatures</vt:lpstr>
      <vt:lpstr>Digital Signatures</vt:lpstr>
      <vt:lpstr>Digital Signatures</vt:lpstr>
      <vt:lpstr>Demo </vt:lpstr>
      <vt:lpstr>Merkle Tree – Organization of Hash Pointers in a Tree</vt:lpstr>
      <vt:lpstr>Blockchain as a Hashchain</vt:lpstr>
      <vt:lpstr>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Ahlad Kumar</dc:creator>
  <cp:lastModifiedBy>Pratham Badge</cp:lastModifiedBy>
  <cp:revision>50</cp:revision>
  <dcterms:created xsi:type="dcterms:W3CDTF">2023-08-23T16:27:28Z</dcterms:created>
  <dcterms:modified xsi:type="dcterms:W3CDTF">2025-03-19T19:40:38Z</dcterms:modified>
</cp:coreProperties>
</file>