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72" r:id="rId9"/>
    <p:sldId id="273" r:id="rId10"/>
    <p:sldId id="278" r:id="rId11"/>
    <p:sldId id="279" r:id="rId12"/>
    <p:sldId id="280" r:id="rId13"/>
    <p:sldId id="281" r:id="rId14"/>
    <p:sldId id="274" r:id="rId15"/>
    <p:sldId id="275" r:id="rId16"/>
    <p:sldId id="282" r:id="rId17"/>
    <p:sldId id="283" r:id="rId18"/>
    <p:sldId id="276" r:id="rId19"/>
    <p:sldId id="270" r:id="rId20"/>
    <p:sldId id="277"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8/19/2020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8/19/2020</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8/19/2020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8/19/2020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8/19/2020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8/19/2020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8/19/2020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8/19/2020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9BE41-0087-4C0A-AE5C-BB0E063C4915}"/>
              </a:ext>
            </a:extLst>
          </p:cNvPr>
          <p:cNvSpPr>
            <a:spLocks noGrp="1"/>
          </p:cNvSpPr>
          <p:nvPr>
            <p:ph type="ctrTitle"/>
          </p:nvPr>
        </p:nvSpPr>
        <p:spPr/>
        <p:txBody>
          <a:bodyPr/>
          <a:lstStyle/>
          <a:p>
            <a:r>
              <a:rPr lang="en-US" dirty="0"/>
              <a:t>Events and Incident</a:t>
            </a:r>
            <a:endParaRPr lang="en-IN" dirty="0"/>
          </a:p>
        </p:txBody>
      </p:sp>
      <p:sp>
        <p:nvSpPr>
          <p:cNvPr id="3" name="Subtitle 2">
            <a:extLst>
              <a:ext uri="{FF2B5EF4-FFF2-40B4-BE49-F238E27FC236}">
                <a16:creationId xmlns:a16="http://schemas.microsoft.com/office/drawing/2014/main" id="{490F60E2-E33E-4045-A536-6E072DF8646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04770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Backdoor</a:t>
            </a:r>
            <a:endParaRPr lang="en-IN" dirty="0"/>
          </a:p>
        </p:txBody>
      </p:sp>
      <p:sp>
        <p:nvSpPr>
          <p:cNvPr id="3" name="Content Placeholder 2"/>
          <p:cNvSpPr>
            <a:spLocks noGrp="1"/>
          </p:cNvSpPr>
          <p:nvPr>
            <p:ph idx="1"/>
          </p:nvPr>
        </p:nvSpPr>
        <p:spPr/>
        <p:txBody>
          <a:bodyPr/>
          <a:lstStyle/>
          <a:p>
            <a:pPr algn="just"/>
            <a:r>
              <a:rPr lang="en-US" dirty="0"/>
              <a:t>Malicious code that installs itself onto a computer to allow the attacker access.</a:t>
            </a:r>
          </a:p>
          <a:p>
            <a:pPr algn="just"/>
            <a:r>
              <a:rPr lang="en-US" dirty="0"/>
              <a:t>Backdoors usually let the attacker connect to the computer with little or no authentication and execute commands on the local system.</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Downloader</a:t>
            </a:r>
            <a:endParaRPr lang="en-IN" dirty="0"/>
          </a:p>
        </p:txBody>
      </p:sp>
      <p:sp>
        <p:nvSpPr>
          <p:cNvPr id="3" name="Content Placeholder 2"/>
          <p:cNvSpPr>
            <a:spLocks noGrp="1"/>
          </p:cNvSpPr>
          <p:nvPr>
            <p:ph idx="1"/>
          </p:nvPr>
        </p:nvSpPr>
        <p:spPr/>
        <p:txBody>
          <a:bodyPr/>
          <a:lstStyle/>
          <a:p>
            <a:pPr algn="just"/>
            <a:r>
              <a:rPr lang="en-US" dirty="0"/>
              <a:t>Malicious code that exists only to download other malicious code.</a:t>
            </a:r>
          </a:p>
          <a:p>
            <a:pPr algn="just"/>
            <a:r>
              <a:rPr lang="en-US" dirty="0"/>
              <a:t>Downloaders are commonly installed by attackers when they first gain access to a system.</a:t>
            </a:r>
          </a:p>
          <a:p>
            <a:pPr algn="just"/>
            <a:r>
              <a:rPr lang="en-US" dirty="0"/>
              <a:t>The downloader program will download and install additional malicious code.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launcher</a:t>
            </a:r>
            <a:endParaRPr lang="en-IN" dirty="0"/>
          </a:p>
        </p:txBody>
      </p:sp>
      <p:sp>
        <p:nvSpPr>
          <p:cNvPr id="3" name="Content Placeholder 2"/>
          <p:cNvSpPr>
            <a:spLocks noGrp="1"/>
          </p:cNvSpPr>
          <p:nvPr>
            <p:ph idx="1"/>
          </p:nvPr>
        </p:nvSpPr>
        <p:spPr/>
        <p:txBody>
          <a:bodyPr/>
          <a:lstStyle/>
          <a:p>
            <a:pPr algn="just"/>
            <a:r>
              <a:rPr lang="en-US" dirty="0"/>
              <a:t>Malicious program used to launch other malicious programs.</a:t>
            </a:r>
          </a:p>
          <a:p>
            <a:pPr algn="just"/>
            <a:r>
              <a:rPr lang="en-US" dirty="0"/>
              <a:t>Usually, launchers use nontraditional techniques to launch other malicious programs in order to ensure stealth or greater </a:t>
            </a:r>
            <a:r>
              <a:rPr lang="en-IN" dirty="0"/>
              <a:t>access to a 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rootkit</a:t>
            </a:r>
            <a:endParaRPr lang="en-IN" dirty="0"/>
          </a:p>
        </p:txBody>
      </p:sp>
      <p:sp>
        <p:nvSpPr>
          <p:cNvPr id="3" name="Content Placeholder 2"/>
          <p:cNvSpPr>
            <a:spLocks noGrp="1"/>
          </p:cNvSpPr>
          <p:nvPr>
            <p:ph idx="1"/>
          </p:nvPr>
        </p:nvSpPr>
        <p:spPr/>
        <p:txBody>
          <a:bodyPr/>
          <a:lstStyle/>
          <a:p>
            <a:pPr algn="just"/>
            <a:r>
              <a:rPr lang="en-US" dirty="0"/>
              <a:t>Malicious code designed to conceal the existence of other </a:t>
            </a:r>
            <a:r>
              <a:rPr lang="en-IN" dirty="0"/>
              <a:t>code.</a:t>
            </a:r>
          </a:p>
          <a:p>
            <a:pPr algn="just"/>
            <a:r>
              <a:rPr lang="en-US" dirty="0"/>
              <a:t>Rootkits are usually paired with other malware, such as a backdoor, to allow remote access to the attacker and make the code difficult for the victim to detect.</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Spyware</a:t>
            </a:r>
            <a:endParaRPr lang="en-IN" dirty="0"/>
          </a:p>
        </p:txBody>
      </p:sp>
      <p:sp>
        <p:nvSpPr>
          <p:cNvPr id="3" name="Content Placeholder 2"/>
          <p:cNvSpPr>
            <a:spLocks noGrp="1"/>
          </p:cNvSpPr>
          <p:nvPr>
            <p:ph idx="1"/>
          </p:nvPr>
        </p:nvSpPr>
        <p:spPr/>
        <p:txBody>
          <a:bodyPr/>
          <a:lstStyle/>
          <a:p>
            <a:pPr algn="just"/>
            <a:r>
              <a:rPr lang="en-US" dirty="0"/>
              <a:t>The software is created to spy on the victim.</a:t>
            </a:r>
          </a:p>
          <a:p>
            <a:pPr algn="just"/>
            <a:r>
              <a:rPr lang="en-US" dirty="0"/>
              <a:t>It is secretly implanted on the computing device by the hacker.</a:t>
            </a:r>
          </a:p>
          <a:p>
            <a:pPr algn="just"/>
            <a:r>
              <a:rPr lang="en-US" dirty="0"/>
              <a:t>The spyware gathers information and sends it to the hacker.</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Adware</a:t>
            </a:r>
            <a:endParaRPr lang="en-IN" dirty="0"/>
          </a:p>
        </p:txBody>
      </p:sp>
      <p:sp>
        <p:nvSpPr>
          <p:cNvPr id="3" name="Content Placeholder 2"/>
          <p:cNvSpPr>
            <a:spLocks noGrp="1"/>
          </p:cNvSpPr>
          <p:nvPr>
            <p:ph idx="1"/>
          </p:nvPr>
        </p:nvSpPr>
        <p:spPr/>
        <p:txBody>
          <a:bodyPr/>
          <a:lstStyle/>
          <a:p>
            <a:pPr algn="just"/>
            <a:r>
              <a:rPr lang="en-US" dirty="0"/>
              <a:t>The malicious program is devised to pop-up unwanted advertisements on the victim’s computer without their permission.</a:t>
            </a:r>
          </a:p>
          <a:p>
            <a:pPr algn="just"/>
            <a:r>
              <a:rPr lang="en-US" dirty="0"/>
              <a:t>The pop-ups are uncontrollable and tend to behave erratically.</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scareware</a:t>
            </a:r>
            <a:endParaRPr lang="en-IN" dirty="0"/>
          </a:p>
        </p:txBody>
      </p:sp>
      <p:sp>
        <p:nvSpPr>
          <p:cNvPr id="3" name="Content Placeholder 2"/>
          <p:cNvSpPr>
            <a:spLocks noGrp="1"/>
          </p:cNvSpPr>
          <p:nvPr>
            <p:ph idx="1"/>
          </p:nvPr>
        </p:nvSpPr>
        <p:spPr/>
        <p:txBody>
          <a:bodyPr>
            <a:normAutofit/>
          </a:bodyPr>
          <a:lstStyle/>
          <a:p>
            <a:pPr algn="just"/>
            <a:r>
              <a:rPr lang="en-US" dirty="0"/>
              <a:t>Malware designed to frighten an infected user into buying something.</a:t>
            </a:r>
          </a:p>
          <a:p>
            <a:pPr algn="just"/>
            <a:r>
              <a:rPr lang="en-US" dirty="0"/>
              <a:t>It usually has a user interface that makes it look like an antivirus or other security program.</a:t>
            </a:r>
          </a:p>
          <a:p>
            <a:pPr algn="just"/>
            <a:r>
              <a:rPr lang="en-US" dirty="0"/>
              <a:t>It informs users that there is malicious code on their system and that the only way to get rid of it is to buy their “software,” when in reality, the software it’s selling does nothing more than remove the scareware.</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Spamware</a:t>
            </a:r>
            <a:endParaRPr lang="en-IN" dirty="0"/>
          </a:p>
        </p:txBody>
      </p:sp>
      <p:sp>
        <p:nvSpPr>
          <p:cNvPr id="3" name="Content Placeholder 2"/>
          <p:cNvSpPr>
            <a:spLocks noGrp="1"/>
          </p:cNvSpPr>
          <p:nvPr>
            <p:ph idx="1"/>
          </p:nvPr>
        </p:nvSpPr>
        <p:spPr/>
        <p:txBody>
          <a:bodyPr/>
          <a:lstStyle/>
          <a:p>
            <a:r>
              <a:rPr lang="en-US" dirty="0"/>
              <a:t>Malware that infects a user’s machine and then uses that </a:t>
            </a:r>
            <a:r>
              <a:rPr lang="en-IN" dirty="0"/>
              <a:t>machine to send spam.</a:t>
            </a:r>
          </a:p>
          <a:p>
            <a:r>
              <a:rPr lang="en-US" dirty="0"/>
              <a:t>This malware generates income for attackers by allowing them to sell spam-sending services.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Ransomware</a:t>
            </a:r>
            <a:endParaRPr lang="en-IN" dirty="0"/>
          </a:p>
        </p:txBody>
      </p:sp>
      <p:sp>
        <p:nvSpPr>
          <p:cNvPr id="3" name="Content Placeholder 2"/>
          <p:cNvSpPr>
            <a:spLocks noGrp="1"/>
          </p:cNvSpPr>
          <p:nvPr>
            <p:ph idx="1"/>
          </p:nvPr>
        </p:nvSpPr>
        <p:spPr/>
        <p:txBody>
          <a:bodyPr/>
          <a:lstStyle/>
          <a:p>
            <a:pPr algn="just"/>
            <a:r>
              <a:rPr lang="en-US" dirty="0"/>
              <a:t>The ransom malware blocks the user from accessing the files or programs and the malware removal demands to pay the ransom through certain online payment methods.</a:t>
            </a:r>
          </a:p>
          <a:p>
            <a:pPr algn="just"/>
            <a:r>
              <a:rPr lang="en-US" dirty="0"/>
              <a:t>Once the amount is paid the user can resume using their system.</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Key-Logger</a:t>
            </a:r>
            <a:endParaRPr lang="en-IN" dirty="0"/>
          </a:p>
        </p:txBody>
      </p:sp>
      <p:sp>
        <p:nvSpPr>
          <p:cNvPr id="3" name="Content Placeholder 2"/>
          <p:cNvSpPr>
            <a:spLocks noGrp="1"/>
          </p:cNvSpPr>
          <p:nvPr>
            <p:ph idx="1"/>
          </p:nvPr>
        </p:nvSpPr>
        <p:spPr/>
        <p:txBody>
          <a:bodyPr/>
          <a:lstStyle/>
          <a:p>
            <a:pPr algn="just"/>
            <a:r>
              <a:rPr lang="en-US" dirty="0"/>
              <a:t>Tools designed to record every keystroke on the affected machine for later retrieval</a:t>
            </a:r>
          </a:p>
          <a:p>
            <a:pPr algn="just"/>
            <a:r>
              <a:rPr lang="en-US" dirty="0"/>
              <a:t>It stores the data regarding each and every key user presses on the keyboard.</a:t>
            </a:r>
          </a:p>
          <a:p>
            <a:pPr algn="just"/>
            <a:r>
              <a:rPr lang="en-US" dirty="0"/>
              <a:t>It is very commonly used method to get username and passwords from a legitimate user.</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F8D1-5D62-472B-BD0E-7AD85A52F438}"/>
              </a:ext>
            </a:extLst>
          </p:cNvPr>
          <p:cNvSpPr>
            <a:spLocks noGrp="1"/>
          </p:cNvSpPr>
          <p:nvPr>
            <p:ph type="title"/>
          </p:nvPr>
        </p:nvSpPr>
        <p:spPr/>
        <p:txBody>
          <a:bodyPr/>
          <a:lstStyle/>
          <a:p>
            <a:r>
              <a:rPr lang="en-US" dirty="0"/>
              <a:t>What is an event</a:t>
            </a:r>
            <a:endParaRPr lang="en-IN" dirty="0"/>
          </a:p>
        </p:txBody>
      </p:sp>
      <p:sp>
        <p:nvSpPr>
          <p:cNvPr id="3" name="Content Placeholder 2">
            <a:extLst>
              <a:ext uri="{FF2B5EF4-FFF2-40B4-BE49-F238E27FC236}">
                <a16:creationId xmlns:a16="http://schemas.microsoft.com/office/drawing/2014/main" id="{28EC708A-20BA-4A6A-8FD7-8581DEF04DEC}"/>
              </a:ext>
            </a:extLst>
          </p:cNvPr>
          <p:cNvSpPr>
            <a:spLocks noGrp="1"/>
          </p:cNvSpPr>
          <p:nvPr>
            <p:ph idx="1"/>
          </p:nvPr>
        </p:nvSpPr>
        <p:spPr/>
        <p:txBody>
          <a:bodyPr/>
          <a:lstStyle/>
          <a:p>
            <a:pPr algn="just"/>
            <a:r>
              <a:rPr lang="en-US" dirty="0"/>
              <a:t>An event is any observable occurrence in a system or network. </a:t>
            </a:r>
          </a:p>
          <a:p>
            <a:pPr algn="just"/>
            <a:r>
              <a:rPr lang="en-US" dirty="0"/>
              <a:t>Events include a user connecting to a file share, a server receiving a request for a web page, a user sending email, and a firewall blocking a connection attempt. </a:t>
            </a:r>
          </a:p>
          <a:p>
            <a:pPr algn="just"/>
            <a:r>
              <a:rPr lang="en-US" dirty="0"/>
              <a:t>Adverse events are events with a negative consequence, such as system crashes, packet floods, unauthorized use of system privileges, unauthorized access to sensitive data, and execution of malware that destroys data.</a:t>
            </a:r>
          </a:p>
          <a:p>
            <a:pPr algn="just"/>
            <a:r>
              <a:rPr lang="en-US" dirty="0"/>
              <a:t>As far as our field is concerned, We will only address adverse events that are computer security related, not those caused by natural disaster or power failures.</a:t>
            </a:r>
            <a:endParaRPr lang="en-IN" dirty="0"/>
          </a:p>
        </p:txBody>
      </p:sp>
    </p:spTree>
    <p:extLst>
      <p:ext uri="{BB962C8B-B14F-4D97-AF65-F5344CB8AC3E}">
        <p14:creationId xmlns:p14="http://schemas.microsoft.com/office/powerpoint/2010/main" val="3549559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Botnet</a:t>
            </a:r>
            <a:endParaRPr lang="en-IN" dirty="0"/>
          </a:p>
        </p:txBody>
      </p:sp>
      <p:sp>
        <p:nvSpPr>
          <p:cNvPr id="3" name="Content Placeholder 2"/>
          <p:cNvSpPr>
            <a:spLocks noGrp="1"/>
          </p:cNvSpPr>
          <p:nvPr>
            <p:ph idx="1"/>
          </p:nvPr>
        </p:nvSpPr>
        <p:spPr/>
        <p:txBody>
          <a:bodyPr/>
          <a:lstStyle/>
          <a:p>
            <a:pPr algn="just"/>
            <a:r>
              <a:rPr lang="en-US" dirty="0"/>
              <a:t>The cybercriminal blocks a user actions and takes full control of the system.</a:t>
            </a:r>
          </a:p>
          <a:p>
            <a:pPr algn="just"/>
            <a:r>
              <a:rPr lang="en-US" dirty="0"/>
              <a:t>The hacker creates a network of malware-infected computers which functions as a bot.</a:t>
            </a:r>
          </a:p>
          <a:p>
            <a:pPr algn="just"/>
            <a:r>
              <a:rPr lang="en-US" dirty="0"/>
              <a:t>The botnet is used to transmit malware, send spam emails, and execute other malicious tasks.</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D2846-92C5-4D89-96E2-8AF75F63DCB5}"/>
              </a:ext>
            </a:extLst>
          </p:cNvPr>
          <p:cNvSpPr>
            <a:spLocks noGrp="1"/>
          </p:cNvSpPr>
          <p:nvPr>
            <p:ph type="ctrTitle"/>
          </p:nvPr>
        </p:nvSpPr>
        <p:spPr/>
        <p:txBody>
          <a:bodyPr/>
          <a:lstStyle/>
          <a:p>
            <a:r>
              <a:rPr lang="en-US" dirty="0"/>
              <a:t>Sign of an incident</a:t>
            </a:r>
            <a:endParaRPr lang="en-IN" dirty="0"/>
          </a:p>
        </p:txBody>
      </p:sp>
      <p:sp>
        <p:nvSpPr>
          <p:cNvPr id="3" name="Subtitle 2">
            <a:extLst>
              <a:ext uri="{FF2B5EF4-FFF2-40B4-BE49-F238E27FC236}">
                <a16:creationId xmlns:a16="http://schemas.microsoft.com/office/drawing/2014/main" id="{57CC3820-7BF6-423D-BEDB-A6F0048023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9690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Signs of an incident fall into one of two categories: precursors and indicators.</a:t>
            </a:r>
          </a:p>
          <a:p>
            <a:pPr lvl="1"/>
            <a:r>
              <a:rPr lang="en-US" dirty="0"/>
              <a:t>A precursor is a sign that an incident may occur in the future.</a:t>
            </a:r>
          </a:p>
          <a:p>
            <a:pPr lvl="1"/>
            <a:r>
              <a:rPr lang="en-US" dirty="0"/>
              <a:t>An indicator is a sign that an incident may have occurred or may be occurring now.</a:t>
            </a:r>
            <a:endParaRPr lang="en-IN" dirty="0"/>
          </a:p>
        </p:txBody>
      </p:sp>
    </p:spTree>
    <p:extLst>
      <p:ext uri="{BB962C8B-B14F-4D97-AF65-F5344CB8AC3E}">
        <p14:creationId xmlns:p14="http://schemas.microsoft.com/office/powerpoint/2010/main" val="584113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Most attacks do not have any identifiable or detectable precursors from the target’s perspective. </a:t>
            </a:r>
          </a:p>
          <a:p>
            <a:r>
              <a:rPr lang="en-US" dirty="0"/>
              <a:t>If precursors are detected, the organization may have an opportunity to prevent the incident by altering its security posture to save a target from attack.</a:t>
            </a:r>
            <a:endParaRPr lang="en-IN" dirty="0"/>
          </a:p>
        </p:txBody>
      </p:sp>
    </p:spTree>
    <p:extLst>
      <p:ext uri="{BB962C8B-B14F-4D97-AF65-F5344CB8AC3E}">
        <p14:creationId xmlns:p14="http://schemas.microsoft.com/office/powerpoint/2010/main" val="2008777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lstStyle/>
          <a:p>
            <a:r>
              <a:rPr lang="en-US" dirty="0"/>
              <a:t>Examples of precursors are:</a:t>
            </a:r>
          </a:p>
          <a:p>
            <a:pPr lvl="1"/>
            <a:r>
              <a:rPr lang="en-US" dirty="0"/>
              <a:t>Web server log entries that show the usage of a vulnerability scanner.</a:t>
            </a:r>
          </a:p>
          <a:p>
            <a:pPr lvl="1"/>
            <a:r>
              <a:rPr lang="en-US" dirty="0"/>
              <a:t>An announcement of a new exploit that targets a vulnerability of the organization’s mail server.</a:t>
            </a:r>
          </a:p>
          <a:p>
            <a:pPr lvl="1"/>
            <a:r>
              <a:rPr lang="en-US" dirty="0"/>
              <a:t>A threat from a group stating that the group will attack the organization.</a:t>
            </a:r>
            <a:endParaRPr lang="en-IN" dirty="0"/>
          </a:p>
        </p:txBody>
      </p:sp>
    </p:spTree>
    <p:extLst>
      <p:ext uri="{BB962C8B-B14F-4D97-AF65-F5344CB8AC3E}">
        <p14:creationId xmlns:p14="http://schemas.microsoft.com/office/powerpoint/2010/main" val="13360331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DFD33-704A-4124-822F-347160263752}"/>
              </a:ext>
            </a:extLst>
          </p:cNvPr>
          <p:cNvSpPr>
            <a:spLocks noGrp="1"/>
          </p:cNvSpPr>
          <p:nvPr>
            <p:ph type="title"/>
          </p:nvPr>
        </p:nvSpPr>
        <p:spPr/>
        <p:txBody>
          <a:bodyPr/>
          <a:lstStyle/>
          <a:p>
            <a:r>
              <a:rPr lang="en-US" dirty="0"/>
              <a:t>Sign of an incident</a:t>
            </a:r>
            <a:endParaRPr lang="en-IN" dirty="0"/>
          </a:p>
        </p:txBody>
      </p:sp>
      <p:sp>
        <p:nvSpPr>
          <p:cNvPr id="3" name="Content Placeholder 2">
            <a:extLst>
              <a:ext uri="{FF2B5EF4-FFF2-40B4-BE49-F238E27FC236}">
                <a16:creationId xmlns:a16="http://schemas.microsoft.com/office/drawing/2014/main" id="{97B71C3A-628D-4FB7-BD66-4B0523938822}"/>
              </a:ext>
            </a:extLst>
          </p:cNvPr>
          <p:cNvSpPr>
            <a:spLocks noGrp="1"/>
          </p:cNvSpPr>
          <p:nvPr>
            <p:ph idx="1"/>
          </p:nvPr>
        </p:nvSpPr>
        <p:spPr/>
        <p:txBody>
          <a:bodyPr>
            <a:normAutofit fontScale="85000" lnSpcReduction="20000"/>
          </a:bodyPr>
          <a:lstStyle/>
          <a:p>
            <a:r>
              <a:rPr lang="en-US" dirty="0"/>
              <a:t>While precursors are relatively rare, indicators are all too common. </a:t>
            </a:r>
          </a:p>
          <a:p>
            <a:r>
              <a:rPr lang="en-US" dirty="0"/>
              <a:t>Too many types of indicators exist to exhaustively list them, but some examples are listed below:</a:t>
            </a:r>
          </a:p>
          <a:p>
            <a:pPr lvl="1"/>
            <a:r>
              <a:rPr lang="en-US" dirty="0"/>
              <a:t>A network intrusion detection sensor alerts when a buffer overflow attempt occurs against a database server.</a:t>
            </a:r>
          </a:p>
          <a:p>
            <a:pPr lvl="1"/>
            <a:r>
              <a:rPr lang="en-US" dirty="0"/>
              <a:t>Antivirus software alerts when it detects that a host is infected with malware.</a:t>
            </a:r>
          </a:p>
          <a:p>
            <a:pPr lvl="1"/>
            <a:r>
              <a:rPr lang="en-US" dirty="0"/>
              <a:t>A system administrator sees a filename with unusual characters.</a:t>
            </a:r>
          </a:p>
          <a:p>
            <a:pPr lvl="1"/>
            <a:r>
              <a:rPr lang="en-US" dirty="0"/>
              <a:t>A host records an auditing configuration change in its log.</a:t>
            </a:r>
          </a:p>
          <a:p>
            <a:pPr lvl="1"/>
            <a:r>
              <a:rPr lang="en-US" dirty="0"/>
              <a:t>An application logs multiple failed login attempts from an unfamiliar remote system.</a:t>
            </a:r>
          </a:p>
          <a:p>
            <a:pPr lvl="1"/>
            <a:r>
              <a:rPr lang="en-US" dirty="0"/>
              <a:t>An email administrator sees a large number of bounced emails with suspicious content.</a:t>
            </a:r>
          </a:p>
          <a:p>
            <a:pPr lvl="1"/>
            <a:r>
              <a:rPr lang="en-US" dirty="0"/>
              <a:t>A network administrator notices an unusual deviation from typical network traffic flows.</a:t>
            </a:r>
            <a:endParaRPr lang="en-IN" dirty="0"/>
          </a:p>
        </p:txBody>
      </p:sp>
    </p:spTree>
    <p:extLst>
      <p:ext uri="{BB962C8B-B14F-4D97-AF65-F5344CB8AC3E}">
        <p14:creationId xmlns:p14="http://schemas.microsoft.com/office/powerpoint/2010/main" val="403218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lstStyle/>
          <a:p>
            <a:r>
              <a:rPr lang="en-US" dirty="0"/>
              <a:t>Generally, Incidents are divided into three main categories:</a:t>
            </a:r>
          </a:p>
          <a:p>
            <a:pPr lvl="1"/>
            <a:r>
              <a:rPr lang="en-US" dirty="0"/>
              <a:t>High</a:t>
            </a:r>
          </a:p>
          <a:p>
            <a:pPr lvl="1"/>
            <a:r>
              <a:rPr lang="en-US" dirty="0"/>
              <a:t>Medium</a:t>
            </a:r>
          </a:p>
          <a:p>
            <a:pPr lvl="1"/>
            <a:r>
              <a:rPr lang="en-US" dirty="0"/>
              <a:t>Low</a:t>
            </a:r>
            <a:endParaRPr lang="en-IN" dirty="0"/>
          </a:p>
        </p:txBody>
      </p:sp>
    </p:spTree>
    <p:extLst>
      <p:ext uri="{BB962C8B-B14F-4D97-AF65-F5344CB8AC3E}">
        <p14:creationId xmlns:p14="http://schemas.microsoft.com/office/powerpoint/2010/main" val="2386886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HIGH</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The severity of a security incident will be considered “high” if any of the following conditions exist:</a:t>
            </a:r>
          </a:p>
          <a:p>
            <a:pPr lvl="1"/>
            <a:r>
              <a:rPr lang="en-US" dirty="0"/>
              <a:t>Threatens to have a significant adverse impact on a large number of systems and/or people (for example, the entire UNIT is affected)</a:t>
            </a:r>
          </a:p>
          <a:p>
            <a:pPr lvl="1"/>
            <a:r>
              <a:rPr lang="en-US" dirty="0"/>
              <a:t>Poses a potential large financial risk or legal liability to the Organization.</a:t>
            </a:r>
          </a:p>
          <a:p>
            <a:pPr lvl="1"/>
            <a:r>
              <a:rPr lang="en-US" dirty="0"/>
              <a:t>Threatens confidential data (for example, the compromise of a server that contains or names with social security numbers or credit card information)</a:t>
            </a:r>
            <a:endParaRPr lang="en-IN" dirty="0"/>
          </a:p>
        </p:txBody>
      </p:sp>
    </p:spTree>
    <p:extLst>
      <p:ext uri="{BB962C8B-B14F-4D97-AF65-F5344CB8AC3E}">
        <p14:creationId xmlns:p14="http://schemas.microsoft.com/office/powerpoint/2010/main" val="3774711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HIGH</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fontScale="92500"/>
          </a:bodyPr>
          <a:lstStyle/>
          <a:p>
            <a:r>
              <a:rPr lang="en-US" dirty="0"/>
              <a:t>It adversely impacts an enterprise system or service critical to the operation of a major portion of the organization (for example, e-mail, customer information system, Financial information system, human resources information system, etc.). </a:t>
            </a:r>
          </a:p>
          <a:p>
            <a:r>
              <a:rPr lang="en-US" dirty="0"/>
              <a:t>It poses a significant and immediate threat to human safety, such as a death-threat to an individual or group. </a:t>
            </a:r>
          </a:p>
          <a:p>
            <a:r>
              <a:rPr lang="en-US" dirty="0"/>
              <a:t>It has </a:t>
            </a:r>
            <a:r>
              <a:rPr lang="en-US" dirty="0" err="1"/>
              <a:t>Has</a:t>
            </a:r>
            <a:r>
              <a:rPr lang="en-US" dirty="0"/>
              <a:t> a high probability of propagating to many other systems on premise and/or off premise and causing significant damage or disruption.</a:t>
            </a:r>
          </a:p>
          <a:p>
            <a:r>
              <a:rPr lang="en-US" dirty="0"/>
              <a:t>High severity incidents require an immediate response and focused, dedicated attention by the CISO and other appropriate officials and IT security staff until resolved.</a:t>
            </a:r>
            <a:endParaRPr lang="en-IN" dirty="0"/>
          </a:p>
        </p:txBody>
      </p:sp>
    </p:spTree>
    <p:extLst>
      <p:ext uri="{BB962C8B-B14F-4D97-AF65-F5344CB8AC3E}">
        <p14:creationId xmlns:p14="http://schemas.microsoft.com/office/powerpoint/2010/main" val="2320552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Medium</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fontScale="92500"/>
          </a:bodyPr>
          <a:lstStyle/>
          <a:p>
            <a:r>
              <a:rPr lang="en-US" dirty="0"/>
              <a:t>The severity of a security incident will be considered “medium” if any of the following conditions exist:</a:t>
            </a:r>
          </a:p>
          <a:p>
            <a:pPr lvl="1"/>
            <a:r>
              <a:rPr lang="en-US" dirty="0"/>
              <a:t>Adversely impacts a moderate number of systems and/or people, such as an</a:t>
            </a:r>
          </a:p>
          <a:p>
            <a:pPr lvl="1"/>
            <a:r>
              <a:rPr lang="en-US" dirty="0"/>
              <a:t>individual department, unit, or building</a:t>
            </a:r>
          </a:p>
          <a:p>
            <a:pPr lvl="1"/>
            <a:r>
              <a:rPr lang="en-US" dirty="0"/>
              <a:t>Adversely impacts a non-critical enterprise system or service</a:t>
            </a:r>
          </a:p>
          <a:p>
            <a:pPr lvl="1"/>
            <a:r>
              <a:rPr lang="en-US" dirty="0"/>
              <a:t>Adversely impacts a departmental system or service, such as a departmental file server</a:t>
            </a:r>
          </a:p>
          <a:p>
            <a:pPr lvl="1"/>
            <a:r>
              <a:rPr lang="en-US" dirty="0"/>
              <a:t>Disrupts a building or departmental network</a:t>
            </a:r>
          </a:p>
          <a:p>
            <a:pPr lvl="1"/>
            <a:r>
              <a:rPr lang="en-US" dirty="0"/>
              <a:t>Has a moderate probability of propagating to other systems on premise and/or off premise and causing moderate damage or disruption</a:t>
            </a:r>
            <a:endParaRPr lang="en-IN" dirty="0"/>
          </a:p>
        </p:txBody>
      </p:sp>
    </p:spTree>
    <p:extLst>
      <p:ext uri="{BB962C8B-B14F-4D97-AF65-F5344CB8AC3E}">
        <p14:creationId xmlns:p14="http://schemas.microsoft.com/office/powerpoint/2010/main" val="3787062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5791-CC95-4A5E-B2E6-02E2C32F0C53}"/>
              </a:ext>
            </a:extLst>
          </p:cNvPr>
          <p:cNvSpPr>
            <a:spLocks noGrp="1"/>
          </p:cNvSpPr>
          <p:nvPr>
            <p:ph type="title"/>
          </p:nvPr>
        </p:nvSpPr>
        <p:spPr/>
        <p:txBody>
          <a:bodyPr/>
          <a:lstStyle/>
          <a:p>
            <a:r>
              <a:rPr lang="en-US" dirty="0"/>
              <a:t>What is Computer Security Incident</a:t>
            </a:r>
            <a:endParaRPr lang="en-IN" dirty="0"/>
          </a:p>
        </p:txBody>
      </p:sp>
      <p:sp>
        <p:nvSpPr>
          <p:cNvPr id="3" name="Content Placeholder 2">
            <a:extLst>
              <a:ext uri="{FF2B5EF4-FFF2-40B4-BE49-F238E27FC236}">
                <a16:creationId xmlns:a16="http://schemas.microsoft.com/office/drawing/2014/main" id="{2C331B0D-D5E0-41C1-8463-6D348FF91591}"/>
              </a:ext>
            </a:extLst>
          </p:cNvPr>
          <p:cNvSpPr>
            <a:spLocks noGrp="1"/>
          </p:cNvSpPr>
          <p:nvPr>
            <p:ph idx="1"/>
          </p:nvPr>
        </p:nvSpPr>
        <p:spPr/>
        <p:txBody>
          <a:bodyPr>
            <a:normAutofit fontScale="92500" lnSpcReduction="20000"/>
          </a:bodyPr>
          <a:lstStyle/>
          <a:p>
            <a:pPr algn="just"/>
            <a:r>
              <a:rPr lang="en-US" dirty="0"/>
              <a:t>A computer security incident is a violation or imminent threat of violation of computer security policies, acceptable use policies, or standard security practices. Examples of incidents are:</a:t>
            </a:r>
          </a:p>
          <a:p>
            <a:pPr lvl="1" algn="just"/>
            <a:r>
              <a:rPr lang="en-US" dirty="0"/>
              <a:t>An attacker commands a botnet to send high volumes of connection requests to a web server, causing it to crash.</a:t>
            </a:r>
          </a:p>
          <a:p>
            <a:pPr lvl="1" algn="just"/>
            <a:r>
              <a:rPr lang="en-US" dirty="0"/>
              <a:t>Users are tricked into opening a “quarterly report” sent via email that is actually malware; running the tool has infected their computers and established connections with an external host.</a:t>
            </a:r>
          </a:p>
          <a:p>
            <a:pPr lvl="1" algn="just"/>
            <a:r>
              <a:rPr lang="en-US" dirty="0"/>
              <a:t>An attacker obtains sensitive data and threatens that the details will be released publicly if the organization does not pay a designated sum of money.</a:t>
            </a:r>
          </a:p>
          <a:p>
            <a:pPr lvl="1" algn="just"/>
            <a:r>
              <a:rPr lang="en-US" dirty="0"/>
              <a:t>A user provides or exposes sensitive information to others through peer-to-peer file sharing services.</a:t>
            </a:r>
            <a:endParaRPr lang="en-IN" dirty="0"/>
          </a:p>
        </p:txBody>
      </p:sp>
    </p:spTree>
    <p:extLst>
      <p:ext uri="{BB962C8B-B14F-4D97-AF65-F5344CB8AC3E}">
        <p14:creationId xmlns:p14="http://schemas.microsoft.com/office/powerpoint/2010/main" val="392262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Medium</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Medium severity incidents require a quick response by appropriate personnel (usually from the affected unit) who have primary responsibility for handling the incident.</a:t>
            </a:r>
            <a:endParaRPr lang="en-IN" dirty="0"/>
          </a:p>
        </p:txBody>
      </p:sp>
    </p:spTree>
    <p:extLst>
      <p:ext uri="{BB962C8B-B14F-4D97-AF65-F5344CB8AC3E}">
        <p14:creationId xmlns:p14="http://schemas.microsoft.com/office/powerpoint/2010/main" val="2184017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26A8-7E72-4BC8-9306-E8EA5D492DB3}"/>
              </a:ext>
            </a:extLst>
          </p:cNvPr>
          <p:cNvSpPr>
            <a:spLocks noGrp="1"/>
          </p:cNvSpPr>
          <p:nvPr>
            <p:ph type="title"/>
          </p:nvPr>
        </p:nvSpPr>
        <p:spPr/>
        <p:txBody>
          <a:bodyPr/>
          <a:lstStyle/>
          <a:p>
            <a:r>
              <a:rPr lang="en-US" dirty="0"/>
              <a:t>Incident Category - LOW</a:t>
            </a:r>
            <a:endParaRPr lang="en-IN" dirty="0"/>
          </a:p>
        </p:txBody>
      </p:sp>
      <p:sp>
        <p:nvSpPr>
          <p:cNvPr id="3" name="Content Placeholder 2">
            <a:extLst>
              <a:ext uri="{FF2B5EF4-FFF2-40B4-BE49-F238E27FC236}">
                <a16:creationId xmlns:a16="http://schemas.microsoft.com/office/drawing/2014/main" id="{79E37E38-8224-400D-B79D-C015C0F8A932}"/>
              </a:ext>
            </a:extLst>
          </p:cNvPr>
          <p:cNvSpPr>
            <a:spLocks noGrp="1"/>
          </p:cNvSpPr>
          <p:nvPr>
            <p:ph idx="1"/>
          </p:nvPr>
        </p:nvSpPr>
        <p:spPr/>
        <p:txBody>
          <a:bodyPr>
            <a:normAutofit/>
          </a:bodyPr>
          <a:lstStyle/>
          <a:p>
            <a:r>
              <a:rPr lang="en-US" dirty="0"/>
              <a:t>Low severity incidents have the following characteristics:</a:t>
            </a:r>
          </a:p>
          <a:p>
            <a:pPr lvl="1"/>
            <a:r>
              <a:rPr lang="en-US" dirty="0"/>
              <a:t>Adversely impacts a very small number of systems or individuals</a:t>
            </a:r>
          </a:p>
          <a:p>
            <a:pPr lvl="1"/>
            <a:r>
              <a:rPr lang="en-US" dirty="0"/>
              <a:t>Disrupts a very small number of network devices or segments</a:t>
            </a:r>
          </a:p>
          <a:p>
            <a:pPr lvl="1"/>
            <a:r>
              <a:rPr lang="en-US" dirty="0"/>
              <a:t>Has little or no risk of propagation or causes only minimal disruption or damage in their attempt to propagate</a:t>
            </a:r>
          </a:p>
          <a:p>
            <a:r>
              <a:rPr lang="en-US" dirty="0"/>
              <a:t>Since a single compromised system can “wake up” and negatively affect other systems at any time, appropriate personal (usually the technical support staff responsible for the system) must respond as quickly as possible, no later than the next business day.</a:t>
            </a:r>
            <a:endParaRPr lang="en-IN" dirty="0"/>
          </a:p>
        </p:txBody>
      </p:sp>
    </p:spTree>
    <p:extLst>
      <p:ext uri="{BB962C8B-B14F-4D97-AF65-F5344CB8AC3E}">
        <p14:creationId xmlns:p14="http://schemas.microsoft.com/office/powerpoint/2010/main" val="2452155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029-4C43-4181-9ECB-53B2CF78FDF8}"/>
              </a:ext>
            </a:extLst>
          </p:cNvPr>
          <p:cNvSpPr>
            <a:spLocks noGrp="1"/>
          </p:cNvSpPr>
          <p:nvPr>
            <p:ph type="title"/>
          </p:nvPr>
        </p:nvSpPr>
        <p:spPr/>
        <p:txBody>
          <a:bodyPr/>
          <a:lstStyle/>
          <a:p>
            <a:r>
              <a:rPr lang="en-US" dirty="0"/>
              <a:t>Identify an Incident</a:t>
            </a:r>
            <a:endParaRPr lang="en-IN" dirty="0"/>
          </a:p>
        </p:txBody>
      </p:sp>
      <p:sp>
        <p:nvSpPr>
          <p:cNvPr id="3" name="Content Placeholder 2">
            <a:extLst>
              <a:ext uri="{FF2B5EF4-FFF2-40B4-BE49-F238E27FC236}">
                <a16:creationId xmlns:a16="http://schemas.microsoft.com/office/drawing/2014/main" id="{90148B59-2E85-4462-B945-13811B6D3202}"/>
              </a:ext>
            </a:extLst>
          </p:cNvPr>
          <p:cNvSpPr>
            <a:spLocks noGrp="1"/>
          </p:cNvSpPr>
          <p:nvPr>
            <p:ph idx="1"/>
          </p:nvPr>
        </p:nvSpPr>
        <p:spPr/>
        <p:txBody>
          <a:bodyPr>
            <a:normAutofit/>
          </a:bodyPr>
          <a:lstStyle/>
          <a:p>
            <a:r>
              <a:rPr lang="en-US" dirty="0"/>
              <a:t>Event Management</a:t>
            </a:r>
          </a:p>
          <a:p>
            <a:pPr lvl="1"/>
            <a:r>
              <a:rPr lang="en-US" dirty="0"/>
              <a:t>Event Management provides qualified alerts when one or more Configuration Items (CI) have </a:t>
            </a:r>
            <a:r>
              <a:rPr lang="en-US" dirty="0" err="1"/>
              <a:t>have</a:t>
            </a:r>
            <a:r>
              <a:rPr lang="en-US" dirty="0"/>
              <a:t> encountered a disruption in its normal functioning or may encounter disruption in its normal functioning. In practice, Event Management may lead to generation of a manual incident OR an automated incident creation.</a:t>
            </a:r>
          </a:p>
          <a:p>
            <a:r>
              <a:rPr lang="en-US" dirty="0"/>
              <a:t>From Web Interface</a:t>
            </a:r>
          </a:p>
          <a:p>
            <a:pPr lvl="1"/>
            <a:r>
              <a:rPr lang="en-US" dirty="0"/>
              <a:t>Web interface is a very efficient method to identify incidents as it involves no human interface to log the ticket. Organization need to provide a intuitive interface to the end users to log incidents.</a:t>
            </a:r>
            <a:endParaRPr lang="en-IN" dirty="0"/>
          </a:p>
        </p:txBody>
      </p:sp>
    </p:spTree>
    <p:extLst>
      <p:ext uri="{BB962C8B-B14F-4D97-AF65-F5344CB8AC3E}">
        <p14:creationId xmlns:p14="http://schemas.microsoft.com/office/powerpoint/2010/main" val="41125623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77029-4C43-4181-9ECB-53B2CF78FDF8}"/>
              </a:ext>
            </a:extLst>
          </p:cNvPr>
          <p:cNvSpPr>
            <a:spLocks noGrp="1"/>
          </p:cNvSpPr>
          <p:nvPr>
            <p:ph type="title"/>
          </p:nvPr>
        </p:nvSpPr>
        <p:spPr/>
        <p:txBody>
          <a:bodyPr/>
          <a:lstStyle/>
          <a:p>
            <a:r>
              <a:rPr lang="en-US" dirty="0"/>
              <a:t>Identify an Incident</a:t>
            </a:r>
            <a:endParaRPr lang="en-IN" dirty="0"/>
          </a:p>
        </p:txBody>
      </p:sp>
      <p:sp>
        <p:nvSpPr>
          <p:cNvPr id="3" name="Content Placeholder 2">
            <a:extLst>
              <a:ext uri="{FF2B5EF4-FFF2-40B4-BE49-F238E27FC236}">
                <a16:creationId xmlns:a16="http://schemas.microsoft.com/office/drawing/2014/main" id="{90148B59-2E85-4462-B945-13811B6D3202}"/>
              </a:ext>
            </a:extLst>
          </p:cNvPr>
          <p:cNvSpPr>
            <a:spLocks noGrp="1"/>
          </p:cNvSpPr>
          <p:nvPr>
            <p:ph idx="1"/>
          </p:nvPr>
        </p:nvSpPr>
        <p:spPr/>
        <p:txBody>
          <a:bodyPr>
            <a:normAutofit/>
          </a:bodyPr>
          <a:lstStyle/>
          <a:p>
            <a:r>
              <a:rPr lang="en-US" dirty="0"/>
              <a:t>Phone Calls</a:t>
            </a:r>
          </a:p>
          <a:p>
            <a:pPr lvl="1"/>
            <a:r>
              <a:rPr lang="en-US" dirty="0"/>
              <a:t>Phone calls is the most common way of reporting incidents. This is a labor intensive method to report incidents. However this method has its own merits as end-user incidents can be quickly resolved via First Call Resolution, thus improving customer satisfaction substantially.</a:t>
            </a:r>
          </a:p>
          <a:p>
            <a:r>
              <a:rPr lang="en-US" dirty="0"/>
              <a:t>Email Interface</a:t>
            </a:r>
          </a:p>
          <a:p>
            <a:pPr lvl="1"/>
            <a:r>
              <a:rPr lang="en-US" dirty="0"/>
              <a:t>Emailing incident details to Service Desk is the easiest method to report an incident. However, in most cases, this mode of incident reporting is rigged with lot of inefficiencies.</a:t>
            </a:r>
            <a:endParaRPr lang="en-IN" dirty="0"/>
          </a:p>
        </p:txBody>
      </p:sp>
    </p:spTree>
    <p:extLst>
      <p:ext uri="{BB962C8B-B14F-4D97-AF65-F5344CB8AC3E}">
        <p14:creationId xmlns:p14="http://schemas.microsoft.com/office/powerpoint/2010/main" val="3253156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8124-E49A-4F9D-8437-9E6EB9BBD56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A993F044-34C2-4828-B677-0E0EDA0C701B}"/>
              </a:ext>
            </a:extLst>
          </p:cNvPr>
          <p:cNvSpPr>
            <a:spLocks noGrp="1"/>
          </p:cNvSpPr>
          <p:nvPr>
            <p:ph idx="1"/>
          </p:nvPr>
        </p:nvSpPr>
        <p:spPr/>
        <p:txBody>
          <a:bodyPr/>
          <a:lstStyle/>
          <a:p>
            <a:pPr algn="just"/>
            <a:r>
              <a:rPr lang="en-US" dirty="0"/>
              <a:t>In the context of information technology, an incident is an event that disrupts operational processes. </a:t>
            </a:r>
          </a:p>
          <a:p>
            <a:pPr algn="just"/>
            <a:r>
              <a:rPr lang="en-US" dirty="0"/>
              <a:t>An incident may involve the failure of a feature or service that should have been delivered or some other type of operation failure. </a:t>
            </a:r>
          </a:p>
          <a:p>
            <a:pPr algn="just"/>
            <a:r>
              <a:rPr lang="en-US" dirty="0"/>
              <a:t>Security incidents are events that indicate that an organization's systems or data may have been compromised.</a:t>
            </a:r>
            <a:endParaRPr lang="en-IN" dirty="0"/>
          </a:p>
        </p:txBody>
      </p:sp>
    </p:spTree>
    <p:extLst>
      <p:ext uri="{BB962C8B-B14F-4D97-AF65-F5344CB8AC3E}">
        <p14:creationId xmlns:p14="http://schemas.microsoft.com/office/powerpoint/2010/main" val="377489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39E62-BD5B-456C-B73E-FA60DB39CC28}"/>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19FB0C55-8E5C-40AC-AFD7-97B3CF5B88D3}"/>
              </a:ext>
            </a:extLst>
          </p:cNvPr>
          <p:cNvSpPr>
            <a:spLocks noGrp="1"/>
          </p:cNvSpPr>
          <p:nvPr>
            <p:ph idx="1"/>
          </p:nvPr>
        </p:nvSpPr>
        <p:spPr/>
        <p:txBody>
          <a:bodyPr/>
          <a:lstStyle/>
          <a:p>
            <a:pPr algn="just"/>
            <a:r>
              <a:rPr lang="en-US" dirty="0"/>
              <a:t>It is an act of violating explicit or implied security policy resulting in, unauthorized access, denial of service/disruption, and unauthorized use of a system for processing or storage of data or change to system software, hardware, firmware characteristics without the owner's knowledge.</a:t>
            </a:r>
          </a:p>
          <a:p>
            <a:pPr algn="just"/>
            <a:r>
              <a:rPr lang="en-US" dirty="0"/>
              <a:t>Incidents include minor disruptions, such as running out of disk space on a desktop machine, as well as major disruptions, such as data breaches involving the exposure of sensitive information.</a:t>
            </a:r>
            <a:endParaRPr lang="en-IN" dirty="0"/>
          </a:p>
        </p:txBody>
      </p:sp>
    </p:spTree>
    <p:extLst>
      <p:ext uri="{BB962C8B-B14F-4D97-AF65-F5344CB8AC3E}">
        <p14:creationId xmlns:p14="http://schemas.microsoft.com/office/powerpoint/2010/main" val="279808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3979-0184-411D-A982-756B7EBBAF17}"/>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5C746107-3806-4D37-B9BC-CE93FCCB4237}"/>
              </a:ext>
            </a:extLst>
          </p:cNvPr>
          <p:cNvSpPr>
            <a:spLocks noGrp="1"/>
          </p:cNvSpPr>
          <p:nvPr>
            <p:ph idx="1"/>
          </p:nvPr>
        </p:nvSpPr>
        <p:spPr/>
        <p:txBody>
          <a:bodyPr/>
          <a:lstStyle/>
          <a:p>
            <a:r>
              <a:rPr lang="en-US" dirty="0"/>
              <a:t>Each organization must define what a computer security incident is for their site.</a:t>
            </a:r>
          </a:p>
          <a:p>
            <a:r>
              <a:rPr lang="en-US" dirty="0"/>
              <a:t>Examples of general definitions for a computer security incident could be:</a:t>
            </a:r>
          </a:p>
          <a:p>
            <a:pPr lvl="1"/>
            <a:r>
              <a:rPr lang="en-US" dirty="0"/>
              <a:t>“Any real or suspected adverse event in relation to the security of computer systems of computer networks”</a:t>
            </a:r>
          </a:p>
          <a:p>
            <a:pPr lvl="1"/>
            <a:r>
              <a:rPr lang="en-US" dirty="0"/>
              <a:t>“The act of violating an explicit or implied security policy”</a:t>
            </a:r>
            <a:endParaRPr lang="en-IN" dirty="0"/>
          </a:p>
        </p:txBody>
      </p:sp>
    </p:spTree>
    <p:extLst>
      <p:ext uri="{BB962C8B-B14F-4D97-AF65-F5344CB8AC3E}">
        <p14:creationId xmlns:p14="http://schemas.microsoft.com/office/powerpoint/2010/main" val="1084591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F482-1378-4194-9238-456CF2E8DDD3}"/>
              </a:ext>
            </a:extLst>
          </p:cNvPr>
          <p:cNvSpPr>
            <a:spLocks noGrp="1"/>
          </p:cNvSpPr>
          <p:nvPr>
            <p:ph type="title"/>
          </p:nvPr>
        </p:nvSpPr>
        <p:spPr/>
        <p:txBody>
          <a:bodyPr/>
          <a:lstStyle/>
          <a:p>
            <a:r>
              <a:rPr lang="en-US" dirty="0"/>
              <a:t>Types of Incidents</a:t>
            </a:r>
            <a:endParaRPr lang="en-IN" dirty="0"/>
          </a:p>
        </p:txBody>
      </p:sp>
      <p:sp>
        <p:nvSpPr>
          <p:cNvPr id="3" name="Content Placeholder 2">
            <a:extLst>
              <a:ext uri="{FF2B5EF4-FFF2-40B4-BE49-F238E27FC236}">
                <a16:creationId xmlns:a16="http://schemas.microsoft.com/office/drawing/2014/main" id="{8BB53908-8237-4BAF-9E16-B92924A7DF25}"/>
              </a:ext>
            </a:extLst>
          </p:cNvPr>
          <p:cNvSpPr>
            <a:spLocks noGrp="1"/>
          </p:cNvSpPr>
          <p:nvPr>
            <p:ph idx="1"/>
          </p:nvPr>
        </p:nvSpPr>
        <p:spPr/>
        <p:txBody>
          <a:bodyPr>
            <a:normAutofit fontScale="92500" lnSpcReduction="20000"/>
          </a:bodyPr>
          <a:lstStyle/>
          <a:p>
            <a:r>
              <a:rPr lang="en-US" dirty="0"/>
              <a:t>DoS and DDoS</a:t>
            </a:r>
          </a:p>
          <a:p>
            <a:r>
              <a:rPr lang="en-US" dirty="0" err="1"/>
              <a:t>MiTM</a:t>
            </a:r>
            <a:r>
              <a:rPr lang="en-US" dirty="0"/>
              <a:t> attack</a:t>
            </a:r>
          </a:p>
          <a:p>
            <a:r>
              <a:rPr lang="en-US" dirty="0"/>
              <a:t>Phishing or Pharming attack</a:t>
            </a:r>
          </a:p>
          <a:p>
            <a:r>
              <a:rPr lang="en-US" dirty="0"/>
              <a:t>Drive-by attack</a:t>
            </a:r>
          </a:p>
          <a:p>
            <a:r>
              <a:rPr lang="en-US" dirty="0"/>
              <a:t>Password attack</a:t>
            </a:r>
          </a:p>
          <a:p>
            <a:r>
              <a:rPr lang="en-US" dirty="0"/>
              <a:t>SQL Injection</a:t>
            </a:r>
          </a:p>
          <a:p>
            <a:r>
              <a:rPr lang="en-US" dirty="0"/>
              <a:t>Eavesdropping attack</a:t>
            </a:r>
          </a:p>
          <a:p>
            <a:r>
              <a:rPr lang="en-US" dirty="0"/>
              <a:t>Malware attack</a:t>
            </a:r>
          </a:p>
          <a:p>
            <a:r>
              <a:rPr lang="en-US" dirty="0"/>
              <a:t>Vulnerability Scanning</a:t>
            </a:r>
          </a:p>
        </p:txBody>
      </p:sp>
    </p:spTree>
    <p:extLst>
      <p:ext uri="{BB962C8B-B14F-4D97-AF65-F5344CB8AC3E}">
        <p14:creationId xmlns:p14="http://schemas.microsoft.com/office/powerpoint/2010/main" val="422745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Malware</a:t>
            </a:r>
            <a:endParaRPr lang="en-IN" dirty="0"/>
          </a:p>
        </p:txBody>
      </p:sp>
      <p:sp>
        <p:nvSpPr>
          <p:cNvPr id="3" name="Content Placeholder 2"/>
          <p:cNvSpPr>
            <a:spLocks noGrp="1"/>
          </p:cNvSpPr>
          <p:nvPr>
            <p:ph idx="1"/>
          </p:nvPr>
        </p:nvSpPr>
        <p:spPr>
          <a:xfrm>
            <a:off x="2231136" y="2638044"/>
            <a:ext cx="2953423" cy="3101983"/>
          </a:xfrm>
        </p:spPr>
        <p:txBody>
          <a:bodyPr>
            <a:normAutofit/>
          </a:bodyPr>
          <a:lstStyle/>
          <a:p>
            <a:r>
              <a:rPr lang="en-US" dirty="0"/>
              <a:t>Viruses</a:t>
            </a:r>
          </a:p>
          <a:p>
            <a:r>
              <a:rPr lang="en-US" dirty="0"/>
              <a:t>Spyware</a:t>
            </a:r>
          </a:p>
          <a:p>
            <a:r>
              <a:rPr lang="en-US" dirty="0"/>
              <a:t>Adware</a:t>
            </a:r>
          </a:p>
          <a:p>
            <a:r>
              <a:rPr lang="en-US" dirty="0"/>
              <a:t>Ransomware</a:t>
            </a:r>
          </a:p>
          <a:p>
            <a:r>
              <a:rPr lang="en-US" dirty="0" err="1"/>
              <a:t>Keylogger</a:t>
            </a:r>
            <a:endParaRPr lang="en-US" dirty="0"/>
          </a:p>
          <a:p>
            <a:r>
              <a:rPr lang="en-US" dirty="0"/>
              <a:t>Botnet</a:t>
            </a:r>
          </a:p>
          <a:p>
            <a:endParaRPr lang="en-US" dirty="0"/>
          </a:p>
        </p:txBody>
      </p:sp>
      <p:sp>
        <p:nvSpPr>
          <p:cNvPr id="4" name="Content Placeholder 2"/>
          <p:cNvSpPr txBox="1"/>
          <p:nvPr/>
        </p:nvSpPr>
        <p:spPr>
          <a:xfrm>
            <a:off x="7007443" y="2638043"/>
            <a:ext cx="2953423"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318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63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dirty="0"/>
              <a:t>Backdoor</a:t>
            </a:r>
          </a:p>
          <a:p>
            <a:r>
              <a:rPr lang="en-US" dirty="0"/>
              <a:t>Downloader</a:t>
            </a:r>
          </a:p>
          <a:p>
            <a:r>
              <a:rPr lang="en-US" dirty="0"/>
              <a:t>Launcher</a:t>
            </a:r>
          </a:p>
          <a:p>
            <a:r>
              <a:rPr lang="en-US" dirty="0"/>
              <a:t>Rootkit</a:t>
            </a:r>
          </a:p>
          <a:p>
            <a:r>
              <a:rPr lang="en-US" dirty="0"/>
              <a:t>Scareware</a:t>
            </a:r>
          </a:p>
          <a:p>
            <a:r>
              <a:rPr lang="en-US" dirty="0" err="1"/>
              <a:t>Spamware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Viruses</a:t>
            </a:r>
            <a:endParaRPr lang="en-IN" dirty="0"/>
          </a:p>
        </p:txBody>
      </p:sp>
      <p:sp>
        <p:nvSpPr>
          <p:cNvPr id="3" name="Content Placeholder 2"/>
          <p:cNvSpPr>
            <a:spLocks noGrp="1"/>
          </p:cNvSpPr>
          <p:nvPr>
            <p:ph idx="1"/>
          </p:nvPr>
        </p:nvSpPr>
        <p:spPr/>
        <p:txBody>
          <a:bodyPr/>
          <a:lstStyle/>
          <a:p>
            <a:pPr algn="just"/>
            <a:r>
              <a:rPr lang="en-US" dirty="0"/>
              <a:t>Created to relentlessly self-replicate it infects programs and files. The malicious activities may be targeted at destroying valuable data or causing unrepairable damages</a:t>
            </a:r>
            <a:endParaRPr lang="en-IN"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{C5F2B31B-1D4A-42B3-874D-83237EBF76C9}tf10001115</Template>
  <TotalTime>89</TotalTime>
  <Words>1874</Words>
  <Application>Microsoft Office PowerPoint</Application>
  <PresentationFormat>Widescreen</PresentationFormat>
  <Paragraphs>151</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Gill Sans MT</vt:lpstr>
      <vt:lpstr>Parcel</vt:lpstr>
      <vt:lpstr>Events and Incident</vt:lpstr>
      <vt:lpstr>What is an event</vt:lpstr>
      <vt:lpstr>What is Computer Security Incident</vt:lpstr>
      <vt:lpstr>Cont.</vt:lpstr>
      <vt:lpstr>Cont.</vt:lpstr>
      <vt:lpstr>Cont.</vt:lpstr>
      <vt:lpstr>Types of Incidents</vt:lpstr>
      <vt:lpstr>Types of Malware</vt:lpstr>
      <vt:lpstr>Viruses</vt:lpstr>
      <vt:lpstr>Backdoor</vt:lpstr>
      <vt:lpstr>Downloader</vt:lpstr>
      <vt:lpstr>launcher</vt:lpstr>
      <vt:lpstr>rootkit</vt:lpstr>
      <vt:lpstr>Spyware</vt:lpstr>
      <vt:lpstr>Adware</vt:lpstr>
      <vt:lpstr>scareware</vt:lpstr>
      <vt:lpstr>Spamware</vt:lpstr>
      <vt:lpstr>Ransomware</vt:lpstr>
      <vt:lpstr>Key-Logger</vt:lpstr>
      <vt:lpstr>Botnet</vt:lpstr>
      <vt:lpstr>Sign of an incident</vt:lpstr>
      <vt:lpstr>Sign of an incident</vt:lpstr>
      <vt:lpstr>Sign of an incident</vt:lpstr>
      <vt:lpstr>Sign of an incident</vt:lpstr>
      <vt:lpstr>Sign of an incident</vt:lpstr>
      <vt:lpstr>Incident Category</vt:lpstr>
      <vt:lpstr>Incident Category - HIGH</vt:lpstr>
      <vt:lpstr>Incident Category - HIGH</vt:lpstr>
      <vt:lpstr>Incident Category - Medium</vt:lpstr>
      <vt:lpstr>Incident Category - Medium</vt:lpstr>
      <vt:lpstr>Incident Category - LOW</vt:lpstr>
      <vt:lpstr>Identify an Incident</vt:lpstr>
      <vt:lpstr>Identify an Incident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Events and Incident</dc:title>
  <dc:creator>Raihan Patel</dc:creator>
  <cp:lastModifiedBy>Raihan Patel</cp:lastModifiedBy>
  <cp:revision>5</cp:revision>
  <dcterms:created xsi:type="dcterms:W3CDTF">2020-08-06T05:31:51Z</dcterms:created>
  <dcterms:modified xsi:type="dcterms:W3CDTF">2020-08-19T06:59:31Z</dcterms:modified>
</cp:coreProperties>
</file>