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260" r:id="rId38"/>
    <p:sldId id="261" r:id="rId39"/>
    <p:sldId id="262" r:id="rId40"/>
    <p:sldId id="323" r:id="rId41"/>
    <p:sldId id="324" r:id="rId42"/>
    <p:sldId id="325" r:id="rId43"/>
    <p:sldId id="326" r:id="rId44"/>
    <p:sldId id="327" r:id="rId45"/>
    <p:sldId id="258" r:id="rId46"/>
    <p:sldId id="259" r:id="rId47"/>
    <p:sldId id="263" r:id="rId48"/>
    <p:sldId id="328" r:id="rId49"/>
    <p:sldId id="264" r:id="rId50"/>
    <p:sldId id="265" r:id="rId51"/>
    <p:sldId id="266" r:id="rId52"/>
    <p:sldId id="285" r:id="rId53"/>
    <p:sldId id="286" r:id="rId55"/>
    <p:sldId id="267" r:id="rId56"/>
    <p:sldId id="268" r:id="rId57"/>
    <p:sldId id="269" r:id="rId58"/>
    <p:sldId id="270" r:id="rId59"/>
    <p:sldId id="271" r:id="rId60"/>
    <p:sldId id="272" r:id="rId61"/>
    <p:sldId id="273" r:id="rId62"/>
    <p:sldId id="274" r:id="rId63"/>
    <p:sldId id="275" r:id="rId64"/>
    <p:sldId id="276" r:id="rId65"/>
    <p:sldId id="277" r:id="rId66"/>
    <p:sldId id="278" r:id="rId67"/>
    <p:sldId id="279" r:id="rId68"/>
    <p:sldId id="280" r:id="rId69"/>
    <p:sldId id="281" r:id="rId70"/>
    <p:sldId id="330" r:id="rId71"/>
    <p:sldId id="331" r:id="rId72"/>
    <p:sldId id="332" r:id="rId73"/>
    <p:sldId id="333" r:id="rId74"/>
    <p:sldId id="334" r:id="rId75"/>
    <p:sldId id="282" r:id="rId76"/>
    <p:sldId id="284" r:id="rId77"/>
    <p:sldId id="287" r:id="rId78"/>
    <p:sldId id="288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3" autoAdjust="0"/>
    <p:restoredTop sz="93979" autoAdjust="0"/>
  </p:normalViewPr>
  <p:slideViewPr>
    <p:cSldViewPr snapToGrid="0">
      <p:cViewPr varScale="1">
        <p:scale>
          <a:sx n="110" d="100"/>
          <a:sy n="110" d="100"/>
        </p:scale>
        <p:origin x="38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59BF2-64D4-4672-8463-38193D2D46D4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BB813-3A4D-46D7-90E9-F0DE2083DDC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BB813-3A4D-46D7-90E9-F0DE2083DDC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y-axis is evenly spaced data points with a maximum of 1.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BF4F8-DA62-4001-B0BA-9E8FE21C474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A104-88B2-42C9-894C-B62F41AB298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DA20A-B343-421D-AC7D-387CDE263D2A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hyperlink" Target="https://github.com/LewBrace/da_and_vis_python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5.png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1" Type="http://schemas.openxmlformats.org/officeDocument/2006/relationships/image" Target="../media/image10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1" Type="http://schemas.openxmlformats.org/officeDocument/2006/relationships/image" Target="../media/image11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1" Type="http://schemas.openxmlformats.org/officeDocument/2006/relationships/image" Target="../media/image11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1" Type="http://schemas.openxmlformats.org/officeDocument/2006/relationships/image" Target="../media/image11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8.png"/><Relationship Id="rId1" Type="http://schemas.openxmlformats.org/officeDocument/2006/relationships/image" Target="../media/image11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412447" y="17975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Data Analysis and Visualisation with Python</a:t>
            </a:r>
            <a:r>
              <a:rPr lang="en-GB" sz="2400" dirty="0" smtClean="0"/>
              <a:t> </a:t>
            </a:r>
            <a:endParaRPr lang="en-GB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46" y="197598"/>
            <a:ext cx="2076450" cy="933450"/>
          </a:xfrm>
          <a:prstGeom prst="rect">
            <a:avLst/>
          </a:prstGeom>
        </p:spPr>
      </p:pic>
      <p:pic>
        <p:nvPicPr>
          <p:cNvPr id="6" name="Picture 5" descr="Image result for Q-step exet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70" y="197598"/>
            <a:ext cx="2595862" cy="117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5"/>
          <p:cNvSpPr txBox="1"/>
          <p:nvPr/>
        </p:nvSpPr>
        <p:spPr>
          <a:xfrm>
            <a:off x="9432454" y="5997595"/>
            <a:ext cx="2743200" cy="66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Lewys Brace</a:t>
            </a:r>
            <a:endParaRPr lang="en-GB" dirty="0" smtClean="0"/>
          </a:p>
          <a:p>
            <a:r>
              <a:rPr lang="en-GB" dirty="0" smtClean="0"/>
              <a:t>l.brace@Exeter.ac.uk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333102" y="4185100"/>
            <a:ext cx="747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Q-Step Workshop – 06/11/2019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2d array from a list of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GB" dirty="0" smtClean="0"/>
              <a:t>You can </a:t>
            </a:r>
            <a:r>
              <a:rPr lang="en-GB" dirty="0"/>
              <a:t>pass a list of lists to create a </a:t>
            </a:r>
            <a:r>
              <a:rPr lang="en-GB" dirty="0" smtClean="0"/>
              <a:t>matrix-like </a:t>
            </a:r>
            <a:r>
              <a:rPr lang="en-GB" dirty="0"/>
              <a:t>a 2d array.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941320"/>
            <a:ext cx="7191137" cy="1539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334" y="3153727"/>
            <a:ext cx="2371151" cy="15325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03" y="294132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7531" y="3153727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Agency FB" panose="020B0503020202020204" pitchFamily="34" charset="0"/>
              </a:rPr>
              <a:t>dtype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>
                <a:latin typeface="+mn-lt"/>
              </a:rPr>
              <a:t>argument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6215"/>
          </a:xfrm>
        </p:spPr>
        <p:txBody>
          <a:bodyPr/>
          <a:lstStyle/>
          <a:p>
            <a:r>
              <a:rPr lang="en-GB" dirty="0" smtClean="0"/>
              <a:t>You can </a:t>
            </a:r>
            <a:r>
              <a:rPr lang="en-GB" dirty="0"/>
              <a:t>specify the </a:t>
            </a:r>
            <a:r>
              <a:rPr lang="en-GB" dirty="0" smtClean="0"/>
              <a:t>data-type </a:t>
            </a:r>
            <a:r>
              <a:rPr lang="en-GB" dirty="0"/>
              <a:t>by setting the </a:t>
            </a:r>
            <a:r>
              <a:rPr lang="en-GB" dirty="0" err="1" smtClean="0">
                <a:latin typeface="Agency FB" panose="020B0503020202020204" pitchFamily="34" charset="0"/>
              </a:rPr>
              <a:t>dtype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/>
              <a:t>argument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/>
              <a:t>Some of the most commonly used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 err="1"/>
              <a:t>dtypes</a:t>
            </a:r>
            <a:r>
              <a:rPr lang="en-GB" dirty="0"/>
              <a:t> are: </a:t>
            </a:r>
            <a:r>
              <a:rPr lang="en-GB" dirty="0" smtClean="0">
                <a:latin typeface="Agency FB" panose="020B0503020202020204" pitchFamily="34" charset="0"/>
              </a:rPr>
              <a:t>float</a:t>
            </a:r>
            <a:r>
              <a:rPr lang="en-GB" dirty="0" smtClean="0"/>
              <a:t>,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err="1" smtClean="0">
                <a:latin typeface="Agency FB" panose="020B0503020202020204" pitchFamily="34" charset="0"/>
              </a:rPr>
              <a:t>int</a:t>
            </a:r>
            <a:r>
              <a:rPr lang="en-GB" dirty="0" smtClean="0"/>
              <a:t>,</a:t>
            </a:r>
            <a:r>
              <a:rPr lang="en-GB" dirty="0" smtClean="0">
                <a:latin typeface="Agency FB" panose="020B0503020202020204" pitchFamily="34" charset="0"/>
              </a:rPr>
              <a:t> bool</a:t>
            </a:r>
            <a:r>
              <a:rPr lang="en-GB" dirty="0" smtClean="0"/>
              <a:t>,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err="1" smtClean="0">
                <a:latin typeface="Agency FB" panose="020B0503020202020204" pitchFamily="34" charset="0"/>
              </a:rPr>
              <a:t>str</a:t>
            </a:r>
            <a:r>
              <a:rPr lang="en-GB" dirty="0" smtClean="0"/>
              <a:t>,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/>
              <a:t>and </a:t>
            </a:r>
            <a:r>
              <a:rPr lang="en-GB" dirty="0" smtClean="0">
                <a:latin typeface="Agency FB" panose="020B0503020202020204" pitchFamily="34" charset="0"/>
              </a:rPr>
              <a:t>object.</a:t>
            </a:r>
            <a:endParaRPr lang="en-GB" dirty="0" smtClean="0"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3753802"/>
            <a:ext cx="7077936" cy="1664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442" y="3771968"/>
            <a:ext cx="2548799" cy="1529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401" y="3559561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7081" y="3753802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Agency FB" panose="020B0503020202020204" pitchFamily="34" charset="0"/>
              </a:rPr>
              <a:t>astype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>
                <a:latin typeface="+mn-lt"/>
              </a:rPr>
              <a:t>argument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6578" cy="643255"/>
          </a:xfrm>
        </p:spPr>
        <p:txBody>
          <a:bodyPr>
            <a:normAutofit/>
          </a:bodyPr>
          <a:lstStyle/>
          <a:p>
            <a:r>
              <a:rPr lang="en-GB" dirty="0"/>
              <a:t>You can also convert it to a different </a:t>
            </a:r>
            <a:r>
              <a:rPr lang="en-GB" dirty="0" smtClean="0"/>
              <a:t>data-type </a:t>
            </a:r>
            <a:r>
              <a:rPr lang="en-GB" dirty="0"/>
              <a:t>using the </a:t>
            </a:r>
            <a:r>
              <a:rPr lang="en-GB" dirty="0" err="1">
                <a:latin typeface="Agency FB" panose="020B0503020202020204" pitchFamily="34" charset="0"/>
              </a:rPr>
              <a:t>astype</a:t>
            </a:r>
            <a:r>
              <a:rPr lang="en-GB" dirty="0"/>
              <a:t> method.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035" y="3098482"/>
            <a:ext cx="6115070" cy="21135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260" y="3189922"/>
            <a:ext cx="2567940" cy="2161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6438" y="309848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46457" y="3189922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Content Placeholder 2"/>
          <p:cNvSpPr txBox="1"/>
          <p:nvPr/>
        </p:nvSpPr>
        <p:spPr>
          <a:xfrm>
            <a:off x="759236" y="5841682"/>
            <a:ext cx="11013664" cy="101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Remember that, unlike lists, all items in an array have to be of the same type.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gency FB" panose="020B0503020202020204" pitchFamily="34" charset="0"/>
              </a:rPr>
              <a:t>d</a:t>
            </a:r>
            <a:r>
              <a:rPr lang="en-GB" dirty="0" err="1" smtClean="0">
                <a:latin typeface="Agency FB" panose="020B0503020202020204" pitchFamily="34" charset="0"/>
              </a:rPr>
              <a:t>type</a:t>
            </a:r>
            <a:r>
              <a:rPr lang="en-GB" dirty="0" smtClean="0">
                <a:latin typeface="Agency FB" panose="020B0503020202020204" pitchFamily="34" charset="0"/>
              </a:rPr>
              <a:t>=‘object’</a:t>
            </a:r>
            <a:endParaRPr lang="en-GB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489075"/>
          </a:xfrm>
        </p:spPr>
        <p:txBody>
          <a:bodyPr/>
          <a:lstStyle/>
          <a:p>
            <a:r>
              <a:rPr lang="en-GB" dirty="0" smtClean="0"/>
              <a:t>However, </a:t>
            </a:r>
            <a:r>
              <a:rPr lang="en-GB" dirty="0"/>
              <a:t>if you are uncertain about what </a:t>
            </a:r>
            <a:r>
              <a:rPr lang="en-GB" dirty="0" smtClean="0"/>
              <a:t>data type </a:t>
            </a:r>
            <a:r>
              <a:rPr lang="en-GB" dirty="0"/>
              <a:t>your array will </a:t>
            </a:r>
            <a:r>
              <a:rPr lang="en-GB" dirty="0" smtClean="0"/>
              <a:t>hold, </a:t>
            </a:r>
            <a:r>
              <a:rPr lang="en-GB" dirty="0"/>
              <a:t>or if you want to hold characters and numbers in the same array, you can set the </a:t>
            </a:r>
            <a:r>
              <a:rPr lang="en-GB" dirty="0" err="1">
                <a:latin typeface="Agency FB" panose="020B0503020202020204" pitchFamily="34" charset="0"/>
              </a:rPr>
              <a:t>dtype</a:t>
            </a:r>
            <a:r>
              <a:rPr lang="en-GB" dirty="0"/>
              <a:t> as </a:t>
            </a:r>
            <a:r>
              <a:rPr lang="en-GB" dirty="0">
                <a:latin typeface="Agency FB" panose="020B0503020202020204" pitchFamily="34" charset="0"/>
              </a:rPr>
              <a:t>'object</a:t>
            </a:r>
            <a:r>
              <a:rPr lang="en-GB" dirty="0" smtClean="0">
                <a:latin typeface="Agency FB" panose="020B0503020202020204" pitchFamily="34" charset="0"/>
              </a:rPr>
              <a:t>'.</a:t>
            </a:r>
            <a:endParaRPr lang="en-GB" dirty="0" smtClean="0"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2817" y="3547745"/>
            <a:ext cx="7045130" cy="761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833" y="3606552"/>
            <a:ext cx="1924074" cy="798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3482668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31030" y="3482668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>
                <a:latin typeface="Agency FB" panose="020B0503020202020204" pitchFamily="34" charset="0"/>
              </a:rPr>
              <a:t>tolist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GB" dirty="0" smtClean="0"/>
              <a:t>You can always convert an array into a list using the </a:t>
            </a:r>
            <a:r>
              <a:rPr lang="en-GB" dirty="0" err="1" smtClean="0">
                <a:latin typeface="Agency FB" panose="020B0503020202020204" pitchFamily="34" charset="0"/>
              </a:rPr>
              <a:t>tolist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command.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3863" y="3358199"/>
            <a:ext cx="4368113" cy="95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149" y="3320414"/>
            <a:ext cx="1373453" cy="523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2406" y="331274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2346" y="3320414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Inspecting a </a:t>
            </a:r>
            <a:r>
              <a:rPr lang="en-GB" dirty="0" err="1" smtClean="0"/>
              <a:t>NumPy</a:t>
            </a:r>
            <a:r>
              <a:rPr lang="en-GB" dirty="0" smtClean="0"/>
              <a:t>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4715"/>
          </a:xfrm>
        </p:spPr>
        <p:txBody>
          <a:bodyPr/>
          <a:lstStyle/>
          <a:p>
            <a:r>
              <a:rPr lang="en-GB" dirty="0" smtClean="0"/>
              <a:t>There are a range of functions built into </a:t>
            </a:r>
            <a:r>
              <a:rPr lang="en-GB" dirty="0" err="1" smtClean="0"/>
              <a:t>NumPy</a:t>
            </a:r>
            <a:r>
              <a:rPr lang="en-GB" dirty="0" smtClean="0"/>
              <a:t> that allow you to inspect different aspects of an array: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1" y="3178492"/>
            <a:ext cx="6999468" cy="2719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195" y="4019074"/>
            <a:ext cx="3799971" cy="18326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03" y="3218498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9294" y="3495854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Extracting specific items from an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7695"/>
          </a:xfrm>
        </p:spPr>
        <p:txBody>
          <a:bodyPr/>
          <a:lstStyle/>
          <a:p>
            <a:r>
              <a:rPr lang="en-GB" dirty="0" smtClean="0"/>
              <a:t>You can extract portions of the array using indices, much like when you’re working with lists.</a:t>
            </a:r>
            <a:endParaRPr lang="en-GB" dirty="0" smtClean="0"/>
          </a:p>
          <a:p>
            <a:r>
              <a:rPr lang="en-GB" dirty="0" smtClean="0"/>
              <a:t>Unlike lists, however</a:t>
            </a:r>
            <a:r>
              <a:rPr lang="en-GB" dirty="0"/>
              <a:t>, arrays can optionally accept as many parameters in the square brackets as there </a:t>
            </a:r>
            <a:r>
              <a:rPr lang="en-GB" dirty="0" smtClean="0"/>
              <a:t>are </a:t>
            </a:r>
            <a:r>
              <a:rPr lang="en-GB" dirty="0"/>
              <a:t>number of dimensions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38257"/>
            <a:ext cx="6568440" cy="1747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242" y="4053522"/>
            <a:ext cx="3111405" cy="19129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03" y="3838257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6640" y="3838257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Boolean indexing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6195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boolean</a:t>
            </a:r>
            <a:r>
              <a:rPr lang="en-GB" dirty="0"/>
              <a:t> index array is of the same shape as the </a:t>
            </a:r>
            <a:r>
              <a:rPr lang="en-GB" dirty="0" smtClean="0"/>
              <a:t>array-to-be-filtered, but it only contains </a:t>
            </a:r>
            <a:r>
              <a:rPr lang="en-GB" dirty="0" smtClean="0">
                <a:latin typeface="Agency FB" panose="020B0503020202020204" pitchFamily="34" charset="0"/>
              </a:rPr>
              <a:t>TRUE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 smtClean="0">
                <a:latin typeface="Agency FB" panose="020B0503020202020204" pitchFamily="34" charset="0"/>
              </a:rPr>
              <a:t>FALSE</a:t>
            </a:r>
            <a:r>
              <a:rPr lang="en-GB" dirty="0" smtClean="0"/>
              <a:t> </a:t>
            </a:r>
            <a:r>
              <a:rPr lang="en-GB" dirty="0"/>
              <a:t>values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824" y="3555682"/>
            <a:ext cx="6249391" cy="1679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605" y="3739038"/>
            <a:ext cx="4226395" cy="1312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477428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6009" y="3555682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Pandas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Pandas, like </a:t>
            </a:r>
            <a:r>
              <a:rPr lang="en-GB" dirty="0" err="1" smtClean="0"/>
              <a:t>NumPy</a:t>
            </a:r>
            <a:r>
              <a:rPr lang="en-GB" dirty="0" smtClean="0"/>
              <a:t>, is one of the most popular Python libraries for data analysis.</a:t>
            </a:r>
            <a:endParaRPr lang="en-GB" dirty="0" smtClean="0"/>
          </a:p>
          <a:p>
            <a:r>
              <a:rPr lang="en-GB" dirty="0" smtClean="0"/>
              <a:t>It is a high-level abstraction over low-level </a:t>
            </a:r>
            <a:r>
              <a:rPr lang="en-GB" dirty="0" err="1" smtClean="0"/>
              <a:t>NumPy</a:t>
            </a:r>
            <a:r>
              <a:rPr lang="en-GB" dirty="0" smtClean="0"/>
              <a:t>, which is written in pure C.</a:t>
            </a:r>
            <a:endParaRPr lang="en-GB" dirty="0" smtClean="0"/>
          </a:p>
          <a:p>
            <a:r>
              <a:rPr lang="en-GB" dirty="0" smtClean="0"/>
              <a:t>Pandas provides high-performance, easy-to-use data structures and data analysis tools.</a:t>
            </a:r>
            <a:endParaRPr lang="en-GB" dirty="0" smtClean="0"/>
          </a:p>
          <a:p>
            <a:r>
              <a:rPr lang="en-GB" dirty="0"/>
              <a:t>There are two main structures used by pandas; </a:t>
            </a:r>
            <a:r>
              <a:rPr lang="en-GB" i="1" dirty="0"/>
              <a:t>data frames </a:t>
            </a:r>
            <a:r>
              <a:rPr lang="en-GB" dirty="0"/>
              <a:t>and </a:t>
            </a:r>
            <a:r>
              <a:rPr lang="en-GB" i="1" dirty="0"/>
              <a:t>series</a:t>
            </a:r>
            <a:r>
              <a:rPr lang="en-GB" dirty="0"/>
              <a:t>.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Indices in a pandas series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339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 pandas series is similar to a list, but differs in the fact that a series associates a label with each element. This makes it look like a dictionary.</a:t>
            </a:r>
            <a:endParaRPr lang="en-GB" dirty="0" smtClean="0"/>
          </a:p>
          <a:p>
            <a:r>
              <a:rPr lang="en-GB" dirty="0" smtClean="0"/>
              <a:t>If an index is not explicitly provided by the user, pandas creates a </a:t>
            </a:r>
            <a:r>
              <a:rPr lang="en-GB" dirty="0" err="1">
                <a:latin typeface="Agency FB" panose="020B0503020202020204" pitchFamily="34" charset="0"/>
              </a:rPr>
              <a:t>R</a:t>
            </a:r>
            <a:r>
              <a:rPr lang="en-GB" dirty="0" err="1" smtClean="0">
                <a:latin typeface="Agency FB" panose="020B0503020202020204" pitchFamily="34" charset="0"/>
              </a:rPr>
              <a:t>angeIndex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/>
              <a:t>ranging from 0 to </a:t>
            </a:r>
            <a:r>
              <a:rPr lang="en-GB" i="1" dirty="0" smtClean="0"/>
              <a:t>N</a:t>
            </a:r>
            <a:r>
              <a:rPr lang="en-GB" dirty="0" smtClean="0"/>
              <a:t>-1.</a:t>
            </a:r>
            <a:endParaRPr lang="en-GB" dirty="0" smtClean="0"/>
          </a:p>
          <a:p>
            <a:r>
              <a:rPr lang="en-GB" dirty="0" smtClean="0"/>
              <a:t>Each series object also has a data type.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4440" y="4072890"/>
            <a:ext cx="5992910" cy="1002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652" y="4243863"/>
            <a:ext cx="1548757" cy="17225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982253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0976" y="4072890"/>
            <a:ext cx="59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Numerical Python (</a:t>
            </a:r>
            <a:r>
              <a:rPr lang="en-GB" dirty="0" err="1" smtClean="0"/>
              <a:t>NumPy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0895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/>
              <a:t>NumPy</a:t>
            </a:r>
            <a:r>
              <a:rPr lang="en-GB" dirty="0" smtClean="0"/>
              <a:t> is the most foundational package for numerical computing in Python.</a:t>
            </a:r>
            <a:endParaRPr lang="en-GB" dirty="0" smtClean="0"/>
          </a:p>
          <a:p>
            <a:r>
              <a:rPr lang="en-GB" dirty="0"/>
              <a:t>If you are going to work on data analysis or machine learning projects, then having a solid understanding of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/>
              <a:t>is nearly mandatory.</a:t>
            </a:r>
            <a:endParaRPr lang="en-GB" dirty="0" smtClean="0"/>
          </a:p>
          <a:p>
            <a:r>
              <a:rPr lang="en-GB" dirty="0" smtClean="0"/>
              <a:t>Indeed, many other libraries, such as pandas and </a:t>
            </a:r>
            <a:r>
              <a:rPr lang="en-GB" dirty="0" err="1" smtClean="0"/>
              <a:t>scikit</a:t>
            </a:r>
            <a:r>
              <a:rPr lang="en-GB" dirty="0" smtClean="0"/>
              <a:t>-learn, use </a:t>
            </a:r>
            <a:r>
              <a:rPr lang="en-GB" dirty="0" err="1" smtClean="0"/>
              <a:t>NumPy’s</a:t>
            </a:r>
            <a:r>
              <a:rPr lang="en-GB" dirty="0" smtClean="0"/>
              <a:t> array objects as the </a:t>
            </a:r>
            <a:r>
              <a:rPr lang="en-GB" i="1" dirty="0" smtClean="0"/>
              <a:t>lingua franca </a:t>
            </a:r>
            <a:r>
              <a:rPr lang="en-GB" dirty="0" smtClean="0"/>
              <a:t>for data exchange.</a:t>
            </a:r>
            <a:endParaRPr lang="en-GB" dirty="0" smtClean="0"/>
          </a:p>
          <a:p>
            <a:r>
              <a:rPr lang="en-GB" dirty="0" smtClean="0"/>
              <a:t>One </a:t>
            </a:r>
            <a:r>
              <a:rPr lang="en-GB" dirty="0"/>
              <a:t>of the reasons as to why </a:t>
            </a:r>
            <a:r>
              <a:rPr lang="en-GB" dirty="0" err="1"/>
              <a:t>NumPy</a:t>
            </a:r>
            <a:r>
              <a:rPr lang="en-GB" dirty="0"/>
              <a:t> is so important for numerical computations is because it is designed for efficiency with large arrays of data. The reasons for this include: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- It stores data internally in a continuous block of memory, 	independent of other in-built Python objects.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- </a:t>
            </a:r>
            <a:r>
              <a:rPr lang="en-GB" dirty="0" smtClean="0"/>
              <a:t>It </a:t>
            </a:r>
            <a:r>
              <a:rPr lang="en-GB" dirty="0"/>
              <a:t>performs complex computations on entire arrays without the 	need for </a:t>
            </a:r>
            <a:r>
              <a:rPr lang="en-GB" dirty="0" err="1">
                <a:latin typeface="Agency FB" panose="020B0503020202020204" pitchFamily="34" charset="0"/>
              </a:rPr>
              <a:t>for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loops.</a:t>
            </a:r>
            <a:endParaRPr lang="en-GB" dirty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2645"/>
            <a:ext cx="10515600" cy="1260475"/>
          </a:xfrm>
        </p:spPr>
        <p:txBody>
          <a:bodyPr/>
          <a:lstStyle/>
          <a:p>
            <a:r>
              <a:rPr lang="en-GB" dirty="0" smtClean="0"/>
              <a:t>As you may suspect by this point, a series has ways to extract all of the values in the series, as well as individual elements by index.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275" y="2193925"/>
            <a:ext cx="6539865" cy="1542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415" y="2369671"/>
            <a:ext cx="2820353" cy="960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6855" y="210312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0976" y="2193757"/>
            <a:ext cx="59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838200" y="3947627"/>
            <a:ext cx="10515600" cy="62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You can also provide an index manually.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" y="4469130"/>
            <a:ext cx="10532745" cy="1832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815" y="5371465"/>
            <a:ext cx="2896235" cy="9296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1651" y="4301381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90976" y="5248951"/>
            <a:ext cx="702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751205"/>
            <a:ext cx="10515600" cy="871855"/>
          </a:xfrm>
        </p:spPr>
        <p:txBody>
          <a:bodyPr/>
          <a:lstStyle/>
          <a:p>
            <a:r>
              <a:rPr lang="en-GB" dirty="0" smtClean="0"/>
              <a:t>I</a:t>
            </a:r>
            <a:r>
              <a:rPr lang="en-GB" dirty="0"/>
              <a:t>t is easy to retrieve several elements </a:t>
            </a:r>
            <a:r>
              <a:rPr lang="en-GB" dirty="0" smtClean="0"/>
              <a:t>of a series by </a:t>
            </a:r>
            <a:r>
              <a:rPr lang="en-GB" dirty="0"/>
              <a:t>their </a:t>
            </a:r>
            <a:r>
              <a:rPr lang="en-GB" dirty="0" smtClean="0"/>
              <a:t>indices </a:t>
            </a:r>
            <a:r>
              <a:rPr lang="en-GB" dirty="0"/>
              <a:t>or make group </a:t>
            </a:r>
            <a:r>
              <a:rPr lang="en-GB" dirty="0" smtClean="0"/>
              <a:t>assignments.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85" y="2881630"/>
            <a:ext cx="8812530" cy="2013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700" y="1892300"/>
            <a:ext cx="2146300" cy="4352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334" y="276401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26241" y="2342564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Filtering and maths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5"/>
          </a:xfrm>
        </p:spPr>
        <p:txBody>
          <a:bodyPr/>
          <a:lstStyle/>
          <a:p>
            <a:r>
              <a:rPr lang="en-GB" dirty="0" smtClean="0"/>
              <a:t>Filtering and maths operations are easy with </a:t>
            </a:r>
            <a:r>
              <a:rPr lang="en-GB" dirty="0" smtClean="0">
                <a:latin typeface="Agency FB" panose="020B0503020202020204" pitchFamily="34" charset="0"/>
              </a:rPr>
              <a:t>Pandas</a:t>
            </a:r>
            <a:r>
              <a:rPr lang="en-GB" dirty="0" smtClean="0"/>
              <a:t> as well.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855" y="3037840"/>
            <a:ext cx="8416925" cy="2701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740" y="2649220"/>
            <a:ext cx="1786255" cy="35312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51460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9100" y="2519342"/>
            <a:ext cx="59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Pandas data frame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4855"/>
          </a:xfrm>
        </p:spPr>
        <p:txBody>
          <a:bodyPr/>
          <a:lstStyle/>
          <a:p>
            <a:r>
              <a:rPr lang="en-GB" dirty="0" smtClean="0"/>
              <a:t>Simplistically, a data frame is a table, with rows and columns.</a:t>
            </a:r>
            <a:endParaRPr lang="en-GB" dirty="0" smtClean="0"/>
          </a:p>
          <a:p>
            <a:r>
              <a:rPr lang="en-GB" dirty="0"/>
              <a:t>Each column in a </a:t>
            </a:r>
            <a:r>
              <a:rPr lang="en-GB" dirty="0" smtClean="0"/>
              <a:t>data frame </a:t>
            </a:r>
            <a:r>
              <a:rPr lang="en-GB" dirty="0"/>
              <a:t>is a </a:t>
            </a:r>
            <a:r>
              <a:rPr lang="en-GB" dirty="0" smtClean="0"/>
              <a:t>series object.</a:t>
            </a:r>
            <a:endParaRPr lang="en-GB" dirty="0" smtClean="0"/>
          </a:p>
          <a:p>
            <a:r>
              <a:rPr lang="en-GB" dirty="0" smtClean="0"/>
              <a:t>Rows </a:t>
            </a:r>
            <a:r>
              <a:rPr lang="en-GB" dirty="0"/>
              <a:t>consist of elements inside </a:t>
            </a:r>
            <a:r>
              <a:rPr lang="en-GB" dirty="0" smtClean="0"/>
              <a:t>series.</a:t>
            </a:r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61297" y="408267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Case ID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Variable one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Variable two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Variable</a:t>
                      </a:r>
                      <a:r>
                        <a:rPr lang="en-GB" baseline="0" dirty="0" smtClean="0"/>
                        <a:t> 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dirty="0" smtClean="0"/>
                        <a:t>ABC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dirty="0" smtClean="0"/>
                        <a:t>10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dirty="0" smtClean="0"/>
                        <a:t>456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dirty="0" smtClean="0"/>
                        <a:t>DEF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dirty="0" smtClean="0"/>
                        <a:t>789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dirty="0" smtClean="0"/>
                        <a:t>XYZ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Pandas data frame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495"/>
            <a:ext cx="10515600" cy="806450"/>
          </a:xfrm>
        </p:spPr>
        <p:txBody>
          <a:bodyPr>
            <a:normAutofit lnSpcReduction="20000"/>
          </a:bodyPr>
          <a:lstStyle/>
          <a:p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data frames can be constructed using Python dictionaries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7525" y="2623820"/>
            <a:ext cx="9398000" cy="2147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25" y="4770755"/>
            <a:ext cx="5787390" cy="20396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22245" y="235458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1209" y="4501197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0609"/>
            <a:ext cx="10515600" cy="596299"/>
          </a:xfrm>
        </p:spPr>
        <p:txBody>
          <a:bodyPr/>
          <a:lstStyle/>
          <a:p>
            <a:r>
              <a:rPr lang="en-GB" dirty="0" smtClean="0"/>
              <a:t>You can also create a data frame from a list.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565" y="1967865"/>
            <a:ext cx="5732780" cy="2484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413" y="174676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4360" y="2066813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2066925"/>
            <a:ext cx="3672840" cy="2663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" y="1116965"/>
            <a:ext cx="10515600" cy="848995"/>
          </a:xfrm>
        </p:spPr>
        <p:txBody>
          <a:bodyPr/>
          <a:lstStyle/>
          <a:p>
            <a:r>
              <a:rPr lang="en-GB" dirty="0" smtClean="0"/>
              <a:t>You can ascertain the type of a column with the </a:t>
            </a:r>
            <a:r>
              <a:rPr lang="en-GB" dirty="0" smtClean="0">
                <a:latin typeface="Agency FB" panose="020B0503020202020204" pitchFamily="34" charset="0"/>
              </a:rPr>
              <a:t>type() </a:t>
            </a:r>
            <a:r>
              <a:rPr lang="en-GB" dirty="0" smtClean="0"/>
              <a:t>function.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7027" y="2369820"/>
            <a:ext cx="5490686" cy="464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27" y="3653790"/>
            <a:ext cx="6672834" cy="5295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1430" y="226189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0394" y="3604260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70"/>
            <a:ext cx="10515600" cy="1831975"/>
          </a:xfrm>
        </p:spPr>
        <p:txBody>
          <a:bodyPr/>
          <a:lstStyle/>
          <a:p>
            <a:r>
              <a:rPr lang="en-GB" dirty="0" smtClean="0"/>
              <a:t>A </a:t>
            </a:r>
            <a:r>
              <a:rPr lang="en-GB" dirty="0" smtClean="0">
                <a:latin typeface="Agency FB" panose="020B0503020202020204" pitchFamily="34" charset="0"/>
              </a:rPr>
              <a:t>Pandas</a:t>
            </a:r>
            <a:r>
              <a:rPr lang="en-GB" dirty="0" smtClean="0"/>
              <a:t> data frame object as two indices; a column index and row index.</a:t>
            </a:r>
            <a:endParaRPr lang="en-GB" dirty="0" smtClean="0"/>
          </a:p>
          <a:p>
            <a:r>
              <a:rPr lang="en-GB" dirty="0" smtClean="0"/>
              <a:t>Again, if you do not provide one, </a:t>
            </a:r>
            <a:r>
              <a:rPr lang="en-GB" dirty="0" smtClean="0">
                <a:latin typeface="Agency FB" panose="020B0503020202020204" pitchFamily="34" charset="0"/>
              </a:rPr>
              <a:t>Pandas</a:t>
            </a:r>
            <a:r>
              <a:rPr lang="en-GB" dirty="0" smtClean="0"/>
              <a:t> will create a </a:t>
            </a:r>
            <a:r>
              <a:rPr lang="en-GB" dirty="0" err="1" smtClean="0">
                <a:latin typeface="Agency FB" panose="020B0503020202020204" pitchFamily="34" charset="0"/>
              </a:rPr>
              <a:t>RangeIndex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/>
              <a:t>from 0 to </a:t>
            </a:r>
            <a:r>
              <a:rPr lang="en-GB" i="1" dirty="0" smtClean="0"/>
              <a:t>N</a:t>
            </a:r>
            <a:r>
              <a:rPr lang="en-GB" dirty="0" smtClean="0"/>
              <a:t>-1.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685" y="2449830"/>
            <a:ext cx="9140190" cy="2637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85" y="5444490"/>
            <a:ext cx="9259570" cy="10896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9236" y="257431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9236" y="5211505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636905"/>
            <a:ext cx="10515600" cy="1224371"/>
          </a:xfrm>
        </p:spPr>
        <p:txBody>
          <a:bodyPr>
            <a:normAutofit/>
          </a:bodyPr>
          <a:lstStyle/>
          <a:p>
            <a:r>
              <a:rPr lang="en-GB" dirty="0"/>
              <a:t>There are numerous ways to provide row </a:t>
            </a:r>
            <a:r>
              <a:rPr lang="en-GB" dirty="0" smtClean="0"/>
              <a:t>indices explicitly.</a:t>
            </a:r>
            <a:endParaRPr lang="en-GB" dirty="0" smtClean="0"/>
          </a:p>
          <a:p>
            <a:r>
              <a:rPr lang="en-GB" dirty="0" smtClean="0"/>
              <a:t>For example, you could provide an index when creating a data frame: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8298" y="2031694"/>
            <a:ext cx="6118418" cy="1567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220" y="2097405"/>
            <a:ext cx="3933825" cy="1501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760" y="1861276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46686" y="1861276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298" y="4814955"/>
            <a:ext cx="4896154" cy="18305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760" y="3556736"/>
            <a:ext cx="7277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GB" sz="2800" dirty="0"/>
              <a:t>or do </a:t>
            </a:r>
            <a:r>
              <a:rPr lang="en-GB" sz="2800" dirty="0" smtClean="0"/>
              <a:t>it </a:t>
            </a:r>
            <a:r>
              <a:rPr lang="en-GB" sz="2800" dirty="0"/>
              <a:t>during </a:t>
            </a:r>
            <a:r>
              <a:rPr lang="en-GB" sz="2800" dirty="0" smtClean="0"/>
              <a:t>runtime.</a:t>
            </a:r>
            <a:endParaRPr lang="en-GB" sz="2800" dirty="0" smtClean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GB" sz="2800" dirty="0" smtClean="0"/>
              <a:t>Here, I also named the index ‘country code’.</a:t>
            </a:r>
            <a:endParaRPr lang="en-GB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300" y="4233545"/>
            <a:ext cx="4584700" cy="24117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9308" y="464171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06363" y="4291735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" y="431165"/>
            <a:ext cx="10515600" cy="1260475"/>
          </a:xfrm>
        </p:spPr>
        <p:txBody>
          <a:bodyPr/>
          <a:lstStyle/>
          <a:p>
            <a:r>
              <a:rPr lang="en-GB" dirty="0"/>
              <a:t>Row access using index can be performed in several </a:t>
            </a:r>
            <a:r>
              <a:rPr lang="en-GB" dirty="0" smtClean="0"/>
              <a:t>ways.</a:t>
            </a:r>
            <a:endParaRPr lang="en-GB" dirty="0" smtClean="0"/>
          </a:p>
          <a:p>
            <a:r>
              <a:rPr lang="en-GB" dirty="0" smtClean="0"/>
              <a:t>First, you could use </a:t>
            </a:r>
            <a:r>
              <a:rPr lang="en-GB" dirty="0" smtClean="0">
                <a:latin typeface="Agency FB" panose="020B0503020202020204" pitchFamily="34" charset="0"/>
              </a:rPr>
              <a:t>.</a:t>
            </a:r>
            <a:r>
              <a:rPr lang="en-GB" dirty="0" err="1" smtClean="0">
                <a:latin typeface="Agency FB" panose="020B0503020202020204" pitchFamily="34" charset="0"/>
              </a:rPr>
              <a:t>loc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and provide an index label.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1140" y="1659890"/>
            <a:ext cx="3197860" cy="608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660" y="1691640"/>
            <a:ext cx="3410585" cy="1313180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838200" y="3134678"/>
            <a:ext cx="10515600" cy="63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Second, you could use </a:t>
            </a:r>
            <a:r>
              <a:rPr lang="en-GB" dirty="0" smtClean="0">
                <a:latin typeface="Agency FB" panose="020B0503020202020204" pitchFamily="34" charset="0"/>
              </a:rPr>
              <a:t>.</a:t>
            </a:r>
            <a:r>
              <a:rPr lang="en-GB" dirty="0" err="1" smtClean="0">
                <a:latin typeface="Agency FB" panose="020B0503020202020204" pitchFamily="34" charset="0"/>
              </a:rPr>
              <a:t>iloc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and provide an index number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140" y="4280535"/>
            <a:ext cx="3198495" cy="539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660" y="4121785"/>
            <a:ext cx="3772535" cy="1431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5543" y="1596717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04823" y="1582266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5543" y="4117034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7683" y="3894774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you’ll find in </a:t>
            </a:r>
            <a:r>
              <a:rPr lang="en-GB" dirty="0" err="1" smtClean="0"/>
              <a:t>NumPy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n</a:t>
            </a:r>
            <a:r>
              <a:rPr lang="en-GB" dirty="0" err="1" smtClean="0"/>
              <a:t>darray</a:t>
            </a:r>
            <a:r>
              <a:rPr lang="en-GB" dirty="0" smtClean="0"/>
              <a:t>: an efficient multidimensional array providing fast array-orientated arithmetic operations and flexible </a:t>
            </a:r>
            <a:r>
              <a:rPr lang="en-GB" i="1" dirty="0" smtClean="0"/>
              <a:t>broadcasting</a:t>
            </a:r>
            <a:r>
              <a:rPr lang="en-GB" dirty="0" smtClean="0"/>
              <a:t> capabilities.</a:t>
            </a:r>
            <a:endParaRPr lang="en-GB" dirty="0" smtClean="0"/>
          </a:p>
          <a:p>
            <a:r>
              <a:rPr lang="en-GB" dirty="0" smtClean="0"/>
              <a:t>Mathematical functions for fast operations on entire arrays of data without having to write loops.</a:t>
            </a:r>
            <a:endParaRPr lang="en-GB" dirty="0" smtClean="0"/>
          </a:p>
          <a:p>
            <a:r>
              <a:rPr lang="en-GB" dirty="0" smtClean="0"/>
              <a:t>Tools for reading/writing array data to disk and working with memory-mapped files.</a:t>
            </a:r>
            <a:endParaRPr lang="en-GB" dirty="0" smtClean="0"/>
          </a:p>
          <a:p>
            <a:r>
              <a:rPr lang="en-GB" dirty="0" smtClean="0"/>
              <a:t>Linear algebra, random number generation, and Fourier transform capabilities.</a:t>
            </a:r>
            <a:endParaRPr lang="en-GB" dirty="0" smtClean="0"/>
          </a:p>
          <a:p>
            <a:r>
              <a:rPr lang="en-GB" dirty="0" smtClean="0"/>
              <a:t>A C API for connecting </a:t>
            </a:r>
            <a:r>
              <a:rPr lang="en-GB" dirty="0" err="1" smtClean="0"/>
              <a:t>NumPy</a:t>
            </a:r>
            <a:r>
              <a:rPr lang="en-GB" dirty="0" smtClean="0"/>
              <a:t> with libraries written in C, C++, and FORTRAN. This is why Python is the language of choice for wrapping legacy codebases.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80" y="659765"/>
            <a:ext cx="10515600" cy="780415"/>
          </a:xfrm>
        </p:spPr>
        <p:txBody>
          <a:bodyPr>
            <a:normAutofit/>
          </a:bodyPr>
          <a:lstStyle/>
          <a:p>
            <a:r>
              <a:rPr lang="en-GB" dirty="0" smtClean="0"/>
              <a:t>A selection </a:t>
            </a:r>
            <a:r>
              <a:rPr lang="en-GB" dirty="0"/>
              <a:t>of particular rows and columns can be </a:t>
            </a:r>
            <a:r>
              <a:rPr lang="en-GB" dirty="0" smtClean="0"/>
              <a:t>selected </a:t>
            </a:r>
            <a:r>
              <a:rPr lang="en-GB" dirty="0"/>
              <a:t>this </a:t>
            </a:r>
            <a:r>
              <a:rPr lang="en-GB" dirty="0" smtClean="0"/>
              <a:t>way.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645" y="1440180"/>
            <a:ext cx="5760719" cy="411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865" y="1440180"/>
            <a:ext cx="3710380" cy="1078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8306" y="132844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38232" y="1328440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678180" y="2630150"/>
            <a:ext cx="10515600" cy="780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You can feed </a:t>
            </a:r>
            <a:r>
              <a:rPr lang="en-GB" dirty="0" smtClean="0">
                <a:latin typeface="Agency FB" panose="020B0503020202020204" pitchFamily="34" charset="0"/>
              </a:rPr>
              <a:t>.</a:t>
            </a:r>
            <a:r>
              <a:rPr lang="en-GB" dirty="0" err="1" smtClean="0">
                <a:latin typeface="Agency FB" panose="020B0503020202020204" pitchFamily="34" charset="0"/>
              </a:rPr>
              <a:t>loc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two arguments, index list and column list, slicing operation is supported as well: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5" y="3784500"/>
            <a:ext cx="3984867" cy="4045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053" y="3708380"/>
            <a:ext cx="6142343" cy="15494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8306" y="367401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7534" y="3674010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4695"/>
          </a:xfrm>
        </p:spPr>
        <p:txBody>
          <a:bodyPr/>
          <a:lstStyle/>
          <a:p>
            <a:r>
              <a:rPr lang="en-GB" dirty="0"/>
              <a:t>Filtering is performed using so-called Boolean </a:t>
            </a:r>
            <a:r>
              <a:rPr lang="en-GB" dirty="0" smtClean="0"/>
              <a:t>arrays.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2560320"/>
            <a:ext cx="5600700" cy="350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528" y="2192972"/>
            <a:ext cx="4026171" cy="130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Deleting columns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0395"/>
          </a:xfrm>
        </p:spPr>
        <p:txBody>
          <a:bodyPr/>
          <a:lstStyle/>
          <a:p>
            <a:r>
              <a:rPr lang="en-GB" dirty="0" smtClean="0"/>
              <a:t>You can delete a column using the </a:t>
            </a:r>
            <a:r>
              <a:rPr lang="en-GB" dirty="0" smtClean="0">
                <a:latin typeface="Agency FB" panose="020B0503020202020204" pitchFamily="34" charset="0"/>
              </a:rPr>
              <a:t>drop() </a:t>
            </a:r>
            <a:r>
              <a:rPr lang="en-GB" dirty="0" smtClean="0"/>
              <a:t>function.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542" y="2580957"/>
            <a:ext cx="1199198" cy="266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388" y="2446020"/>
            <a:ext cx="5210920" cy="1443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063" y="4468177"/>
            <a:ext cx="5624561" cy="587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221" y="4228797"/>
            <a:ext cx="4200507" cy="15433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6945" y="2473673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4755" y="2494607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466" y="4299441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8106" y="4320573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from and writing to a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0835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Agency FB" panose="020B0503020202020204" pitchFamily="34" charset="0"/>
              </a:rPr>
              <a:t>P</a:t>
            </a:r>
            <a:r>
              <a:rPr lang="en-GB" dirty="0" smtClean="0">
                <a:latin typeface="Agency FB" panose="020B0503020202020204" pitchFamily="34" charset="0"/>
              </a:rPr>
              <a:t>andas</a:t>
            </a:r>
            <a:r>
              <a:rPr lang="en-GB" dirty="0" smtClean="0"/>
              <a:t> </a:t>
            </a:r>
            <a:r>
              <a:rPr lang="en-GB" dirty="0"/>
              <a:t>supports many popular file formats including CSV, XML, HTML, Excel, SQL, </a:t>
            </a:r>
            <a:r>
              <a:rPr lang="en-GB" dirty="0" smtClean="0"/>
              <a:t>JSON, etc.</a:t>
            </a:r>
            <a:endParaRPr lang="en-GB" dirty="0" smtClean="0"/>
          </a:p>
          <a:p>
            <a:r>
              <a:rPr lang="en-GB" dirty="0" smtClean="0"/>
              <a:t>Out of all of these, CSV is the file format that you will work with the most.</a:t>
            </a:r>
            <a:endParaRPr lang="en-GB" dirty="0" smtClean="0"/>
          </a:p>
          <a:p>
            <a:r>
              <a:rPr lang="en-GB" dirty="0" smtClean="0"/>
              <a:t>You can read in the data from a CSV file using the </a:t>
            </a:r>
            <a:r>
              <a:rPr lang="en-GB" dirty="0" err="1" smtClean="0">
                <a:latin typeface="Agency FB" panose="020B0503020202020204" pitchFamily="34" charset="0"/>
              </a:rPr>
              <a:t>read_csv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function.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Similarly, you can write a data frame to a csv file with the </a:t>
            </a:r>
            <a:r>
              <a:rPr lang="en-GB" dirty="0" err="1">
                <a:latin typeface="Agency FB" panose="020B0503020202020204" pitchFamily="34" charset="0"/>
              </a:rPr>
              <a:t>to_csv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function.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167" y="5708808"/>
            <a:ext cx="5425837" cy="515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67" y="4063520"/>
            <a:ext cx="8719138" cy="492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Agency FB" panose="020B0503020202020204" pitchFamily="34" charset="0"/>
              </a:rPr>
              <a:t>Pandas</a:t>
            </a:r>
            <a:r>
              <a:rPr lang="en-GB" dirty="0" smtClean="0"/>
              <a:t> has the capacity to do much more than what we have covered here, such as grouping data and even data visualisation.</a:t>
            </a:r>
            <a:endParaRPr lang="en-GB" dirty="0" smtClean="0"/>
          </a:p>
          <a:p>
            <a:r>
              <a:rPr lang="en-GB" dirty="0" smtClean="0"/>
              <a:t>However, as with </a:t>
            </a:r>
            <a:r>
              <a:rPr lang="en-GB" dirty="0" err="1" smtClean="0">
                <a:latin typeface="Agency FB" panose="020B0503020202020204" pitchFamily="34" charset="0"/>
              </a:rPr>
              <a:t>NumPy</a:t>
            </a:r>
            <a:r>
              <a:rPr lang="en-GB" dirty="0" smtClean="0"/>
              <a:t>, we don’t have enough time to cover every aspect of pandas here.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Exploratory data analysis (EDA)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84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Exploring your data is a crucial step in data analysis. It involves:</a:t>
            </a:r>
            <a:endParaRPr lang="en-GB" dirty="0" smtClean="0"/>
          </a:p>
          <a:p>
            <a:r>
              <a:rPr lang="en-GB" dirty="0" smtClean="0"/>
              <a:t>Organising the data set</a:t>
            </a:r>
            <a:endParaRPr lang="en-GB" dirty="0" smtClean="0"/>
          </a:p>
          <a:p>
            <a:r>
              <a:rPr lang="en-GB" dirty="0" smtClean="0"/>
              <a:t>Plotting aspects of the data set</a:t>
            </a:r>
            <a:endParaRPr lang="en-GB" dirty="0" smtClean="0"/>
          </a:p>
          <a:p>
            <a:r>
              <a:rPr lang="en-GB" dirty="0" smtClean="0"/>
              <a:t>Maybe producing some numerical summaries; central tendency and spread, etc.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 smtClean="0"/>
              <a:t>“Exploratory data analysis can never be the whole story, but nothing else can serve as the foundation stone.”</a:t>
            </a:r>
            <a:br>
              <a:rPr lang="en-GB" i="1" dirty="0" smtClean="0"/>
            </a:br>
            <a:r>
              <a:rPr lang="en-GB" i="1" dirty="0" smtClean="0"/>
              <a:t>- John Tukey.</a:t>
            </a:r>
            <a:endParaRPr lang="en-GB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/>
          <a:lstStyle/>
          <a:p>
            <a:r>
              <a:rPr lang="en-GB" dirty="0" smtClean="0"/>
              <a:t>Download the </a:t>
            </a:r>
            <a:r>
              <a:rPr lang="en-GB" dirty="0" err="1" smtClean="0"/>
              <a:t>Pokemon</a:t>
            </a:r>
            <a:r>
              <a:rPr lang="en-GB" dirty="0" smtClean="0"/>
              <a:t> dataset from: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hlinkClick r:id="rId1"/>
              </a:rPr>
              <a:t>https://github.com/LewBrace/da_and_vis_python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Unzip the folder, and save the data file in a location you’ll remember.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00" y="4457610"/>
            <a:ext cx="5545427" cy="2400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in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6266"/>
          </a:xfrm>
        </p:spPr>
        <p:txBody>
          <a:bodyPr/>
          <a:lstStyle/>
          <a:p>
            <a:r>
              <a:rPr lang="en-GB" dirty="0" smtClean="0"/>
              <a:t>First we import the Python packages we are going to use.</a:t>
            </a:r>
            <a:endParaRPr lang="en-GB" dirty="0" smtClean="0"/>
          </a:p>
          <a:p>
            <a:r>
              <a:rPr lang="en-GB" dirty="0" smtClean="0"/>
              <a:t>Then we use Pandas to load in the dataset as a data frame.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79055" y="5165543"/>
            <a:ext cx="103747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latin typeface="Arial" panose="02080604020202020204" pitchFamily="34" charset="0"/>
              </a:rPr>
              <a:t>NOTE: </a:t>
            </a:r>
            <a:r>
              <a:rPr lang="en-GB" sz="2400" b="0" i="0" dirty="0" smtClean="0">
                <a:effectLst/>
                <a:latin typeface="Arial" panose="02080604020202020204" pitchFamily="34" charset="0"/>
              </a:rPr>
              <a:t>The argument </a:t>
            </a:r>
            <a:r>
              <a:rPr lang="en-GB" sz="2400" b="0" i="0" dirty="0" err="1" smtClean="0">
                <a:effectLst/>
                <a:latin typeface="Agency FB" panose="020B0503020202020204" pitchFamily="34" charset="0"/>
              </a:rPr>
              <a:t>index_col</a:t>
            </a:r>
            <a:r>
              <a:rPr lang="en-GB" sz="2400" dirty="0">
                <a:latin typeface="Agency FB" panose="020B0503020202020204" pitchFamily="34" charset="0"/>
              </a:rPr>
              <a:t> </a:t>
            </a:r>
            <a:r>
              <a:rPr lang="en-GB" sz="2400" dirty="0" smtClean="0"/>
              <a:t>argument</a:t>
            </a:r>
            <a:r>
              <a:rPr lang="en-GB" sz="2400" dirty="0" smtClean="0">
                <a:latin typeface="Agency FB" panose="020B0503020202020204" pitchFamily="34" charset="0"/>
              </a:rPr>
              <a:t> </a:t>
            </a:r>
            <a:r>
              <a:rPr lang="en-GB" sz="2400" b="0" i="0" dirty="0" smtClean="0">
                <a:effectLst/>
                <a:latin typeface="Arial" panose="02080604020202020204" pitchFamily="34" charset="0"/>
              </a:rPr>
              <a:t>states that we'll treat the first column of the dataset as the ID column.</a:t>
            </a:r>
            <a:endParaRPr lang="en-GB" sz="2400" b="0" i="0" dirty="0" smtClean="0">
              <a:effectLst/>
              <a:latin typeface="Arial" panose="02080604020202020204" pitchFamily="34" charset="0"/>
            </a:endParaRPr>
          </a:p>
          <a:p>
            <a:r>
              <a:rPr lang="en-GB" sz="2400" b="1" dirty="0" smtClean="0">
                <a:latin typeface="Arial" panose="02080604020202020204" pitchFamily="34" charset="0"/>
              </a:rPr>
              <a:t>NOTE: </a:t>
            </a:r>
            <a:r>
              <a:rPr lang="en-GB" sz="2400" dirty="0" smtClean="0">
                <a:latin typeface="Arial" panose="02080604020202020204" pitchFamily="34" charset="0"/>
              </a:rPr>
              <a:t>The encoding argument allows us to by pass an input error created by special characters in the data set.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490" y="3121891"/>
            <a:ext cx="11449474" cy="946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64" y="180397"/>
            <a:ext cx="10515600" cy="1325563"/>
          </a:xfrm>
        </p:spPr>
        <p:txBody>
          <a:bodyPr/>
          <a:lstStyle/>
          <a:p>
            <a:r>
              <a:rPr lang="en-GB" dirty="0" smtClean="0"/>
              <a:t>Examine the data set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180" y="1316037"/>
            <a:ext cx="2662093" cy="310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04" y="1626184"/>
            <a:ext cx="10411260" cy="2133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4" y="3954492"/>
            <a:ext cx="3324940" cy="285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04" y="4360302"/>
            <a:ext cx="9730037" cy="2280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914" y="1646869"/>
            <a:ext cx="5961927" cy="4351338"/>
          </a:xfrm>
        </p:spPr>
        <p:txBody>
          <a:bodyPr/>
          <a:lstStyle/>
          <a:p>
            <a:pPr marL="285750" indent="-285750"/>
            <a:r>
              <a:rPr lang="en-GB" dirty="0"/>
              <a:t>We could spend time staring at these numbers, but that is unlikely to offer us any form of insight.</a:t>
            </a:r>
            <a:endParaRPr lang="en-GB" dirty="0"/>
          </a:p>
          <a:p>
            <a:pPr marL="285750" indent="-285750"/>
            <a:r>
              <a:rPr lang="en-GB" dirty="0"/>
              <a:t>We could begin by conducting all of our statistical tests.</a:t>
            </a:r>
            <a:endParaRPr lang="en-GB" dirty="0"/>
          </a:p>
          <a:p>
            <a:pPr marL="285750" indent="-285750"/>
            <a:r>
              <a:rPr lang="en-GB" dirty="0"/>
              <a:t>However, a good field commander never goes into battle without first doing a recognisance of the terrain…</a:t>
            </a:r>
            <a:endParaRPr lang="en-GB" dirty="0"/>
          </a:p>
          <a:p>
            <a:r>
              <a:rPr lang="en-GB" dirty="0"/>
              <a:t>This is exactly what EDA is </a:t>
            </a:r>
            <a:r>
              <a:rPr lang="en-GB" dirty="0" smtClean="0"/>
              <a:t>for…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5840" y="1694665"/>
            <a:ext cx="5495925" cy="410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 err="1" smtClean="0"/>
              <a:t>ndarray</a:t>
            </a:r>
            <a:r>
              <a:rPr lang="en-GB" dirty="0" smtClean="0"/>
              <a:t>: A multi-dimensional array 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1839"/>
            <a:ext cx="10515600" cy="4351338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 err="1" smtClean="0"/>
              <a:t>ndarray</a:t>
            </a:r>
            <a:r>
              <a:rPr lang="en-GB" dirty="0" smtClean="0"/>
              <a:t> object is a fast and flexible container for large data sets in Python.</a:t>
            </a:r>
            <a:endParaRPr lang="en-GB" dirty="0" smtClean="0"/>
          </a:p>
          <a:p>
            <a:r>
              <a:rPr lang="en-GB" dirty="0" err="1" smtClean="0"/>
              <a:t>NumPy</a:t>
            </a:r>
            <a:r>
              <a:rPr lang="en-GB" dirty="0" smtClean="0"/>
              <a:t> arrays are a bit like Python lists, but are still a very different beast at the same time.</a:t>
            </a:r>
            <a:endParaRPr lang="en-GB" dirty="0" smtClean="0"/>
          </a:p>
          <a:p>
            <a:r>
              <a:rPr lang="en-GB" dirty="0" smtClean="0"/>
              <a:t>Arrays enable you to </a:t>
            </a:r>
            <a:r>
              <a:rPr lang="en-GB" dirty="0"/>
              <a:t>store multiple items of the same data type. It is the facilities around the array object that makes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/>
              <a:t>so convenient for performing math and data manipulations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Plotting a histogram in Python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3980" y="2289435"/>
            <a:ext cx="5419725" cy="420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88" y="2549865"/>
            <a:ext cx="6138015" cy="878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Bins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56068"/>
            <a:ext cx="10515600" cy="218562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You may have noticed the two histograms we’ve seen so far look different, despite using the </a:t>
            </a:r>
            <a:r>
              <a:rPr lang="en-GB" sz="2400" b="1" dirty="0"/>
              <a:t>exact</a:t>
            </a:r>
            <a:r>
              <a:rPr lang="en-GB" sz="2400" dirty="0"/>
              <a:t> same </a:t>
            </a:r>
            <a:r>
              <a:rPr lang="en-GB" sz="2400" dirty="0" smtClean="0"/>
              <a:t>data</a:t>
            </a:r>
            <a:r>
              <a:rPr lang="en-GB" sz="2400" dirty="0"/>
              <a:t>.</a:t>
            </a:r>
            <a:endParaRPr lang="en-GB" sz="2400" dirty="0" smtClean="0"/>
          </a:p>
          <a:p>
            <a:r>
              <a:rPr lang="en-GB" sz="2400" dirty="0" smtClean="0"/>
              <a:t>This is because they </a:t>
            </a:r>
            <a:r>
              <a:rPr lang="en-GB" sz="2400" dirty="0"/>
              <a:t>have different bin values.</a:t>
            </a:r>
            <a:endParaRPr lang="en-GB" sz="2400" dirty="0"/>
          </a:p>
          <a:p>
            <a:r>
              <a:rPr lang="en-GB" sz="2400" dirty="0"/>
              <a:t>The left graph used the default bins generated by </a:t>
            </a:r>
            <a:r>
              <a:rPr lang="en-GB" sz="2400" dirty="0" err="1">
                <a:latin typeface="Agency FB" panose="020B0503020202020204" pitchFamily="34" charset="0"/>
              </a:rPr>
              <a:t>plt.hist</a:t>
            </a:r>
            <a:r>
              <a:rPr lang="en-GB" sz="2400" dirty="0">
                <a:latin typeface="Agency FB" panose="020B0503020202020204" pitchFamily="34" charset="0"/>
              </a:rPr>
              <a:t>()</a:t>
            </a:r>
            <a:r>
              <a:rPr lang="en-GB" sz="2400" dirty="0"/>
              <a:t>, while the one on the right used bins that I specified</a:t>
            </a:r>
            <a:r>
              <a:rPr lang="en-GB" sz="2400" dirty="0" smtClean="0"/>
              <a:t>.</a:t>
            </a:r>
            <a:endParaRPr lang="en-GB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904" y="3715474"/>
            <a:ext cx="3759047" cy="2807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075" y="3607821"/>
            <a:ext cx="3900669" cy="3023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297" y="746468"/>
            <a:ext cx="10515600" cy="4351338"/>
          </a:xfrm>
        </p:spPr>
        <p:txBody>
          <a:bodyPr/>
          <a:lstStyle/>
          <a:p>
            <a:r>
              <a:rPr lang="en-GB" dirty="0" smtClean="0"/>
              <a:t>There are a couple of ways to manipulate bins in </a:t>
            </a:r>
            <a:r>
              <a:rPr lang="en-GB" dirty="0" err="1" smtClean="0">
                <a:latin typeface="Agency FB" panose="020B0503020202020204" pitchFamily="34" charset="0"/>
              </a:rPr>
              <a:t>matplotlib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Here, I specified where the edges of the bars of the histogram are; the bin edges.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890" y="2382618"/>
            <a:ext cx="7413626" cy="1079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285" y="3254605"/>
            <a:ext cx="4539205" cy="3380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422" y="876732"/>
            <a:ext cx="11454858" cy="4351338"/>
          </a:xfrm>
        </p:spPr>
        <p:txBody>
          <a:bodyPr/>
          <a:lstStyle/>
          <a:p>
            <a:r>
              <a:rPr lang="en-GB" dirty="0" smtClean="0"/>
              <a:t>You could also specify the number of bins, and </a:t>
            </a:r>
            <a:r>
              <a:rPr lang="en-GB" dirty="0" err="1">
                <a:latin typeface="Agency FB" panose="020B0503020202020204" pitchFamily="34" charset="0"/>
              </a:rPr>
              <a:t>M</a:t>
            </a:r>
            <a:r>
              <a:rPr lang="en-GB" dirty="0" err="1" smtClean="0">
                <a:latin typeface="Agency FB" panose="020B0503020202020204" pitchFamily="34" charset="0"/>
              </a:rPr>
              <a:t>atplotlib</a:t>
            </a:r>
            <a:r>
              <a:rPr lang="en-GB" dirty="0" smtClean="0"/>
              <a:t> will automatically generate a number of evenly spaced bins.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235" y="2375582"/>
            <a:ext cx="5217906" cy="703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939" y="2375582"/>
            <a:ext cx="5381625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err="1" smtClean="0"/>
              <a:t>Seaborn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12" y="1198460"/>
            <a:ext cx="10515600" cy="2108158"/>
          </a:xfrm>
        </p:spPr>
        <p:txBody>
          <a:bodyPr>
            <a:normAutofit/>
          </a:bodyPr>
          <a:lstStyle/>
          <a:p>
            <a:r>
              <a:rPr lang="en-GB" dirty="0" err="1" smtClean="0">
                <a:latin typeface="Agency FB" panose="020B0503020202020204" pitchFamily="34" charset="0"/>
              </a:rPr>
              <a:t>Matplotlib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/>
              <a:t>is a powerful, but sometimes unwieldy, Python library.</a:t>
            </a:r>
            <a:endParaRPr lang="en-GB" dirty="0" smtClean="0"/>
          </a:p>
          <a:p>
            <a:r>
              <a:rPr lang="en-GB" dirty="0" err="1" smtClean="0"/>
              <a:t>Seaborn</a:t>
            </a:r>
            <a:r>
              <a:rPr lang="en-GB" dirty="0" smtClean="0"/>
              <a:t> </a:t>
            </a:r>
            <a:r>
              <a:rPr lang="en-GB" dirty="0"/>
              <a:t>provides a high-level interface to </a:t>
            </a:r>
            <a:r>
              <a:rPr lang="en-GB" dirty="0" err="1" smtClean="0">
                <a:latin typeface="Agency FB" panose="020B0503020202020204" pitchFamily="34" charset="0"/>
              </a:rPr>
              <a:t>Matplotlib</a:t>
            </a:r>
            <a:r>
              <a:rPr lang="en-GB" dirty="0"/>
              <a:t> </a:t>
            </a:r>
            <a:r>
              <a:rPr lang="en-GB" dirty="0" smtClean="0"/>
              <a:t>and makes it easier to produce graphs like the one on the right.</a:t>
            </a:r>
            <a:endParaRPr lang="en-GB" dirty="0" smtClean="0"/>
          </a:p>
          <a:p>
            <a:r>
              <a:rPr lang="en-GB" dirty="0" smtClean="0"/>
              <a:t>Some IDEs incorporate elements of this “under the hood” nowadays.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13" y="3657814"/>
            <a:ext cx="4704499" cy="320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913" y="3657814"/>
            <a:ext cx="4153931" cy="3155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</a:t>
            </a:r>
            <a:r>
              <a:rPr lang="en-GB" dirty="0" err="1"/>
              <a:t>S</a:t>
            </a:r>
            <a:r>
              <a:rPr lang="en-GB" dirty="0" err="1" smtClean="0"/>
              <a:t>eaborn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Seaborn</a:t>
            </a:r>
            <a:r>
              <a:rPr lang="en-GB" dirty="0" smtClean="0"/>
              <a:t> offers:</a:t>
            </a:r>
            <a:endParaRPr lang="en-GB" dirty="0" smtClean="0"/>
          </a:p>
          <a:p>
            <a:pPr marL="0" indent="0" fontAlgn="base">
              <a:buNone/>
            </a:pPr>
            <a:r>
              <a:rPr lang="en-GB" dirty="0" smtClean="0"/>
              <a:t>	- Using</a:t>
            </a:r>
            <a:r>
              <a:rPr lang="en-GB" dirty="0"/>
              <a:t> default themes that are aesthetically pleasing.</a:t>
            </a:r>
            <a:endParaRPr lang="en-GB" dirty="0"/>
          </a:p>
          <a:p>
            <a:pPr marL="0" indent="0" fontAlgn="base">
              <a:buNone/>
            </a:pPr>
            <a:r>
              <a:rPr lang="en-GB" dirty="0" smtClean="0"/>
              <a:t>	- Setting </a:t>
            </a:r>
            <a:r>
              <a:rPr lang="en-GB" dirty="0"/>
              <a:t>custom </a:t>
            </a:r>
            <a:r>
              <a:rPr lang="en-GB" dirty="0" smtClean="0"/>
              <a:t>colour </a:t>
            </a:r>
            <a:r>
              <a:rPr lang="en-GB" dirty="0"/>
              <a:t>palettes.</a:t>
            </a:r>
            <a:endParaRPr lang="en-GB" dirty="0"/>
          </a:p>
          <a:p>
            <a:pPr marL="0" indent="0" fontAlgn="base">
              <a:buNone/>
            </a:pPr>
            <a:r>
              <a:rPr lang="en-GB" dirty="0" smtClean="0"/>
              <a:t>	- Making </a:t>
            </a:r>
            <a:r>
              <a:rPr lang="en-GB" dirty="0"/>
              <a:t>attractive statistical </a:t>
            </a:r>
            <a:r>
              <a:rPr lang="en-GB" dirty="0" smtClean="0"/>
              <a:t>plots.</a:t>
            </a:r>
            <a:endParaRPr lang="en-GB" dirty="0" smtClean="0"/>
          </a:p>
          <a:p>
            <a:pPr marL="0" indent="0" fontAlgn="base">
              <a:buNone/>
            </a:pPr>
            <a:r>
              <a:rPr lang="en-GB" dirty="0"/>
              <a:t>	</a:t>
            </a:r>
            <a:r>
              <a:rPr lang="en-GB" dirty="0" smtClean="0"/>
              <a:t>- Easily </a:t>
            </a:r>
            <a:r>
              <a:rPr lang="en-GB" dirty="0"/>
              <a:t>and flexibly displaying distributions.</a:t>
            </a:r>
            <a:endParaRPr lang="en-GB" dirty="0"/>
          </a:p>
          <a:p>
            <a:pPr marL="0" indent="0" fontAlgn="base">
              <a:buNone/>
            </a:pPr>
            <a:r>
              <a:rPr lang="en-GB" dirty="0" smtClean="0"/>
              <a:t>	- Visualising </a:t>
            </a:r>
            <a:r>
              <a:rPr lang="en-GB" dirty="0"/>
              <a:t>information from matrices and </a:t>
            </a:r>
            <a:r>
              <a:rPr lang="en-GB" dirty="0" err="1"/>
              <a:t>DataFrames</a:t>
            </a:r>
            <a:r>
              <a:rPr lang="en-GB" dirty="0" smtClean="0"/>
              <a:t>.</a:t>
            </a:r>
            <a:endParaRPr lang="en-GB" dirty="0" smtClean="0"/>
          </a:p>
          <a:p>
            <a:pPr fontAlgn="base"/>
            <a:r>
              <a:rPr lang="en-GB" dirty="0" smtClean="0"/>
              <a:t>The last three points have led to </a:t>
            </a:r>
            <a:r>
              <a:rPr lang="en-GB" dirty="0" err="1" smtClean="0"/>
              <a:t>Seaborn</a:t>
            </a:r>
            <a:r>
              <a:rPr lang="en-GB" dirty="0" smtClean="0"/>
              <a:t> becoming the exploratory data analysis tool of choice for many Python users.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Plotting with </a:t>
            </a:r>
            <a:r>
              <a:rPr lang="en-GB" dirty="0" err="1" smtClean="0"/>
              <a:t>Seaborn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</a:t>
            </a:r>
            <a:r>
              <a:rPr lang="en-GB" dirty="0" err="1"/>
              <a:t>Seaborn's</a:t>
            </a:r>
            <a:r>
              <a:rPr lang="en-GB" dirty="0"/>
              <a:t> greatest strengths is its diversity of plotting functions. </a:t>
            </a:r>
            <a:endParaRPr lang="en-GB" dirty="0" smtClean="0"/>
          </a:p>
          <a:p>
            <a:r>
              <a:rPr lang="en-GB" dirty="0" smtClean="0"/>
              <a:t>Most plots can be created with one line of code.</a:t>
            </a:r>
            <a:endParaRPr lang="en-GB" dirty="0" smtClean="0"/>
          </a:p>
          <a:p>
            <a:r>
              <a:rPr lang="en-GB" dirty="0" smtClean="0"/>
              <a:t>For example….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40" y="1630302"/>
            <a:ext cx="10515600" cy="541398"/>
          </a:xfrm>
        </p:spPr>
        <p:txBody>
          <a:bodyPr/>
          <a:lstStyle/>
          <a:p>
            <a:r>
              <a:rPr lang="en-GB" dirty="0" smtClean="0"/>
              <a:t>Allow </a:t>
            </a:r>
            <a:r>
              <a:rPr lang="en-GB" dirty="0"/>
              <a:t>you to plot the distributions of numeric variables.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683" y="2774890"/>
            <a:ext cx="3945166" cy="8237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040" y="2462981"/>
            <a:ext cx="5591175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types of graphs: Creating a scatter plot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055" y="3568267"/>
            <a:ext cx="4800600" cy="25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656" y="1953490"/>
            <a:ext cx="5592618" cy="427417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715167" y="2937164"/>
            <a:ext cx="13853" cy="563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60618" y="3825442"/>
            <a:ext cx="0" cy="803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16727" y="2937164"/>
            <a:ext cx="4619" cy="551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288474" y="3799321"/>
            <a:ext cx="0" cy="803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8055" y="4629006"/>
            <a:ext cx="2011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Seaborn</a:t>
            </a:r>
            <a:r>
              <a:rPr lang="en-GB" dirty="0" smtClean="0"/>
              <a:t> “linear model plot” function for creating a scatter graph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639294" y="4602885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Name of variable we want on the y-axis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380838" y="2290833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Name of variable we want on the x-axis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726875" y="2049933"/>
            <a:ext cx="223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Name of our </a:t>
            </a:r>
            <a:r>
              <a:rPr lang="en-GB" dirty="0" err="1" smtClean="0"/>
              <a:t>dataframe</a:t>
            </a:r>
            <a:r>
              <a:rPr lang="en-GB" dirty="0" smtClean="0"/>
              <a:t> fed to the “data=“ command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187" y="331122"/>
            <a:ext cx="10515600" cy="2441575"/>
          </a:xfrm>
        </p:spPr>
        <p:txBody>
          <a:bodyPr/>
          <a:lstStyle/>
          <a:p>
            <a:r>
              <a:rPr lang="en-GB" dirty="0" err="1"/>
              <a:t>Seaborn</a:t>
            </a:r>
            <a:r>
              <a:rPr lang="en-GB" dirty="0"/>
              <a:t> doesn't have a dedicated scatter plot </a:t>
            </a:r>
            <a:r>
              <a:rPr lang="en-GB" dirty="0" smtClean="0"/>
              <a:t>function.</a:t>
            </a:r>
            <a:endParaRPr lang="en-GB" dirty="0" smtClean="0"/>
          </a:p>
          <a:p>
            <a:r>
              <a:rPr lang="en-GB" dirty="0" smtClean="0"/>
              <a:t>We used</a:t>
            </a:r>
            <a:r>
              <a:rPr lang="en-GB" dirty="0"/>
              <a:t> </a:t>
            </a:r>
            <a:r>
              <a:rPr lang="en-GB" dirty="0" err="1"/>
              <a:t>Seaborn's</a:t>
            </a:r>
            <a:r>
              <a:rPr lang="en-GB" dirty="0"/>
              <a:t> function for fitting and plotting a </a:t>
            </a:r>
            <a:r>
              <a:rPr lang="en-GB" dirty="0" smtClean="0"/>
              <a:t>regression line; hence </a:t>
            </a:r>
            <a:r>
              <a:rPr lang="en-GB" dirty="0" err="1" smtClean="0">
                <a:latin typeface="Agency FB" panose="020B0503020202020204" pitchFamily="34" charset="0"/>
              </a:rPr>
              <a:t>lmplot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endParaRPr lang="en-GB" dirty="0" smtClean="0">
              <a:latin typeface="Agency FB" panose="020B0503020202020204" pitchFamily="34" charset="0"/>
            </a:endParaRPr>
          </a:p>
          <a:p>
            <a:r>
              <a:rPr lang="en-GB" dirty="0" smtClean="0"/>
              <a:t>However, </a:t>
            </a:r>
            <a:r>
              <a:rPr lang="en-GB" dirty="0" err="1" smtClean="0"/>
              <a:t>Seaborn</a:t>
            </a:r>
            <a:r>
              <a:rPr lang="en-GB" dirty="0" smtClean="0"/>
              <a:t> makes it easy to alter plots.</a:t>
            </a:r>
            <a:endParaRPr lang="en-GB" dirty="0" smtClean="0"/>
          </a:p>
          <a:p>
            <a:r>
              <a:rPr lang="en-GB" dirty="0" smtClean="0"/>
              <a:t>To remove the regression line, we use the </a:t>
            </a:r>
            <a:r>
              <a:rPr lang="en-GB" dirty="0" err="1" smtClean="0">
                <a:latin typeface="Agency FB" panose="020B0503020202020204" pitchFamily="34" charset="0"/>
              </a:rPr>
              <a:t>fit_reg</a:t>
            </a:r>
            <a:r>
              <a:rPr lang="en-GB" dirty="0" smtClean="0">
                <a:latin typeface="Agency FB" panose="020B0503020202020204" pitchFamily="34" charset="0"/>
              </a:rPr>
              <a:t>=False</a:t>
            </a:r>
            <a:r>
              <a:rPr lang="en-GB" dirty="0" smtClean="0"/>
              <a:t> command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0735" y="2961421"/>
            <a:ext cx="4192075" cy="3475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79" y="3919845"/>
            <a:ext cx="6362700" cy="25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Ndarray</a:t>
            </a:r>
            <a:r>
              <a:rPr lang="en-GB" dirty="0" smtClean="0"/>
              <a:t> vs.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now, you are familiar with Python lists and how incredibly useful they are.</a:t>
            </a:r>
            <a:endParaRPr lang="en-GB" dirty="0" smtClean="0"/>
          </a:p>
          <a:p>
            <a:r>
              <a:rPr lang="en-GB" dirty="0" smtClean="0"/>
              <a:t>So, you may be asking yourself:</a:t>
            </a:r>
            <a:br>
              <a:rPr lang="en-GB" dirty="0" smtClean="0"/>
            </a:br>
            <a:br>
              <a:rPr lang="en-GB" dirty="0" smtClean="0"/>
            </a:br>
            <a:r>
              <a:rPr lang="en-GB" dirty="0" smtClean="0"/>
              <a:t>“</a:t>
            </a:r>
            <a:r>
              <a:rPr lang="en-GB" i="1" dirty="0" smtClean="0"/>
              <a:t>I </a:t>
            </a:r>
            <a:r>
              <a:rPr lang="en-GB" i="1" dirty="0"/>
              <a:t>can store numbers and other objects in a </a:t>
            </a:r>
            <a:r>
              <a:rPr lang="en-GB" i="1" dirty="0" smtClean="0"/>
              <a:t>Python list </a:t>
            </a:r>
            <a:r>
              <a:rPr lang="en-GB" i="1" dirty="0"/>
              <a:t>and do all sorts of computations and manipulations through list comprehensions, for-loops etc. What do I need a </a:t>
            </a:r>
            <a:r>
              <a:rPr lang="en-GB" i="1" dirty="0" err="1" smtClean="0"/>
              <a:t>NumPy</a:t>
            </a:r>
            <a:r>
              <a:rPr lang="en-GB" i="1" dirty="0" smtClean="0"/>
              <a:t> </a:t>
            </a:r>
            <a:r>
              <a:rPr lang="en-GB" i="1" dirty="0"/>
              <a:t>array for</a:t>
            </a:r>
            <a:r>
              <a:rPr lang="en-GB" i="1" dirty="0" smtClean="0"/>
              <a:t>?”</a:t>
            </a:r>
            <a:br>
              <a:rPr lang="en-GB" i="1" dirty="0" smtClean="0"/>
            </a:br>
            <a:endParaRPr lang="en-GB" i="1" dirty="0" smtClean="0"/>
          </a:p>
          <a:p>
            <a:r>
              <a:rPr lang="en-GB" dirty="0"/>
              <a:t>T</a:t>
            </a:r>
            <a:r>
              <a:rPr lang="en-GB" dirty="0" smtClean="0"/>
              <a:t>here </a:t>
            </a:r>
            <a:r>
              <a:rPr lang="en-GB" dirty="0"/>
              <a:t>are very significant advantages of using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/>
              <a:t>arrays overs </a:t>
            </a:r>
            <a:r>
              <a:rPr lang="en-GB" dirty="0" smtClean="0"/>
              <a:t>lists.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>
                <a:latin typeface="Agency FB" panose="020B0503020202020204" pitchFamily="34" charset="0"/>
              </a:rPr>
              <a:t>hue</a:t>
            </a:r>
            <a:r>
              <a:rPr lang="en-GB" dirty="0" smtClean="0"/>
              <a:t>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6904"/>
          </a:xfrm>
        </p:spPr>
        <p:txBody>
          <a:bodyPr/>
          <a:lstStyle/>
          <a:p>
            <a:r>
              <a:rPr lang="en-GB" dirty="0" smtClean="0"/>
              <a:t>Another useful function in </a:t>
            </a:r>
            <a:r>
              <a:rPr lang="en-GB" dirty="0" err="1" smtClean="0"/>
              <a:t>Seaborn</a:t>
            </a:r>
            <a:r>
              <a:rPr lang="en-GB" dirty="0" smtClean="0"/>
              <a:t> is the </a:t>
            </a:r>
            <a:r>
              <a:rPr lang="en-GB" dirty="0" smtClean="0">
                <a:latin typeface="Agency FB" panose="020B0503020202020204" pitchFamily="34" charset="0"/>
              </a:rPr>
              <a:t>hue</a:t>
            </a:r>
            <a:r>
              <a:rPr lang="en-GB" dirty="0" smtClean="0"/>
              <a:t> function, which enables us to use a variable to colour code our data points.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571" y="3661747"/>
            <a:ext cx="5556426" cy="792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997" y="2917466"/>
            <a:ext cx="4829322" cy="3614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 plots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7281"/>
            <a:ext cx="10515600" cy="726593"/>
          </a:xfrm>
        </p:spPr>
        <p:txBody>
          <a:bodyPr/>
          <a:lstStyle/>
          <a:p>
            <a:r>
              <a:rPr lang="en-GB" dirty="0" smtClean="0"/>
              <a:t>Make it easy </a:t>
            </a:r>
            <a:r>
              <a:rPr lang="en-GB" dirty="0"/>
              <a:t>to separate plots by categorical classes.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425" y="2810217"/>
            <a:ext cx="4113347" cy="1906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7501" y="3578784"/>
            <a:ext cx="283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Colour by stage.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837501" y="3872580"/>
            <a:ext cx="283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Separate by stage.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927921" y="4121436"/>
            <a:ext cx="408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Generate using a </a:t>
            </a:r>
            <a:r>
              <a:rPr lang="en-GB" dirty="0" err="1" smtClean="0"/>
              <a:t>swarmplot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837501" y="4441438"/>
            <a:ext cx="551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Rotate axis on x-ticks by 45 degrees.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39159" y="3763769"/>
            <a:ext cx="26274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139159" y="4057246"/>
            <a:ext cx="26274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278772" y="4306102"/>
            <a:ext cx="26274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10048" y="4595468"/>
            <a:ext cx="26274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2" y="1181100"/>
            <a:ext cx="11191875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box plot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089" y="2165862"/>
            <a:ext cx="2971050" cy="429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1445495"/>
            <a:ext cx="6972300" cy="473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368" y="576928"/>
            <a:ext cx="10911348" cy="199912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The </a:t>
            </a:r>
            <a:r>
              <a:rPr lang="en-GB" dirty="0" smtClean="0">
                <a:latin typeface="Agency FB" panose="020B0503020202020204" pitchFamily="34" charset="0"/>
              </a:rPr>
              <a:t>total, stage, and legendary </a:t>
            </a:r>
            <a:r>
              <a:rPr lang="en-GB" dirty="0" smtClean="0"/>
              <a:t>entries are not combat stats so we should remove them.</a:t>
            </a:r>
            <a:endParaRPr lang="en-GB" dirty="0" smtClean="0"/>
          </a:p>
          <a:p>
            <a:r>
              <a:rPr lang="en-GB" dirty="0" smtClean="0"/>
              <a:t>Pandas makes this easy to do, we just create a new </a:t>
            </a:r>
            <a:r>
              <a:rPr lang="en-GB" dirty="0" err="1" smtClean="0"/>
              <a:t>dataframe</a:t>
            </a:r>
            <a:endParaRPr lang="en-GB" dirty="0" smtClean="0"/>
          </a:p>
          <a:p>
            <a:r>
              <a:rPr lang="en-GB" dirty="0" smtClean="0"/>
              <a:t>We just use Pandas’ </a:t>
            </a:r>
            <a:r>
              <a:rPr lang="en-GB" dirty="0" smtClean="0">
                <a:latin typeface="Agency FB" panose="020B0503020202020204" pitchFamily="34" charset="0"/>
              </a:rPr>
              <a:t>.drop() </a:t>
            </a:r>
            <a:r>
              <a:rPr lang="en-GB" dirty="0" smtClean="0"/>
              <a:t>function to create a </a:t>
            </a:r>
            <a:r>
              <a:rPr lang="en-GB" dirty="0" err="1" smtClean="0"/>
              <a:t>dataframe</a:t>
            </a:r>
            <a:r>
              <a:rPr lang="en-GB" dirty="0" smtClean="0"/>
              <a:t> that doesn’t include the variables we don’t want.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412" y="2777935"/>
            <a:ext cx="8500251" cy="523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909" y="3241927"/>
            <a:ext cx="4722249" cy="3418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Seaborn’s</a:t>
            </a:r>
            <a:r>
              <a:rPr lang="en-GB" dirty="0" smtClean="0"/>
              <a:t> theme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495"/>
            <a:ext cx="10515600" cy="1546840"/>
          </a:xfrm>
        </p:spPr>
        <p:txBody>
          <a:bodyPr/>
          <a:lstStyle/>
          <a:p>
            <a:r>
              <a:rPr lang="en-GB" dirty="0" err="1" smtClean="0"/>
              <a:t>Seaborn</a:t>
            </a:r>
            <a:r>
              <a:rPr lang="en-GB" dirty="0" smtClean="0"/>
              <a:t> has a number of themes you can use to alter the appearance of plots.</a:t>
            </a:r>
            <a:endParaRPr lang="en-GB" dirty="0" smtClean="0"/>
          </a:p>
          <a:p>
            <a:r>
              <a:rPr lang="en-GB" dirty="0" smtClean="0"/>
              <a:t>For example, we can use “</a:t>
            </a:r>
            <a:r>
              <a:rPr lang="en-GB" dirty="0" err="1" smtClean="0"/>
              <a:t>whitegrid</a:t>
            </a:r>
            <a:r>
              <a:rPr lang="en-GB" dirty="0" smtClean="0"/>
              <a:t>” to add grid lines to our boxplot.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288429"/>
            <a:ext cx="6334125" cy="73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25" y="3028335"/>
            <a:ext cx="4773869" cy="3534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Violin plots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8685"/>
          </a:xfrm>
        </p:spPr>
        <p:txBody>
          <a:bodyPr>
            <a:normAutofit fontScale="92500"/>
          </a:bodyPr>
          <a:lstStyle/>
          <a:p>
            <a:pPr fontAlgn="base"/>
            <a:r>
              <a:rPr lang="en-GB" dirty="0"/>
              <a:t>Violin plots are useful alternatives to box plots.</a:t>
            </a:r>
            <a:endParaRPr lang="en-GB" dirty="0"/>
          </a:p>
          <a:p>
            <a:pPr fontAlgn="base"/>
            <a:r>
              <a:rPr lang="en-GB" dirty="0"/>
              <a:t>They show the distribution </a:t>
            </a:r>
            <a:r>
              <a:rPr lang="en-GB" dirty="0" smtClean="0"/>
              <a:t>of a variable through </a:t>
            </a:r>
            <a:r>
              <a:rPr lang="en-GB" dirty="0"/>
              <a:t>the thickness of the </a:t>
            </a:r>
            <a:r>
              <a:rPr lang="en-GB" dirty="0" smtClean="0"/>
              <a:t>violin.</a:t>
            </a:r>
            <a:endParaRPr lang="en-GB" dirty="0" smtClean="0"/>
          </a:p>
          <a:p>
            <a:pPr fontAlgn="base"/>
            <a:r>
              <a:rPr lang="en-GB" dirty="0" smtClean="0"/>
              <a:t>Here, we visualise </a:t>
            </a:r>
            <a:r>
              <a:rPr lang="en-GB" dirty="0"/>
              <a:t>the distribution of </a:t>
            </a:r>
            <a:r>
              <a:rPr lang="en-GB" dirty="0">
                <a:latin typeface="Agency FB" panose="020B0503020202020204" pitchFamily="34" charset="0"/>
              </a:rPr>
              <a:t>a</a:t>
            </a:r>
            <a:r>
              <a:rPr lang="en-GB" dirty="0" smtClean="0">
                <a:latin typeface="Agency FB" panose="020B0503020202020204" pitchFamily="34" charset="0"/>
              </a:rPr>
              <a:t>ttack</a:t>
            </a:r>
            <a:r>
              <a:rPr lang="en-GB" dirty="0" smtClean="0"/>
              <a:t> </a:t>
            </a:r>
            <a:r>
              <a:rPr lang="en-GB" dirty="0"/>
              <a:t>by Pokémon's primary type: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4727" y="1447493"/>
            <a:ext cx="6729106" cy="4038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19" y="840555"/>
            <a:ext cx="5346876" cy="3098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3827" y="5486447"/>
            <a:ext cx="10953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80604020202020204" pitchFamily="34" charset="0"/>
              <a:buChar char="•"/>
            </a:pPr>
            <a:r>
              <a:rPr lang="en-GB" sz="2000" dirty="0">
                <a:latin typeface="Arial" panose="02080604020202020204" pitchFamily="34" charset="0"/>
              </a:rPr>
              <a:t>Dragon types tend to have higher Attack stats than Ghost types, but they also have greater variance</a:t>
            </a:r>
            <a:r>
              <a:rPr lang="en-GB" sz="2000" dirty="0" smtClean="0">
                <a:latin typeface="Arial" panose="02080604020202020204" pitchFamily="34" charset="0"/>
              </a:rPr>
              <a:t>. But there is something not right here….</a:t>
            </a:r>
            <a:endParaRPr lang="en-GB" sz="2000" dirty="0"/>
          </a:p>
        </p:txBody>
      </p:sp>
      <p:sp>
        <p:nvSpPr>
          <p:cNvPr id="7" name="Rectangle 6"/>
          <p:cNvSpPr/>
          <p:nvPr/>
        </p:nvSpPr>
        <p:spPr>
          <a:xfrm>
            <a:off x="753827" y="6194333"/>
            <a:ext cx="10953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80604020202020204" pitchFamily="34" charset="0"/>
              <a:buChar char="•"/>
            </a:pPr>
            <a:r>
              <a:rPr lang="en-GB" sz="2000" dirty="0" smtClean="0"/>
              <a:t>The colours!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Seaborn’s colour palettes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Seaborn allows us to easily set custom colour palettes by providing it with an ordered list of colour hex values.</a:t>
            </a:r>
            <a:endParaRPr lang="en-GB" smtClean="0"/>
          </a:p>
          <a:p>
            <a:r>
              <a:rPr lang="en-GB" smtClean="0"/>
              <a:t>We first create our colours list.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2129" y="3211531"/>
            <a:ext cx="4670123" cy="3645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4244"/>
            <a:ext cx="10515600" cy="593110"/>
          </a:xfrm>
        </p:spPr>
        <p:txBody>
          <a:bodyPr/>
          <a:lstStyle/>
          <a:p>
            <a:r>
              <a:rPr lang="en-GB" dirty="0" smtClean="0"/>
              <a:t>Then we just use the </a:t>
            </a:r>
            <a:r>
              <a:rPr lang="en-GB" dirty="0" smtClean="0">
                <a:latin typeface="Agency FB" panose="020B0503020202020204" pitchFamily="34" charset="0"/>
              </a:rPr>
              <a:t>palette= </a:t>
            </a:r>
            <a:r>
              <a:rPr lang="en-GB" dirty="0" smtClean="0"/>
              <a:t>function and feed in our colours list.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433" y="1696679"/>
            <a:ext cx="5741164" cy="554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909" y="2251587"/>
            <a:ext cx="7189686" cy="42130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</a:t>
            </a:r>
            <a:r>
              <a:rPr lang="en-GB" dirty="0" err="1" smtClean="0"/>
              <a:t>NumPy</a:t>
            </a:r>
            <a:r>
              <a:rPr lang="en-GB" dirty="0" smtClean="0"/>
              <a:t>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7635"/>
          </a:xfrm>
        </p:spPr>
        <p:txBody>
          <a:bodyPr/>
          <a:lstStyle/>
          <a:p>
            <a:r>
              <a:rPr lang="en-GB" dirty="0" smtClean="0"/>
              <a:t>To understand these advantages, lets create an array.</a:t>
            </a:r>
            <a:endParaRPr lang="en-GB" dirty="0" smtClean="0"/>
          </a:p>
          <a:p>
            <a:r>
              <a:rPr lang="en-GB" dirty="0" smtClean="0"/>
              <a:t>One of the most common, of the many, ways to create a </a:t>
            </a:r>
            <a:r>
              <a:rPr lang="en-GB" dirty="0" err="1" smtClean="0"/>
              <a:t>NumPy</a:t>
            </a:r>
            <a:r>
              <a:rPr lang="en-GB" dirty="0" smtClean="0"/>
              <a:t> array is to create one from a list by passing it to the </a:t>
            </a:r>
            <a:r>
              <a:rPr lang="en-GB" dirty="0" err="1" smtClean="0">
                <a:latin typeface="Agency FB" panose="020B0503020202020204" pitchFamily="34" charset="0"/>
              </a:rPr>
              <a:t>np.array</a:t>
            </a:r>
            <a:r>
              <a:rPr lang="en-GB" dirty="0" smtClean="0">
                <a:latin typeface="Agency FB" panose="020B0503020202020204" pitchFamily="34" charset="0"/>
              </a:rPr>
              <a:t>() </a:t>
            </a:r>
            <a:r>
              <a:rPr lang="en-GB" dirty="0" smtClean="0"/>
              <a:t>function.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5803" y="3646090"/>
            <a:ext cx="3412766" cy="12563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531994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3576968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1" y="3646089"/>
            <a:ext cx="3473205" cy="1878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88" y="401939"/>
            <a:ext cx="10515600" cy="1843550"/>
          </a:xfrm>
        </p:spPr>
        <p:txBody>
          <a:bodyPr/>
          <a:lstStyle/>
          <a:p>
            <a:r>
              <a:rPr lang="en-GB" dirty="0" smtClean="0"/>
              <a:t>Because of the limited number of observations, we could also use a swarm plot.</a:t>
            </a:r>
            <a:endParaRPr lang="en-GB" dirty="0" smtClean="0"/>
          </a:p>
          <a:p>
            <a:r>
              <a:rPr lang="en-GB" dirty="0" smtClean="0"/>
              <a:t>Here, each data point is an observation, but data points are grouped together by the variable listed on the x-axis.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8137" y="2594551"/>
            <a:ext cx="7039032" cy="4141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16" y="2836219"/>
            <a:ext cx="4490417" cy="751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Overlapping plots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0213"/>
          </a:xfrm>
        </p:spPr>
        <p:txBody>
          <a:bodyPr/>
          <a:lstStyle/>
          <a:p>
            <a:r>
              <a:rPr lang="en-GB" dirty="0" smtClean="0"/>
              <a:t>Both of these show similar information, so it might be useful to overlap them.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07" y="2988801"/>
            <a:ext cx="4285768" cy="305198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473615" y="3011590"/>
            <a:ext cx="1672542" cy="2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2968" y="2826924"/>
            <a:ext cx="332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Set size of print canvas.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296627" y="3807274"/>
            <a:ext cx="472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Remove bars from inside the violins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296627" y="5073376"/>
            <a:ext cx="472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Make bars black and slightly transparent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296627" y="5597493"/>
            <a:ext cx="472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Give the graph a title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24085" y="3971684"/>
            <a:ext cx="1672542" cy="2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4473615" y="5258042"/>
            <a:ext cx="1823012" cy="102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61704" y="5783367"/>
            <a:ext cx="1672542" cy="2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972" y="719500"/>
            <a:ext cx="9732380" cy="5829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wrangling with Pandas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99753"/>
          </a:xfrm>
        </p:spPr>
        <p:txBody>
          <a:bodyPr>
            <a:normAutofit/>
          </a:bodyPr>
          <a:lstStyle/>
          <a:p>
            <a:r>
              <a:rPr lang="en-GB" dirty="0" smtClean="0"/>
              <a:t>What if we wanted to create such a plot that included all of the other stats as </a:t>
            </a:r>
            <a:r>
              <a:rPr lang="en-GB" dirty="0" smtClean="0"/>
              <a:t>well?</a:t>
            </a:r>
            <a:endParaRPr lang="en-GB" dirty="0" smtClean="0"/>
          </a:p>
          <a:p>
            <a:r>
              <a:rPr lang="en-GB" dirty="0" smtClean="0"/>
              <a:t>In our current </a:t>
            </a:r>
            <a:r>
              <a:rPr lang="en-GB" dirty="0" err="1" smtClean="0"/>
              <a:t>dataframe</a:t>
            </a:r>
            <a:r>
              <a:rPr lang="en-GB" dirty="0" smtClean="0"/>
              <a:t>, all of the variables are in different columns: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516" y="3477638"/>
            <a:ext cx="2662093" cy="310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16" y="4282574"/>
            <a:ext cx="10411260" cy="2133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602" y="251468"/>
            <a:ext cx="10515600" cy="900213"/>
          </a:xfrm>
        </p:spPr>
        <p:txBody>
          <a:bodyPr/>
          <a:lstStyle/>
          <a:p>
            <a:r>
              <a:rPr lang="en-GB" dirty="0" smtClean="0"/>
              <a:t>If we want to visualise all stats, then we’ll have to “melt” the </a:t>
            </a:r>
            <a:r>
              <a:rPr lang="en-GB" dirty="0" err="1" smtClean="0"/>
              <a:t>dataframe</a:t>
            </a:r>
            <a:r>
              <a:rPr lang="en-GB" dirty="0" smtClean="0"/>
              <a:t>.</a:t>
            </a:r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749" y="1520239"/>
            <a:ext cx="6967883" cy="1271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66611" y="1007875"/>
            <a:ext cx="412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use the .drop() function again to re-create the </a:t>
            </a:r>
            <a:r>
              <a:rPr lang="en-GB" dirty="0" err="1" smtClean="0"/>
              <a:t>dataframe</a:t>
            </a:r>
            <a:r>
              <a:rPr lang="en-GB" dirty="0" smtClean="0"/>
              <a:t> without these three variables.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754961" y="1884996"/>
            <a:ext cx="412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dataframe</a:t>
            </a:r>
            <a:r>
              <a:rPr lang="en-GB" dirty="0" smtClean="0"/>
              <a:t> we want to melt.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766611" y="2351026"/>
            <a:ext cx="412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variables to keep, all others will be melted.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766611" y="3052725"/>
            <a:ext cx="412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name for the new, melted, variable.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066345" y="1271461"/>
            <a:ext cx="765857" cy="320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 flipV="1">
            <a:off x="3611302" y="1889691"/>
            <a:ext cx="4143659" cy="179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04031" y="2254329"/>
            <a:ext cx="1562580" cy="2934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346294" y="2438995"/>
            <a:ext cx="3420317" cy="772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3" y="3797360"/>
            <a:ext cx="5261125" cy="228513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906947" y="394000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GB" dirty="0"/>
              <a:t>All 6 of the stat columns have been "melted" into one, and the new Stat column indicates the original stat (HP, Attack, </a:t>
            </a:r>
            <a:r>
              <a:rPr lang="en-GB" dirty="0" err="1"/>
              <a:t>Defense</a:t>
            </a:r>
            <a:r>
              <a:rPr lang="en-GB" dirty="0"/>
              <a:t>, Sp. Attack, Sp. </a:t>
            </a:r>
            <a:r>
              <a:rPr lang="en-GB" dirty="0" err="1"/>
              <a:t>Defense</a:t>
            </a:r>
            <a:r>
              <a:rPr lang="en-GB" dirty="0"/>
              <a:t>, or Speed). </a:t>
            </a:r>
            <a:endParaRPr lang="en-GB" dirty="0" smtClean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GB" dirty="0" smtClean="0"/>
              <a:t>It's </a:t>
            </a:r>
            <a:r>
              <a:rPr lang="en-GB" dirty="0"/>
              <a:t>hard to see here, but </a:t>
            </a:r>
            <a:r>
              <a:rPr lang="en-GB" dirty="0" smtClean="0"/>
              <a:t>each </a:t>
            </a:r>
            <a:r>
              <a:rPr lang="en-GB" dirty="0" err="1" smtClean="0"/>
              <a:t>pokemon</a:t>
            </a:r>
            <a:r>
              <a:rPr lang="en-GB" dirty="0" smtClean="0"/>
              <a:t> now </a:t>
            </a:r>
            <a:r>
              <a:rPr lang="en-GB" dirty="0"/>
              <a:t>has 6 rows of </a:t>
            </a:r>
            <a:r>
              <a:rPr lang="en-GB" dirty="0" smtClean="0"/>
              <a:t>data; </a:t>
            </a:r>
            <a:r>
              <a:rPr lang="en-GB" dirty="0" err="1" smtClean="0"/>
              <a:t>hende</a:t>
            </a:r>
            <a:r>
              <a:rPr lang="en-GB" dirty="0" smtClean="0"/>
              <a:t> the </a:t>
            </a:r>
            <a:r>
              <a:rPr lang="en-GB" dirty="0" err="1" smtClean="0">
                <a:latin typeface="Agency FB" panose="020B0503020202020204" pitchFamily="34" charset="0"/>
              </a:rPr>
              <a:t>melted_df</a:t>
            </a:r>
            <a:r>
              <a:rPr lang="en-GB" dirty="0" smtClean="0">
                <a:latin typeface="Agency FB" panose="020B0503020202020204" pitchFamily="34" charset="0"/>
              </a:rPr>
              <a:t> </a:t>
            </a:r>
            <a:r>
              <a:rPr lang="en-GB" dirty="0" smtClean="0"/>
              <a:t>has 6 times more rows of data.</a:t>
            </a:r>
            <a:endParaRPr lang="en-GB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144" y="5669846"/>
            <a:ext cx="2433607" cy="47584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989" y="5669846"/>
            <a:ext cx="1217271" cy="627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3036" y="868102"/>
            <a:ext cx="55245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49" y="1587462"/>
            <a:ext cx="9834337" cy="4877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372" y="355641"/>
            <a:ext cx="10515600" cy="448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This graph could be made to look nicer with a few tweaks.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314" y="2118409"/>
            <a:ext cx="6041075" cy="2766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9803" y="2118409"/>
            <a:ext cx="33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Enlarge the plot.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639291" y="3442271"/>
            <a:ext cx="33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Separate points by hue.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679803" y="3811603"/>
            <a:ext cx="42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 our special </a:t>
            </a:r>
            <a:r>
              <a:rPr lang="en-GB" dirty="0" err="1" smtClean="0"/>
              <a:t>Pokemon</a:t>
            </a:r>
            <a:r>
              <a:rPr lang="en-GB" dirty="0" smtClean="0"/>
              <a:t> colour palette.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679803" y="4214465"/>
            <a:ext cx="33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Adjust the y-axis.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639291" y="4583797"/>
            <a:ext cx="337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Move the legend box outside of the graph and place to the right of it..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78729" y="2297894"/>
            <a:ext cx="26274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965539" y="3626937"/>
            <a:ext cx="2714265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01473" y="3996269"/>
            <a:ext cx="1678331" cy="60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36066" y="4399131"/>
            <a:ext cx="41437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915873" y="4699322"/>
            <a:ext cx="763931" cy="601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000" y="1168259"/>
            <a:ext cx="10725150" cy="47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Plotting all data: Empirical cumulative distribution functions (ECDFs)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894" y="2126715"/>
            <a:ext cx="617842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An alternative way of visualising a distribution of a variable in a large dataset is to use an ECDF.</a:t>
            </a:r>
            <a:endParaRPr lang="en-GB" dirty="0" smtClean="0"/>
          </a:p>
          <a:p>
            <a:r>
              <a:rPr lang="en-GB" dirty="0" smtClean="0"/>
              <a:t>Here we have an ECDF that shows the percentages of different attack strengths of </a:t>
            </a:r>
            <a:r>
              <a:rPr lang="en-GB" dirty="0" err="1" smtClean="0"/>
              <a:t>pokemon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An</a:t>
            </a:r>
            <a:r>
              <a:rPr lang="en-GB" i="1" dirty="0" smtClean="0"/>
              <a:t> x</a:t>
            </a:r>
            <a:r>
              <a:rPr lang="en-GB" i="1" dirty="0"/>
              <a:t>-</a:t>
            </a:r>
            <a:r>
              <a:rPr lang="en-GB" i="1" dirty="0" smtClean="0"/>
              <a:t>value </a:t>
            </a:r>
            <a:r>
              <a:rPr lang="en-GB" dirty="0" smtClean="0"/>
              <a:t>of an ECDF is the quantity you are measuring; i.e. attacks strength.</a:t>
            </a:r>
            <a:endParaRPr lang="en-GB" dirty="0" smtClean="0"/>
          </a:p>
          <a:p>
            <a:r>
              <a:rPr lang="en-GB" dirty="0" smtClean="0"/>
              <a:t>The</a:t>
            </a:r>
            <a:r>
              <a:rPr lang="en-GB" i="1" dirty="0" smtClean="0"/>
              <a:t> y-value</a:t>
            </a:r>
            <a:r>
              <a:rPr lang="en-GB" dirty="0" smtClean="0"/>
              <a:t> is the fraction of data points that have a value smaller than the corresponding</a:t>
            </a:r>
            <a:r>
              <a:rPr lang="en-GB" i="1" dirty="0" smtClean="0"/>
              <a:t> </a:t>
            </a:r>
            <a:r>
              <a:rPr lang="en-GB" dirty="0" smtClean="0"/>
              <a:t>x-value. For example…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9494" y="2357634"/>
            <a:ext cx="4884034" cy="3671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876" y="1135705"/>
            <a:ext cx="5562600" cy="4181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4251" y="4260488"/>
            <a:ext cx="33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20% of </a:t>
            </a:r>
            <a:r>
              <a:rPr lang="en-GB" dirty="0" err="1">
                <a:solidFill>
                  <a:srgbClr val="FF0000"/>
                </a:solidFill>
              </a:rPr>
              <a:t>P</a:t>
            </a:r>
            <a:r>
              <a:rPr lang="en-GB" dirty="0" err="1" smtClean="0">
                <a:solidFill>
                  <a:srgbClr val="FF0000"/>
                </a:solidFill>
              </a:rPr>
              <a:t>okemon</a:t>
            </a:r>
            <a:r>
              <a:rPr lang="en-GB" dirty="0" smtClean="0">
                <a:solidFill>
                  <a:srgbClr val="FF0000"/>
                </a:solidFill>
              </a:rPr>
              <a:t> have an attack level of 50 or less.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110814" y="4069211"/>
            <a:ext cx="500839" cy="38255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05629" y="2186240"/>
            <a:ext cx="33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75% of </a:t>
            </a:r>
            <a:r>
              <a:rPr lang="en-GB" dirty="0" err="1" smtClean="0">
                <a:solidFill>
                  <a:srgbClr val="FF0000"/>
                </a:solidFill>
              </a:rPr>
              <a:t>Pokemon</a:t>
            </a:r>
            <a:r>
              <a:rPr lang="en-GB" dirty="0" smtClean="0">
                <a:solidFill>
                  <a:srgbClr val="FF0000"/>
                </a:solidFill>
              </a:rPr>
              <a:t> have an attack level of 90 or less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587077" y="2192715"/>
            <a:ext cx="718552" cy="17236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Differences between lists and </a:t>
            </a:r>
            <a:r>
              <a:rPr lang="en-GB" dirty="0" err="1" smtClean="0"/>
              <a:t>ndarrays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key difference between an array and a list </a:t>
            </a:r>
            <a:r>
              <a:rPr lang="en-GB" dirty="0" smtClean="0"/>
              <a:t>is that </a:t>
            </a:r>
            <a:r>
              <a:rPr lang="en-GB" dirty="0"/>
              <a:t>arrays are designed to handle </a:t>
            </a:r>
            <a:r>
              <a:rPr lang="en-GB" dirty="0" smtClean="0"/>
              <a:t>vectorised </a:t>
            </a:r>
            <a:r>
              <a:rPr lang="en-GB" dirty="0"/>
              <a:t>operations while a python </a:t>
            </a:r>
            <a:r>
              <a:rPr lang="en-GB" dirty="0" smtClean="0"/>
              <a:t>lists are </a:t>
            </a:r>
            <a:r>
              <a:rPr lang="en-GB" dirty="0"/>
              <a:t>not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/>
              <a:t>That means, if you apply a </a:t>
            </a:r>
            <a:r>
              <a:rPr lang="en-GB" dirty="0" smtClean="0"/>
              <a:t>function, </a:t>
            </a:r>
            <a:r>
              <a:rPr lang="en-GB" dirty="0"/>
              <a:t>it is performed on every item in the array, rather than on the whole array object.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Plotting an ECDF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910" y="2477765"/>
            <a:ext cx="5229225" cy="1647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390" y="1841760"/>
            <a:ext cx="5562600" cy="418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51" y="1722989"/>
            <a:ext cx="5450633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You can also plot multiple ECDFs on the same plot.</a:t>
            </a:r>
            <a:endParaRPr lang="en-GB" dirty="0" smtClean="0"/>
          </a:p>
          <a:p>
            <a:r>
              <a:rPr lang="en-GB" dirty="0" smtClean="0"/>
              <a:t>As an example, here with have an ECDF for </a:t>
            </a:r>
            <a:r>
              <a:rPr lang="en-GB" dirty="0" err="1" smtClean="0"/>
              <a:t>Pokemon</a:t>
            </a:r>
            <a:r>
              <a:rPr lang="en-GB" dirty="0" smtClean="0"/>
              <a:t> attack, speed, and defence levels.</a:t>
            </a:r>
            <a:endParaRPr lang="en-GB" dirty="0" smtClean="0"/>
          </a:p>
          <a:p>
            <a:r>
              <a:rPr lang="en-GB" dirty="0" smtClean="0"/>
              <a:t>We can see here that defence levels tend to be a little less than the other two.</a:t>
            </a:r>
            <a:endParaRPr lang="en-GB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2409" y="1607193"/>
            <a:ext cx="5438775" cy="415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usefulness of ECDFs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often quite useful to plot the ECDF first as part of your workflow.</a:t>
            </a:r>
            <a:endParaRPr lang="en-GB" dirty="0" smtClean="0"/>
          </a:p>
          <a:p>
            <a:r>
              <a:rPr lang="en-GB" dirty="0" smtClean="0"/>
              <a:t>It shows all the data and gives a complete picture as to how the data are distributed.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Heatmaps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4856"/>
          </a:xfrm>
        </p:spPr>
        <p:txBody>
          <a:bodyPr/>
          <a:lstStyle/>
          <a:p>
            <a:r>
              <a:rPr lang="en-GB" dirty="0" smtClean="0"/>
              <a:t>Useful for visualising matrix-like data.</a:t>
            </a:r>
            <a:endParaRPr lang="en-GB" dirty="0" smtClean="0"/>
          </a:p>
          <a:p>
            <a:r>
              <a:rPr lang="en-GB" dirty="0" smtClean="0"/>
              <a:t>Here, we’ll plot the correlation of the </a:t>
            </a:r>
            <a:r>
              <a:rPr lang="en-GB" dirty="0" err="1" smtClean="0">
                <a:latin typeface="Agency FB" panose="020B0503020202020204" pitchFamily="34" charset="0"/>
              </a:rPr>
              <a:t>stats_df</a:t>
            </a:r>
            <a:r>
              <a:rPr lang="en-GB" dirty="0" smtClean="0"/>
              <a:t> variables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900" y="3713785"/>
            <a:ext cx="3011912" cy="597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51074"/>
            <a:ext cx="4743450" cy="353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 plot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1077" y="1891978"/>
            <a:ext cx="5855343" cy="469714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19989"/>
            <a:ext cx="10515600" cy="541398"/>
          </a:xfrm>
        </p:spPr>
        <p:txBody>
          <a:bodyPr/>
          <a:lstStyle/>
          <a:p>
            <a:r>
              <a:rPr lang="en-GB" dirty="0" smtClean="0"/>
              <a:t>Visualises the distributions </a:t>
            </a:r>
            <a:r>
              <a:rPr lang="en-GB" dirty="0"/>
              <a:t>of categorical variables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89" y="2893790"/>
            <a:ext cx="4364708" cy="9200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5973" y="4240549"/>
            <a:ext cx="337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Rotates the x-ticks 45 degrees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002421" y="3767879"/>
            <a:ext cx="5787" cy="572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Distribution Plot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004" y="1594132"/>
            <a:ext cx="11141597" cy="940724"/>
          </a:xfrm>
        </p:spPr>
        <p:txBody>
          <a:bodyPr/>
          <a:lstStyle/>
          <a:p>
            <a:r>
              <a:rPr lang="en-GB" dirty="0"/>
              <a:t>Joint distribution plots combine information from scatter plots and histograms to give you detailed information for bi-variate distributions.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334" y="2839293"/>
            <a:ext cx="3435052" cy="864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474" y="2534856"/>
            <a:ext cx="4155926" cy="4184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365" y="2923130"/>
            <a:ext cx="10515600" cy="1325563"/>
          </a:xfrm>
        </p:spPr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" y="842645"/>
            <a:ext cx="10515600" cy="940435"/>
          </a:xfrm>
        </p:spPr>
        <p:txBody>
          <a:bodyPr/>
          <a:lstStyle/>
          <a:p>
            <a:r>
              <a:rPr lang="en-GB" dirty="0"/>
              <a:t>Let’s suppose you want to add the number 2 to every item in the list. The intuitive way to do </a:t>
            </a:r>
            <a:r>
              <a:rPr lang="en-GB" dirty="0" smtClean="0"/>
              <a:t>this </a:t>
            </a:r>
            <a:r>
              <a:rPr lang="en-GB" dirty="0"/>
              <a:t>is something like this:</a:t>
            </a:r>
            <a:endParaRPr lang="en-GB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15340" y="3326765"/>
            <a:ext cx="10515600" cy="940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That was not possible with a </a:t>
            </a:r>
            <a:r>
              <a:rPr lang="en-GB" dirty="0" smtClean="0"/>
              <a:t>list, but </a:t>
            </a:r>
            <a:r>
              <a:rPr lang="en-GB" dirty="0"/>
              <a:t>you can do that on </a:t>
            </a:r>
            <a:r>
              <a:rPr lang="en-GB" dirty="0" smtClean="0"/>
              <a:t>an array: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05336" y="198560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9482" y="1985602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5335" y="403529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12643" y="4100188"/>
            <a:ext cx="72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  <a:endParaRPr lang="en-GB" sz="2800" dirty="0">
              <a:solidFill>
                <a:schemeClr val="accent5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3644" y="2105028"/>
            <a:ext cx="3047384" cy="8655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692" y="2073886"/>
            <a:ext cx="6584962" cy="10734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933" y="4100188"/>
            <a:ext cx="3476759" cy="18964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446" y="4267200"/>
            <a:ext cx="3609823" cy="1407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60" y="1597025"/>
            <a:ext cx="10515600" cy="4351338"/>
          </a:xfrm>
        </p:spPr>
        <p:txBody>
          <a:bodyPr/>
          <a:lstStyle/>
          <a:p>
            <a:r>
              <a:rPr lang="en-GB" dirty="0" smtClean="0"/>
              <a:t>It should be noted here that, </a:t>
            </a:r>
            <a:r>
              <a:rPr lang="en-GB" dirty="0"/>
              <a:t>once a </a:t>
            </a:r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/>
              <a:t>array is created, you cannot increase its size. </a:t>
            </a:r>
            <a:endParaRPr lang="en-GB" dirty="0" smtClean="0"/>
          </a:p>
          <a:p>
            <a:r>
              <a:rPr lang="en-GB" dirty="0" smtClean="0"/>
              <a:t>To </a:t>
            </a:r>
            <a:r>
              <a:rPr lang="en-GB" dirty="0"/>
              <a:t>do so, you will have to create a new array.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14421</Words>
  <Application>WPS Presentation</Application>
  <PresentationFormat>Widescreen</PresentationFormat>
  <Paragraphs>533</Paragraphs>
  <Slides>76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9" baseType="lpstr">
      <vt:lpstr>Arial</vt:lpstr>
      <vt:lpstr>SimSun</vt:lpstr>
      <vt:lpstr>Wingdings</vt:lpstr>
      <vt:lpstr>Nimbus Roman No9 L</vt:lpstr>
      <vt:lpstr>Agency FB</vt:lpstr>
      <vt:lpstr>FreeSans</vt:lpstr>
      <vt:lpstr>Calibri Light</vt:lpstr>
      <vt:lpstr>DejaVu Sans</vt:lpstr>
      <vt:lpstr>Calibri</vt:lpstr>
      <vt:lpstr>Microsoft YaHei</vt:lpstr>
      <vt:lpstr>Droid Sans Fallback</vt:lpstr>
      <vt:lpstr>Arial Unicode MS</vt:lpstr>
      <vt:lpstr>Office Theme</vt:lpstr>
      <vt:lpstr>PowerPoint 演示文稿</vt:lpstr>
      <vt:lpstr>Numerical Python (NumPy)</vt:lpstr>
      <vt:lpstr>What you’ll find in NumPy</vt:lpstr>
      <vt:lpstr>The NumPy ndarray: A multi-dimensional array object</vt:lpstr>
      <vt:lpstr>Ndarray vs. lists</vt:lpstr>
      <vt:lpstr>Creating a NumPy array</vt:lpstr>
      <vt:lpstr>Differences between lists and ndarrays</vt:lpstr>
      <vt:lpstr>PowerPoint 演示文稿</vt:lpstr>
      <vt:lpstr>PowerPoint 演示文稿</vt:lpstr>
      <vt:lpstr>Create a 2d array from a list of list</vt:lpstr>
      <vt:lpstr>The dtype argument</vt:lpstr>
      <vt:lpstr>The astype argument</vt:lpstr>
      <vt:lpstr>dtype=‘object’</vt:lpstr>
      <vt:lpstr>The tolist() function</vt:lpstr>
      <vt:lpstr>Inspecting a NumPy array</vt:lpstr>
      <vt:lpstr>Extracting specific items from an array</vt:lpstr>
      <vt:lpstr>Boolean indexing</vt:lpstr>
      <vt:lpstr>Pandas</vt:lpstr>
      <vt:lpstr>Indices in a pandas series</vt:lpstr>
      <vt:lpstr>PowerPoint 演示文稿</vt:lpstr>
      <vt:lpstr>PowerPoint 演示文稿</vt:lpstr>
      <vt:lpstr>Filtering and maths operations</vt:lpstr>
      <vt:lpstr>Pandas data frame</vt:lpstr>
      <vt:lpstr>Creating a Pandas data frame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Filtering</vt:lpstr>
      <vt:lpstr>Deleting columns</vt:lpstr>
      <vt:lpstr>Reading from and writing to a file</vt:lpstr>
      <vt:lpstr>PowerPoint 演示文稿</vt:lpstr>
      <vt:lpstr>Exploratory data analysis (EDA)</vt:lpstr>
      <vt:lpstr>Download the data</vt:lpstr>
      <vt:lpstr>Reading in the data</vt:lpstr>
      <vt:lpstr>Examine the data set</vt:lpstr>
      <vt:lpstr>PowerPoint 演示文稿</vt:lpstr>
      <vt:lpstr>Plotting a histogram in Python</vt:lpstr>
      <vt:lpstr>Bins</vt:lpstr>
      <vt:lpstr>PowerPoint 演示文稿</vt:lpstr>
      <vt:lpstr>PowerPoint 演示文稿</vt:lpstr>
      <vt:lpstr>Seaborn</vt:lpstr>
      <vt:lpstr>Benefits of Seaborn</vt:lpstr>
      <vt:lpstr>Plotting with Seaborn</vt:lpstr>
      <vt:lpstr>Histograms</vt:lpstr>
      <vt:lpstr>Other types of graphs: Creating a scatter plot</vt:lpstr>
      <vt:lpstr>PowerPoint 演示文稿</vt:lpstr>
      <vt:lpstr>The hue function</vt:lpstr>
      <vt:lpstr>Factor plots</vt:lpstr>
      <vt:lpstr>PowerPoint 演示文稿</vt:lpstr>
      <vt:lpstr>A box plot</vt:lpstr>
      <vt:lpstr>PowerPoint 演示文稿</vt:lpstr>
      <vt:lpstr>Seaborn’s theme</vt:lpstr>
      <vt:lpstr>Violin plots</vt:lpstr>
      <vt:lpstr>PowerPoint 演示文稿</vt:lpstr>
      <vt:lpstr>Seaborn’s colour palettes</vt:lpstr>
      <vt:lpstr>PowerPoint 演示文稿</vt:lpstr>
      <vt:lpstr>PowerPoint 演示文稿</vt:lpstr>
      <vt:lpstr>Overlapping plots</vt:lpstr>
      <vt:lpstr>PowerPoint 演示文稿</vt:lpstr>
      <vt:lpstr>Data wrangling with Pandas</vt:lpstr>
      <vt:lpstr>PowerPoint 演示文稿</vt:lpstr>
      <vt:lpstr>PowerPoint 演示文稿</vt:lpstr>
      <vt:lpstr>PowerPoint 演示文稿</vt:lpstr>
      <vt:lpstr>PowerPoint 演示文稿</vt:lpstr>
      <vt:lpstr>Plotting all data: Empirical cumulative distribution functions (ECDFs)</vt:lpstr>
      <vt:lpstr>PowerPoint 演示文稿</vt:lpstr>
      <vt:lpstr>Plotting an ECDF</vt:lpstr>
      <vt:lpstr>PowerPoint 演示文稿</vt:lpstr>
      <vt:lpstr>The usefulness of ECDFs</vt:lpstr>
      <vt:lpstr>Heatmaps</vt:lpstr>
      <vt:lpstr>Bar plot</vt:lpstr>
      <vt:lpstr>Joint Distribution Plot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Brace, Lewys</dc:creator>
  <cp:lastModifiedBy>computer</cp:lastModifiedBy>
  <cp:revision>46</cp:revision>
  <dcterms:created xsi:type="dcterms:W3CDTF">2023-09-27T09:35:41Z</dcterms:created>
  <dcterms:modified xsi:type="dcterms:W3CDTF">2023-09-27T09:35:41Z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0x010100EB96D2086DC3E04FA27E829F3E9C5179</vt:lpwstr>
  </property>
  <property fmtid="{D5CDD505-2E9C-101B-9397-08002B2CF9AE}" pid="3" name="ICV">
    <vt:lpwstr/>
  </property>
  <property fmtid="{D5CDD505-2E9C-101B-9397-08002B2CF9AE}" pid="4" name="KSOProductBuildVer">
    <vt:lpwstr>1033-11.1.0.10976</vt:lpwstr>
  </property>
</Properties>
</file>