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1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5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9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4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0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1E824D-B36B-4185-821C-BEC80912E6C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AA494-027D-4BE7-AF94-C76AAE2772F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020" y="94059"/>
            <a:ext cx="10798158" cy="215487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RESEARCH/INVESTIGATION QUESTIONS </a:t>
            </a:r>
            <a:endParaRPr lang="en-IN" sz="6000" dirty="0"/>
          </a:p>
        </p:txBody>
      </p:sp>
      <p:pic>
        <p:nvPicPr>
          <p:cNvPr id="1026" name="Picture 2" descr="How To Write a Research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6" y="1459556"/>
            <a:ext cx="65341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90" y="489284"/>
            <a:ext cx="10708106" cy="1558924"/>
          </a:xfrm>
        </p:spPr>
        <p:txBody>
          <a:bodyPr>
            <a:noAutofit/>
          </a:bodyPr>
          <a:lstStyle/>
          <a:p>
            <a:r>
              <a:rPr lang="en-US" sz="2400" dirty="0"/>
              <a:t>Academic writing and research require a distinct focus and direction. A well-designed research question gives purpose and clarity to your research. In addition, it helps your readers understand the issue you are trying to address and explore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must pose a question in order to effectively address a research problem. </a:t>
            </a:r>
            <a:endParaRPr lang="en-US" sz="2400" dirty="0" smtClean="0"/>
          </a:p>
          <a:p>
            <a:r>
              <a:rPr lang="en-US" sz="2400" dirty="0"/>
              <a:t>A good research question must have the following characteristics.</a:t>
            </a:r>
            <a:endParaRPr lang="en-IN" sz="2400" dirty="0"/>
          </a:p>
        </p:txBody>
      </p:sp>
      <p:pic>
        <p:nvPicPr>
          <p:cNvPr id="2050" name="Picture 2" descr="https://typeset.io/resources/content/images/2022/11/Characteristics_of_Research_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53" y="2628023"/>
            <a:ext cx="6738831" cy="35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23175"/>
              </p:ext>
            </p:extLst>
          </p:nvPr>
        </p:nvGraphicFramePr>
        <p:xfrm>
          <a:off x="1692442" y="1548061"/>
          <a:ext cx="7964905" cy="4299854"/>
        </p:xfrm>
        <a:graphic>
          <a:graphicData uri="http://schemas.openxmlformats.org/drawingml/2006/table">
            <a:tbl>
              <a:tblPr/>
              <a:tblGrid>
                <a:gridCol w="2374154">
                  <a:extLst>
                    <a:ext uri="{9D8B030D-6E8A-4147-A177-3AD203B41FA5}">
                      <a16:colId xmlns:a16="http://schemas.microsoft.com/office/drawing/2014/main" val="2049284399"/>
                    </a:ext>
                  </a:extLst>
                </a:gridCol>
                <a:gridCol w="5590751">
                  <a:extLst>
                    <a:ext uri="{9D8B030D-6E8A-4147-A177-3AD203B41FA5}">
                      <a16:colId xmlns:a16="http://schemas.microsoft.com/office/drawing/2014/main" val="74649696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Research Question Type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38338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Descriptive 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are the properties of A?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82895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Comparative 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are the similarities and distinctions between A and B?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51941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Correlational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can you do to correlate variables A and B?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9154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Exploratory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factors affect the rate of C's growth? Are A and B also influencing C?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28117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Explanatory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are the causes for C? What does A do to B? What's causing D?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88193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Evaluation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is the impact of C? What role does B have? What are the benefits and drawbacks of A?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58509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Action-Based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can you do to improve X?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407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38400" y="38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Below is a list of common SAMPLE research questions that can be used in a dissertation.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8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78491"/>
              </p:ext>
            </p:extLst>
          </p:nvPr>
        </p:nvGraphicFramePr>
        <p:xfrm>
          <a:off x="1461921" y="1955130"/>
          <a:ext cx="8083132" cy="3200400"/>
        </p:xfrm>
        <a:graphic>
          <a:graphicData uri="http://schemas.openxmlformats.org/drawingml/2006/table">
            <a:tbl>
              <a:tblPr/>
              <a:tblGrid>
                <a:gridCol w="4041566">
                  <a:extLst>
                    <a:ext uri="{9D8B030D-6E8A-4147-A177-3AD203B41FA5}">
                      <a16:colId xmlns:a16="http://schemas.microsoft.com/office/drawing/2014/main" val="1258432528"/>
                    </a:ext>
                  </a:extLst>
                </a:gridCol>
                <a:gridCol w="4041566">
                  <a:extLst>
                    <a:ext uri="{9D8B030D-6E8A-4147-A177-3AD203B41FA5}">
                      <a16:colId xmlns:a16="http://schemas.microsoft.com/office/drawing/2014/main" val="1440288381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Problem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32230"/>
                  </a:ext>
                </a:extLst>
              </a:tr>
              <a:tr h="106235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Due to poor revenue collection, a small-sized company ('A') in the UK cannot allocate a marketing budget next year.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What practical steps can the company take to increase its revenue?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79529"/>
                  </a:ext>
                </a:extLst>
              </a:tr>
              <a:tr h="162242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Many graduates are now working as freelancers even though they have degrees from well-respected academic institutions. But what's the reason these young people choose to work in this field?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Why do fresh graduates choose to work for themselves rather than full-time? What are the benefits and drawbacks of the gig economy? What do age, gender, and academic qualifications do with people's perceptions of freelancing?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0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2931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3579" y="939467"/>
            <a:ext cx="90190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The following are a few examples of research questions and research problems to help you understand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how research questions can be created for a particular research problem.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eps-to-write-a-research-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8" y="164445"/>
            <a:ext cx="10107168" cy="615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2123" y="501134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 smtClean="0">
                <a:effectLst/>
                <a:latin typeface="var(--font-family-sans-serif)"/>
              </a:rPr>
              <a:t>Strong  Research Question Samples</a:t>
            </a:r>
            <a:endParaRPr lang="en-IN" b="1" i="0" dirty="0">
              <a:effectLst/>
              <a:latin typeface="var(--font-family-sans-serif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982" y="1256068"/>
            <a:ext cx="895502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i="0" dirty="0" smtClean="0">
                <a:effectLst/>
                <a:latin typeface="Open Sans"/>
              </a:rPr>
              <a:t>Uncertain: </a:t>
            </a:r>
            <a:r>
              <a:rPr lang="en-US" b="0" i="0" dirty="0" smtClean="0">
                <a:effectLst/>
                <a:latin typeface="Open Sans"/>
              </a:rPr>
              <a:t>How should social networking sites work on the hatred that flows through their platform?</a:t>
            </a:r>
          </a:p>
          <a:p>
            <a:r>
              <a:rPr lang="en-US" b="1" i="0" dirty="0" smtClean="0">
                <a:effectLst/>
                <a:latin typeface="Open Sans"/>
              </a:rPr>
              <a:t>Certain: </a:t>
            </a:r>
            <a:r>
              <a:rPr lang="en-US" b="0" i="0" dirty="0" smtClean="0">
                <a:effectLst/>
                <a:latin typeface="Open Sans"/>
              </a:rPr>
              <a:t>What should social media sites like Twitter or Facebook do to address the harm they are causing?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982" y="2828836"/>
            <a:ext cx="90647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 smtClean="0">
                <a:effectLst/>
                <a:latin typeface="Open Sans"/>
              </a:rPr>
              <a:t>Unfocused: </a:t>
            </a:r>
            <a:r>
              <a:rPr lang="en-US" b="0" i="0" dirty="0" smtClean="0">
                <a:effectLst/>
                <a:latin typeface="Open Sans"/>
              </a:rPr>
              <a:t>What are the effects of global warming on the environment?</a:t>
            </a:r>
          </a:p>
          <a:p>
            <a:r>
              <a:rPr lang="en-US" b="1" i="0" dirty="0" smtClean="0">
                <a:effectLst/>
                <a:latin typeface="Open Sans"/>
              </a:rPr>
              <a:t>Focused: </a:t>
            </a:r>
            <a:r>
              <a:rPr lang="en-US" b="0" i="0" dirty="0" smtClean="0">
                <a:effectLst/>
                <a:latin typeface="Open Sans"/>
              </a:rPr>
              <a:t>What are the most important effects of glacial melting in Antarctica on penguins' lives?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5982" y="4328452"/>
            <a:ext cx="906475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i="0" dirty="0" smtClean="0">
                <a:effectLst/>
                <a:latin typeface="Open Sans"/>
              </a:rPr>
              <a:t>Too Simple: </a:t>
            </a:r>
            <a:r>
              <a:rPr lang="en-US" b="0" i="0" dirty="0" smtClean="0">
                <a:effectLst/>
                <a:latin typeface="Open Sans"/>
              </a:rPr>
              <a:t>What are the U.S. doctors doing to treat diabetes?</a:t>
            </a:r>
          </a:p>
          <a:p>
            <a:r>
              <a:rPr lang="en-US" b="1" i="0" dirty="0" smtClean="0">
                <a:effectLst/>
                <a:latin typeface="Open Sans"/>
              </a:rPr>
              <a:t>Appropriately complex: </a:t>
            </a:r>
            <a:r>
              <a:rPr lang="en-US" b="0" i="0" dirty="0" smtClean="0">
                <a:effectLst/>
                <a:latin typeface="Open Sans"/>
              </a:rPr>
              <a:t>Which factors, if any, are most likely to predict a person's risk of developing diabetes?</a:t>
            </a: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910239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323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var(--font-family-sans-serif)</vt:lpstr>
      <vt:lpstr>Retrospect</vt:lpstr>
      <vt:lpstr>RESEARCH/INVESTIGATION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RESEARCH/INVESTIGATION QUESTIONS</dc:title>
  <dc:creator>Dell</dc:creator>
  <cp:lastModifiedBy>Dell</cp:lastModifiedBy>
  <cp:revision>6</cp:revision>
  <dcterms:created xsi:type="dcterms:W3CDTF">2023-07-25T02:45:48Z</dcterms:created>
  <dcterms:modified xsi:type="dcterms:W3CDTF">2023-08-01T06:17:57Z</dcterms:modified>
</cp:coreProperties>
</file>