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1" r:id="rId4"/>
    <p:sldId id="263" r:id="rId5"/>
    <p:sldId id="265" r:id="rId6"/>
    <p:sldId id="314" r:id="rId7"/>
    <p:sldId id="315" r:id="rId8"/>
    <p:sldId id="316" r:id="rId9"/>
    <p:sldId id="271" r:id="rId10"/>
    <p:sldId id="272" r:id="rId11"/>
    <p:sldId id="275" r:id="rId12"/>
    <p:sldId id="278" r:id="rId13"/>
    <p:sldId id="279" r:id="rId14"/>
    <p:sldId id="280" r:id="rId15"/>
    <p:sldId id="313" r:id="rId16"/>
    <p:sldId id="309" r:id="rId17"/>
    <p:sldId id="312" r:id="rId18"/>
    <p:sldId id="318" r:id="rId19"/>
    <p:sldId id="317" r:id="rId20"/>
    <p:sldId id="319" r:id="rId21"/>
    <p:sldId id="320" r:id="rId22"/>
    <p:sldId id="31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8/1/2019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791903-CF7E-493F-89CE-95B716B87FE0}"/>
              </a:ext>
            </a:extLst>
          </p:cNvPr>
          <p:cNvSpPr>
            <a:spLocks noGrp="1"/>
          </p:cNvSpPr>
          <p:nvPr>
            <p:ph type="ctrTitle"/>
          </p:nvPr>
        </p:nvSpPr>
        <p:spPr/>
        <p:txBody>
          <a:bodyPr/>
          <a:lstStyle/>
          <a:p>
            <a:r>
              <a:rPr lang="en-US" dirty="0"/>
              <a:t>ONLINE</a:t>
            </a:r>
            <a:br>
              <a:rPr lang="en-US" dirty="0"/>
            </a:br>
            <a:r>
              <a:rPr lang="en-US" dirty="0"/>
              <a:t>BOOK STORE</a:t>
            </a:r>
          </a:p>
        </p:txBody>
      </p:sp>
      <p:sp>
        <p:nvSpPr>
          <p:cNvPr id="3" name="Subtitle 2">
            <a:extLst>
              <a:ext uri="{FF2B5EF4-FFF2-40B4-BE49-F238E27FC236}">
                <a16:creationId xmlns="" xmlns:a16="http://schemas.microsoft.com/office/drawing/2014/main" id="{4FB6EB74-1871-4415-95E6-0E5998048D96}"/>
              </a:ext>
            </a:extLst>
          </p:cNvPr>
          <p:cNvSpPr>
            <a:spLocks noGrp="1"/>
          </p:cNvSpPr>
          <p:nvPr>
            <p:ph type="subTitle" idx="1"/>
          </p:nvPr>
        </p:nvSpPr>
        <p:spPr>
          <a:xfrm>
            <a:off x="7003938" y="3937975"/>
            <a:ext cx="6851400" cy="1219206"/>
          </a:xfrm>
        </p:spPr>
        <p:txBody>
          <a:bodyPr>
            <a:normAutofit fontScale="92500" lnSpcReduction="10000"/>
          </a:bodyPr>
          <a:lstStyle/>
          <a:p>
            <a:pPr algn="l"/>
            <a:r>
              <a:rPr lang="en-US" dirty="0">
                <a:effectLst>
                  <a:outerShdw blurRad="38100" dist="38100" dir="2700000" algn="tl">
                    <a:srgbClr val="000000">
                      <a:alpha val="43137"/>
                    </a:srgbClr>
                  </a:outerShdw>
                </a:effectLst>
                <a:latin typeface="Algerian" pitchFamily="82" charset="0"/>
              </a:rPr>
              <a:t>Presented By:</a:t>
            </a:r>
          </a:p>
          <a:p>
            <a:pPr algn="l"/>
            <a:r>
              <a:rPr lang="en-US" dirty="0">
                <a:effectLst>
                  <a:outerShdw blurRad="38100" dist="38100" dir="2700000" algn="tl">
                    <a:srgbClr val="000000">
                      <a:alpha val="43137"/>
                    </a:srgbClr>
                  </a:outerShdw>
                </a:effectLst>
                <a:latin typeface="Algerian" pitchFamily="82" charset="0"/>
              </a:rPr>
              <a:t>- SAMEER BORKAR(1134)</a:t>
            </a:r>
          </a:p>
          <a:p>
            <a:pPr algn="l"/>
            <a:r>
              <a:rPr lang="en-US" dirty="0">
                <a:effectLst>
                  <a:outerShdw blurRad="38100" dist="38100" dir="2700000" algn="tl">
                    <a:srgbClr val="000000">
                      <a:alpha val="43137"/>
                    </a:srgbClr>
                  </a:outerShdw>
                </a:effectLst>
                <a:latin typeface="Algerian" pitchFamily="82" charset="0"/>
              </a:rPr>
              <a:t>-MAYUR </a:t>
            </a:r>
            <a:r>
              <a:rPr lang="en-US">
                <a:effectLst>
                  <a:outerShdw blurRad="38100" dist="38100" dir="2700000" algn="tl">
                    <a:srgbClr val="000000">
                      <a:alpha val="43137"/>
                    </a:srgbClr>
                  </a:outerShdw>
                </a:effectLst>
                <a:latin typeface="Algerian" pitchFamily="82" charset="0"/>
              </a:rPr>
              <a:t>MOHURLE(1158</a:t>
            </a:r>
            <a:r>
              <a:rPr lang="en-US" dirty="0">
                <a:effectLst>
                  <a:outerShdw blurRad="38100" dist="38100" dir="2700000" algn="tl">
                    <a:srgbClr val="000000">
                      <a:alpha val="43137"/>
                    </a:srgbClr>
                  </a:outerShdw>
                </a:effectLst>
                <a:latin typeface="Algerian" pitchFamily="82" charset="0"/>
              </a:rPr>
              <a:t>)</a:t>
            </a:r>
          </a:p>
          <a:p>
            <a:endParaRPr lang="en-US" dirty="0"/>
          </a:p>
        </p:txBody>
      </p:sp>
    </p:spTree>
    <p:extLst>
      <p:ext uri="{BB962C8B-B14F-4D97-AF65-F5344CB8AC3E}">
        <p14:creationId xmlns:p14="http://schemas.microsoft.com/office/powerpoint/2010/main" val="1677568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ntitled.png"/>
          <p:cNvPicPr>
            <a:picLocks noChangeAspect="1"/>
          </p:cNvPicPr>
          <p:nvPr/>
        </p:nvPicPr>
        <p:blipFill>
          <a:blip r:embed="rId2"/>
          <a:stretch>
            <a:fillRect/>
          </a:stretch>
        </p:blipFill>
        <p:spPr>
          <a:xfrm>
            <a:off x="2438400" y="457201"/>
            <a:ext cx="7620000" cy="592796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vl1_emp.png"/>
          <p:cNvPicPr>
            <a:picLocks noChangeAspect="1"/>
          </p:cNvPicPr>
          <p:nvPr/>
        </p:nvPicPr>
        <p:blipFill>
          <a:blip r:embed="rId2"/>
          <a:stretch>
            <a:fillRect/>
          </a:stretch>
        </p:blipFill>
        <p:spPr>
          <a:xfrm>
            <a:off x="1524000" y="0"/>
            <a:ext cx="9144000" cy="6858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chor="ctr">
            <a:noAutofit/>
          </a:bodyPr>
          <a:lstStyle/>
          <a:p>
            <a:pPr algn="ctr"/>
            <a:r>
              <a:rPr lang="en-US" sz="3850" dirty="0"/>
              <a:t>ENTITY RELATIONSHIP DIAGRAMS</a:t>
            </a:r>
          </a:p>
        </p:txBody>
      </p:sp>
      <p:sp>
        <p:nvSpPr>
          <p:cNvPr id="3" name="Content Placeholder 2"/>
          <p:cNvSpPr>
            <a:spLocks noGrp="1"/>
          </p:cNvSpPr>
          <p:nvPr>
            <p:ph idx="1"/>
          </p:nvPr>
        </p:nvSpPr>
        <p:spPr/>
        <p:txBody>
          <a:bodyPr/>
          <a:lstStyle/>
          <a:p>
            <a:r>
              <a:rPr lang="en-US" dirty="0"/>
              <a:t>The following section contains an ERD of the proposed project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rd.png"/>
          <p:cNvPicPr>
            <a:picLocks noGrp="1" noChangeAspect="1"/>
          </p:cNvPicPr>
          <p:nvPr>
            <p:ph idx="1"/>
          </p:nvPr>
        </p:nvPicPr>
        <p:blipFill>
          <a:blip r:embed="rId2"/>
          <a:stretch>
            <a:fillRect/>
          </a:stretch>
        </p:blipFill>
        <p:spPr>
          <a:xfrm>
            <a:off x="1524000" y="-63622"/>
            <a:ext cx="9144000" cy="692162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a:t>DATABASE STRUCTURE</a:t>
            </a:r>
          </a:p>
        </p:txBody>
      </p:sp>
      <p:sp>
        <p:nvSpPr>
          <p:cNvPr id="3" name="Content Placeholder 2"/>
          <p:cNvSpPr>
            <a:spLocks noGrp="1"/>
          </p:cNvSpPr>
          <p:nvPr>
            <p:ph idx="1"/>
          </p:nvPr>
        </p:nvSpPr>
        <p:spPr/>
        <p:txBody>
          <a:bodyPr/>
          <a:lstStyle/>
          <a:p>
            <a:r>
              <a:rPr lang="en-US" dirty="0"/>
              <a:t>Following Slides Contains Database Structure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81\Downloads\Screenshot_2019-07-29-20-10-00-13_e2d5b3f32b79de1d45acd1fad96fbb0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328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a:t>Limitations and Drawbacks</a:t>
            </a:r>
          </a:p>
        </p:txBody>
      </p:sp>
      <p:sp>
        <p:nvSpPr>
          <p:cNvPr id="3" name="Content Placeholder 2"/>
          <p:cNvSpPr>
            <a:spLocks noGrp="1"/>
          </p:cNvSpPr>
          <p:nvPr>
            <p:ph idx="1"/>
          </p:nvPr>
        </p:nvSpPr>
        <p:spPr/>
        <p:txBody>
          <a:bodyPr>
            <a:normAutofit/>
          </a:bodyPr>
          <a:lstStyle/>
          <a:p>
            <a:r>
              <a:rPr lang="en-US" dirty="0"/>
              <a:t>The project though an interesting one has a few limitations. They are as follows:</a:t>
            </a:r>
          </a:p>
          <a:p>
            <a:pPr>
              <a:buNone/>
            </a:pPr>
            <a:endParaRPr lang="en-US" dirty="0"/>
          </a:p>
          <a:p>
            <a:pPr lvl="0">
              <a:buNone/>
            </a:pPr>
            <a:r>
              <a:rPr lang="en-US" dirty="0"/>
              <a:t>  </a:t>
            </a:r>
            <a:r>
              <a:rPr lang="en-US" dirty="0" err="1"/>
              <a:t>i</a:t>
            </a:r>
            <a:r>
              <a:rPr lang="en-US" dirty="0"/>
              <a:t>)The project doesn’t  store the transactions at this particular moment. So a buyer will not be able to make references to any past </a:t>
            </a:r>
            <a:r>
              <a:rPr lang="en-US" dirty="0" err="1"/>
              <a:t>transcations</a:t>
            </a:r>
            <a:r>
              <a:rPr lang="en-US" dirty="0"/>
              <a:t>.</a:t>
            </a:r>
          </a:p>
          <a:p>
            <a:pPr>
              <a:buNone/>
            </a:pPr>
            <a:r>
              <a:rPr lang="en-US" dirty="0"/>
              <a:t> </a:t>
            </a:r>
          </a:p>
          <a:p>
            <a:pPr lvl="0">
              <a:buNone/>
            </a:pPr>
            <a:r>
              <a:rPr lang="en-US" dirty="0"/>
              <a:t> ii)The categorization panel has to be a little more intuitive and user friendly.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a:t>FUTURE SCOPE</a:t>
            </a:r>
          </a:p>
        </p:txBody>
      </p:sp>
      <p:sp>
        <p:nvSpPr>
          <p:cNvPr id="3" name="Content Placeholder 2"/>
          <p:cNvSpPr>
            <a:spLocks noGrp="1"/>
          </p:cNvSpPr>
          <p:nvPr>
            <p:ph idx="1"/>
          </p:nvPr>
        </p:nvSpPr>
        <p:spPr/>
        <p:txBody>
          <a:bodyPr>
            <a:normAutofit/>
          </a:bodyPr>
          <a:lstStyle/>
          <a:p>
            <a:r>
              <a:rPr lang="en-US" dirty="0"/>
              <a:t>The project is just a prototype and has immense areas of development. The areas of development are as follows:</a:t>
            </a:r>
          </a:p>
          <a:p>
            <a:endParaRPr lang="en-US" dirty="0"/>
          </a:p>
          <a:p>
            <a:pPr lvl="0">
              <a:buNone/>
            </a:pPr>
            <a:r>
              <a:rPr lang="en-US" dirty="0"/>
              <a:t> </a:t>
            </a:r>
            <a:r>
              <a:rPr lang="en-US" dirty="0" err="1"/>
              <a:t>i</a:t>
            </a:r>
            <a:r>
              <a:rPr lang="en-US" dirty="0"/>
              <a:t>) The  web application should be able to remember the preferences of a user like remembering his billing and shipping address.</a:t>
            </a:r>
          </a:p>
          <a:p>
            <a:pPr>
              <a:buNone/>
            </a:pPr>
            <a:r>
              <a:rPr lang="en-US" dirty="0"/>
              <a:t> </a:t>
            </a:r>
          </a:p>
          <a:p>
            <a:pPr>
              <a:buNone/>
            </a:pPr>
            <a:r>
              <a:rPr lang="en-US" dirty="0"/>
              <a:t> ii)The  web application should tie up with the “verified by visa” and “VeriSign” organizations for far more secure transactions.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82\Desktop\projectwork\project documentation\customerl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84" y="285458"/>
            <a:ext cx="11417024" cy="586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06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82\Desktop\projectwork\project documentation\Addbo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43" y="180304"/>
            <a:ext cx="10416210" cy="6239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78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a:t>CONTENTS</a:t>
            </a:r>
          </a:p>
        </p:txBody>
      </p:sp>
      <p:sp>
        <p:nvSpPr>
          <p:cNvPr id="3" name="Content Placeholder 2"/>
          <p:cNvSpPr>
            <a:spLocks noGrp="1"/>
          </p:cNvSpPr>
          <p:nvPr>
            <p:ph idx="1"/>
          </p:nvPr>
        </p:nvSpPr>
        <p:spPr/>
        <p:txBody>
          <a:bodyPr>
            <a:normAutofit fontScale="77500" lnSpcReduction="20000"/>
          </a:bodyPr>
          <a:lstStyle/>
          <a:p>
            <a:pPr marL="609600" indent="-609600">
              <a:buBlip>
                <a:blip r:embed="rId2"/>
              </a:buBlip>
            </a:pPr>
            <a:r>
              <a:rPr lang="en-US" sz="3200" b="1" dirty="0"/>
              <a:t>Objectives</a:t>
            </a:r>
          </a:p>
          <a:p>
            <a:pPr marL="609600" indent="-609600">
              <a:buBlip>
                <a:blip r:embed="rId2"/>
              </a:buBlip>
            </a:pPr>
            <a:r>
              <a:rPr lang="en-US" sz="3200" b="1" dirty="0"/>
              <a:t>Client Side Requirements</a:t>
            </a:r>
          </a:p>
          <a:p>
            <a:pPr marL="609600" indent="-609600">
              <a:buBlip>
                <a:blip r:embed="rId2"/>
              </a:buBlip>
            </a:pPr>
            <a:r>
              <a:rPr lang="en-US" sz="3200" b="1" dirty="0"/>
              <a:t>Functional Requirements</a:t>
            </a:r>
          </a:p>
          <a:p>
            <a:pPr marL="609600" indent="-609600">
              <a:buBlip>
                <a:blip r:embed="rId2"/>
              </a:buBlip>
            </a:pPr>
            <a:r>
              <a:rPr lang="en-US" sz="3200" b="1" dirty="0"/>
              <a:t>Data Flow Diagrams</a:t>
            </a:r>
          </a:p>
          <a:p>
            <a:pPr marL="609600" indent="-609600">
              <a:buBlip>
                <a:blip r:embed="rId2"/>
              </a:buBlip>
            </a:pPr>
            <a:r>
              <a:rPr lang="en-US" sz="3200" b="1" dirty="0"/>
              <a:t>Entity Relationship Diagrams</a:t>
            </a:r>
          </a:p>
          <a:p>
            <a:pPr marL="609600" indent="-609600">
              <a:buBlip>
                <a:blip r:embed="rId2"/>
              </a:buBlip>
            </a:pPr>
            <a:r>
              <a:rPr lang="en-US" sz="3200" b="1" dirty="0"/>
              <a:t>Database structures</a:t>
            </a:r>
          </a:p>
          <a:p>
            <a:pPr marL="609600" indent="-609600">
              <a:buBlip>
                <a:blip r:embed="rId2"/>
              </a:buBlip>
            </a:pPr>
            <a:r>
              <a:rPr lang="en-US" sz="3200" b="1" dirty="0"/>
              <a:t>Outputs/Screen shots</a:t>
            </a:r>
          </a:p>
          <a:p>
            <a:pPr marL="609600" indent="-609600">
              <a:buBlip>
                <a:blip r:embed="rId2"/>
              </a:buBlip>
            </a:pPr>
            <a:r>
              <a:rPr lang="en-US" sz="3200" b="1" dirty="0"/>
              <a:t>Limitations/Drawbacks</a:t>
            </a:r>
          </a:p>
          <a:p>
            <a:pPr marL="609600" indent="-609600">
              <a:buBlip>
                <a:blip r:embed="rId2"/>
              </a:buBlip>
            </a:pPr>
            <a:r>
              <a:rPr lang="en-US" sz="3200" b="1" dirty="0"/>
              <a:t>Future scope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82\Desktop\projectwork\project documentation\booklist for custom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69" y="331304"/>
            <a:ext cx="11371055" cy="596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166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82\Desktop\projectwork\project documentation\booklist for admin with add and dele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13" y="334851"/>
            <a:ext cx="11573814" cy="569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166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a:t>THANK YOU</a:t>
            </a:r>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a:t>OBECTIVES</a:t>
            </a:r>
          </a:p>
        </p:txBody>
      </p:sp>
      <p:sp>
        <p:nvSpPr>
          <p:cNvPr id="3" name="Content Placeholder 2"/>
          <p:cNvSpPr>
            <a:spLocks noGrp="1"/>
          </p:cNvSpPr>
          <p:nvPr>
            <p:ph idx="1"/>
          </p:nvPr>
        </p:nvSpPr>
        <p:spPr/>
        <p:txBody>
          <a:bodyPr>
            <a:normAutofit/>
          </a:bodyPr>
          <a:lstStyle/>
          <a:p>
            <a:r>
              <a:rPr lang="en-US" sz="2400" dirty="0"/>
              <a:t>The main objective of “Online Book Store” is to provide an essence of online book store via a lucid, simple and yet powerful interface.</a:t>
            </a:r>
          </a:p>
          <a:p>
            <a:endParaRPr lang="en-US" sz="2400" dirty="0"/>
          </a:p>
          <a:p>
            <a:r>
              <a:rPr lang="en-US" sz="2400" dirty="0"/>
              <a:t>The site  is designed principally keeping a wide range of users in mind and hence the interface as well as the various procedures have been so designed that they can be used comfortably by all sorts of users.</a:t>
            </a:r>
          </a:p>
          <a:p>
            <a:endParaRPr lang="en-US" sz="2400" dirty="0"/>
          </a:p>
          <a:p>
            <a:r>
              <a:rPr lang="en-US" sz="2400" dirty="0"/>
              <a:t>The project has been designed to simulate the working of an actual online book store.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ormAutofit/>
          </a:bodyPr>
          <a:lstStyle/>
          <a:p>
            <a:r>
              <a:rPr lang="en-US" dirty="0"/>
              <a:t>CLIENT SIDE REQUIREMENTS</a:t>
            </a:r>
          </a:p>
        </p:txBody>
      </p:sp>
      <p:sp>
        <p:nvSpPr>
          <p:cNvPr id="3" name="Content Placeholder 2"/>
          <p:cNvSpPr>
            <a:spLocks noGrp="1"/>
          </p:cNvSpPr>
          <p:nvPr>
            <p:ph idx="1"/>
          </p:nvPr>
        </p:nvSpPr>
        <p:spPr/>
        <p:txBody>
          <a:bodyPr>
            <a:normAutofit fontScale="62500" lnSpcReduction="20000"/>
          </a:bodyPr>
          <a:lstStyle/>
          <a:p>
            <a:pPr>
              <a:buNone/>
            </a:pPr>
            <a:r>
              <a:rPr lang="en-US" sz="3000" dirty="0">
                <a:latin typeface="Algerian" pitchFamily="82" charset="0"/>
              </a:rPr>
              <a:t>Hardware requirements(min.)</a:t>
            </a:r>
          </a:p>
          <a:p>
            <a:r>
              <a:rPr lang="en-US" sz="3000" dirty="0"/>
              <a:t>512 MB of RAM</a:t>
            </a:r>
          </a:p>
          <a:p>
            <a:r>
              <a:rPr lang="en-US" sz="3000" dirty="0"/>
              <a:t>P-IV processor or higher.</a:t>
            </a:r>
          </a:p>
          <a:p>
            <a:pPr>
              <a:buNone/>
            </a:pPr>
            <a:endParaRPr lang="en-US" sz="3000" dirty="0"/>
          </a:p>
          <a:p>
            <a:pPr>
              <a:buNone/>
            </a:pPr>
            <a:r>
              <a:rPr lang="en-US" sz="3000" dirty="0">
                <a:latin typeface="Algerian" pitchFamily="82" charset="0"/>
              </a:rPr>
              <a:t>Software Requirements(min.)</a:t>
            </a:r>
          </a:p>
          <a:p>
            <a:r>
              <a:rPr lang="en-US" sz="3000" dirty="0"/>
              <a:t>Web Browser like Internet Explorer 6.0(and above),Mozilla </a:t>
            </a:r>
            <a:r>
              <a:rPr lang="en-US" sz="3000" dirty="0" err="1"/>
              <a:t>Firefox,Opera</a:t>
            </a:r>
            <a:r>
              <a:rPr lang="en-US" sz="3000" dirty="0"/>
              <a:t> 10.60,Google Chrome or others..</a:t>
            </a:r>
          </a:p>
          <a:p>
            <a:pPr>
              <a:buNone/>
            </a:pPr>
            <a:endParaRPr lang="en-US" sz="3000" dirty="0"/>
          </a:p>
          <a:p>
            <a:pPr>
              <a:buNone/>
            </a:pPr>
            <a:r>
              <a:rPr lang="en-US" sz="3000" dirty="0" err="1">
                <a:latin typeface="Algerian" pitchFamily="82" charset="0"/>
              </a:rPr>
              <a:t>OPErating</a:t>
            </a:r>
            <a:r>
              <a:rPr lang="en-US" sz="3000" dirty="0">
                <a:latin typeface="Algerian" pitchFamily="82" charset="0"/>
              </a:rPr>
              <a:t> system</a:t>
            </a:r>
          </a:p>
          <a:p>
            <a:r>
              <a:rPr lang="en-US" sz="3000" dirty="0"/>
              <a:t>Windows XP or later.</a:t>
            </a:r>
          </a:p>
          <a:p>
            <a:r>
              <a:rPr lang="en-US" sz="3000" dirty="0"/>
              <a:t>Linux or any other OS.</a:t>
            </a:r>
          </a:p>
          <a:p>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numCol="1" anchor="t">
            <a:noAutofit/>
          </a:bodyPr>
          <a:lstStyle/>
          <a:p>
            <a:pPr algn="ctr">
              <a:lnSpc>
                <a:spcPct val="150000"/>
              </a:lnSpc>
            </a:pPr>
            <a:r>
              <a:rPr lang="en-US" sz="3200" dirty="0"/>
              <a:t>FUNCTIONAL REQUIREMENTS</a:t>
            </a:r>
          </a:p>
        </p:txBody>
      </p:sp>
      <p:sp>
        <p:nvSpPr>
          <p:cNvPr id="3" name="Content Placeholder 2"/>
          <p:cNvSpPr>
            <a:spLocks noGrp="1"/>
          </p:cNvSpPr>
          <p:nvPr>
            <p:ph idx="1"/>
          </p:nvPr>
        </p:nvSpPr>
        <p:spPr/>
        <p:txBody>
          <a:bodyPr>
            <a:normAutofit fontScale="92500" lnSpcReduction="20000"/>
          </a:bodyPr>
          <a:lstStyle/>
          <a:p>
            <a:r>
              <a:rPr lang="en-US" sz="2400" b="1" dirty="0">
                <a:latin typeface="+mj-lt"/>
              </a:rPr>
              <a:t>Browse Books</a:t>
            </a:r>
          </a:p>
          <a:p>
            <a:pPr>
              <a:buNone/>
            </a:pPr>
            <a:r>
              <a:rPr lang="en-US" sz="2400" dirty="0"/>
              <a:t>	An user logging into the site can browse through the books both by category or in a random manner.</a:t>
            </a:r>
          </a:p>
          <a:p>
            <a:r>
              <a:rPr lang="en-US" sz="2400" b="1" dirty="0">
                <a:latin typeface="+mj-lt"/>
              </a:rPr>
              <a:t>View Details</a:t>
            </a:r>
          </a:p>
          <a:p>
            <a:pPr>
              <a:buNone/>
            </a:pPr>
            <a:r>
              <a:rPr lang="en-US" sz="2400" dirty="0"/>
              <a:t>	An user can also view the details of the book(</a:t>
            </a:r>
            <a:r>
              <a:rPr lang="en-US" sz="2400" dirty="0" err="1"/>
              <a:t>eg:price,author</a:t>
            </a:r>
            <a:r>
              <a:rPr lang="en-US" sz="2400" dirty="0"/>
              <a:t>) as well as a short excerpt from the book.</a:t>
            </a:r>
          </a:p>
          <a:p>
            <a:r>
              <a:rPr lang="en-US" sz="2400" b="1" dirty="0">
                <a:latin typeface="+mj-lt"/>
              </a:rPr>
              <a:t>Add to Cart</a:t>
            </a:r>
          </a:p>
          <a:p>
            <a:pPr>
              <a:buNone/>
            </a:pPr>
            <a:r>
              <a:rPr lang="en-US" sz="2400" dirty="0"/>
              <a:t>	The user can add the books of his choice to the shopping cart.</a:t>
            </a:r>
          </a:p>
          <a:p>
            <a:r>
              <a:rPr lang="en-US" sz="2400" b="1" dirty="0">
                <a:latin typeface="+mj-lt"/>
              </a:rPr>
              <a:t>Make Payments</a:t>
            </a:r>
          </a:p>
          <a:p>
            <a:pPr>
              <a:buNone/>
            </a:pPr>
            <a:r>
              <a:rPr lang="en-US" sz="2400" dirty="0"/>
              <a:t>	The user ultimately visits his cart and makes the payment.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smtClean="0"/>
              <a:t>USECASE DIAGRAMS</a:t>
            </a:r>
            <a:endParaRPr lang="en-US" dirty="0"/>
          </a:p>
        </p:txBody>
      </p:sp>
      <p:sp>
        <p:nvSpPr>
          <p:cNvPr id="3" name="Content Placeholder 2"/>
          <p:cNvSpPr>
            <a:spLocks noGrp="1"/>
          </p:cNvSpPr>
          <p:nvPr>
            <p:ph idx="1"/>
          </p:nvPr>
        </p:nvSpPr>
        <p:spPr/>
        <p:txBody>
          <a:bodyPr/>
          <a:lstStyle/>
          <a:p>
            <a:r>
              <a:rPr lang="en-US" dirty="0"/>
              <a:t>Following Slides Contains Database Structure</a:t>
            </a:r>
          </a:p>
        </p:txBody>
      </p:sp>
    </p:spTree>
    <p:extLst>
      <p:ext uri="{BB962C8B-B14F-4D97-AF65-F5344CB8AC3E}">
        <p14:creationId xmlns:p14="http://schemas.microsoft.com/office/powerpoint/2010/main" val="4030630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MAYUR\UseCaseDiagram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22" y="482668"/>
            <a:ext cx="11112709" cy="569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55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MAYUR\UseCaseDiagram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60" y="297509"/>
            <a:ext cx="7070501" cy="6418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51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a:t>DATA FLOW DIAGRAMS</a:t>
            </a:r>
          </a:p>
        </p:txBody>
      </p:sp>
      <p:sp>
        <p:nvSpPr>
          <p:cNvPr id="3" name="Content Placeholder 2"/>
          <p:cNvSpPr>
            <a:spLocks noGrp="1"/>
          </p:cNvSpPr>
          <p:nvPr>
            <p:ph idx="1"/>
          </p:nvPr>
        </p:nvSpPr>
        <p:spPr/>
        <p:txBody>
          <a:bodyPr/>
          <a:lstStyle/>
          <a:p>
            <a:r>
              <a:rPr lang="en-US" dirty="0"/>
              <a:t>The following section contains the Data Flow Diagrams for the proposed system.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47</TotalTime>
  <Words>304</Words>
  <Application>Microsoft Office PowerPoint</Application>
  <PresentationFormat>Custom</PresentationFormat>
  <Paragraphs>61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Slate</vt:lpstr>
      <vt:lpstr>ONLINE BOOK STORE</vt:lpstr>
      <vt:lpstr>CONTENTS</vt:lpstr>
      <vt:lpstr>OBECTIVES</vt:lpstr>
      <vt:lpstr>CLIENT SIDE REQUIREMENTS</vt:lpstr>
      <vt:lpstr>FUNCTIONAL REQUIREMENTS</vt:lpstr>
      <vt:lpstr>USECASE DIAGRAMS</vt:lpstr>
      <vt:lpstr>PowerPoint Presentation</vt:lpstr>
      <vt:lpstr>PowerPoint Presentation</vt:lpstr>
      <vt:lpstr>DATA FLOW DIAGRAMS</vt:lpstr>
      <vt:lpstr>PowerPoint Presentation</vt:lpstr>
      <vt:lpstr>PowerPoint Presentation</vt:lpstr>
      <vt:lpstr>ENTITY RELATIONSHIP DIAGRAMS</vt:lpstr>
      <vt:lpstr>PowerPoint Presentation</vt:lpstr>
      <vt:lpstr>DATABASE STRUCTURE</vt:lpstr>
      <vt:lpstr>PowerPoint Presentation</vt:lpstr>
      <vt:lpstr>Limitations and Drawbacks</vt:lpstr>
      <vt:lpstr>FUTURE SCOPE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STORE</dc:title>
  <dc:creator>Mayur</dc:creator>
  <cp:lastModifiedBy>user82</cp:lastModifiedBy>
  <cp:revision>6</cp:revision>
  <dcterms:created xsi:type="dcterms:W3CDTF">2019-07-29T10:05:00Z</dcterms:created>
  <dcterms:modified xsi:type="dcterms:W3CDTF">2019-08-01T13:22:40Z</dcterms:modified>
</cp:coreProperties>
</file>