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44882-FCDC-4E84-9FA5-9D47ADC094FC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B01F3-AADF-4A81-A8BC-05817D887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99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D806-06B4-1798-178E-270682337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24270-09BB-94BE-00C7-8134C69FE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38FF5-DA0D-D530-5A3D-B7072A52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5070-2EEB-492F-AAE4-499A02F7C964}" type="datetime1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6A0B2-3BF4-73F1-C0B1-A0971C545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Broadridge Indian Innovation Hackathon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21E6B-5BB2-D35C-C19D-E37A2030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0DB9-8D7C-4622-9156-227AF4E69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78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DE3E-4AA0-6B95-79BC-D8E13D2B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EB079-9DAE-4C5D-6CBD-2CFABFC41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CEA50-4B36-1F38-FED6-7381827C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5BCD-2AC4-41BC-BFC6-00857A116523}" type="datetime1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8EF46-051C-4B66-920C-E6DAF289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Broadridge Indian Innovation Hackathon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5FD03-219C-E36D-2B00-D5476AE38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0DB9-8D7C-4622-9156-227AF4E69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14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67CCA-EBC6-C9CB-F9F8-B096D5FF3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BFC50-EFCC-E3AE-193A-5E7C2EA9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0CED6-5BF4-FDB0-DE9D-29E1E888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8C36-9A47-4C06-B50B-FBC00E6B02B2}" type="datetime1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3EAA9-A915-C6A8-031A-12F0C79C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Broadridge Indian Innovation Hackathon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B8DEB-B6DE-7CBD-429F-909D895E8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0DB9-8D7C-4622-9156-227AF4E69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65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636B-DB66-3088-2522-8E7EC3AD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13777-4CD4-45E0-2CFA-6EC3F5FB4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8FC40-474F-14FF-166F-20F3609B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F111-5673-4A32-9CFF-1F38581D99E7}" type="datetime1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BACEE-CB79-8F22-DFF2-079011C8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Broadridge Indian Innovation Hackathon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FCBD2-AD4E-A962-9FA8-7AE61FD7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0DB9-8D7C-4622-9156-227AF4E69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066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B7FBB-6EC8-39FF-31DE-158B2D8D7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3B8D2-3E32-97EF-B67B-9D389C085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144E0-6B0C-23D8-6E35-DC7B1D31F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2A3F-FFD1-4977-8DE7-363BCD2F0A3C}" type="datetime1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15DA9-5367-54C1-9F1C-6A2D2FA48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Broadridge Indian Innovation Hackathon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BD71-CE3B-C77B-CE9F-78601A0A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0DB9-8D7C-4622-9156-227AF4E69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55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0820-A7D9-C2D4-74EB-F08AA8928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318AF-E053-513E-4308-42AE716F5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B3D2C-11DC-D066-6294-35977ED90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43648-7F74-8EE4-F1F6-0C7D063E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A1E7-219D-4378-8C84-A628CF62D4A2}" type="datetime1">
              <a:rPr lang="en-IN" smtClean="0"/>
              <a:t>26-03-2023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91D00-2892-A55C-4136-F0951D12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Broadridge Indian Innovation Hackathon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07379-7A92-2CFD-092D-99EFFC2D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0DB9-8D7C-4622-9156-227AF4E69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7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74C1-47DF-9996-6CFB-33C9BD8B1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37E11-9E5B-8D23-C2ED-B013D3361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54DDA-8B00-95F1-6ED1-0A82B1032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B332B-73C5-3A8B-0B82-862E714473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BAEE7-EC73-4BEF-6333-F39A9AD60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4CBBF-BC2B-B489-CB86-1CB280758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78BC-1A89-4306-87FF-2E8F0F1AB379}" type="datetime1">
              <a:rPr lang="en-IN" smtClean="0"/>
              <a:t>26-03-2023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10770B-E4E2-061D-D34D-698BA5EE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Broadridge Indian Innovation Hackathon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8998D6-3212-5ACC-356F-D573E8A3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0DB9-8D7C-4622-9156-227AF4E69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56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62986-3472-FB1A-8E4D-84A10500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3DFF9C-93FF-2A63-730C-DC00F46F0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60B7-736A-4792-8360-E61E4C1C48D3}" type="datetime1">
              <a:rPr lang="en-IN" smtClean="0"/>
              <a:t>26-03-2023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CA4DF-FF05-F881-19B1-AD081102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Broadridge Indian Innovation Hackathon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0EF219-EB44-A334-11D4-31EE5256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0DB9-8D7C-4622-9156-227AF4E69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63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5E385B-A3E8-29AB-85A6-8732006A9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A536-3B07-4BF6-BE8D-AFE2ACCA5698}" type="datetime1">
              <a:rPr lang="en-IN" smtClean="0"/>
              <a:t>26-03-2023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AB62A9-7525-BB7F-4D87-ECAD9642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Broadridge Indian Innovation Hackathon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75BF4-50C4-3917-7422-A779BD34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0DB9-8D7C-4622-9156-227AF4E69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9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40385-ABD7-A76F-AAF1-C29B1F93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0206B-5B8B-AD5E-049B-DEA202EF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47F87-64C7-B081-83EB-1C23EB896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2935A-FC43-2139-7E2D-618C0506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2229-72CA-432F-9487-67BF9E4A0308}" type="datetime1">
              <a:rPr lang="en-IN" smtClean="0"/>
              <a:t>26-03-2023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33719-B01E-4822-4CF7-F42A873E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Broadridge Indian Innovation Hackathon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3DD67-3435-BA8F-F566-6E3573F5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0DB9-8D7C-4622-9156-227AF4E69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574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4F53-1706-1E03-CE04-CEF486FBD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A66C8-0F49-8E6C-88AF-991D08F73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BEE5C-A4E4-AAF7-D3CA-A61229933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C32A7-3BDB-16BB-8A52-F1C5E1954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C18C-A092-4652-8660-D35F36BE590C}" type="datetime1">
              <a:rPr lang="en-IN" smtClean="0"/>
              <a:t>26-03-2023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3CABF-69DB-EAD6-0098-646263FD1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Broadridge Indian Innovation Hackathon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B6247-D2D5-DA1E-54C2-35E64D7F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0DB9-8D7C-4622-9156-227AF4E69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99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CCCE36-F83A-2394-F403-B4AFBDCD2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037C1-81A8-E364-FD83-B65F5B1FC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CF7C9-E56D-2BEA-000F-97D231560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F3AAF-EAA9-4B16-89B1-5B7956EE32D2}" type="datetime1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4AA21-9731-DD09-AB56-38813C520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Broadridge Indian Innovation Hackathon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DF54C-6199-B9D0-0CAB-5BABCAD03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80DB9-8D7C-4622-9156-227AF4E69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04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80CD9B0-F097-D7EE-543C-DF101303AB51}"/>
              </a:ext>
            </a:extLst>
          </p:cNvPr>
          <p:cNvSpPr txBox="1">
            <a:spLocks/>
          </p:cNvSpPr>
          <p:nvPr/>
        </p:nvSpPr>
        <p:spPr>
          <a:xfrm>
            <a:off x="2025541" y="3817982"/>
            <a:ext cx="8140917" cy="44460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r" defTabSz="1267212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Font typeface="Source Sans Pro" panose="020B0604020202020204" pitchFamily="34" charset="0"/>
              <a:buNone/>
              <a:defRPr sz="2800" b="1" i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 algn="l" defTabSz="126721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ource Sans Pro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126721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Wingdings 2" panose="05020102010507070707" pitchFamily="18" charset="2"/>
              <a:buChar char=""/>
              <a:defRPr lang="en-US" sz="20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126721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Source Sans Pro" panose="020B0503030403020204" pitchFamily="34" charset="0"/>
              <a:buChar char="—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48000" indent="-216000" algn="l" defTabSz="126721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Source Sans Pro" panose="020B0503030403020204" pitchFamily="34" charset="0"/>
              <a:buChar char="—"/>
              <a:defRPr lang="en-US" sz="16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126721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 lang="en-US" sz="2000" b="1" i="0" kern="1200" dirty="0">
                <a:solidFill>
                  <a:schemeClr val="tx2"/>
                </a:solidFill>
                <a:latin typeface="+mn-lt"/>
                <a:ea typeface="+mn-ea"/>
                <a:cs typeface="Segoe UI Semibold" panose="020B0702040204020203" pitchFamily="34" charset="0"/>
              </a:defRPr>
            </a:lvl6pPr>
            <a:lvl7pPr marL="0" indent="0" algn="l" defTabSz="126721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 lang="en-US" sz="2000" b="0" i="1" kern="1200" baseline="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7pPr>
            <a:lvl8pPr marL="0" indent="0" algn="l" defTabSz="1267212" rtl="0" eaLnBrk="1" latinLnBrk="0" hangingPunct="1">
              <a:lnSpc>
                <a:spcPct val="110000"/>
              </a:lnSpc>
              <a:spcBef>
                <a:spcPts val="300"/>
              </a:spcBef>
              <a:buFont typeface="Source Sans Pro" panose="020B0604020202020204" pitchFamily="34" charset="0"/>
              <a:buNone/>
              <a:tabLst/>
              <a:defRPr sz="12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6000" indent="-216000" algn="l" defTabSz="126721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+mj-lt"/>
              <a:buAutoNum type="alphaLcParenR"/>
              <a:defRPr sz="12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67212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Source Sans Pro" panose="020B0604020202020204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Hackathon Idea Submission Template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2895C9-AD8E-7EFF-FE20-3C69B28CF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1665"/>
            <a:ext cx="12192000" cy="1897335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424FB41-B0F4-A93F-B4D2-F07A1303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</a:rPr>
              <a:t>Broadridge Indian Innovation Hackathon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598986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4CD5279-CF5A-BE85-B4B6-600CB5AF0D53}"/>
              </a:ext>
            </a:extLst>
          </p:cNvPr>
          <p:cNvSpPr txBox="1">
            <a:spLocks/>
          </p:cNvSpPr>
          <p:nvPr/>
        </p:nvSpPr>
        <p:spPr>
          <a:xfrm>
            <a:off x="431999" y="1288273"/>
            <a:ext cx="11283751" cy="52929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67212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Font typeface="Source Sans Pro" panose="020B0604020202020204" pitchFamily="34" charset="0"/>
              <a:buNone/>
              <a:defRPr lang="en-US" sz="2000" b="1" i="0" kern="1200" dirty="0">
                <a:solidFill>
                  <a:srgbClr val="F9AE9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6721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ource Sans Pro" panose="020B0604020202020204" pitchFamily="34" charset="0"/>
              <a:buNone/>
              <a:def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126721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Wingdings 2" panose="05020102010507070707" pitchFamily="18" charset="2"/>
              <a:buChar char=""/>
              <a:defRPr lang="en-US" sz="20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126721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Source Sans Pro" panose="020B0503030403020204" pitchFamily="34" charset="0"/>
              <a:buChar char="—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48000" indent="-216000" algn="l" defTabSz="126721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Source Sans Pro" panose="020B0503030403020204" pitchFamily="34" charset="0"/>
              <a:buChar char="—"/>
              <a:defRPr lang="en-US" sz="16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126721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 lang="en-US" sz="2000" b="1" i="0" kern="1200" dirty="0">
                <a:solidFill>
                  <a:schemeClr val="tx2"/>
                </a:solidFill>
                <a:latin typeface="+mn-lt"/>
                <a:ea typeface="+mn-ea"/>
                <a:cs typeface="Segoe UI Semibold" panose="020B0702040204020203" pitchFamily="34" charset="0"/>
              </a:defRPr>
            </a:lvl6pPr>
            <a:lvl7pPr marL="0" indent="0" algn="l" defTabSz="126721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 lang="en-US" sz="2000" b="0" i="1" kern="1200" baseline="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7pPr>
            <a:lvl8pPr marL="0" indent="0" algn="l" defTabSz="1267212" rtl="0" eaLnBrk="1" latinLnBrk="0" hangingPunct="1">
              <a:lnSpc>
                <a:spcPct val="110000"/>
              </a:lnSpc>
              <a:spcBef>
                <a:spcPts val="300"/>
              </a:spcBef>
              <a:buFont typeface="Source Sans Pro" panose="020B0604020202020204" pitchFamily="34" charset="0"/>
              <a:buNone/>
              <a:tabLst/>
              <a:defRPr sz="12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6000" indent="-216000" algn="l" defTabSz="126721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+mj-lt"/>
              <a:buAutoNum type="alphaLcParenR"/>
              <a:defRPr sz="12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marR="0" lvl="2" indent="-216000" algn="l" defTabSz="126721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80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Team Name: </a:t>
            </a:r>
          </a:p>
          <a:p>
            <a:pPr marL="216000" marR="0" lvl="2" indent="-216000" algn="l" defTabSz="126721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80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Member 1:</a:t>
            </a:r>
          </a:p>
          <a:p>
            <a:pPr marL="216000" marR="0" lvl="2" indent="-216000" algn="l" defTabSz="126721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80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Member 2:</a:t>
            </a:r>
          </a:p>
          <a:p>
            <a:pPr marL="216000" marR="0" lvl="2" indent="-216000" algn="l" defTabSz="126721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80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Member 3:</a:t>
            </a:r>
          </a:p>
          <a:p>
            <a:pPr marL="0" marR="0" lvl="0" indent="0" algn="l" defTabSz="1267212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Source Sans Pro" panose="020B0604020202020204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  <a:p>
            <a:pPr marL="0" marR="0" lvl="0" indent="0" algn="l" defTabSz="1267212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Source Sans Pro" panose="020B0604020202020204" pitchFamily="34" charset="0"/>
              <a:buNone/>
              <a:tabLst/>
              <a:defRPr/>
            </a:pPr>
            <a:endParaRPr lang="en-US" dirty="0">
              <a:solidFill>
                <a:schemeClr val="tx1"/>
              </a:solidFill>
              <a:latin typeface="Source Sans Pro"/>
            </a:endParaRPr>
          </a:p>
          <a:p>
            <a:pPr marL="0" marR="0" lvl="0" indent="0" algn="l" defTabSz="1267212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Source Sans Pro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📝 Theme Name: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Theme1, Theme 2, Theme 3, Theme 4</a:t>
            </a:r>
          </a:p>
          <a:p>
            <a:pPr marL="0" marR="0" lvl="2" indent="0" algn="l" defTabSz="126721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80000"/>
              <a:buFont typeface="Wingdings 2" panose="05020102010507070707" pitchFamily="18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  <a:p>
            <a:pPr marL="216000" marR="0" lvl="2" indent="-216000" algn="l" defTabSz="126721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80000"/>
              <a:buFont typeface="Wingdings 2" panose="05020102010507070707" pitchFamily="18" charset="2"/>
              <a:buChar char="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70C4E918-FB86-E664-DBE5-B04B3145C6E3}"/>
              </a:ext>
            </a:extLst>
          </p:cNvPr>
          <p:cNvSpPr txBox="1">
            <a:spLocks/>
          </p:cNvSpPr>
          <p:nvPr/>
        </p:nvSpPr>
        <p:spPr>
          <a:xfrm>
            <a:off x="432000" y="680139"/>
            <a:ext cx="10609957" cy="379263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126721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6721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ea typeface="+mj-ea"/>
                <a:cs typeface="+mj-cs"/>
              </a:rPr>
              <a:t>👨‍👦‍👦 Team name and member details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209F73-E265-56C8-5BCF-3E965CDAB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Broadridge Indian Innovation Hackathon</a:t>
            </a:r>
          </a:p>
        </p:txBody>
      </p:sp>
    </p:spTree>
    <p:extLst>
      <p:ext uri="{BB962C8B-B14F-4D97-AF65-F5344CB8AC3E}">
        <p14:creationId xmlns:p14="http://schemas.microsoft.com/office/powerpoint/2010/main" val="218686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2B2F72D1-7FA6-50F2-5E16-9BBA4849BFB8}"/>
              </a:ext>
            </a:extLst>
          </p:cNvPr>
          <p:cNvSpPr txBox="1">
            <a:spLocks/>
          </p:cNvSpPr>
          <p:nvPr/>
        </p:nvSpPr>
        <p:spPr>
          <a:xfrm>
            <a:off x="431999" y="1368000"/>
            <a:ext cx="12564000" cy="52929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67212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Font typeface="Source Sans Pro" panose="020B0604020202020204" pitchFamily="34" charset="0"/>
              <a:buNone/>
              <a:defRPr lang="en-US" sz="2000" b="1" i="0" kern="1200" dirty="0">
                <a:solidFill>
                  <a:srgbClr val="F9AE9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6721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ource Sans Pro" panose="020B0604020202020204" pitchFamily="34" charset="0"/>
              <a:buNone/>
              <a:def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126721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Wingdings 2" panose="05020102010507070707" pitchFamily="18" charset="2"/>
              <a:buChar char=""/>
              <a:defRPr lang="en-US" sz="20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126721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Source Sans Pro" panose="020B0503030403020204" pitchFamily="34" charset="0"/>
              <a:buChar char="—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48000" indent="-216000" algn="l" defTabSz="126721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Source Sans Pro" panose="020B0503030403020204" pitchFamily="34" charset="0"/>
              <a:buChar char="—"/>
              <a:defRPr lang="en-US" sz="16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126721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 lang="en-US" sz="2000" b="1" i="0" kern="1200" dirty="0">
                <a:solidFill>
                  <a:schemeClr val="tx2"/>
                </a:solidFill>
                <a:latin typeface="+mn-lt"/>
                <a:ea typeface="+mn-ea"/>
                <a:cs typeface="Segoe UI Semibold" panose="020B0702040204020203" pitchFamily="34" charset="0"/>
              </a:defRPr>
            </a:lvl6pPr>
            <a:lvl7pPr marL="0" indent="0" algn="l" defTabSz="126721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 lang="en-US" sz="2000" b="0" i="1" kern="1200" baseline="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7pPr>
            <a:lvl8pPr marL="0" indent="0" algn="l" defTabSz="1267212" rtl="0" eaLnBrk="1" latinLnBrk="0" hangingPunct="1">
              <a:lnSpc>
                <a:spcPct val="110000"/>
              </a:lnSpc>
              <a:spcBef>
                <a:spcPts val="300"/>
              </a:spcBef>
              <a:buFont typeface="Source Sans Pro" panose="020B0604020202020204" pitchFamily="34" charset="0"/>
              <a:buNone/>
              <a:tabLst/>
              <a:defRPr sz="12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6000" indent="-216000" algn="l" defTabSz="126721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+mj-lt"/>
              <a:buAutoNum type="alphaLcParenR"/>
              <a:defRPr sz="12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marR="0" lvl="2" indent="-216000" algn="l" defTabSz="126721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80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Define the exact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PROBLEM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 that you intend to solve. </a:t>
            </a:r>
          </a:p>
          <a:p>
            <a:pPr marL="216000" marR="0" lvl="2" indent="-216000" algn="l" defTabSz="126721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80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[Not more than 250 words]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07040E41-9D5B-ACE8-0598-73730AC466FB}"/>
              </a:ext>
            </a:extLst>
          </p:cNvPr>
          <p:cNvSpPr txBox="1">
            <a:spLocks/>
          </p:cNvSpPr>
          <p:nvPr/>
        </p:nvSpPr>
        <p:spPr>
          <a:xfrm>
            <a:off x="432000" y="759866"/>
            <a:ext cx="10609957" cy="379263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126721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6721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ea typeface="+mj-ea"/>
                <a:cs typeface="+mj-cs"/>
              </a:rPr>
              <a:t>🚩 Problem statement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291F11-BFFF-98F3-829C-AF3CEF60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</a:rPr>
              <a:t>Broadridge Indian Innovation Hackathon</a:t>
            </a:r>
          </a:p>
        </p:txBody>
      </p:sp>
    </p:spTree>
    <p:extLst>
      <p:ext uri="{BB962C8B-B14F-4D97-AF65-F5344CB8AC3E}">
        <p14:creationId xmlns:p14="http://schemas.microsoft.com/office/powerpoint/2010/main" val="3330264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43DBACDB-53EA-2E57-16D4-CFBDB17CE683}"/>
              </a:ext>
            </a:extLst>
          </p:cNvPr>
          <p:cNvSpPr txBox="1">
            <a:spLocks/>
          </p:cNvSpPr>
          <p:nvPr/>
        </p:nvSpPr>
        <p:spPr>
          <a:xfrm>
            <a:off x="431999" y="1368000"/>
            <a:ext cx="12564000" cy="529295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1267212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Font typeface="Source Sans Pro" panose="020B0604020202020204" pitchFamily="34" charset="0"/>
              <a:buNone/>
              <a:defRPr lang="en-US" sz="2000" b="1" i="0" kern="1200" dirty="0">
                <a:solidFill>
                  <a:srgbClr val="F9AE9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6721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ource Sans Pro" panose="020B0604020202020204" pitchFamily="34" charset="0"/>
              <a:buNone/>
              <a:def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126721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Wingdings 2" panose="05020102010507070707" pitchFamily="18" charset="2"/>
              <a:buChar char=""/>
              <a:defRPr lang="en-US" sz="20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126721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Source Sans Pro" panose="020B0503030403020204" pitchFamily="34" charset="0"/>
              <a:buChar char="—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48000" indent="-216000" algn="l" defTabSz="126721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Source Sans Pro" panose="020B0503030403020204" pitchFamily="34" charset="0"/>
              <a:buChar char="—"/>
              <a:defRPr lang="en-US" sz="16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126721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 lang="en-US" sz="2000" b="1" i="0" kern="1200" dirty="0">
                <a:solidFill>
                  <a:schemeClr val="tx2"/>
                </a:solidFill>
                <a:latin typeface="+mn-lt"/>
                <a:ea typeface="+mn-ea"/>
                <a:cs typeface="Segoe UI Semibold" panose="020B0702040204020203" pitchFamily="34" charset="0"/>
              </a:defRPr>
            </a:lvl6pPr>
            <a:lvl7pPr marL="0" indent="0" algn="l" defTabSz="126721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 lang="en-US" sz="2000" b="0" i="1" kern="1200" baseline="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7pPr>
            <a:lvl8pPr marL="0" indent="0" algn="l" defTabSz="1267212" rtl="0" eaLnBrk="1" latinLnBrk="0" hangingPunct="1">
              <a:lnSpc>
                <a:spcPct val="110000"/>
              </a:lnSpc>
              <a:spcBef>
                <a:spcPts val="300"/>
              </a:spcBef>
              <a:buFont typeface="Source Sans Pro" panose="020B0604020202020204" pitchFamily="34" charset="0"/>
              <a:buNone/>
              <a:tabLst/>
              <a:defRPr sz="12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6000" indent="-216000" algn="l" defTabSz="126721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+mj-lt"/>
              <a:buAutoNum type="alphaLcParenR"/>
              <a:defRPr sz="12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67212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Source Sans Pro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Explain, in brief, how you intend to SOLVE the problem at hand. </a:t>
            </a:r>
          </a:p>
          <a:p>
            <a:pPr marL="0" marR="0" lvl="0" indent="0" algn="l" defTabSz="1267212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Source Sans Pro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Please include the following:</a:t>
            </a:r>
          </a:p>
          <a:p>
            <a:pPr marL="457200" marR="0" lvl="0" indent="-355600" algn="l" defTabSz="1267212" rtl="0" eaLnBrk="1" fontAlgn="auto" latinLnBrk="0" hangingPunct="1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How it helps to solve the problem?</a:t>
            </a:r>
          </a:p>
          <a:p>
            <a:pPr marL="457200" marR="0" lvl="0" indent="-355600" algn="l" defTabSz="1267212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What are the impact metrics that one can use to analyze the effect of the solution?</a:t>
            </a:r>
          </a:p>
          <a:p>
            <a:pPr marL="457200" marR="0" lvl="0" indent="-355600" algn="l" defTabSz="1267212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Frameworks/Technologies stacks to be used</a:t>
            </a:r>
          </a:p>
          <a:p>
            <a:pPr marL="457200" marR="0" lvl="0" indent="-355600" algn="l" defTabSz="1267212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Assumptions, constraints, and solution decision points (Reason behind choosing a technology)</a:t>
            </a:r>
          </a:p>
          <a:p>
            <a:pPr marL="457200" marR="0" lvl="0" indent="-355600" algn="l" defTabSz="1267212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How easily can your solution be implemented and how effective will it be?</a:t>
            </a:r>
          </a:p>
          <a:p>
            <a:pPr marL="457200" marR="0" lvl="0" indent="-355600" algn="l" defTabSz="1267212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Extent of Scalability/Usability 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  <a:p>
            <a:pPr marL="0" marR="0" lvl="0" indent="0" algn="l" defTabSz="1267212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Source Sans Pro" panose="020B0604020202020204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2E995FBB-7AE5-5357-B75A-7BE7BFE097A2}"/>
              </a:ext>
            </a:extLst>
          </p:cNvPr>
          <p:cNvSpPr txBox="1">
            <a:spLocks/>
          </p:cNvSpPr>
          <p:nvPr/>
        </p:nvSpPr>
        <p:spPr>
          <a:xfrm>
            <a:off x="432000" y="759866"/>
            <a:ext cx="12578399" cy="379263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126721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6721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ea typeface="+mj-ea"/>
                <a:cs typeface="+mj-cs"/>
              </a:rPr>
              <a:t>💡 Solution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187F78-8C38-1C57-5F4D-4847CAD2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</a:rPr>
              <a:t>Broadridge Indian Innovation Hackathon</a:t>
            </a:r>
          </a:p>
        </p:txBody>
      </p:sp>
    </p:spTree>
    <p:extLst>
      <p:ext uri="{BB962C8B-B14F-4D97-AF65-F5344CB8AC3E}">
        <p14:creationId xmlns:p14="http://schemas.microsoft.com/office/powerpoint/2010/main" val="14736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53BB89B-9F16-D952-DDEE-C142D0F5B4A5}"/>
              </a:ext>
            </a:extLst>
          </p:cNvPr>
          <p:cNvSpPr txBox="1">
            <a:spLocks/>
          </p:cNvSpPr>
          <p:nvPr/>
        </p:nvSpPr>
        <p:spPr>
          <a:xfrm>
            <a:off x="431999" y="1307146"/>
            <a:ext cx="11455201" cy="529295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1267212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Font typeface="Source Sans Pro" panose="020B0604020202020204" pitchFamily="34" charset="0"/>
              <a:buNone/>
              <a:defRPr lang="en-US" sz="2000" b="1" i="0" kern="1200" dirty="0">
                <a:solidFill>
                  <a:srgbClr val="F9AE9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6721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ource Sans Pro" panose="020B0604020202020204" pitchFamily="34" charset="0"/>
              <a:buNone/>
              <a:def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126721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Wingdings 2" panose="05020102010507070707" pitchFamily="18" charset="2"/>
              <a:buChar char=""/>
              <a:defRPr lang="en-US" sz="20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126721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Source Sans Pro" panose="020B0503030403020204" pitchFamily="34" charset="0"/>
              <a:buChar char="—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48000" indent="-216000" algn="l" defTabSz="126721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Source Sans Pro" panose="020B0503030403020204" pitchFamily="34" charset="0"/>
              <a:buChar char="—"/>
              <a:defRPr lang="en-US" sz="16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126721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 lang="en-US" sz="2000" b="1" i="0" kern="1200" dirty="0">
                <a:solidFill>
                  <a:schemeClr val="tx2"/>
                </a:solidFill>
                <a:latin typeface="+mn-lt"/>
                <a:ea typeface="+mn-ea"/>
                <a:cs typeface="Segoe UI Semibold" panose="020B0702040204020203" pitchFamily="34" charset="0"/>
              </a:defRPr>
            </a:lvl6pPr>
            <a:lvl7pPr marL="0" indent="0" algn="l" defTabSz="126721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 lang="en-US" sz="2000" b="0" i="1" kern="1200" baseline="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7pPr>
            <a:lvl8pPr marL="0" indent="0" algn="l" defTabSz="1267212" rtl="0" eaLnBrk="1" latinLnBrk="0" hangingPunct="1">
              <a:lnSpc>
                <a:spcPct val="110000"/>
              </a:lnSpc>
              <a:spcBef>
                <a:spcPts val="300"/>
              </a:spcBef>
              <a:buFont typeface="Source Sans Pro" panose="020B0604020202020204" pitchFamily="34" charset="0"/>
              <a:buNone/>
              <a:tabLst/>
              <a:defRPr sz="12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6000" indent="-216000" algn="l" defTabSz="126721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+mj-lt"/>
              <a:buAutoNum type="alphaLcParenR"/>
              <a:defRPr sz="12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67212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Source Sans Pro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What is an architecture diagram?</a:t>
            </a:r>
          </a:p>
          <a:p>
            <a:pPr marL="0" marR="0" lvl="1" indent="0" algn="l" defTabSz="126721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ource Sans Pro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An architecture diagram is a graphical representation of a set of concepts, that are part of an architecture, including their principles, elements and components. It includes:</a:t>
            </a:r>
          </a:p>
          <a:p>
            <a:pPr marL="457200" marR="0" lvl="0" indent="-355600" algn="l" defTabSz="1267212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Flow Chart</a:t>
            </a:r>
          </a:p>
          <a:p>
            <a:pPr marL="457200" marR="0" lvl="0" indent="-355600" algn="l" defTabSz="1267212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Wireframes</a:t>
            </a:r>
          </a:p>
          <a:p>
            <a:pPr marL="457200" marR="0" lvl="0" indent="-355600" algn="l" defTabSz="1267212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Graphical representation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(Bar graph, Histogram, Pie charts, Heat maps)</a:t>
            </a:r>
          </a:p>
          <a:p>
            <a:pPr marL="457200" marR="0" lvl="0" indent="-355600" algn="l" defTabSz="1267212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Prototype (Screenshot, Screencast, Image, Video, etc.) –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optional</a:t>
            </a:r>
            <a:b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</a:b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[Include concept, principles, elements and components]</a:t>
            </a:r>
          </a:p>
          <a:p>
            <a:pPr marL="0" marR="0" lvl="0" indent="0" algn="l" defTabSz="1267212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anose="020B0604020202020204" pitchFamily="34" charset="0"/>
              <a:buNone/>
              <a:tabLst/>
              <a:defRPr/>
            </a:pP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  <a:p>
            <a:pPr marL="0" marR="0" lvl="0" indent="0" algn="l" defTabSz="1267212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Please note: The links must be inserted/attached in this PowerPoint template for your idea submission. 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  <a:p>
            <a:pPr marL="0" marR="0" lvl="1" indent="0" algn="l" defTabSz="126721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ource Sans Pro" panose="020B0604020202020204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1F57D35-75AF-C5AB-B60C-7797116645EE}"/>
              </a:ext>
            </a:extLst>
          </p:cNvPr>
          <p:cNvSpPr txBox="1">
            <a:spLocks/>
          </p:cNvSpPr>
          <p:nvPr/>
        </p:nvSpPr>
        <p:spPr>
          <a:xfrm>
            <a:off x="432000" y="699012"/>
            <a:ext cx="12578399" cy="379263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126721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6721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ea typeface="+mj-ea"/>
                <a:cs typeface="+mj-cs"/>
              </a:rPr>
              <a:t>📊 Methodology / Architecture diagram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992F04-9EBB-979B-307B-C7340AEC2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</a:rPr>
              <a:t>Broadridge Indian Innovation Hackathon</a:t>
            </a:r>
          </a:p>
        </p:txBody>
      </p:sp>
    </p:spTree>
    <p:extLst>
      <p:ext uri="{BB962C8B-B14F-4D97-AF65-F5344CB8AC3E}">
        <p14:creationId xmlns:p14="http://schemas.microsoft.com/office/powerpoint/2010/main" val="323358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FF977-82B3-A64A-471D-CA2F59F7A723}"/>
              </a:ext>
            </a:extLst>
          </p:cNvPr>
          <p:cNvSpPr txBox="1">
            <a:spLocks/>
          </p:cNvSpPr>
          <p:nvPr/>
        </p:nvSpPr>
        <p:spPr>
          <a:xfrm>
            <a:off x="431999" y="1368000"/>
            <a:ext cx="12564000" cy="18365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67212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Font typeface="Source Sans Pro" panose="020B0604020202020204" pitchFamily="34" charset="0"/>
              <a:buNone/>
              <a:defRPr lang="en-US" sz="2000" b="1" i="0" kern="1200" dirty="0">
                <a:solidFill>
                  <a:srgbClr val="F9AE9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6721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ource Sans Pro" panose="020B0604020202020204" pitchFamily="34" charset="0"/>
              <a:buNone/>
              <a:def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126721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Wingdings 2" panose="05020102010507070707" pitchFamily="18" charset="2"/>
              <a:buChar char=""/>
              <a:defRPr lang="en-US" sz="20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126721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Source Sans Pro" panose="020B0503030403020204" pitchFamily="34" charset="0"/>
              <a:buChar char="—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48000" indent="-216000" algn="l" defTabSz="126721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Source Sans Pro" panose="020B0503030403020204" pitchFamily="34" charset="0"/>
              <a:buChar char="—"/>
              <a:defRPr lang="en-US" sz="16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126721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 lang="en-US" sz="2000" b="1" i="0" kern="1200" dirty="0">
                <a:solidFill>
                  <a:schemeClr val="tx2"/>
                </a:solidFill>
                <a:latin typeface="+mn-lt"/>
                <a:ea typeface="+mn-ea"/>
                <a:cs typeface="Segoe UI Semibold" panose="020B0702040204020203" pitchFamily="34" charset="0"/>
              </a:defRPr>
            </a:lvl6pPr>
            <a:lvl7pPr marL="0" indent="0" algn="l" defTabSz="126721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 lang="en-US" sz="2000" b="0" i="1" kern="1200" baseline="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7pPr>
            <a:lvl8pPr marL="0" indent="0" algn="l" defTabSz="1267212" rtl="0" eaLnBrk="1" latinLnBrk="0" hangingPunct="1">
              <a:lnSpc>
                <a:spcPct val="110000"/>
              </a:lnSpc>
              <a:spcBef>
                <a:spcPts val="300"/>
              </a:spcBef>
              <a:buFont typeface="Source Sans Pro" panose="020B0604020202020204" pitchFamily="34" charset="0"/>
              <a:buNone/>
              <a:tabLst/>
              <a:defRPr sz="12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6000" indent="-216000" algn="l" defTabSz="126721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+mj-lt"/>
              <a:buAutoNum type="alphaLcParenR"/>
              <a:defRPr sz="12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355600" algn="l" defTabSz="1267212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 panose="020B0604020202020204" pitchFamily="34" charset="0"/>
              <a:buChar char="●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Business relevance</a:t>
            </a:r>
          </a:p>
          <a:p>
            <a:pPr marL="457200" marR="0" lvl="0" indent="-355600" algn="l" defTabSz="1267212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 panose="020B0604020202020204" pitchFamily="34" charset="0"/>
              <a:buChar char="●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Optimization</a:t>
            </a:r>
          </a:p>
          <a:p>
            <a:pPr marL="457200" marR="0" lvl="0" indent="-355600" algn="l" defTabSz="1267212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 panose="020B0604020202020204" pitchFamily="34" charset="0"/>
              <a:buChar char="●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Scope for modification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7DF03E0C-2D2F-8198-4949-1F59AFBA6AF7}"/>
              </a:ext>
            </a:extLst>
          </p:cNvPr>
          <p:cNvSpPr txBox="1">
            <a:spLocks/>
          </p:cNvSpPr>
          <p:nvPr/>
        </p:nvSpPr>
        <p:spPr>
          <a:xfrm>
            <a:off x="432000" y="759866"/>
            <a:ext cx="12578399" cy="379263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126721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6721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ea typeface="+mj-ea"/>
                <a:cs typeface="+mj-cs"/>
              </a:rPr>
              <a:t>🚀 Future Scope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26F4F61A-C9DF-6F07-3080-1D705C5D06AF}"/>
              </a:ext>
            </a:extLst>
          </p:cNvPr>
          <p:cNvSpPr txBox="1">
            <a:spLocks/>
          </p:cNvSpPr>
          <p:nvPr/>
        </p:nvSpPr>
        <p:spPr>
          <a:xfrm>
            <a:off x="446951" y="3204567"/>
            <a:ext cx="12578399" cy="379263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126721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000000"/>
              </a:buClr>
              <a:buSzPts val="3800"/>
            </a:pP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🎯 </a:t>
            </a:r>
            <a:r>
              <a:rPr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Impact / Novelty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572E4D1-9AB5-3E09-10C5-8ECC6B592977}"/>
              </a:ext>
            </a:extLst>
          </p:cNvPr>
          <p:cNvSpPr txBox="1">
            <a:spLocks/>
          </p:cNvSpPr>
          <p:nvPr/>
        </p:nvSpPr>
        <p:spPr>
          <a:xfrm>
            <a:off x="431999" y="3743452"/>
            <a:ext cx="12564000" cy="18365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67212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Font typeface="Source Sans Pro" panose="020B0604020202020204" pitchFamily="34" charset="0"/>
              <a:buNone/>
              <a:defRPr lang="en-US" sz="2000" b="1" i="0" kern="1200" dirty="0">
                <a:solidFill>
                  <a:srgbClr val="F9AE9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6721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ource Sans Pro" panose="020B0604020202020204" pitchFamily="34" charset="0"/>
              <a:buNone/>
              <a:def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126721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Wingdings 2" panose="05020102010507070707" pitchFamily="18" charset="2"/>
              <a:buChar char=""/>
              <a:defRPr lang="en-US" sz="20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126721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Source Sans Pro" panose="020B0503030403020204" pitchFamily="34" charset="0"/>
              <a:buChar char="—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48000" indent="-216000" algn="l" defTabSz="126721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Source Sans Pro" panose="020B0503030403020204" pitchFamily="34" charset="0"/>
              <a:buChar char="—"/>
              <a:defRPr lang="en-US" sz="16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126721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 lang="en-US" sz="2000" b="1" i="0" kern="1200" dirty="0">
                <a:solidFill>
                  <a:schemeClr val="tx2"/>
                </a:solidFill>
                <a:latin typeface="+mn-lt"/>
                <a:ea typeface="+mn-ea"/>
                <a:cs typeface="Segoe UI Semibold" panose="020B0702040204020203" pitchFamily="34" charset="0"/>
              </a:defRPr>
            </a:lvl6pPr>
            <a:lvl7pPr marL="0" indent="0" algn="l" defTabSz="126721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 lang="en-US" sz="2000" b="0" i="1" kern="1200" baseline="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7pPr>
            <a:lvl8pPr marL="0" indent="0" algn="l" defTabSz="1267212" rtl="0" eaLnBrk="1" latinLnBrk="0" hangingPunct="1">
              <a:lnSpc>
                <a:spcPct val="110000"/>
              </a:lnSpc>
              <a:spcBef>
                <a:spcPts val="300"/>
              </a:spcBef>
              <a:buFont typeface="Source Sans Pro" panose="020B0604020202020204" pitchFamily="34" charset="0"/>
              <a:buNone/>
              <a:tabLst/>
              <a:defRPr sz="12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6000" indent="-216000" algn="l" defTabSz="126721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+mj-lt"/>
              <a:buAutoNum type="alphaLcParenR"/>
              <a:defRPr sz="12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 panose="020B0604020202020204" pitchFamily="34" charset="0"/>
              <a:buChar char="●"/>
            </a:pPr>
            <a:r>
              <a:rPr lang="en-IN" b="0">
                <a:solidFill>
                  <a:schemeClr val="tx1"/>
                </a:solidFill>
                <a:latin typeface="Source Sans Pro"/>
              </a:rPr>
              <a:t>Once the solution is adopted, what impact would it create?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3BEEE4-FBE3-E552-6E5A-443DE2A5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</a:rPr>
              <a:t>Broadridge Indian Innovation Hackathon</a:t>
            </a:r>
          </a:p>
        </p:txBody>
      </p:sp>
    </p:spTree>
    <p:extLst>
      <p:ext uri="{BB962C8B-B14F-4D97-AF65-F5344CB8AC3E}">
        <p14:creationId xmlns:p14="http://schemas.microsoft.com/office/powerpoint/2010/main" val="2421358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2976B1-085D-C4A9-CD25-E12114AC3661}"/>
              </a:ext>
            </a:extLst>
          </p:cNvPr>
          <p:cNvSpPr txBox="1"/>
          <p:nvPr/>
        </p:nvSpPr>
        <p:spPr>
          <a:xfrm>
            <a:off x="5220600" y="3195410"/>
            <a:ext cx="1750800" cy="46717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defTabSz="1008044">
              <a:lnSpc>
                <a:spcPct val="110000"/>
              </a:lnSpc>
              <a:spcBef>
                <a:spcPts val="1400"/>
              </a:spcBef>
              <a:spcAft>
                <a:spcPts val="600"/>
              </a:spcAft>
              <a:buFont typeface="Source Sans Pro" panose="020B0604020202020204" pitchFamily="34" charset="0"/>
              <a:buNone/>
            </a:pPr>
            <a:r>
              <a:rPr lang="en-US" sz="2400" b="1" dirty="0">
                <a:latin typeface="Source Sans Pro"/>
                <a:ea typeface="Calibri"/>
                <a:cs typeface="Calibri"/>
                <a:sym typeface="Calibri"/>
              </a:rPr>
              <a:t>Thank You</a:t>
            </a:r>
            <a:endParaRPr lang="en-IN" sz="2400" b="1" dirty="0">
              <a:latin typeface="Source Sans Pro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076FF0-F762-031E-27D3-FF286D99F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</a:rPr>
              <a:t>Broadridge Indian Innovation Hackathon</a:t>
            </a:r>
          </a:p>
        </p:txBody>
      </p:sp>
    </p:spTree>
    <p:extLst>
      <p:ext uri="{BB962C8B-B14F-4D97-AF65-F5344CB8AC3E}">
        <p14:creationId xmlns:p14="http://schemas.microsoft.com/office/powerpoint/2010/main" val="1030120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302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Source Sans Pro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Medha Sandill</dc:creator>
  <cp:lastModifiedBy>Guptha, Abhinav</cp:lastModifiedBy>
  <cp:revision>2</cp:revision>
  <dcterms:created xsi:type="dcterms:W3CDTF">2023-03-21T08:39:59Z</dcterms:created>
  <dcterms:modified xsi:type="dcterms:W3CDTF">2023-03-26T11:01:36Z</dcterms:modified>
</cp:coreProperties>
</file>