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Source Sans Pr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SourceSansPro-bold.fntdata"/><Relationship Id="rId16" Type="http://schemas.openxmlformats.org/officeDocument/2006/relationships/font" Target="fonts/SourceSansPro-regular.fntdata"/><Relationship Id="rId5" Type="http://schemas.openxmlformats.org/officeDocument/2006/relationships/slide" Target="slides/slide1.xml"/><Relationship Id="rId19" Type="http://schemas.openxmlformats.org/officeDocument/2006/relationships/font" Target="fonts/SourceSansPro-boldItalic.fntdata"/><Relationship Id="rId6" Type="http://schemas.openxmlformats.org/officeDocument/2006/relationships/slide" Target="slides/slide2.xml"/><Relationship Id="rId18" Type="http://schemas.openxmlformats.org/officeDocument/2006/relationships/font" Target="fonts/SourceSansPr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21588b435c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221588b435c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21588b435c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221588b435c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16178be90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2216178be90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16178be90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2216178be90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github.com/sinisterdaddy/Broadridge" TargetMode="Externa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com/sinisterdaddy/Broadridge"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github.com/sinisterdaddy/Broadridge"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ithub.com/sinisterdaddy/Broadridge"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github.com/sinisterdaddy/Broadridge"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github.com/sinisterdaddy/Broadridge/blob/main/flowchart/Flowchart.png" TargetMode="External"/><Relationship Id="rId4" Type="http://schemas.openxmlformats.org/officeDocument/2006/relationships/hyperlink" Target="https://github.com/sinisterdaddy/Broadridge/tree/main/images%20and%20videos" TargetMode="External"/><Relationship Id="rId5" Type="http://schemas.openxmlformats.org/officeDocument/2006/relationships/hyperlink" Target="https://github.com/sinisterdaddy/Broadridge" TargetMode="External"/><Relationship Id="rId6" Type="http://schemas.openxmlformats.org/officeDocument/2006/relationships/hyperlink" Target="https://github.com/sinisterdaddy/Broadridge" TargetMode="External"/><Relationship Id="rId7"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github.com/sinisterdaddy/Broadridge"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github.com/sinisterdaddy/Broadridge" TargetMode="External"/><Relationship Id="rId4" Type="http://schemas.openxmlformats.org/officeDocument/2006/relationships/image" Target="../media/image3.png"/><Relationship Id="rId5" Type="http://schemas.openxmlformats.org/officeDocument/2006/relationships/image" Target="../media/image4.jpg"/><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github.com/sinisterdaddy/Broadridge"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nvSpPr>
        <p:spPr>
          <a:xfrm>
            <a:off x="2025541" y="3817982"/>
            <a:ext cx="8140917" cy="444603"/>
          </a:xfrm>
          <a:prstGeom prst="rect">
            <a:avLst/>
          </a:prstGeom>
          <a:noFill/>
          <a:ln>
            <a:noFill/>
          </a:ln>
        </p:spPr>
        <p:txBody>
          <a:bodyPr anchorCtr="0" anchor="b" bIns="0" lIns="0" spcFirstLastPara="1" rIns="0" wrap="square" tIns="0">
            <a:noAutofit/>
          </a:bodyPr>
          <a:lstStyle/>
          <a:p>
            <a:pPr indent="0" lvl="0" marL="0" marR="0" rtl="0" algn="ctr">
              <a:lnSpc>
                <a:spcPct val="110000"/>
              </a:lnSpc>
              <a:spcBef>
                <a:spcPts val="0"/>
              </a:spcBef>
              <a:spcAft>
                <a:spcPts val="0"/>
              </a:spcAft>
              <a:buClr>
                <a:schemeClr val="dk1"/>
              </a:buClr>
              <a:buSzPts val="2800"/>
              <a:buFont typeface="Source Sans Pro"/>
              <a:buNone/>
            </a:pPr>
            <a:r>
              <a:rPr b="0" i="0" lang="en-US" sz="2800" u="none" cap="none" strike="noStrike">
                <a:solidFill>
                  <a:schemeClr val="dk1"/>
                </a:solidFill>
                <a:latin typeface="Source Sans Pro"/>
                <a:ea typeface="Source Sans Pro"/>
                <a:cs typeface="Source Sans Pro"/>
                <a:sym typeface="Source Sans Pro"/>
              </a:rPr>
              <a:t>Hackathon Idea Submission </a:t>
            </a:r>
            <a:endParaRPr/>
          </a:p>
        </p:txBody>
      </p:sp>
      <p:pic>
        <p:nvPicPr>
          <p:cNvPr id="89" name="Google Shape;89;p13"/>
          <p:cNvPicPr preferRelativeResize="0"/>
          <p:nvPr/>
        </p:nvPicPr>
        <p:blipFill rotWithShape="1">
          <a:blip r:embed="rId3">
            <a:alphaModFix/>
          </a:blip>
          <a:srcRect b="0" l="0" r="0" t="0"/>
          <a:stretch/>
        </p:blipFill>
        <p:spPr>
          <a:xfrm>
            <a:off x="0" y="1531665"/>
            <a:ext cx="12192000" cy="1897335"/>
          </a:xfrm>
          <a:prstGeom prst="rect">
            <a:avLst/>
          </a:prstGeom>
          <a:noFill/>
          <a:ln>
            <a:noFill/>
          </a:ln>
        </p:spPr>
      </p:pic>
      <p:sp>
        <p:nvSpPr>
          <p:cNvPr id="90" name="Google Shape;9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chemeClr val="dk1"/>
                </a:solidFill>
              </a:rPr>
              <a:t>Broadridge Indian Innovation Hackathon</a:t>
            </a:r>
            <a:endParaRPr>
              <a:solidFill>
                <a:schemeClr val="dk1"/>
              </a:solidFill>
            </a:endParaRP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nvSpPr>
        <p:spPr>
          <a:xfrm>
            <a:off x="446950" y="1217050"/>
            <a:ext cx="11737500" cy="1325400"/>
          </a:xfrm>
          <a:prstGeom prst="rect">
            <a:avLst/>
          </a:prstGeom>
          <a:noFill/>
          <a:ln>
            <a:noFill/>
          </a:ln>
        </p:spPr>
        <p:txBody>
          <a:bodyPr anchorCtr="0" anchor="t" bIns="0" lIns="0" spcFirstLastPara="1" rIns="0" wrap="square" tIns="0">
            <a:noAutofit/>
          </a:bodyPr>
          <a:lstStyle/>
          <a:p>
            <a:pPr indent="-336550" lvl="0" marL="457200" marR="0" rtl="0" algn="l">
              <a:lnSpc>
                <a:spcPct val="115000"/>
              </a:lnSpc>
              <a:spcBef>
                <a:spcPts val="0"/>
              </a:spcBef>
              <a:spcAft>
                <a:spcPts val="0"/>
              </a:spcAft>
              <a:buClr>
                <a:srgbClr val="FFFFFF"/>
              </a:buClr>
              <a:buSzPts val="1700"/>
              <a:buFont typeface="Source Sans Pro"/>
              <a:buChar char="●"/>
            </a:pPr>
            <a:r>
              <a:t/>
            </a:r>
            <a:endParaRPr sz="1700">
              <a:solidFill>
                <a:schemeClr val="dk1"/>
              </a:solidFill>
              <a:latin typeface="Source Sans Pro"/>
              <a:ea typeface="Source Sans Pro"/>
              <a:cs typeface="Source Sans Pro"/>
              <a:sym typeface="Source Sans Pro"/>
            </a:endParaRPr>
          </a:p>
        </p:txBody>
      </p:sp>
      <p:sp>
        <p:nvSpPr>
          <p:cNvPr id="163" name="Google Shape;163;p22"/>
          <p:cNvSpPr txBox="1"/>
          <p:nvPr/>
        </p:nvSpPr>
        <p:spPr>
          <a:xfrm>
            <a:off x="432000" y="759875"/>
            <a:ext cx="11410200" cy="379200"/>
          </a:xfrm>
          <a:prstGeom prst="rect">
            <a:avLst/>
          </a:prstGeom>
          <a:noFill/>
          <a:ln>
            <a:noFill/>
          </a:ln>
        </p:spPr>
        <p:txBody>
          <a:bodyPr anchorCtr="0" anchor="ctr" bIns="45700" lIns="0" spcFirstLastPara="1" rIns="91425" wrap="square" tIns="45700">
            <a:noAutofit/>
          </a:bodyPr>
          <a:lstStyle/>
          <a:p>
            <a:pPr indent="0" lvl="0" marL="0" rtl="0" algn="l">
              <a:lnSpc>
                <a:spcPct val="120000"/>
              </a:lnSpc>
              <a:spcBef>
                <a:spcPts val="0"/>
              </a:spcBef>
              <a:spcAft>
                <a:spcPts val="0"/>
              </a:spcAft>
              <a:buClr>
                <a:schemeClr val="dk1"/>
              </a:buClr>
              <a:buSzPts val="1100"/>
              <a:buFont typeface="Arial"/>
              <a:buNone/>
            </a:pPr>
            <a:r>
              <a:t/>
            </a:r>
            <a:endParaRPr b="1" sz="2400">
              <a:solidFill>
                <a:schemeClr val="dk1"/>
              </a:solidFill>
              <a:latin typeface="Source Sans Pro"/>
              <a:ea typeface="Source Sans Pro"/>
              <a:cs typeface="Source Sans Pro"/>
              <a:sym typeface="Source Sans Pro"/>
            </a:endParaRPr>
          </a:p>
          <a:p>
            <a:pPr indent="0" lvl="0" marL="0" rtl="0" algn="l">
              <a:lnSpc>
                <a:spcPct val="120000"/>
              </a:lnSpc>
              <a:spcBef>
                <a:spcPts val="0"/>
              </a:spcBef>
              <a:spcAft>
                <a:spcPts val="0"/>
              </a:spcAft>
              <a:buClr>
                <a:schemeClr val="dk1"/>
              </a:buClr>
              <a:buSzPts val="1100"/>
              <a:buFont typeface="Arial"/>
              <a:buNone/>
            </a:pPr>
            <a:r>
              <a:t/>
            </a:r>
            <a:endParaRPr b="1" sz="2400">
              <a:solidFill>
                <a:schemeClr val="dk1"/>
              </a:solidFill>
              <a:latin typeface="Source Sans Pro"/>
              <a:ea typeface="Source Sans Pro"/>
              <a:cs typeface="Source Sans Pro"/>
              <a:sym typeface="Source Sans Pro"/>
            </a:endParaRPr>
          </a:p>
          <a:p>
            <a:pPr indent="0" lvl="0" marL="0" rtl="0" algn="l">
              <a:lnSpc>
                <a:spcPct val="120000"/>
              </a:lnSpc>
              <a:spcBef>
                <a:spcPts val="0"/>
              </a:spcBef>
              <a:spcAft>
                <a:spcPts val="0"/>
              </a:spcAft>
              <a:buClr>
                <a:schemeClr val="dk1"/>
              </a:buClr>
              <a:buSzPts val="1100"/>
              <a:buFont typeface="Arial"/>
              <a:buNone/>
            </a:pPr>
            <a:r>
              <a:t/>
            </a:r>
            <a:endParaRPr b="1" sz="2400">
              <a:solidFill>
                <a:schemeClr val="dk1"/>
              </a:solidFill>
              <a:latin typeface="Source Sans Pro"/>
              <a:ea typeface="Source Sans Pro"/>
              <a:cs typeface="Source Sans Pro"/>
              <a:sym typeface="Source Sans Pro"/>
            </a:endParaRPr>
          </a:p>
          <a:p>
            <a:pPr indent="0" lvl="0" marL="0" rtl="0" algn="l">
              <a:lnSpc>
                <a:spcPct val="120000"/>
              </a:lnSpc>
              <a:spcBef>
                <a:spcPts val="0"/>
              </a:spcBef>
              <a:spcAft>
                <a:spcPts val="0"/>
              </a:spcAft>
              <a:buClr>
                <a:schemeClr val="dk1"/>
              </a:buClr>
              <a:buSzPts val="1100"/>
              <a:buFont typeface="Arial"/>
              <a:buNone/>
            </a:pPr>
            <a:r>
              <a:t/>
            </a:r>
            <a:endParaRPr b="1" sz="2400">
              <a:solidFill>
                <a:schemeClr val="dk1"/>
              </a:solidFill>
              <a:latin typeface="Source Sans Pro"/>
              <a:ea typeface="Source Sans Pro"/>
              <a:cs typeface="Source Sans Pro"/>
              <a:sym typeface="Source Sans Pro"/>
            </a:endParaRPr>
          </a:p>
          <a:p>
            <a:pPr indent="0" lvl="0" marL="0" rtl="0" algn="l">
              <a:lnSpc>
                <a:spcPct val="120000"/>
              </a:lnSpc>
              <a:spcBef>
                <a:spcPts val="0"/>
              </a:spcBef>
              <a:spcAft>
                <a:spcPts val="0"/>
              </a:spcAft>
              <a:buClr>
                <a:schemeClr val="dk1"/>
              </a:buClr>
              <a:buSzPts val="1100"/>
              <a:buFont typeface="Arial"/>
              <a:buNone/>
            </a:pPr>
            <a:r>
              <a:t/>
            </a:r>
            <a:endParaRPr b="1" sz="2400">
              <a:solidFill>
                <a:schemeClr val="dk1"/>
              </a:solidFill>
              <a:latin typeface="Source Sans Pro"/>
              <a:ea typeface="Source Sans Pro"/>
              <a:cs typeface="Source Sans Pro"/>
              <a:sym typeface="Source Sans Pro"/>
            </a:endParaRPr>
          </a:p>
          <a:p>
            <a:pPr indent="0" lvl="0" marL="0" rtl="0" algn="l">
              <a:lnSpc>
                <a:spcPct val="120000"/>
              </a:lnSpc>
              <a:spcBef>
                <a:spcPts val="0"/>
              </a:spcBef>
              <a:spcAft>
                <a:spcPts val="0"/>
              </a:spcAft>
              <a:buClr>
                <a:schemeClr val="dk1"/>
              </a:buClr>
              <a:buSzPts val="1100"/>
              <a:buFont typeface="Arial"/>
              <a:buNone/>
            </a:pPr>
            <a:r>
              <a:rPr b="1" lang="en-US" sz="2400">
                <a:solidFill>
                  <a:schemeClr val="dk1"/>
                </a:solidFill>
                <a:latin typeface="Source Sans Pro"/>
                <a:ea typeface="Source Sans Pro"/>
                <a:cs typeface="Source Sans Pro"/>
                <a:sym typeface="Source Sans Pro"/>
              </a:rPr>
              <a:t>🎯 Impact / Novelty</a:t>
            </a:r>
            <a:endParaRPr b="1" sz="2400">
              <a:solidFill>
                <a:schemeClr val="dk1"/>
              </a:solidFill>
              <a:latin typeface="Source Sans Pro"/>
              <a:ea typeface="Source Sans Pro"/>
              <a:cs typeface="Source Sans Pro"/>
              <a:sym typeface="Source Sans Pro"/>
            </a:endParaRPr>
          </a:p>
          <a:p>
            <a:pPr indent="0" lvl="0" marL="0" rtl="0" algn="l">
              <a:lnSpc>
                <a:spcPct val="115000"/>
              </a:lnSpc>
              <a:spcBef>
                <a:spcPts val="0"/>
              </a:spcBef>
              <a:spcAft>
                <a:spcPts val="0"/>
              </a:spcAft>
              <a:buClr>
                <a:schemeClr val="dk1"/>
              </a:buClr>
              <a:buSzPts val="1100"/>
              <a:buFont typeface="Arial"/>
              <a:buNone/>
            </a:pPr>
            <a:r>
              <a:t/>
            </a:r>
            <a:endParaRPr b="1" sz="2400">
              <a:solidFill>
                <a:schemeClr val="dk1"/>
              </a:solidFill>
              <a:latin typeface="Source Sans Pro"/>
              <a:ea typeface="Source Sans Pro"/>
              <a:cs typeface="Source Sans Pro"/>
              <a:sym typeface="Source Sans Pro"/>
            </a:endParaRPr>
          </a:p>
          <a:p>
            <a:pPr indent="-336550" lvl="0" marL="457200" rtl="0" algn="l">
              <a:lnSpc>
                <a:spcPct val="115000"/>
              </a:lnSpc>
              <a:spcBef>
                <a:spcPts val="0"/>
              </a:spcBef>
              <a:spcAft>
                <a:spcPts val="0"/>
              </a:spcAft>
              <a:buClr>
                <a:schemeClr val="lt1"/>
              </a:buClr>
              <a:buSzPts val="1700"/>
              <a:buFont typeface="Source Sans Pro"/>
              <a:buChar char="●"/>
            </a:pPr>
            <a:r>
              <a:rPr lang="en-US" sz="1700">
                <a:solidFill>
                  <a:schemeClr val="dk1"/>
                </a:solidFill>
                <a:latin typeface="Source Sans Pro"/>
                <a:ea typeface="Source Sans Pro"/>
                <a:cs typeface="Source Sans Pro"/>
                <a:sym typeface="Source Sans Pro"/>
              </a:rPr>
              <a:t>The adoption of the Dexi chatbot solution would have a significant impact on the organization by improving the accessibility and usability of internal private data for employees. This would lead to increased efficiency, productivity, and better decision-making. The solution's ability to handle a wide variety of natural language queries related to the organization's internal data would result in faster and more accurate retrieval of information. Additionally, the chatbot's integration with Chat GPT technology would make it more intelligent and capable of handling complex queries. Overall, the adoption of Dexi would improve the organization's operational efficiency and drive better business outcomes.</a:t>
            </a:r>
            <a:endParaRPr b="1" sz="2400">
              <a:solidFill>
                <a:schemeClr val="dk1"/>
              </a:solidFill>
              <a:latin typeface="Source Sans Pro"/>
              <a:ea typeface="Source Sans Pro"/>
              <a:cs typeface="Source Sans Pro"/>
              <a:sym typeface="Source Sans Pro"/>
            </a:endParaRPr>
          </a:p>
        </p:txBody>
      </p:sp>
      <p:sp>
        <p:nvSpPr>
          <p:cNvPr id="164" name="Google Shape;164;p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chemeClr val="dk1"/>
                </a:solidFill>
              </a:rPr>
              <a:t>Broadridge Indian Innovation Hackathon</a:t>
            </a:r>
            <a:endParaRPr/>
          </a:p>
        </p:txBody>
      </p:sp>
      <p:pic>
        <p:nvPicPr>
          <p:cNvPr id="165" name="Google Shape;165;p22">
            <a:hlinkClick r:id="rId3"/>
          </p:cNvPr>
          <p:cNvPicPr preferRelativeResize="0"/>
          <p:nvPr/>
        </p:nvPicPr>
        <p:blipFill>
          <a:blip r:embed="rId4">
            <a:alphaModFix/>
          </a:blip>
          <a:stretch>
            <a:fillRect/>
          </a:stretch>
        </p:blipFill>
        <p:spPr>
          <a:xfrm>
            <a:off x="10379449" y="5270324"/>
            <a:ext cx="662500" cy="662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nvSpPr>
        <p:spPr>
          <a:xfrm>
            <a:off x="5220600" y="3195410"/>
            <a:ext cx="1750800" cy="467179"/>
          </a:xfrm>
          <a:prstGeom prst="rect">
            <a:avLst/>
          </a:prstGeom>
          <a:noFill/>
          <a:ln>
            <a:noFill/>
          </a:ln>
        </p:spPr>
        <p:txBody>
          <a:bodyPr anchorCtr="0" anchor="ctr" bIns="45700" lIns="91425" spcFirstLastPara="1" rIns="91425" wrap="square" tIns="45700">
            <a:spAutoFit/>
          </a:bodyPr>
          <a:lstStyle/>
          <a:p>
            <a:pPr indent="0" lvl="0" marL="0" marR="0" rtl="0" algn="ctr">
              <a:lnSpc>
                <a:spcPct val="110000"/>
              </a:lnSpc>
              <a:spcBef>
                <a:spcPts val="0"/>
              </a:spcBef>
              <a:spcAft>
                <a:spcPts val="0"/>
              </a:spcAft>
              <a:buClr>
                <a:schemeClr val="dk1"/>
              </a:buClr>
              <a:buSzPts val="2400"/>
              <a:buFont typeface="Source Sans Pro"/>
              <a:buNone/>
            </a:pPr>
            <a:r>
              <a:rPr b="1" i="0" lang="en-US" sz="2400" u="none" cap="none" strike="noStrike">
                <a:solidFill>
                  <a:schemeClr val="dk1"/>
                </a:solidFill>
                <a:latin typeface="Source Sans Pro"/>
                <a:ea typeface="Source Sans Pro"/>
                <a:cs typeface="Source Sans Pro"/>
                <a:sym typeface="Source Sans Pro"/>
              </a:rPr>
              <a:t>Thank You</a:t>
            </a:r>
            <a:endParaRPr b="1" i="0" sz="2400" u="none" cap="none" strike="noStrike">
              <a:solidFill>
                <a:schemeClr val="dk1"/>
              </a:solidFill>
              <a:latin typeface="Source Sans Pro"/>
              <a:ea typeface="Source Sans Pro"/>
              <a:cs typeface="Source Sans Pro"/>
              <a:sym typeface="Source Sans Pro"/>
            </a:endParaRPr>
          </a:p>
        </p:txBody>
      </p:sp>
      <p:sp>
        <p:nvSpPr>
          <p:cNvPr id="171" name="Google Shape;17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chemeClr val="dk1"/>
                </a:solidFill>
              </a:rPr>
              <a:t>Broadridge Indian Innovation Hackathon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nvSpPr>
        <p:spPr>
          <a:xfrm>
            <a:off x="499525" y="1316400"/>
            <a:ext cx="11216100" cy="5264700"/>
          </a:xfrm>
          <a:prstGeom prst="rect">
            <a:avLst/>
          </a:prstGeom>
          <a:noFill/>
          <a:ln>
            <a:noFill/>
          </a:ln>
        </p:spPr>
        <p:txBody>
          <a:bodyPr anchorCtr="0" anchor="t" bIns="0" lIns="0" spcFirstLastPara="1" rIns="0" wrap="square" tIns="0">
            <a:noAutofit/>
          </a:bodyPr>
          <a:lstStyle/>
          <a:p>
            <a:pPr indent="-355600" lvl="0" marL="457200" rtl="0" algn="l">
              <a:lnSpc>
                <a:spcPct val="110000"/>
              </a:lnSpc>
              <a:spcBef>
                <a:spcPts val="0"/>
              </a:spcBef>
              <a:spcAft>
                <a:spcPts val="0"/>
              </a:spcAft>
              <a:buClr>
                <a:schemeClr val="dk1"/>
              </a:buClr>
              <a:buSzPts val="2000"/>
              <a:buFont typeface="Source Sans Pro"/>
              <a:buChar char="●"/>
            </a:pPr>
            <a:r>
              <a:rPr lang="en-US" sz="2000">
                <a:solidFill>
                  <a:schemeClr val="dk1"/>
                </a:solidFill>
                <a:latin typeface="Source Sans Pro"/>
                <a:ea typeface="Source Sans Pro"/>
                <a:cs typeface="Source Sans Pro"/>
                <a:sym typeface="Source Sans Pro"/>
              </a:rPr>
              <a:t>Team Name: DubsOnly</a:t>
            </a:r>
            <a:endParaRPr>
              <a:solidFill>
                <a:schemeClr val="dk1"/>
              </a:solidFill>
            </a:endParaRPr>
          </a:p>
          <a:p>
            <a:pPr indent="-355600" lvl="0" marL="1828800" rtl="0" algn="l">
              <a:lnSpc>
                <a:spcPct val="110000"/>
              </a:lnSpc>
              <a:spcBef>
                <a:spcPts val="0"/>
              </a:spcBef>
              <a:spcAft>
                <a:spcPts val="0"/>
              </a:spcAft>
              <a:buClr>
                <a:schemeClr val="dk1"/>
              </a:buClr>
              <a:buSzPts val="2000"/>
              <a:buFont typeface="Source Sans Pro"/>
              <a:buChar char="●"/>
            </a:pPr>
            <a:r>
              <a:rPr lang="en-US" sz="2000">
                <a:solidFill>
                  <a:schemeClr val="dk1"/>
                </a:solidFill>
                <a:latin typeface="Source Sans Pro"/>
                <a:ea typeface="Source Sans Pro"/>
                <a:cs typeface="Source Sans Pro"/>
                <a:sym typeface="Source Sans Pro"/>
              </a:rPr>
              <a:t>Member 1: Radha Krishna Garg</a:t>
            </a:r>
            <a:endParaRPr>
              <a:solidFill>
                <a:schemeClr val="dk1"/>
              </a:solidFill>
            </a:endParaRPr>
          </a:p>
          <a:p>
            <a:pPr indent="-355600" lvl="0" marL="1828800" rtl="0" algn="l">
              <a:lnSpc>
                <a:spcPct val="110000"/>
              </a:lnSpc>
              <a:spcBef>
                <a:spcPts val="0"/>
              </a:spcBef>
              <a:spcAft>
                <a:spcPts val="0"/>
              </a:spcAft>
              <a:buClr>
                <a:schemeClr val="dk1"/>
              </a:buClr>
              <a:buSzPts val="2000"/>
              <a:buFont typeface="Source Sans Pro"/>
              <a:buChar char="●"/>
            </a:pPr>
            <a:r>
              <a:rPr lang="en-US" sz="2000">
                <a:solidFill>
                  <a:schemeClr val="dk1"/>
                </a:solidFill>
                <a:latin typeface="Source Sans Pro"/>
                <a:ea typeface="Source Sans Pro"/>
                <a:cs typeface="Source Sans Pro"/>
                <a:sym typeface="Source Sans Pro"/>
              </a:rPr>
              <a:t>Member 2: Md. Anas Jamal</a:t>
            </a:r>
            <a:endParaRPr>
              <a:solidFill>
                <a:schemeClr val="dk1"/>
              </a:solidFill>
            </a:endParaRPr>
          </a:p>
          <a:p>
            <a:pPr indent="-355600" lvl="0" marL="1828800" rtl="0" algn="l">
              <a:lnSpc>
                <a:spcPct val="110000"/>
              </a:lnSpc>
              <a:spcBef>
                <a:spcPts val="0"/>
              </a:spcBef>
              <a:spcAft>
                <a:spcPts val="0"/>
              </a:spcAft>
              <a:buClr>
                <a:schemeClr val="dk1"/>
              </a:buClr>
              <a:buSzPts val="2000"/>
              <a:buFont typeface="Source Sans Pro"/>
              <a:buChar char="●"/>
            </a:pPr>
            <a:r>
              <a:rPr lang="en-US" sz="2000">
                <a:solidFill>
                  <a:schemeClr val="dk1"/>
                </a:solidFill>
                <a:latin typeface="Source Sans Pro"/>
                <a:ea typeface="Source Sans Pro"/>
                <a:cs typeface="Source Sans Pro"/>
                <a:sym typeface="Source Sans Pro"/>
              </a:rPr>
              <a:t>Member 3: Aryan Gupta</a:t>
            </a:r>
            <a:endParaRPr sz="2000">
              <a:solidFill>
                <a:schemeClr val="dk1"/>
              </a:solidFill>
              <a:latin typeface="Source Sans Pro"/>
              <a:ea typeface="Source Sans Pro"/>
              <a:cs typeface="Source Sans Pro"/>
              <a:sym typeface="Source Sans Pro"/>
            </a:endParaRPr>
          </a:p>
          <a:p>
            <a:pPr indent="-355600" lvl="0" marL="1828800" rtl="0" algn="l">
              <a:lnSpc>
                <a:spcPct val="110000"/>
              </a:lnSpc>
              <a:spcBef>
                <a:spcPts val="0"/>
              </a:spcBef>
              <a:spcAft>
                <a:spcPts val="0"/>
              </a:spcAft>
              <a:buClr>
                <a:schemeClr val="dk1"/>
              </a:buClr>
              <a:buSzPts val="2000"/>
              <a:buFont typeface="Source Sans Pro"/>
              <a:buChar char="●"/>
            </a:pPr>
            <a:r>
              <a:rPr lang="en-US" sz="2000">
                <a:solidFill>
                  <a:schemeClr val="dk1"/>
                </a:solidFill>
                <a:latin typeface="Source Sans Pro"/>
                <a:ea typeface="Source Sans Pro"/>
                <a:cs typeface="Source Sans Pro"/>
                <a:sym typeface="Source Sans Pro"/>
              </a:rPr>
              <a:t>Member 4: Chirag Gupta</a:t>
            </a:r>
            <a:endParaRPr sz="2000">
              <a:solidFill>
                <a:schemeClr val="dk1"/>
              </a:solidFill>
              <a:latin typeface="Source Sans Pro"/>
              <a:ea typeface="Source Sans Pro"/>
              <a:cs typeface="Source Sans Pro"/>
              <a:sym typeface="Source Sans Pro"/>
            </a:endParaRPr>
          </a:p>
          <a:p>
            <a:pPr indent="0" lvl="0" marL="0" marR="0" rtl="0" algn="l">
              <a:lnSpc>
                <a:spcPct val="110000"/>
              </a:lnSpc>
              <a:spcBef>
                <a:spcPts val="2400"/>
              </a:spcBef>
              <a:spcAft>
                <a:spcPts val="0"/>
              </a:spcAft>
              <a:buClr>
                <a:srgbClr val="F9AE91"/>
              </a:buClr>
              <a:buSzPts val="2000"/>
              <a:buFont typeface="Source Sans Pro"/>
              <a:buNone/>
            </a:pPr>
            <a:r>
              <a:t/>
            </a:r>
            <a:endParaRPr b="1" sz="2000">
              <a:solidFill>
                <a:schemeClr val="dk1"/>
              </a:solidFill>
              <a:latin typeface="Source Sans Pro"/>
              <a:ea typeface="Source Sans Pro"/>
              <a:cs typeface="Source Sans Pro"/>
              <a:sym typeface="Source Sans Pro"/>
            </a:endParaRPr>
          </a:p>
          <a:p>
            <a:pPr indent="0" lvl="0" marL="0" marR="0" rtl="0" algn="l">
              <a:lnSpc>
                <a:spcPct val="110000"/>
              </a:lnSpc>
              <a:spcBef>
                <a:spcPts val="2400"/>
              </a:spcBef>
              <a:spcAft>
                <a:spcPts val="0"/>
              </a:spcAft>
              <a:buClr>
                <a:schemeClr val="dk1"/>
              </a:buClr>
              <a:buSzPts val="2000"/>
              <a:buFont typeface="Source Sans Pro"/>
              <a:buNone/>
            </a:pPr>
            <a:r>
              <a:rPr b="1" i="0" lang="en-US" sz="2000" u="none" cap="none" strike="noStrike">
                <a:solidFill>
                  <a:schemeClr val="dk1"/>
                </a:solidFill>
                <a:latin typeface="Source Sans Pro"/>
                <a:ea typeface="Source Sans Pro"/>
                <a:cs typeface="Source Sans Pro"/>
                <a:sym typeface="Source Sans Pro"/>
              </a:rPr>
              <a:t>📝 Theme Name: </a:t>
            </a:r>
            <a:r>
              <a:rPr lang="en-US"/>
              <a:t> </a:t>
            </a:r>
            <a:r>
              <a:rPr lang="en-US" sz="2000">
                <a:solidFill>
                  <a:schemeClr val="dk1"/>
                </a:solidFill>
                <a:latin typeface="Source Sans Pro"/>
                <a:ea typeface="Source Sans Pro"/>
                <a:cs typeface="Source Sans Pro"/>
                <a:sym typeface="Source Sans Pro"/>
              </a:rPr>
              <a:t>ChatGPT powered assistance</a:t>
            </a:r>
            <a:endParaRPr b="0" i="0" sz="2000" u="none" cap="none" strike="noStrike">
              <a:solidFill>
                <a:schemeClr val="dk1"/>
              </a:solidFill>
              <a:latin typeface="Source Sans Pro"/>
              <a:ea typeface="Source Sans Pro"/>
              <a:cs typeface="Source Sans Pro"/>
              <a:sym typeface="Source Sans Pro"/>
            </a:endParaRPr>
          </a:p>
          <a:p>
            <a:pPr indent="-114399" lvl="2" marL="216000" marR="0" rtl="0" algn="l">
              <a:lnSpc>
                <a:spcPct val="110000"/>
              </a:lnSpc>
              <a:spcBef>
                <a:spcPts val="600"/>
              </a:spcBef>
              <a:spcAft>
                <a:spcPts val="0"/>
              </a:spcAft>
              <a:buClr>
                <a:srgbClr val="FFFFFF"/>
              </a:buClr>
              <a:buSzPts val="1600"/>
              <a:buFont typeface="Noto Sans Symbols"/>
              <a:buNone/>
            </a:pPr>
            <a:r>
              <a:t/>
            </a:r>
            <a:endParaRPr b="0" i="0" sz="2000" u="none" cap="none" strike="noStrike">
              <a:solidFill>
                <a:schemeClr val="dk1"/>
              </a:solidFill>
              <a:latin typeface="Source Sans Pro"/>
              <a:ea typeface="Source Sans Pro"/>
              <a:cs typeface="Source Sans Pro"/>
              <a:sym typeface="Source Sans Pro"/>
            </a:endParaRPr>
          </a:p>
        </p:txBody>
      </p:sp>
      <p:sp>
        <p:nvSpPr>
          <p:cNvPr id="96" name="Google Shape;96;p14"/>
          <p:cNvSpPr txBox="1"/>
          <p:nvPr/>
        </p:nvSpPr>
        <p:spPr>
          <a:xfrm>
            <a:off x="432000" y="680139"/>
            <a:ext cx="10609957" cy="379263"/>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dk1"/>
              </a:buClr>
              <a:buSzPts val="2400"/>
              <a:buFont typeface="Source Sans Pro"/>
              <a:buNone/>
            </a:pPr>
            <a:r>
              <a:rPr b="1" i="0" lang="en-US" sz="2400" u="none" cap="none" strike="noStrike">
                <a:solidFill>
                  <a:schemeClr val="dk1"/>
                </a:solidFill>
                <a:latin typeface="Source Sans Pro"/>
                <a:ea typeface="Source Sans Pro"/>
                <a:cs typeface="Source Sans Pro"/>
                <a:sym typeface="Source Sans Pro"/>
              </a:rPr>
              <a:t>👨‍👦‍👦 Team name and member details</a:t>
            </a:r>
            <a:endParaRPr/>
          </a:p>
        </p:txBody>
      </p:sp>
      <p:sp>
        <p:nvSpPr>
          <p:cNvPr id="97" name="Google Shape;9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Broadridge Indian Innovation Hackathon</a:t>
            </a:r>
            <a:endParaRPr/>
          </a:p>
        </p:txBody>
      </p:sp>
      <p:pic>
        <p:nvPicPr>
          <p:cNvPr id="98" name="Google Shape;98;p14">
            <a:hlinkClick r:id="rId3"/>
          </p:cNvPr>
          <p:cNvPicPr preferRelativeResize="0"/>
          <p:nvPr/>
        </p:nvPicPr>
        <p:blipFill>
          <a:blip r:embed="rId4">
            <a:alphaModFix/>
          </a:blip>
          <a:stretch>
            <a:fillRect/>
          </a:stretch>
        </p:blipFill>
        <p:spPr>
          <a:xfrm>
            <a:off x="10379449" y="5270324"/>
            <a:ext cx="662500" cy="662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nvSpPr>
        <p:spPr>
          <a:xfrm>
            <a:off x="473475" y="1533575"/>
            <a:ext cx="10527000" cy="3549900"/>
          </a:xfrm>
          <a:prstGeom prst="rect">
            <a:avLst/>
          </a:prstGeom>
          <a:noFill/>
          <a:ln>
            <a:noFill/>
          </a:ln>
        </p:spPr>
        <p:txBody>
          <a:bodyPr anchorCtr="0" anchor="t" bIns="0" lIns="0" spcFirstLastPara="1" rIns="0" wrap="square" tIns="0">
            <a:noAutofit/>
          </a:bodyPr>
          <a:lstStyle/>
          <a:p>
            <a:pPr indent="-355600" lvl="0" marL="457200" marR="0" rtl="0" algn="l">
              <a:lnSpc>
                <a:spcPct val="110000"/>
              </a:lnSpc>
              <a:spcBef>
                <a:spcPts val="600"/>
              </a:spcBef>
              <a:spcAft>
                <a:spcPts val="0"/>
              </a:spcAft>
              <a:buClr>
                <a:schemeClr val="dk1"/>
              </a:buClr>
              <a:buSzPts val="2000"/>
              <a:buFont typeface="Source Sans Pro"/>
              <a:buChar char="●"/>
            </a:pPr>
            <a:r>
              <a:rPr lang="en-US" sz="2000">
                <a:solidFill>
                  <a:schemeClr val="dk1"/>
                </a:solidFill>
                <a:latin typeface="Source Sans Pro"/>
                <a:ea typeface="Source Sans Pro"/>
                <a:cs typeface="Source Sans Pro"/>
                <a:sym typeface="Source Sans Pro"/>
              </a:rPr>
              <a:t>The exact problem we intend to solve is the difficulty employees face in accessing and retrieving relevant information from an organization's internal private data. Often, internal data is spread across multiple sources, making it difficult to find and access the information needed to make informed decisions. Additionally, employees may not have the technical expertise to navigate complex data structures or may not be familiar with the terminology used in the data.</a:t>
            </a:r>
            <a:endParaRPr b="0" i="0" sz="2000" u="none" cap="none" strike="noStrike">
              <a:solidFill>
                <a:schemeClr val="dk1"/>
              </a:solidFill>
              <a:latin typeface="Source Sans Pro"/>
              <a:ea typeface="Source Sans Pro"/>
              <a:cs typeface="Source Sans Pro"/>
              <a:sym typeface="Source Sans Pro"/>
            </a:endParaRPr>
          </a:p>
        </p:txBody>
      </p:sp>
      <p:sp>
        <p:nvSpPr>
          <p:cNvPr id="104" name="Google Shape;104;p15"/>
          <p:cNvSpPr txBox="1"/>
          <p:nvPr/>
        </p:nvSpPr>
        <p:spPr>
          <a:xfrm>
            <a:off x="432000" y="759866"/>
            <a:ext cx="10609957" cy="379263"/>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dk1"/>
              </a:buClr>
              <a:buSzPts val="2400"/>
              <a:buFont typeface="Source Sans Pro"/>
              <a:buNone/>
            </a:pPr>
            <a:r>
              <a:rPr b="1" i="0" lang="en-US" sz="2400" u="none" cap="none" strike="noStrike">
                <a:solidFill>
                  <a:schemeClr val="dk1"/>
                </a:solidFill>
                <a:latin typeface="Source Sans Pro"/>
                <a:ea typeface="Source Sans Pro"/>
                <a:cs typeface="Source Sans Pro"/>
                <a:sym typeface="Source Sans Pro"/>
              </a:rPr>
              <a:t>🚩 Problem statement</a:t>
            </a:r>
            <a:endParaRPr/>
          </a:p>
        </p:txBody>
      </p:sp>
      <p:sp>
        <p:nvSpPr>
          <p:cNvPr id="105" name="Google Shape;10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chemeClr val="dk1"/>
                </a:solidFill>
              </a:rPr>
              <a:t>Broadridge Indian Innovation Hackathon</a:t>
            </a:r>
            <a:endParaRPr/>
          </a:p>
        </p:txBody>
      </p:sp>
      <p:pic>
        <p:nvPicPr>
          <p:cNvPr id="106" name="Google Shape;106;p15">
            <a:hlinkClick r:id="rId3"/>
          </p:cNvPr>
          <p:cNvPicPr preferRelativeResize="0"/>
          <p:nvPr/>
        </p:nvPicPr>
        <p:blipFill>
          <a:blip r:embed="rId4">
            <a:alphaModFix/>
          </a:blip>
          <a:stretch>
            <a:fillRect/>
          </a:stretch>
        </p:blipFill>
        <p:spPr>
          <a:xfrm>
            <a:off x="10379449" y="5270324"/>
            <a:ext cx="662500" cy="6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nvSpPr>
        <p:spPr>
          <a:xfrm>
            <a:off x="432000" y="1360550"/>
            <a:ext cx="11189400" cy="5300400"/>
          </a:xfrm>
          <a:prstGeom prst="rect">
            <a:avLst/>
          </a:prstGeom>
          <a:noFill/>
          <a:ln>
            <a:noFill/>
          </a:ln>
        </p:spPr>
        <p:txBody>
          <a:bodyPr anchorCtr="0" anchor="t" bIns="0" lIns="0" spcFirstLastPara="1" rIns="0" wrap="square" tIns="0">
            <a:noAutofit/>
          </a:bodyPr>
          <a:lstStyle/>
          <a:p>
            <a:pPr indent="-342900" lvl="0" marL="457200" marR="0" rtl="0" algn="l">
              <a:lnSpc>
                <a:spcPct val="115000"/>
              </a:lnSpc>
              <a:spcBef>
                <a:spcPts val="0"/>
              </a:spcBef>
              <a:spcAft>
                <a:spcPts val="0"/>
              </a:spcAft>
              <a:buClr>
                <a:srgbClr val="FFFFFF"/>
              </a:buClr>
              <a:buSzPts val="1800"/>
              <a:buFont typeface="Source Sans Pro"/>
              <a:buChar char="●"/>
            </a:pPr>
            <a:r>
              <a:rPr lang="en-US" sz="1800">
                <a:solidFill>
                  <a:schemeClr val="dk1"/>
                </a:solidFill>
                <a:latin typeface="Source Sans Pro"/>
                <a:ea typeface="Source Sans Pro"/>
                <a:cs typeface="Source Sans Pro"/>
                <a:sym typeface="Source Sans Pro"/>
              </a:rPr>
              <a:t>To solve the problem of difficulty in accessing and retrieving relevant information from an organization's internal private data, we have developed Dexi, a chatbot powered by Chat GPT technology. Dexi provides a user-friendly interface that enables employees to access internal data through natural language queries. This improves accessibility and usability of internal data, leading to increased efficiency, productivity, and better decision-making.</a:t>
            </a:r>
            <a:endParaRPr sz="1800">
              <a:solidFill>
                <a:schemeClr val="dk1"/>
              </a:solidFill>
              <a:latin typeface="Source Sans Pro"/>
              <a:ea typeface="Source Sans Pro"/>
              <a:cs typeface="Source Sans Pro"/>
              <a:sym typeface="Source Sans Pro"/>
            </a:endParaRPr>
          </a:p>
          <a:p>
            <a:pPr indent="-342900" lvl="0" marL="457200" marR="0" rtl="0" algn="l">
              <a:lnSpc>
                <a:spcPct val="115000"/>
              </a:lnSpc>
              <a:spcBef>
                <a:spcPts val="0"/>
              </a:spcBef>
              <a:spcAft>
                <a:spcPts val="0"/>
              </a:spcAft>
              <a:buClr>
                <a:srgbClr val="FFFFFF"/>
              </a:buClr>
              <a:buSzPts val="1800"/>
              <a:buFont typeface="Source Sans Pro"/>
              <a:buChar char="●"/>
            </a:pPr>
            <a:r>
              <a:t/>
            </a:r>
            <a:endParaRPr sz="1800">
              <a:solidFill>
                <a:schemeClr val="dk1"/>
              </a:solidFill>
              <a:latin typeface="Source Sans Pro"/>
              <a:ea typeface="Source Sans Pro"/>
              <a:cs typeface="Source Sans Pro"/>
              <a:sym typeface="Source Sans Pro"/>
            </a:endParaRPr>
          </a:p>
          <a:p>
            <a:pPr indent="-342900" lvl="0" marL="457200" marR="0" rtl="0" algn="l">
              <a:lnSpc>
                <a:spcPct val="115000"/>
              </a:lnSpc>
              <a:spcBef>
                <a:spcPts val="0"/>
              </a:spcBef>
              <a:spcAft>
                <a:spcPts val="0"/>
              </a:spcAft>
              <a:buClr>
                <a:srgbClr val="FFFFFF"/>
              </a:buClr>
              <a:buSzPts val="1800"/>
              <a:buFont typeface="Source Sans Pro"/>
              <a:buChar char="●"/>
            </a:pPr>
            <a:r>
              <a:rPr lang="en-US" sz="1800">
                <a:solidFill>
                  <a:schemeClr val="dk1"/>
                </a:solidFill>
                <a:latin typeface="Source Sans Pro"/>
                <a:ea typeface="Source Sans Pro"/>
                <a:cs typeface="Source Sans Pro"/>
                <a:sym typeface="Source Sans Pro"/>
              </a:rPr>
              <a:t>The impact metrics that one can use to analyze the effect of the solution include the number of successful queries handled by Dexi, the speed at which information is retrieved, and the level of user satisfaction with the chatbot's performance.</a:t>
            </a:r>
            <a:endParaRPr sz="1800">
              <a:solidFill>
                <a:schemeClr val="dk1"/>
              </a:solidFill>
              <a:latin typeface="Source Sans Pro"/>
              <a:ea typeface="Source Sans Pro"/>
              <a:cs typeface="Source Sans Pro"/>
              <a:sym typeface="Source Sans Pro"/>
            </a:endParaRPr>
          </a:p>
          <a:p>
            <a:pPr indent="-342900" lvl="0" marL="457200" marR="0" rtl="0" algn="l">
              <a:lnSpc>
                <a:spcPct val="115000"/>
              </a:lnSpc>
              <a:spcBef>
                <a:spcPts val="0"/>
              </a:spcBef>
              <a:spcAft>
                <a:spcPts val="0"/>
              </a:spcAft>
              <a:buClr>
                <a:srgbClr val="FFFFFF"/>
              </a:buClr>
              <a:buSzPts val="1800"/>
              <a:buFont typeface="Source Sans Pro"/>
              <a:buChar char="●"/>
            </a:pPr>
            <a:r>
              <a:t/>
            </a:r>
            <a:endParaRPr sz="1800">
              <a:solidFill>
                <a:schemeClr val="dk1"/>
              </a:solidFill>
              <a:latin typeface="Source Sans Pro"/>
              <a:ea typeface="Source Sans Pro"/>
              <a:cs typeface="Source Sans Pro"/>
              <a:sym typeface="Source Sans Pro"/>
            </a:endParaRPr>
          </a:p>
          <a:p>
            <a:pPr indent="-342900" lvl="0" marL="457200" marR="0" rtl="0" algn="l">
              <a:lnSpc>
                <a:spcPct val="115000"/>
              </a:lnSpc>
              <a:spcBef>
                <a:spcPts val="0"/>
              </a:spcBef>
              <a:spcAft>
                <a:spcPts val="0"/>
              </a:spcAft>
              <a:buClr>
                <a:srgbClr val="FFFFFF"/>
              </a:buClr>
              <a:buSzPts val="1800"/>
              <a:buFont typeface="Source Sans Pro"/>
              <a:buChar char="●"/>
            </a:pPr>
            <a:r>
              <a:rPr lang="en-US" sz="1800">
                <a:solidFill>
                  <a:schemeClr val="dk1"/>
                </a:solidFill>
                <a:latin typeface="Source Sans Pro"/>
                <a:ea typeface="Source Sans Pro"/>
                <a:cs typeface="Source Sans Pro"/>
                <a:sym typeface="Source Sans Pro"/>
              </a:rPr>
              <a:t>The technology stacks used in Dexi include Arduino and other IoT components for hardware integration, Chat GPT for natural language processing, and Telegram for remote control of connected home appliances. We have assumed that the internal databases or sources are compatible with the technology used in Dexi and</a:t>
            </a:r>
            <a:endParaRPr sz="1800">
              <a:solidFill>
                <a:schemeClr val="dk1"/>
              </a:solidFill>
              <a:latin typeface="Source Sans Pro"/>
              <a:ea typeface="Source Sans Pro"/>
              <a:cs typeface="Source Sans Pro"/>
              <a:sym typeface="Source Sans Pro"/>
            </a:endParaRPr>
          </a:p>
          <a:p>
            <a:pPr indent="-342900" lvl="0" marL="457200" marR="0" rtl="0" algn="l">
              <a:lnSpc>
                <a:spcPct val="115000"/>
              </a:lnSpc>
              <a:spcBef>
                <a:spcPts val="0"/>
              </a:spcBef>
              <a:spcAft>
                <a:spcPts val="0"/>
              </a:spcAft>
              <a:buClr>
                <a:srgbClr val="FFFFFF"/>
              </a:buClr>
              <a:buSzPts val="1800"/>
              <a:buFont typeface="Source Sans Pro"/>
              <a:buChar char="●"/>
            </a:pPr>
            <a:r>
              <a:rPr lang="en-US" sz="1800">
                <a:solidFill>
                  <a:schemeClr val="dk1"/>
                </a:solidFill>
                <a:latin typeface="Source Sans Pro"/>
                <a:ea typeface="Source Sans Pro"/>
                <a:cs typeface="Source Sans Pro"/>
                <a:sym typeface="Source Sans Pro"/>
              </a:rPr>
              <a:t> that adequate security measures have been taken to protect the organization's internal data.</a:t>
            </a:r>
            <a:endParaRPr sz="1800">
              <a:solidFill>
                <a:schemeClr val="dk1"/>
              </a:solidFill>
              <a:latin typeface="Source Sans Pro"/>
              <a:ea typeface="Source Sans Pro"/>
              <a:cs typeface="Source Sans Pro"/>
              <a:sym typeface="Source Sans Pro"/>
            </a:endParaRPr>
          </a:p>
          <a:p>
            <a:pPr indent="-342900" lvl="0" marL="457200" marR="0" rtl="0" algn="l">
              <a:lnSpc>
                <a:spcPct val="115000"/>
              </a:lnSpc>
              <a:spcBef>
                <a:spcPts val="0"/>
              </a:spcBef>
              <a:spcAft>
                <a:spcPts val="0"/>
              </a:spcAft>
              <a:buClr>
                <a:srgbClr val="FFFFFF"/>
              </a:buClr>
              <a:buSzPts val="1800"/>
              <a:buFont typeface="Source Sans Pro"/>
              <a:buChar char="●"/>
            </a:pPr>
            <a:r>
              <a:t/>
            </a:r>
            <a:endParaRPr sz="1800">
              <a:solidFill>
                <a:schemeClr val="dk1"/>
              </a:solidFill>
              <a:latin typeface="Source Sans Pro"/>
              <a:ea typeface="Source Sans Pro"/>
              <a:cs typeface="Source Sans Pro"/>
              <a:sym typeface="Source Sans Pro"/>
            </a:endParaRPr>
          </a:p>
          <a:p>
            <a:pPr indent="0" lvl="0" marL="0" marR="0" rtl="0" algn="l">
              <a:lnSpc>
                <a:spcPct val="110000"/>
              </a:lnSpc>
              <a:spcBef>
                <a:spcPts val="1800"/>
              </a:spcBef>
              <a:spcAft>
                <a:spcPts val="0"/>
              </a:spcAft>
              <a:buClr>
                <a:srgbClr val="F9AE91"/>
              </a:buClr>
              <a:buSzPts val="2000"/>
              <a:buFont typeface="Source Sans Pro"/>
              <a:buNone/>
            </a:pPr>
            <a:r>
              <a:t/>
            </a:r>
            <a:endParaRPr b="1" i="0" sz="1800" u="none" cap="none" strike="noStrike">
              <a:solidFill>
                <a:schemeClr val="dk1"/>
              </a:solidFill>
              <a:latin typeface="Source Sans Pro"/>
              <a:ea typeface="Source Sans Pro"/>
              <a:cs typeface="Source Sans Pro"/>
              <a:sym typeface="Source Sans Pro"/>
            </a:endParaRPr>
          </a:p>
        </p:txBody>
      </p:sp>
      <p:sp>
        <p:nvSpPr>
          <p:cNvPr id="112" name="Google Shape;112;p16"/>
          <p:cNvSpPr txBox="1"/>
          <p:nvPr/>
        </p:nvSpPr>
        <p:spPr>
          <a:xfrm>
            <a:off x="432000" y="759866"/>
            <a:ext cx="12578399" cy="379263"/>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dk1"/>
              </a:buClr>
              <a:buSzPts val="2400"/>
              <a:buFont typeface="Source Sans Pro"/>
              <a:buNone/>
            </a:pPr>
            <a:r>
              <a:rPr b="1" i="0" lang="en-US" sz="2400" u="none" cap="none" strike="noStrike">
                <a:solidFill>
                  <a:schemeClr val="dk1"/>
                </a:solidFill>
                <a:latin typeface="Source Sans Pro"/>
                <a:ea typeface="Source Sans Pro"/>
                <a:cs typeface="Source Sans Pro"/>
                <a:sym typeface="Source Sans Pro"/>
              </a:rPr>
              <a:t>💡 Solution</a:t>
            </a:r>
            <a:endParaRPr/>
          </a:p>
        </p:txBody>
      </p:sp>
      <p:sp>
        <p:nvSpPr>
          <p:cNvPr id="113" name="Google Shape;11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chemeClr val="dk1"/>
                </a:solidFill>
              </a:rPr>
              <a:t>Broadridge Indian Innovation Hackathon</a:t>
            </a:r>
            <a:endParaRPr/>
          </a:p>
        </p:txBody>
      </p:sp>
      <p:pic>
        <p:nvPicPr>
          <p:cNvPr id="114" name="Google Shape;114;p16">
            <a:hlinkClick r:id="rId3"/>
          </p:cNvPr>
          <p:cNvPicPr preferRelativeResize="0"/>
          <p:nvPr/>
        </p:nvPicPr>
        <p:blipFill>
          <a:blip r:embed="rId4">
            <a:alphaModFix/>
          </a:blip>
          <a:stretch>
            <a:fillRect/>
          </a:stretch>
        </p:blipFill>
        <p:spPr>
          <a:xfrm>
            <a:off x="10531849" y="5422724"/>
            <a:ext cx="662500" cy="662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nvSpPr>
        <p:spPr>
          <a:xfrm>
            <a:off x="432000" y="1360550"/>
            <a:ext cx="11189400" cy="5300400"/>
          </a:xfrm>
          <a:prstGeom prst="rect">
            <a:avLst/>
          </a:prstGeom>
          <a:noFill/>
          <a:ln>
            <a:noFill/>
          </a:ln>
        </p:spPr>
        <p:txBody>
          <a:bodyPr anchorCtr="0" anchor="t" bIns="0" lIns="0" spcFirstLastPara="1" rIns="0" wrap="square" tIns="0">
            <a:noAutofit/>
          </a:bodyPr>
          <a:lstStyle/>
          <a:p>
            <a:pPr indent="-342900" lvl="0" marL="457200" rtl="0" algn="l">
              <a:lnSpc>
                <a:spcPct val="115000"/>
              </a:lnSpc>
              <a:spcBef>
                <a:spcPts val="0"/>
              </a:spcBef>
              <a:spcAft>
                <a:spcPts val="0"/>
              </a:spcAft>
              <a:buClr>
                <a:schemeClr val="lt1"/>
              </a:buClr>
              <a:buSzPts val="1800"/>
              <a:buFont typeface="Source Sans Pro"/>
              <a:buChar char="●"/>
            </a:pPr>
            <a:r>
              <a:rPr lang="en-US" sz="1800">
                <a:solidFill>
                  <a:schemeClr val="dk1"/>
                </a:solidFill>
                <a:latin typeface="Source Sans Pro"/>
                <a:ea typeface="Source Sans Pro"/>
                <a:cs typeface="Source Sans Pro"/>
                <a:sym typeface="Source Sans Pro"/>
              </a:rPr>
              <a:t>Our decision to use Chat GPT for natural language processing was based on its ability to handle complex queries and provide relevant answers. We also chose Arduino and IoT components for hardware integration as they are widely available and easily accessible.</a:t>
            </a:r>
            <a:endParaRPr sz="1800">
              <a:solidFill>
                <a:schemeClr val="dk1"/>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chemeClr val="lt1"/>
              </a:buClr>
              <a:buSzPts val="1800"/>
              <a:buFont typeface="Source Sans Pro"/>
              <a:buChar char="●"/>
            </a:pPr>
            <a:r>
              <a:t/>
            </a:r>
            <a:endParaRPr sz="1800">
              <a:solidFill>
                <a:schemeClr val="dk1"/>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chemeClr val="lt1"/>
              </a:buClr>
              <a:buSzPts val="1800"/>
              <a:buFont typeface="Source Sans Pro"/>
              <a:buChar char="●"/>
            </a:pPr>
            <a:r>
              <a:rPr lang="en-US" sz="1800">
                <a:solidFill>
                  <a:schemeClr val="dk1"/>
                </a:solidFill>
                <a:latin typeface="Source Sans Pro"/>
                <a:ea typeface="Source Sans Pro"/>
                <a:cs typeface="Source Sans Pro"/>
                <a:sym typeface="Source Sans Pro"/>
              </a:rPr>
              <a:t>The solution can be easily implemented and can be effective in improving the accessibility and usability of internal data. The extent of scalability and usability will depend on the organization's specific needs and requirements.</a:t>
            </a:r>
            <a:endParaRPr sz="1800">
              <a:solidFill>
                <a:schemeClr val="dk1"/>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chemeClr val="lt1"/>
              </a:buClr>
              <a:buSzPts val="1800"/>
              <a:buFont typeface="Source Sans Pro"/>
              <a:buChar char="●"/>
            </a:pPr>
            <a:r>
              <a:t/>
            </a:r>
            <a:endParaRPr sz="1800">
              <a:solidFill>
                <a:schemeClr val="dk1"/>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chemeClr val="lt1"/>
              </a:buClr>
              <a:buSzPts val="1800"/>
              <a:buFont typeface="Source Sans Pro"/>
              <a:buChar char="●"/>
            </a:pPr>
            <a:r>
              <a:rPr lang="en-US" sz="1800">
                <a:solidFill>
                  <a:schemeClr val="dk1"/>
                </a:solidFill>
                <a:latin typeface="Source Sans Pro"/>
                <a:ea typeface="Source Sans Pro"/>
                <a:cs typeface="Source Sans Pro"/>
                <a:sym typeface="Source Sans Pro"/>
              </a:rPr>
              <a:t>Overall, Dexi provides a solution that can improve the accessibility and usability of internal data, leading to increased efficiency, productivity, and better decision-making for an organization.</a:t>
            </a:r>
            <a:endParaRPr sz="1800">
              <a:solidFill>
                <a:schemeClr val="dk1"/>
              </a:solidFill>
              <a:latin typeface="Source Sans Pro"/>
              <a:ea typeface="Source Sans Pro"/>
              <a:cs typeface="Source Sans Pro"/>
              <a:sym typeface="Source Sans Pro"/>
            </a:endParaRPr>
          </a:p>
          <a:p>
            <a:pPr indent="0" lvl="0" marL="457200" marR="0" rtl="0" algn="l">
              <a:lnSpc>
                <a:spcPct val="115000"/>
              </a:lnSpc>
              <a:spcBef>
                <a:spcPts val="0"/>
              </a:spcBef>
              <a:spcAft>
                <a:spcPts val="0"/>
              </a:spcAft>
              <a:buNone/>
            </a:pPr>
            <a:r>
              <a:t/>
            </a:r>
            <a:endParaRPr sz="1800">
              <a:solidFill>
                <a:schemeClr val="dk1"/>
              </a:solidFill>
              <a:latin typeface="Source Sans Pro"/>
              <a:ea typeface="Source Sans Pro"/>
              <a:cs typeface="Source Sans Pro"/>
              <a:sym typeface="Source Sans Pro"/>
            </a:endParaRPr>
          </a:p>
          <a:p>
            <a:pPr indent="-342900" lvl="0" marL="457200" marR="0" rtl="0" algn="l">
              <a:lnSpc>
                <a:spcPct val="115000"/>
              </a:lnSpc>
              <a:spcBef>
                <a:spcPts val="0"/>
              </a:spcBef>
              <a:spcAft>
                <a:spcPts val="0"/>
              </a:spcAft>
              <a:buClr>
                <a:srgbClr val="FFFFFF"/>
              </a:buClr>
              <a:buSzPts val="1800"/>
              <a:buFont typeface="Source Sans Pro"/>
              <a:buChar char="●"/>
            </a:pPr>
            <a:r>
              <a:t/>
            </a:r>
            <a:endParaRPr sz="1800">
              <a:solidFill>
                <a:schemeClr val="dk1"/>
              </a:solidFill>
              <a:latin typeface="Source Sans Pro"/>
              <a:ea typeface="Source Sans Pro"/>
              <a:cs typeface="Source Sans Pro"/>
              <a:sym typeface="Source Sans Pro"/>
            </a:endParaRPr>
          </a:p>
          <a:p>
            <a:pPr indent="0" lvl="0" marL="0" marR="0" rtl="0" algn="l">
              <a:lnSpc>
                <a:spcPct val="110000"/>
              </a:lnSpc>
              <a:spcBef>
                <a:spcPts val="1800"/>
              </a:spcBef>
              <a:spcAft>
                <a:spcPts val="0"/>
              </a:spcAft>
              <a:buClr>
                <a:srgbClr val="F9AE91"/>
              </a:buClr>
              <a:buSzPts val="2000"/>
              <a:buFont typeface="Source Sans Pro"/>
              <a:buNone/>
            </a:pPr>
            <a:r>
              <a:t/>
            </a:r>
            <a:endParaRPr b="1" i="0" sz="1800" u="none" cap="none" strike="noStrike">
              <a:solidFill>
                <a:schemeClr val="dk1"/>
              </a:solidFill>
              <a:latin typeface="Source Sans Pro"/>
              <a:ea typeface="Source Sans Pro"/>
              <a:cs typeface="Source Sans Pro"/>
              <a:sym typeface="Source Sans Pro"/>
            </a:endParaRPr>
          </a:p>
        </p:txBody>
      </p:sp>
      <p:sp>
        <p:nvSpPr>
          <p:cNvPr id="120" name="Google Shape;120;p17"/>
          <p:cNvSpPr txBox="1"/>
          <p:nvPr/>
        </p:nvSpPr>
        <p:spPr>
          <a:xfrm>
            <a:off x="432000" y="759866"/>
            <a:ext cx="12578400" cy="379200"/>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dk1"/>
              </a:buClr>
              <a:buSzPts val="2400"/>
              <a:buFont typeface="Source Sans Pro"/>
              <a:buNone/>
            </a:pPr>
            <a:r>
              <a:rPr b="1" i="0" lang="en-US" sz="2400" u="none" cap="none" strike="noStrike">
                <a:solidFill>
                  <a:schemeClr val="dk1"/>
                </a:solidFill>
                <a:latin typeface="Source Sans Pro"/>
                <a:ea typeface="Source Sans Pro"/>
                <a:cs typeface="Source Sans Pro"/>
                <a:sym typeface="Source Sans Pro"/>
              </a:rPr>
              <a:t>💡 Solution</a:t>
            </a:r>
            <a:endParaRPr/>
          </a:p>
        </p:txBody>
      </p:sp>
      <p:sp>
        <p:nvSpPr>
          <p:cNvPr id="121" name="Google Shape;121;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chemeClr val="dk1"/>
                </a:solidFill>
              </a:rPr>
              <a:t>Broadridge Indian Innovation Hackathon</a:t>
            </a:r>
            <a:endParaRPr/>
          </a:p>
        </p:txBody>
      </p:sp>
      <p:pic>
        <p:nvPicPr>
          <p:cNvPr id="122" name="Google Shape;122;p17">
            <a:hlinkClick r:id="rId3"/>
          </p:cNvPr>
          <p:cNvPicPr preferRelativeResize="0"/>
          <p:nvPr/>
        </p:nvPicPr>
        <p:blipFill>
          <a:blip r:embed="rId4">
            <a:alphaModFix/>
          </a:blip>
          <a:stretch>
            <a:fillRect/>
          </a:stretch>
        </p:blipFill>
        <p:spPr>
          <a:xfrm>
            <a:off x="10379449" y="5270324"/>
            <a:ext cx="662500" cy="662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nvSpPr>
        <p:spPr>
          <a:xfrm>
            <a:off x="431999" y="1307146"/>
            <a:ext cx="11455200" cy="5292900"/>
          </a:xfrm>
          <a:prstGeom prst="rect">
            <a:avLst/>
          </a:prstGeom>
          <a:noFill/>
          <a:ln>
            <a:noFill/>
          </a:ln>
        </p:spPr>
        <p:txBody>
          <a:bodyPr anchorCtr="0" anchor="t" bIns="0" lIns="0" spcFirstLastPara="1" rIns="0" wrap="square" tIns="0">
            <a:noAutofit/>
          </a:bodyPr>
          <a:lstStyle/>
          <a:p>
            <a:pPr indent="0" lvl="1" marL="0" marR="0" rtl="0" algn="l">
              <a:lnSpc>
                <a:spcPct val="110000"/>
              </a:lnSpc>
              <a:spcBef>
                <a:spcPts val="600"/>
              </a:spcBef>
              <a:spcAft>
                <a:spcPts val="0"/>
              </a:spcAft>
              <a:buClr>
                <a:schemeClr val="dk1"/>
              </a:buClr>
              <a:buSzPts val="2000"/>
              <a:buFont typeface="Source Sans Pro"/>
              <a:buNone/>
            </a:pPr>
            <a:r>
              <a:t/>
            </a:r>
            <a:endParaRPr/>
          </a:p>
          <a:p>
            <a:pPr indent="-355600" lvl="0" marL="457200" marR="0" rtl="0" algn="l">
              <a:lnSpc>
                <a:spcPct val="115000"/>
              </a:lnSpc>
              <a:spcBef>
                <a:spcPts val="1200"/>
              </a:spcBef>
              <a:spcAft>
                <a:spcPts val="0"/>
              </a:spcAft>
              <a:buClr>
                <a:srgbClr val="FFFFFF"/>
              </a:buClr>
              <a:buSzPts val="2000"/>
              <a:buFont typeface="Source Sans Pro"/>
              <a:buChar char="●"/>
            </a:pPr>
            <a:r>
              <a:rPr b="0" i="0" lang="en-US" sz="2000" u="none" cap="none" strike="noStrike">
                <a:solidFill>
                  <a:schemeClr val="dk1"/>
                </a:solidFill>
                <a:latin typeface="Source Sans Pro"/>
                <a:ea typeface="Source Sans Pro"/>
                <a:cs typeface="Source Sans Pro"/>
                <a:sym typeface="Source Sans Pro"/>
              </a:rPr>
              <a:t>Flow Chart : </a:t>
            </a:r>
            <a:endParaRPr sz="2000">
              <a:solidFill>
                <a:schemeClr val="dk1"/>
              </a:solidFill>
              <a:latin typeface="Source Sans Pro"/>
              <a:ea typeface="Source Sans Pro"/>
              <a:cs typeface="Source Sans Pro"/>
              <a:sym typeface="Source Sans Pro"/>
            </a:endParaRPr>
          </a:p>
          <a:p>
            <a:pPr indent="0" lvl="0" marL="457200" marR="0" rtl="0" algn="l">
              <a:lnSpc>
                <a:spcPct val="115000"/>
              </a:lnSpc>
              <a:spcBef>
                <a:spcPts val="1200"/>
              </a:spcBef>
              <a:spcAft>
                <a:spcPts val="0"/>
              </a:spcAft>
              <a:buNone/>
            </a:pPr>
            <a:r>
              <a:rPr lang="en-US" sz="2000" u="sng">
                <a:solidFill>
                  <a:schemeClr val="hlink"/>
                </a:solidFill>
                <a:latin typeface="Source Sans Pro"/>
                <a:ea typeface="Source Sans Pro"/>
                <a:cs typeface="Source Sans Pro"/>
                <a:sym typeface="Source Sans Pro"/>
                <a:hlinkClick r:id="rId3"/>
              </a:rPr>
              <a:t>https://github.com/sinisterdaddy/Broadridge/blob/main/flowchart/Flowchart.png</a:t>
            </a:r>
            <a:endParaRPr sz="2000">
              <a:solidFill>
                <a:schemeClr val="dk1"/>
              </a:solidFill>
              <a:latin typeface="Source Sans Pro"/>
              <a:ea typeface="Source Sans Pro"/>
              <a:cs typeface="Source Sans Pro"/>
              <a:sym typeface="Source Sans Pro"/>
            </a:endParaRPr>
          </a:p>
          <a:p>
            <a:pPr indent="0" lvl="0" marL="457200" marR="0" rtl="0" algn="l">
              <a:lnSpc>
                <a:spcPct val="115000"/>
              </a:lnSpc>
              <a:spcBef>
                <a:spcPts val="0"/>
              </a:spcBef>
              <a:spcAft>
                <a:spcPts val="0"/>
              </a:spcAft>
              <a:buNone/>
            </a:pPr>
            <a:r>
              <a:t/>
            </a:r>
            <a:endParaRPr/>
          </a:p>
          <a:p>
            <a:pPr indent="-355600" lvl="0" marL="457200" marR="0" rtl="0" algn="l">
              <a:lnSpc>
                <a:spcPct val="115000"/>
              </a:lnSpc>
              <a:spcBef>
                <a:spcPts val="0"/>
              </a:spcBef>
              <a:spcAft>
                <a:spcPts val="0"/>
              </a:spcAft>
              <a:buClr>
                <a:srgbClr val="FFFFFF"/>
              </a:buClr>
              <a:buSzPts val="2000"/>
              <a:buFont typeface="Source Sans Pro"/>
              <a:buChar char="●"/>
            </a:pPr>
            <a:r>
              <a:rPr b="0" i="0" lang="en-US" sz="2000" u="none" cap="none" strike="noStrike">
                <a:solidFill>
                  <a:schemeClr val="dk1"/>
                </a:solidFill>
                <a:latin typeface="Source Sans Pro"/>
                <a:ea typeface="Source Sans Pro"/>
                <a:cs typeface="Source Sans Pro"/>
                <a:sym typeface="Source Sans Pro"/>
              </a:rPr>
              <a:t>Prototype (Screenshot, Screencast, Image, Video, etc.) : </a:t>
            </a:r>
            <a:endParaRPr sz="2000">
              <a:solidFill>
                <a:schemeClr val="dk1"/>
              </a:solidFill>
              <a:latin typeface="Source Sans Pro"/>
              <a:ea typeface="Source Sans Pro"/>
              <a:cs typeface="Source Sans Pro"/>
              <a:sym typeface="Source Sans Pro"/>
            </a:endParaRPr>
          </a:p>
          <a:p>
            <a:pPr indent="-355600" lvl="0" marL="457200" marR="0" rtl="0" algn="l">
              <a:lnSpc>
                <a:spcPct val="115000"/>
              </a:lnSpc>
              <a:spcBef>
                <a:spcPts val="0"/>
              </a:spcBef>
              <a:spcAft>
                <a:spcPts val="0"/>
              </a:spcAft>
              <a:buClr>
                <a:srgbClr val="FFFFFF"/>
              </a:buClr>
              <a:buSzPts val="2000"/>
              <a:buFont typeface="Source Sans Pro"/>
              <a:buChar char="●"/>
            </a:pPr>
            <a:r>
              <a:rPr b="0" i="0" lang="en-US" sz="2000" u="sng" cap="none" strike="noStrike">
                <a:solidFill>
                  <a:schemeClr val="hlink"/>
                </a:solidFill>
                <a:latin typeface="Source Sans Pro"/>
                <a:ea typeface="Source Sans Pro"/>
                <a:cs typeface="Source Sans Pro"/>
                <a:sym typeface="Source Sans Pro"/>
                <a:hlinkClick r:id="rId4"/>
              </a:rPr>
              <a:t>https://github.com/sinisterdaddy/Broadridge/tree/main/images%20and%20videos</a:t>
            </a:r>
            <a:endParaRPr sz="2000">
              <a:solidFill>
                <a:schemeClr val="dk1"/>
              </a:solidFill>
              <a:latin typeface="Source Sans Pro"/>
              <a:ea typeface="Source Sans Pro"/>
              <a:cs typeface="Source Sans Pro"/>
              <a:sym typeface="Source Sans Pro"/>
            </a:endParaRPr>
          </a:p>
          <a:p>
            <a:pPr indent="0" lvl="0" marL="457200" marR="0" rtl="0" algn="l">
              <a:lnSpc>
                <a:spcPct val="115000"/>
              </a:lnSpc>
              <a:spcBef>
                <a:spcPts val="0"/>
              </a:spcBef>
              <a:spcAft>
                <a:spcPts val="0"/>
              </a:spcAft>
              <a:buNone/>
            </a:pPr>
            <a:r>
              <a:t/>
            </a:r>
            <a:endParaRPr sz="2000">
              <a:solidFill>
                <a:schemeClr val="dk1"/>
              </a:solidFill>
              <a:latin typeface="Source Sans Pro"/>
              <a:ea typeface="Source Sans Pro"/>
              <a:cs typeface="Source Sans Pro"/>
              <a:sym typeface="Source Sans Pro"/>
            </a:endParaRPr>
          </a:p>
          <a:p>
            <a:pPr indent="0" lvl="0" marL="457200" marR="0" rtl="0" algn="l">
              <a:lnSpc>
                <a:spcPct val="115000"/>
              </a:lnSpc>
              <a:spcBef>
                <a:spcPts val="0"/>
              </a:spcBef>
              <a:spcAft>
                <a:spcPts val="0"/>
              </a:spcAft>
              <a:buNone/>
            </a:pPr>
            <a:r>
              <a:rPr lang="en-US" sz="2000">
                <a:solidFill>
                  <a:schemeClr val="dk1"/>
                </a:solidFill>
                <a:latin typeface="Source Sans Pro"/>
                <a:ea typeface="Source Sans Pro"/>
                <a:cs typeface="Source Sans Pro"/>
                <a:sym typeface="Source Sans Pro"/>
              </a:rPr>
              <a:t>For more please visit :   </a:t>
            </a:r>
            <a:r>
              <a:rPr lang="en-US" sz="2000" u="sng">
                <a:solidFill>
                  <a:schemeClr val="hlink"/>
                </a:solidFill>
                <a:latin typeface="Source Sans Pro"/>
                <a:ea typeface="Source Sans Pro"/>
                <a:cs typeface="Source Sans Pro"/>
                <a:sym typeface="Source Sans Pro"/>
                <a:hlinkClick r:id="rId5"/>
              </a:rPr>
              <a:t>https://github.com/sinisterdaddy/Broadridge</a:t>
            </a:r>
            <a:endParaRPr b="1" i="1" sz="2000">
              <a:solidFill>
                <a:schemeClr val="dk1"/>
              </a:solidFill>
              <a:latin typeface="Source Sans Pro"/>
              <a:ea typeface="Source Sans Pro"/>
              <a:cs typeface="Source Sans Pro"/>
              <a:sym typeface="Source Sans Pro"/>
            </a:endParaRPr>
          </a:p>
          <a:p>
            <a:pPr indent="-355600" lvl="0" marL="457200" marR="0" rtl="0" algn="l">
              <a:lnSpc>
                <a:spcPct val="115000"/>
              </a:lnSpc>
              <a:spcBef>
                <a:spcPts val="0"/>
              </a:spcBef>
              <a:spcAft>
                <a:spcPts val="0"/>
              </a:spcAft>
              <a:buClr>
                <a:srgbClr val="FFFFFF"/>
              </a:buClr>
              <a:buSzPts val="2000"/>
              <a:buFont typeface="Source Sans Pro"/>
              <a:buChar char="●"/>
            </a:pPr>
            <a:br>
              <a:rPr b="1" i="1" lang="en-US" sz="2000" u="none" cap="none" strike="noStrike">
                <a:solidFill>
                  <a:schemeClr val="dk1"/>
                </a:solidFill>
                <a:latin typeface="Source Sans Pro"/>
                <a:ea typeface="Source Sans Pro"/>
                <a:cs typeface="Source Sans Pro"/>
                <a:sym typeface="Source Sans Pro"/>
              </a:rPr>
            </a:br>
            <a:endParaRPr/>
          </a:p>
          <a:p>
            <a:pPr indent="0" lvl="0" marL="0" marR="0" rtl="0" algn="l">
              <a:lnSpc>
                <a:spcPct val="115000"/>
              </a:lnSpc>
              <a:spcBef>
                <a:spcPts val="0"/>
              </a:spcBef>
              <a:spcAft>
                <a:spcPts val="0"/>
              </a:spcAft>
              <a:buClr>
                <a:srgbClr val="F9AE91"/>
              </a:buClr>
              <a:buSzPts val="2000"/>
              <a:buFont typeface="Source Sans Pro"/>
              <a:buNone/>
            </a:pPr>
            <a:r>
              <a:t/>
            </a:r>
            <a:endParaRPr b="0" i="1" sz="2000" u="none" cap="none" strike="noStrike">
              <a:solidFill>
                <a:schemeClr val="dk1"/>
              </a:solidFill>
              <a:latin typeface="Source Sans Pro"/>
              <a:ea typeface="Source Sans Pro"/>
              <a:cs typeface="Source Sans Pro"/>
              <a:sym typeface="Source Sans Pro"/>
            </a:endParaRPr>
          </a:p>
          <a:p>
            <a:pPr indent="0" lvl="0" marL="0" marR="0" rtl="0" algn="l">
              <a:lnSpc>
                <a:spcPct val="115000"/>
              </a:lnSpc>
              <a:spcBef>
                <a:spcPts val="0"/>
              </a:spcBef>
              <a:spcAft>
                <a:spcPts val="0"/>
              </a:spcAft>
              <a:buClr>
                <a:srgbClr val="000000"/>
              </a:buClr>
              <a:buSzPts val="1800"/>
              <a:buFont typeface="Source Sans Pro"/>
              <a:buNone/>
            </a:pPr>
            <a:r>
              <a:t/>
            </a:r>
            <a:endParaRPr b="0" i="1" sz="2000" u="none" cap="none" strike="noStrike">
              <a:solidFill>
                <a:schemeClr val="dk1"/>
              </a:solidFill>
              <a:latin typeface="Source Sans Pro"/>
              <a:ea typeface="Source Sans Pro"/>
              <a:cs typeface="Source Sans Pro"/>
              <a:sym typeface="Source Sans Pro"/>
            </a:endParaRPr>
          </a:p>
          <a:p>
            <a:pPr indent="0" lvl="1" marL="0" marR="0" rtl="0" algn="l">
              <a:lnSpc>
                <a:spcPct val="110000"/>
              </a:lnSpc>
              <a:spcBef>
                <a:spcPts val="0"/>
              </a:spcBef>
              <a:spcAft>
                <a:spcPts val="0"/>
              </a:spcAft>
              <a:buClr>
                <a:schemeClr val="dk2"/>
              </a:buClr>
              <a:buSzPts val="2000"/>
              <a:buFont typeface="Source Sans Pro"/>
              <a:buNone/>
            </a:pPr>
            <a:r>
              <a:t/>
            </a:r>
            <a:endParaRPr b="0" i="0" sz="2000" u="none" cap="none" strike="noStrike">
              <a:solidFill>
                <a:schemeClr val="dk1"/>
              </a:solidFill>
              <a:latin typeface="Source Sans Pro"/>
              <a:ea typeface="Source Sans Pro"/>
              <a:cs typeface="Source Sans Pro"/>
              <a:sym typeface="Source Sans Pro"/>
            </a:endParaRPr>
          </a:p>
        </p:txBody>
      </p:sp>
      <p:sp>
        <p:nvSpPr>
          <p:cNvPr id="128" name="Google Shape;128;p18"/>
          <p:cNvSpPr txBox="1"/>
          <p:nvPr/>
        </p:nvSpPr>
        <p:spPr>
          <a:xfrm>
            <a:off x="432000" y="699012"/>
            <a:ext cx="12578399" cy="379263"/>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dk1"/>
              </a:buClr>
              <a:buSzPts val="2400"/>
              <a:buFont typeface="Source Sans Pro"/>
              <a:buNone/>
            </a:pPr>
            <a:r>
              <a:rPr b="1" i="0" lang="en-US" sz="2400" u="none" cap="none" strike="noStrike">
                <a:solidFill>
                  <a:schemeClr val="dk1"/>
                </a:solidFill>
                <a:latin typeface="Source Sans Pro"/>
                <a:ea typeface="Source Sans Pro"/>
                <a:cs typeface="Source Sans Pro"/>
                <a:sym typeface="Source Sans Pro"/>
              </a:rPr>
              <a:t>📊 Methodology / Architecture diagram </a:t>
            </a:r>
            <a:endParaRPr/>
          </a:p>
        </p:txBody>
      </p:sp>
      <p:sp>
        <p:nvSpPr>
          <p:cNvPr id="129" name="Google Shape;12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chemeClr val="dk1"/>
                </a:solidFill>
              </a:rPr>
              <a:t>Broadridge Indian Innovation Hackathon</a:t>
            </a:r>
            <a:endParaRPr/>
          </a:p>
        </p:txBody>
      </p:sp>
      <p:pic>
        <p:nvPicPr>
          <p:cNvPr id="130" name="Google Shape;130;p18">
            <a:hlinkClick r:id="rId6"/>
          </p:cNvPr>
          <p:cNvPicPr preferRelativeResize="0"/>
          <p:nvPr/>
        </p:nvPicPr>
        <p:blipFill>
          <a:blip r:embed="rId7">
            <a:alphaModFix/>
          </a:blip>
          <a:stretch>
            <a:fillRect/>
          </a:stretch>
        </p:blipFill>
        <p:spPr>
          <a:xfrm>
            <a:off x="10379449" y="5270324"/>
            <a:ext cx="662500" cy="662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nvSpPr>
        <p:spPr>
          <a:xfrm>
            <a:off x="368399" y="354196"/>
            <a:ext cx="11455200" cy="5292900"/>
          </a:xfrm>
          <a:prstGeom prst="rect">
            <a:avLst/>
          </a:prstGeom>
          <a:noFill/>
          <a:ln>
            <a:noFill/>
          </a:ln>
        </p:spPr>
        <p:txBody>
          <a:bodyPr anchorCtr="0" anchor="t" bIns="0" lIns="0" spcFirstLastPara="1" rIns="0" wrap="square" tIns="0">
            <a:noAutofit/>
          </a:bodyPr>
          <a:lstStyle/>
          <a:p>
            <a:pPr indent="0" lvl="1" marL="0" marR="0" rtl="0" algn="l">
              <a:lnSpc>
                <a:spcPct val="110000"/>
              </a:lnSpc>
              <a:spcBef>
                <a:spcPts val="0"/>
              </a:spcBef>
              <a:spcAft>
                <a:spcPts val="0"/>
              </a:spcAft>
              <a:buClr>
                <a:schemeClr val="dk2"/>
              </a:buClr>
              <a:buSzPts val="2000"/>
              <a:buFont typeface="Source Sans Pro"/>
              <a:buNone/>
            </a:pPr>
            <a:r>
              <a:rPr lang="en-US" sz="2500"/>
              <a:t>Statistics:</a:t>
            </a:r>
            <a:endParaRPr sz="2500"/>
          </a:p>
          <a:p>
            <a:pPr indent="0" lvl="1" marL="0" marR="0" rtl="0" algn="l">
              <a:lnSpc>
                <a:spcPct val="110000"/>
              </a:lnSpc>
              <a:spcBef>
                <a:spcPts val="0"/>
              </a:spcBef>
              <a:spcAft>
                <a:spcPts val="0"/>
              </a:spcAft>
              <a:buClr>
                <a:schemeClr val="dk2"/>
              </a:buClr>
              <a:buSzPts val="2000"/>
              <a:buFont typeface="Source Sans Pro"/>
              <a:buNone/>
            </a:pPr>
            <a:r>
              <a:rPr lang="en-US" sz="1800"/>
              <a:t>According to a report by Grand View Research, the global smart home market size is expected to reach $184.2 billion by 2028, indicating a significant demand for home automation solutions like Dexi.</a:t>
            </a:r>
            <a:endParaRPr sz="1800"/>
          </a:p>
          <a:p>
            <a:pPr indent="0" lvl="1" marL="0" marR="0" rtl="0" algn="l">
              <a:lnSpc>
                <a:spcPct val="110000"/>
              </a:lnSpc>
              <a:spcBef>
                <a:spcPts val="0"/>
              </a:spcBef>
              <a:spcAft>
                <a:spcPts val="0"/>
              </a:spcAft>
              <a:buClr>
                <a:schemeClr val="dk2"/>
              </a:buClr>
              <a:buSzPts val="2000"/>
              <a:buFont typeface="Source Sans Pro"/>
              <a:buNone/>
            </a:pPr>
            <a:r>
              <a:t/>
            </a:r>
            <a:endParaRPr sz="1800"/>
          </a:p>
          <a:p>
            <a:pPr indent="0" lvl="1" marL="0" marR="0" rtl="0" algn="l">
              <a:lnSpc>
                <a:spcPct val="110000"/>
              </a:lnSpc>
              <a:spcBef>
                <a:spcPts val="0"/>
              </a:spcBef>
              <a:spcAft>
                <a:spcPts val="0"/>
              </a:spcAft>
              <a:buClr>
                <a:schemeClr val="dk2"/>
              </a:buClr>
              <a:buSzPts val="2000"/>
              <a:buFont typeface="Source Sans Pro"/>
              <a:buNone/>
            </a:pPr>
            <a:r>
              <a:rPr lang="en-US" sz="1800"/>
              <a:t>A study by Accenture found that 79% of businesses believe that AI will help them gain a competitive advantage in their industry.</a:t>
            </a:r>
            <a:endParaRPr sz="1800"/>
          </a:p>
          <a:p>
            <a:pPr indent="0" lvl="1" marL="0" marR="0" rtl="0" algn="l">
              <a:lnSpc>
                <a:spcPct val="110000"/>
              </a:lnSpc>
              <a:spcBef>
                <a:spcPts val="0"/>
              </a:spcBef>
              <a:spcAft>
                <a:spcPts val="0"/>
              </a:spcAft>
              <a:buClr>
                <a:schemeClr val="dk2"/>
              </a:buClr>
              <a:buSzPts val="2000"/>
              <a:buFont typeface="Source Sans Pro"/>
              <a:buNone/>
            </a:pPr>
            <a:r>
              <a:t/>
            </a:r>
            <a:endParaRPr sz="1800"/>
          </a:p>
          <a:p>
            <a:pPr indent="0" lvl="1" marL="0" marR="0" rtl="0" algn="l">
              <a:lnSpc>
                <a:spcPct val="110000"/>
              </a:lnSpc>
              <a:spcBef>
                <a:spcPts val="0"/>
              </a:spcBef>
              <a:spcAft>
                <a:spcPts val="0"/>
              </a:spcAft>
              <a:buClr>
                <a:schemeClr val="dk2"/>
              </a:buClr>
              <a:buSzPts val="2000"/>
              <a:buFont typeface="Source Sans Pro"/>
              <a:buNone/>
            </a:pPr>
            <a:r>
              <a:rPr lang="en-US" sz="1800"/>
              <a:t>The same study also found that AI-powered solutions can increase business productivity by up to 40%.</a:t>
            </a:r>
            <a:endParaRPr sz="1800"/>
          </a:p>
          <a:p>
            <a:pPr indent="0" lvl="1" marL="0" marR="0" rtl="0" algn="l">
              <a:lnSpc>
                <a:spcPct val="110000"/>
              </a:lnSpc>
              <a:spcBef>
                <a:spcPts val="0"/>
              </a:spcBef>
              <a:spcAft>
                <a:spcPts val="0"/>
              </a:spcAft>
              <a:buClr>
                <a:schemeClr val="dk2"/>
              </a:buClr>
              <a:buSzPts val="2000"/>
              <a:buFont typeface="Source Sans Pro"/>
              <a:buNone/>
            </a:pPr>
            <a:r>
              <a:rPr lang="en-US" sz="1800"/>
              <a:t>A survey by Salesforce found that 64% of consumers expect personalized experiences from companies, and AI-powered chatbots like Dexi can deliver such experiences at scale.</a:t>
            </a:r>
            <a:endParaRPr sz="1800"/>
          </a:p>
          <a:p>
            <a:pPr indent="0" lvl="1" marL="0" marR="0" rtl="0" algn="l">
              <a:lnSpc>
                <a:spcPct val="110000"/>
              </a:lnSpc>
              <a:spcBef>
                <a:spcPts val="0"/>
              </a:spcBef>
              <a:spcAft>
                <a:spcPts val="0"/>
              </a:spcAft>
              <a:buClr>
                <a:schemeClr val="dk2"/>
              </a:buClr>
              <a:buSzPts val="2000"/>
              <a:buFont typeface="Source Sans Pro"/>
              <a:buNone/>
            </a:pPr>
            <a:r>
              <a:t/>
            </a:r>
            <a:endParaRPr sz="1800"/>
          </a:p>
          <a:p>
            <a:pPr indent="0" lvl="1" marL="0" marR="0" rtl="0" algn="l">
              <a:lnSpc>
                <a:spcPct val="110000"/>
              </a:lnSpc>
              <a:spcBef>
                <a:spcPts val="0"/>
              </a:spcBef>
              <a:spcAft>
                <a:spcPts val="0"/>
              </a:spcAft>
              <a:buClr>
                <a:schemeClr val="dk2"/>
              </a:buClr>
              <a:buSzPts val="2000"/>
              <a:buFont typeface="Source Sans Pro"/>
              <a:buNone/>
            </a:pPr>
            <a:r>
              <a:rPr lang="en-US" sz="1800"/>
              <a:t>A study by Juniper Research found that chatbots could help businesses save over $8 billion per year by 2022, primarily through reduced labor costs.</a:t>
            </a:r>
            <a:endParaRPr sz="1800"/>
          </a:p>
          <a:p>
            <a:pPr indent="0" lvl="1" marL="0" marR="0" rtl="0" algn="l">
              <a:lnSpc>
                <a:spcPct val="110000"/>
              </a:lnSpc>
              <a:spcBef>
                <a:spcPts val="0"/>
              </a:spcBef>
              <a:spcAft>
                <a:spcPts val="0"/>
              </a:spcAft>
              <a:buClr>
                <a:schemeClr val="dk2"/>
              </a:buClr>
              <a:buSzPts val="2000"/>
              <a:buFont typeface="Source Sans Pro"/>
              <a:buNone/>
            </a:pPr>
            <a:r>
              <a:t/>
            </a:r>
            <a:endParaRPr sz="1800"/>
          </a:p>
          <a:p>
            <a:pPr indent="0" lvl="1" marL="0" marR="0" rtl="0" algn="l">
              <a:lnSpc>
                <a:spcPct val="110000"/>
              </a:lnSpc>
              <a:spcBef>
                <a:spcPts val="0"/>
              </a:spcBef>
              <a:spcAft>
                <a:spcPts val="0"/>
              </a:spcAft>
              <a:buClr>
                <a:schemeClr val="dk2"/>
              </a:buClr>
              <a:buSzPts val="2000"/>
              <a:buFont typeface="Source Sans Pro"/>
              <a:buNone/>
            </a:pPr>
            <a:r>
              <a:rPr lang="en-US" sz="1800"/>
              <a:t>A report by Gartner predicts that by 2022, 70% of customer interactions will involve emerging technologies such as chatbots, machine learning, and mobile messaging.</a:t>
            </a:r>
            <a:endParaRPr sz="1800"/>
          </a:p>
          <a:p>
            <a:pPr indent="0" lvl="1" marL="0" marR="0" rtl="0" algn="l">
              <a:lnSpc>
                <a:spcPct val="110000"/>
              </a:lnSpc>
              <a:spcBef>
                <a:spcPts val="0"/>
              </a:spcBef>
              <a:spcAft>
                <a:spcPts val="0"/>
              </a:spcAft>
              <a:buClr>
                <a:schemeClr val="dk2"/>
              </a:buClr>
              <a:buSzPts val="2000"/>
              <a:buFont typeface="Source Sans Pro"/>
              <a:buNone/>
            </a:pPr>
            <a:r>
              <a:t/>
            </a:r>
            <a:endParaRPr sz="1000"/>
          </a:p>
          <a:p>
            <a:pPr indent="0" lvl="1" marL="0" marR="0" rtl="0" algn="l">
              <a:lnSpc>
                <a:spcPct val="110000"/>
              </a:lnSpc>
              <a:spcBef>
                <a:spcPts val="0"/>
              </a:spcBef>
              <a:spcAft>
                <a:spcPts val="0"/>
              </a:spcAft>
              <a:buClr>
                <a:schemeClr val="dk2"/>
              </a:buClr>
              <a:buSzPts val="2000"/>
              <a:buFont typeface="Source Sans Pro"/>
              <a:buNone/>
            </a:pPr>
            <a:r>
              <a:rPr lang="en-US" sz="1800"/>
              <a:t>Overall, these statistics suggest that adopting a chatbot like Dexi can help businesses stay </a:t>
            </a:r>
            <a:endParaRPr sz="1800"/>
          </a:p>
          <a:p>
            <a:pPr indent="0" lvl="1" marL="0" marR="0" rtl="0" algn="l">
              <a:lnSpc>
                <a:spcPct val="110000"/>
              </a:lnSpc>
              <a:spcBef>
                <a:spcPts val="0"/>
              </a:spcBef>
              <a:spcAft>
                <a:spcPts val="0"/>
              </a:spcAft>
              <a:buClr>
                <a:schemeClr val="dk2"/>
              </a:buClr>
              <a:buSzPts val="2000"/>
              <a:buFont typeface="Source Sans Pro"/>
              <a:buNone/>
            </a:pPr>
            <a:r>
              <a:rPr lang="en-US" sz="1800"/>
              <a:t>competitive, increase productivity, save costs, and meet customer expectations for </a:t>
            </a:r>
            <a:endParaRPr sz="1800"/>
          </a:p>
          <a:p>
            <a:pPr indent="0" lvl="1" marL="0" marR="0" rtl="0" algn="l">
              <a:lnSpc>
                <a:spcPct val="110000"/>
              </a:lnSpc>
              <a:spcBef>
                <a:spcPts val="0"/>
              </a:spcBef>
              <a:spcAft>
                <a:spcPts val="0"/>
              </a:spcAft>
              <a:buClr>
                <a:schemeClr val="dk2"/>
              </a:buClr>
              <a:buSzPts val="2000"/>
              <a:buFont typeface="Source Sans Pro"/>
              <a:buNone/>
            </a:pPr>
            <a:r>
              <a:rPr lang="en-US" sz="1800"/>
              <a:t>personalized experiences.</a:t>
            </a:r>
            <a:endParaRPr sz="1800"/>
          </a:p>
        </p:txBody>
      </p:sp>
      <p:sp>
        <p:nvSpPr>
          <p:cNvPr id="136" name="Google Shape;136;p19"/>
          <p:cNvSpPr txBox="1"/>
          <p:nvPr/>
        </p:nvSpPr>
        <p:spPr>
          <a:xfrm>
            <a:off x="368400" y="730237"/>
            <a:ext cx="12578400" cy="379200"/>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dk1"/>
              </a:buClr>
              <a:buSzPts val="2400"/>
              <a:buFont typeface="Source Sans Pro"/>
              <a:buNone/>
            </a:pPr>
            <a:r>
              <a:t/>
            </a:r>
            <a:endParaRPr/>
          </a:p>
        </p:txBody>
      </p:sp>
      <p:sp>
        <p:nvSpPr>
          <p:cNvPr id="137" name="Google Shape;137;p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chemeClr val="dk1"/>
                </a:solidFill>
              </a:rPr>
              <a:t>Broadridge Indian Innovation Hackathon</a:t>
            </a:r>
            <a:endParaRPr/>
          </a:p>
        </p:txBody>
      </p:sp>
      <p:pic>
        <p:nvPicPr>
          <p:cNvPr id="138" name="Google Shape;138;p19">
            <a:hlinkClick r:id="rId3"/>
          </p:cNvPr>
          <p:cNvPicPr preferRelativeResize="0"/>
          <p:nvPr/>
        </p:nvPicPr>
        <p:blipFill>
          <a:blip r:embed="rId4">
            <a:alphaModFix/>
          </a:blip>
          <a:stretch>
            <a:fillRect/>
          </a:stretch>
        </p:blipFill>
        <p:spPr>
          <a:xfrm>
            <a:off x="10379449" y="5270324"/>
            <a:ext cx="662500" cy="662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nvSpPr>
        <p:spPr>
          <a:xfrm>
            <a:off x="368399" y="354196"/>
            <a:ext cx="11455200" cy="5292900"/>
          </a:xfrm>
          <a:prstGeom prst="rect">
            <a:avLst/>
          </a:prstGeom>
          <a:noFill/>
          <a:ln>
            <a:noFill/>
          </a:ln>
        </p:spPr>
        <p:txBody>
          <a:bodyPr anchorCtr="0" anchor="t" bIns="0" lIns="0" spcFirstLastPara="1" rIns="0" wrap="square" tIns="0">
            <a:noAutofit/>
          </a:bodyPr>
          <a:lstStyle/>
          <a:p>
            <a:pPr indent="0" lvl="1" marL="0" marR="0" rtl="0" algn="l">
              <a:lnSpc>
                <a:spcPct val="110000"/>
              </a:lnSpc>
              <a:spcBef>
                <a:spcPts val="0"/>
              </a:spcBef>
              <a:spcAft>
                <a:spcPts val="0"/>
              </a:spcAft>
              <a:buClr>
                <a:schemeClr val="dk2"/>
              </a:buClr>
              <a:buSzPts val="2000"/>
              <a:buFont typeface="Source Sans Pro"/>
              <a:buNone/>
            </a:pPr>
            <a:r>
              <a:rPr lang="en-US" sz="2500"/>
              <a:t>Statistics:</a:t>
            </a:r>
            <a:endParaRPr sz="2500"/>
          </a:p>
          <a:p>
            <a:pPr indent="0" lvl="1" marL="0" marR="0" rtl="0" algn="l">
              <a:lnSpc>
                <a:spcPct val="110000"/>
              </a:lnSpc>
              <a:spcBef>
                <a:spcPts val="0"/>
              </a:spcBef>
              <a:spcAft>
                <a:spcPts val="0"/>
              </a:spcAft>
              <a:buClr>
                <a:schemeClr val="dk2"/>
              </a:buClr>
              <a:buSzPts val="2000"/>
              <a:buFont typeface="Source Sans Pro"/>
              <a:buNone/>
            </a:pPr>
            <a:r>
              <a:t/>
            </a:r>
            <a:endParaRPr sz="1800"/>
          </a:p>
        </p:txBody>
      </p:sp>
      <p:sp>
        <p:nvSpPr>
          <p:cNvPr id="144" name="Google Shape;144;p20"/>
          <p:cNvSpPr txBox="1"/>
          <p:nvPr/>
        </p:nvSpPr>
        <p:spPr>
          <a:xfrm>
            <a:off x="368400" y="730237"/>
            <a:ext cx="12578400" cy="379200"/>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dk1"/>
              </a:buClr>
              <a:buSzPts val="2400"/>
              <a:buFont typeface="Source Sans Pro"/>
              <a:buNone/>
            </a:pPr>
            <a:r>
              <a:t/>
            </a:r>
            <a:endParaRPr/>
          </a:p>
        </p:txBody>
      </p:sp>
      <p:sp>
        <p:nvSpPr>
          <p:cNvPr id="145" name="Google Shape;145;p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chemeClr val="dk1"/>
                </a:solidFill>
              </a:rPr>
              <a:t>Broadridge Indian Innovation Hackathon</a:t>
            </a:r>
            <a:endParaRPr/>
          </a:p>
        </p:txBody>
      </p:sp>
      <p:pic>
        <p:nvPicPr>
          <p:cNvPr id="146" name="Google Shape;146;p20">
            <a:hlinkClick r:id="rId3"/>
          </p:cNvPr>
          <p:cNvPicPr preferRelativeResize="0"/>
          <p:nvPr/>
        </p:nvPicPr>
        <p:blipFill>
          <a:blip r:embed="rId4">
            <a:alphaModFix/>
          </a:blip>
          <a:stretch>
            <a:fillRect/>
          </a:stretch>
        </p:blipFill>
        <p:spPr>
          <a:xfrm>
            <a:off x="10379449" y="5270324"/>
            <a:ext cx="662500" cy="662500"/>
          </a:xfrm>
          <a:prstGeom prst="rect">
            <a:avLst/>
          </a:prstGeom>
          <a:noFill/>
          <a:ln>
            <a:noFill/>
          </a:ln>
        </p:spPr>
      </p:pic>
      <p:pic>
        <p:nvPicPr>
          <p:cNvPr id="147" name="Google Shape;147;p20"/>
          <p:cNvPicPr preferRelativeResize="0"/>
          <p:nvPr/>
        </p:nvPicPr>
        <p:blipFill>
          <a:blip r:embed="rId5">
            <a:alphaModFix/>
          </a:blip>
          <a:stretch>
            <a:fillRect/>
          </a:stretch>
        </p:blipFill>
        <p:spPr>
          <a:xfrm>
            <a:off x="433800" y="861650"/>
            <a:ext cx="5089050" cy="3131725"/>
          </a:xfrm>
          <a:prstGeom prst="rect">
            <a:avLst/>
          </a:prstGeom>
          <a:noFill/>
          <a:ln>
            <a:noFill/>
          </a:ln>
        </p:spPr>
      </p:pic>
      <p:pic>
        <p:nvPicPr>
          <p:cNvPr id="148" name="Google Shape;148;p20"/>
          <p:cNvPicPr preferRelativeResize="0"/>
          <p:nvPr/>
        </p:nvPicPr>
        <p:blipFill>
          <a:blip r:embed="rId6">
            <a:alphaModFix/>
          </a:blip>
          <a:stretch>
            <a:fillRect/>
          </a:stretch>
        </p:blipFill>
        <p:spPr>
          <a:xfrm>
            <a:off x="6119855" y="861650"/>
            <a:ext cx="4998749" cy="3486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nvSpPr>
        <p:spPr>
          <a:xfrm>
            <a:off x="446950" y="1217050"/>
            <a:ext cx="11737500" cy="1325400"/>
          </a:xfrm>
          <a:prstGeom prst="rect">
            <a:avLst/>
          </a:prstGeom>
          <a:noFill/>
          <a:ln>
            <a:noFill/>
          </a:ln>
        </p:spPr>
        <p:txBody>
          <a:bodyPr anchorCtr="0" anchor="t" bIns="0" lIns="0" spcFirstLastPara="1" rIns="0" wrap="square" tIns="0">
            <a:noAutofit/>
          </a:bodyPr>
          <a:lstStyle/>
          <a:p>
            <a:pPr indent="-336550" lvl="0" marL="457200" marR="0" rtl="0" algn="l">
              <a:lnSpc>
                <a:spcPct val="115000"/>
              </a:lnSpc>
              <a:spcBef>
                <a:spcPts val="0"/>
              </a:spcBef>
              <a:spcAft>
                <a:spcPts val="0"/>
              </a:spcAft>
              <a:buClr>
                <a:srgbClr val="FFFFFF"/>
              </a:buClr>
              <a:buSzPts val="1700"/>
              <a:buFont typeface="Source Sans Pro"/>
              <a:buChar char="●"/>
            </a:pPr>
            <a:r>
              <a:rPr b="1" lang="en-US" sz="1700">
                <a:solidFill>
                  <a:schemeClr val="dk1"/>
                </a:solidFill>
                <a:latin typeface="Source Sans Pro"/>
                <a:ea typeface="Source Sans Pro"/>
                <a:cs typeface="Source Sans Pro"/>
                <a:sym typeface="Source Sans Pro"/>
              </a:rPr>
              <a:t>Business relevance:</a:t>
            </a:r>
            <a:endParaRPr b="1" sz="1700">
              <a:solidFill>
                <a:schemeClr val="dk1"/>
              </a:solidFill>
              <a:latin typeface="Source Sans Pro"/>
              <a:ea typeface="Source Sans Pro"/>
              <a:cs typeface="Source Sans Pro"/>
              <a:sym typeface="Source Sans Pro"/>
            </a:endParaRPr>
          </a:p>
          <a:p>
            <a:pPr indent="-336550" lvl="0" marL="457200" marR="0" rtl="0" algn="l">
              <a:lnSpc>
                <a:spcPct val="115000"/>
              </a:lnSpc>
              <a:spcBef>
                <a:spcPts val="0"/>
              </a:spcBef>
              <a:spcAft>
                <a:spcPts val="0"/>
              </a:spcAft>
              <a:buClr>
                <a:srgbClr val="FFFFFF"/>
              </a:buClr>
              <a:buSzPts val="1700"/>
              <a:buFont typeface="Source Sans Pro"/>
              <a:buChar char="●"/>
            </a:pPr>
            <a:r>
              <a:rPr lang="en-US" sz="1700">
                <a:solidFill>
                  <a:schemeClr val="dk1"/>
                </a:solidFill>
                <a:latin typeface="Source Sans Pro"/>
                <a:ea typeface="Source Sans Pro"/>
                <a:cs typeface="Source Sans Pro"/>
                <a:sym typeface="Source Sans Pro"/>
              </a:rPr>
              <a:t>Dexi's ability to control home devices through voice automation and chatbot interface provides a significant business relevance. As smart homes continue to gain popularity, Dexi's ability to integrate with various IoT components can make it a valuable asset for home automation service providers.</a:t>
            </a:r>
            <a:endParaRPr sz="1700">
              <a:solidFill>
                <a:schemeClr val="dk1"/>
              </a:solidFill>
              <a:latin typeface="Source Sans Pro"/>
              <a:ea typeface="Source Sans Pro"/>
              <a:cs typeface="Source Sans Pro"/>
              <a:sym typeface="Source Sans Pro"/>
            </a:endParaRPr>
          </a:p>
          <a:p>
            <a:pPr indent="-336550" lvl="0" marL="457200" marR="0" rtl="0" algn="l">
              <a:lnSpc>
                <a:spcPct val="115000"/>
              </a:lnSpc>
              <a:spcBef>
                <a:spcPts val="0"/>
              </a:spcBef>
              <a:spcAft>
                <a:spcPts val="0"/>
              </a:spcAft>
              <a:buClr>
                <a:srgbClr val="FFFFFF"/>
              </a:buClr>
              <a:buSzPts val="1700"/>
              <a:buFont typeface="Source Sans Pro"/>
              <a:buChar char="●"/>
            </a:pPr>
            <a:r>
              <a:t/>
            </a:r>
            <a:endParaRPr sz="1700">
              <a:solidFill>
                <a:schemeClr val="dk1"/>
              </a:solidFill>
              <a:latin typeface="Source Sans Pro"/>
              <a:ea typeface="Source Sans Pro"/>
              <a:cs typeface="Source Sans Pro"/>
              <a:sym typeface="Source Sans Pro"/>
            </a:endParaRPr>
          </a:p>
          <a:p>
            <a:pPr indent="-336550" lvl="0" marL="457200" marR="0" rtl="0" algn="l">
              <a:lnSpc>
                <a:spcPct val="115000"/>
              </a:lnSpc>
              <a:spcBef>
                <a:spcPts val="0"/>
              </a:spcBef>
              <a:spcAft>
                <a:spcPts val="0"/>
              </a:spcAft>
              <a:buClr>
                <a:srgbClr val="FFFFFF"/>
              </a:buClr>
              <a:buSzPts val="1700"/>
              <a:buFont typeface="Source Sans Pro"/>
              <a:buChar char="●"/>
            </a:pPr>
            <a:r>
              <a:rPr b="1" lang="en-US" sz="1700">
                <a:solidFill>
                  <a:schemeClr val="dk1"/>
                </a:solidFill>
                <a:latin typeface="Source Sans Pro"/>
                <a:ea typeface="Source Sans Pro"/>
                <a:cs typeface="Source Sans Pro"/>
                <a:sym typeface="Source Sans Pro"/>
              </a:rPr>
              <a:t>Optimization:</a:t>
            </a:r>
            <a:endParaRPr b="1" sz="1700">
              <a:solidFill>
                <a:schemeClr val="dk1"/>
              </a:solidFill>
              <a:latin typeface="Source Sans Pro"/>
              <a:ea typeface="Source Sans Pro"/>
              <a:cs typeface="Source Sans Pro"/>
              <a:sym typeface="Source Sans Pro"/>
            </a:endParaRPr>
          </a:p>
          <a:p>
            <a:pPr indent="-336550" lvl="0" marL="457200" marR="0" rtl="0" algn="l">
              <a:lnSpc>
                <a:spcPct val="115000"/>
              </a:lnSpc>
              <a:spcBef>
                <a:spcPts val="0"/>
              </a:spcBef>
              <a:spcAft>
                <a:spcPts val="0"/>
              </a:spcAft>
              <a:buClr>
                <a:srgbClr val="FFFFFF"/>
              </a:buClr>
              <a:buSzPts val="1700"/>
              <a:buFont typeface="Source Sans Pro"/>
              <a:buChar char="●"/>
            </a:pPr>
            <a:r>
              <a:rPr lang="en-US" sz="1700">
                <a:solidFill>
                  <a:schemeClr val="dk1"/>
                </a:solidFill>
                <a:latin typeface="Source Sans Pro"/>
                <a:ea typeface="Source Sans Pro"/>
                <a:cs typeface="Source Sans Pro"/>
                <a:sym typeface="Source Sans Pro"/>
              </a:rPr>
              <a:t>As the technology for voice recognition and natural language processing continues to improve, Dexi's ability to handle complex queries and provide accurate responses can be further optimized. Additionally, integration with cloud-based data storage and machine learning models can help improve its performance.</a:t>
            </a:r>
            <a:endParaRPr sz="1700">
              <a:solidFill>
                <a:schemeClr val="dk1"/>
              </a:solidFill>
              <a:latin typeface="Source Sans Pro"/>
              <a:ea typeface="Source Sans Pro"/>
              <a:cs typeface="Source Sans Pro"/>
              <a:sym typeface="Source Sans Pro"/>
            </a:endParaRPr>
          </a:p>
          <a:p>
            <a:pPr indent="-336550" lvl="0" marL="457200" marR="0" rtl="0" algn="l">
              <a:lnSpc>
                <a:spcPct val="115000"/>
              </a:lnSpc>
              <a:spcBef>
                <a:spcPts val="0"/>
              </a:spcBef>
              <a:spcAft>
                <a:spcPts val="0"/>
              </a:spcAft>
              <a:buClr>
                <a:srgbClr val="FFFFFF"/>
              </a:buClr>
              <a:buSzPts val="1700"/>
              <a:buFont typeface="Source Sans Pro"/>
              <a:buChar char="●"/>
            </a:pPr>
            <a:r>
              <a:t/>
            </a:r>
            <a:endParaRPr sz="1700">
              <a:solidFill>
                <a:schemeClr val="dk1"/>
              </a:solidFill>
              <a:latin typeface="Source Sans Pro"/>
              <a:ea typeface="Source Sans Pro"/>
              <a:cs typeface="Source Sans Pro"/>
              <a:sym typeface="Source Sans Pro"/>
            </a:endParaRPr>
          </a:p>
          <a:p>
            <a:pPr indent="-336550" lvl="0" marL="457200" marR="0" rtl="0" algn="l">
              <a:lnSpc>
                <a:spcPct val="115000"/>
              </a:lnSpc>
              <a:spcBef>
                <a:spcPts val="0"/>
              </a:spcBef>
              <a:spcAft>
                <a:spcPts val="0"/>
              </a:spcAft>
              <a:buClr>
                <a:srgbClr val="FFFFFF"/>
              </a:buClr>
              <a:buSzPts val="1700"/>
              <a:buFont typeface="Source Sans Pro"/>
              <a:buChar char="●"/>
            </a:pPr>
            <a:r>
              <a:rPr b="1" lang="en-US" sz="1700">
                <a:solidFill>
                  <a:schemeClr val="dk1"/>
                </a:solidFill>
                <a:latin typeface="Source Sans Pro"/>
                <a:ea typeface="Source Sans Pro"/>
                <a:cs typeface="Source Sans Pro"/>
                <a:sym typeface="Source Sans Pro"/>
              </a:rPr>
              <a:t>Scope for modification:</a:t>
            </a:r>
            <a:endParaRPr b="1" sz="1700">
              <a:solidFill>
                <a:schemeClr val="dk1"/>
              </a:solidFill>
              <a:latin typeface="Source Sans Pro"/>
              <a:ea typeface="Source Sans Pro"/>
              <a:cs typeface="Source Sans Pro"/>
              <a:sym typeface="Source Sans Pro"/>
            </a:endParaRPr>
          </a:p>
          <a:p>
            <a:pPr indent="-336550" lvl="0" marL="457200" marR="0" rtl="0" algn="l">
              <a:lnSpc>
                <a:spcPct val="115000"/>
              </a:lnSpc>
              <a:spcBef>
                <a:spcPts val="0"/>
              </a:spcBef>
              <a:spcAft>
                <a:spcPts val="0"/>
              </a:spcAft>
              <a:buClr>
                <a:srgbClr val="FFFFFF"/>
              </a:buClr>
              <a:buSzPts val="1700"/>
              <a:buFont typeface="Source Sans Pro"/>
              <a:buChar char="●"/>
            </a:pPr>
            <a:r>
              <a:rPr lang="en-US" sz="1700">
                <a:solidFill>
                  <a:schemeClr val="dk1"/>
                </a:solidFill>
                <a:latin typeface="Source Sans Pro"/>
                <a:ea typeface="Source Sans Pro"/>
                <a:cs typeface="Source Sans Pro"/>
                <a:sym typeface="Source Sans Pro"/>
              </a:rPr>
              <a:t>Dexi's architecture can be modified to include new features and functionalities such as integrating with more home automation devices, adding multi-language support, and enabling compatibility with different chatbot platforms.</a:t>
            </a:r>
            <a:endParaRPr sz="1700">
              <a:solidFill>
                <a:schemeClr val="dk1"/>
              </a:solidFill>
              <a:latin typeface="Source Sans Pro"/>
              <a:ea typeface="Source Sans Pro"/>
              <a:cs typeface="Source Sans Pro"/>
              <a:sym typeface="Source Sans Pro"/>
            </a:endParaRPr>
          </a:p>
          <a:p>
            <a:pPr indent="-336550" lvl="0" marL="457200" marR="0" rtl="0" algn="l">
              <a:lnSpc>
                <a:spcPct val="115000"/>
              </a:lnSpc>
              <a:spcBef>
                <a:spcPts val="0"/>
              </a:spcBef>
              <a:spcAft>
                <a:spcPts val="0"/>
              </a:spcAft>
              <a:buClr>
                <a:srgbClr val="FFFFFF"/>
              </a:buClr>
              <a:buSzPts val="1700"/>
              <a:buFont typeface="Source Sans Pro"/>
              <a:buChar char="●"/>
            </a:pPr>
            <a:r>
              <a:t/>
            </a:r>
            <a:endParaRPr sz="1700">
              <a:solidFill>
                <a:schemeClr val="dk1"/>
              </a:solidFill>
              <a:latin typeface="Source Sans Pro"/>
              <a:ea typeface="Source Sans Pro"/>
              <a:cs typeface="Source Sans Pro"/>
              <a:sym typeface="Source Sans Pro"/>
            </a:endParaRPr>
          </a:p>
          <a:p>
            <a:pPr indent="-336550" lvl="0" marL="457200" marR="0" rtl="0" algn="l">
              <a:lnSpc>
                <a:spcPct val="115000"/>
              </a:lnSpc>
              <a:spcBef>
                <a:spcPts val="0"/>
              </a:spcBef>
              <a:spcAft>
                <a:spcPts val="0"/>
              </a:spcAft>
              <a:buClr>
                <a:srgbClr val="FFFFFF"/>
              </a:buClr>
              <a:buSzPts val="1700"/>
              <a:buFont typeface="Source Sans Pro"/>
              <a:buChar char="●"/>
            </a:pPr>
            <a:r>
              <a:rPr lang="en-US" sz="1700">
                <a:solidFill>
                  <a:schemeClr val="dk1"/>
                </a:solidFill>
                <a:latin typeface="Source Sans Pro"/>
                <a:ea typeface="Source Sans Pro"/>
                <a:cs typeface="Source Sans Pro"/>
                <a:sym typeface="Source Sans Pro"/>
              </a:rPr>
              <a:t>Overall, Dexi has a promising future scope in the rapidly growing home automation industry, and with </a:t>
            </a:r>
            <a:endParaRPr sz="1700">
              <a:solidFill>
                <a:schemeClr val="dk1"/>
              </a:solidFill>
              <a:latin typeface="Source Sans Pro"/>
              <a:ea typeface="Source Sans Pro"/>
              <a:cs typeface="Source Sans Pro"/>
              <a:sym typeface="Source Sans Pro"/>
            </a:endParaRPr>
          </a:p>
          <a:p>
            <a:pPr indent="-336550" lvl="0" marL="457200" marR="0" rtl="0" algn="l">
              <a:lnSpc>
                <a:spcPct val="115000"/>
              </a:lnSpc>
              <a:spcBef>
                <a:spcPts val="0"/>
              </a:spcBef>
              <a:spcAft>
                <a:spcPts val="0"/>
              </a:spcAft>
              <a:buClr>
                <a:srgbClr val="FFFFFF"/>
              </a:buClr>
              <a:buSzPts val="1700"/>
              <a:buFont typeface="Source Sans Pro"/>
              <a:buChar char="●"/>
            </a:pPr>
            <a:r>
              <a:rPr lang="en-US" sz="1700">
                <a:solidFill>
                  <a:schemeClr val="dk1"/>
                </a:solidFill>
                <a:latin typeface="Source Sans Pro"/>
                <a:ea typeface="Source Sans Pro"/>
                <a:cs typeface="Source Sans Pro"/>
                <a:sym typeface="Source Sans Pro"/>
              </a:rPr>
              <a:t>the right modifications and optimizations, it can become a valuable asset for businesses and households</a:t>
            </a:r>
            <a:endParaRPr sz="1700">
              <a:solidFill>
                <a:schemeClr val="dk1"/>
              </a:solidFill>
              <a:latin typeface="Source Sans Pro"/>
              <a:ea typeface="Source Sans Pro"/>
              <a:cs typeface="Source Sans Pro"/>
              <a:sym typeface="Source Sans Pro"/>
            </a:endParaRPr>
          </a:p>
          <a:p>
            <a:pPr indent="-336550" lvl="0" marL="457200" marR="0" rtl="0" algn="l">
              <a:lnSpc>
                <a:spcPct val="115000"/>
              </a:lnSpc>
              <a:spcBef>
                <a:spcPts val="0"/>
              </a:spcBef>
              <a:spcAft>
                <a:spcPts val="0"/>
              </a:spcAft>
              <a:buClr>
                <a:srgbClr val="FFFFFF"/>
              </a:buClr>
              <a:buSzPts val="1700"/>
              <a:buFont typeface="Source Sans Pro"/>
              <a:buChar char="●"/>
            </a:pPr>
            <a:r>
              <a:rPr lang="en-US" sz="1700">
                <a:solidFill>
                  <a:schemeClr val="dk1"/>
                </a:solidFill>
                <a:latin typeface="Source Sans Pro"/>
                <a:ea typeface="Source Sans Pro"/>
                <a:cs typeface="Source Sans Pro"/>
                <a:sym typeface="Source Sans Pro"/>
              </a:rPr>
              <a:t> alike.</a:t>
            </a:r>
            <a:endParaRPr sz="1700">
              <a:solidFill>
                <a:schemeClr val="dk1"/>
              </a:solidFill>
              <a:latin typeface="Source Sans Pro"/>
              <a:ea typeface="Source Sans Pro"/>
              <a:cs typeface="Source Sans Pro"/>
              <a:sym typeface="Source Sans Pro"/>
            </a:endParaRPr>
          </a:p>
        </p:txBody>
      </p:sp>
      <p:sp>
        <p:nvSpPr>
          <p:cNvPr id="154" name="Google Shape;154;p21"/>
          <p:cNvSpPr txBox="1"/>
          <p:nvPr/>
        </p:nvSpPr>
        <p:spPr>
          <a:xfrm>
            <a:off x="432000" y="759866"/>
            <a:ext cx="12578400" cy="379200"/>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dk1"/>
              </a:buClr>
              <a:buSzPts val="2400"/>
              <a:buFont typeface="Source Sans Pro"/>
              <a:buNone/>
            </a:pPr>
            <a:r>
              <a:rPr b="1" i="0" lang="en-US" sz="2400" u="none" cap="none" strike="noStrike">
                <a:solidFill>
                  <a:schemeClr val="dk1"/>
                </a:solidFill>
                <a:latin typeface="Source Sans Pro"/>
                <a:ea typeface="Source Sans Pro"/>
                <a:cs typeface="Source Sans Pro"/>
                <a:sym typeface="Source Sans Pro"/>
              </a:rPr>
              <a:t>🚀 Future Scope</a:t>
            </a:r>
            <a:endParaRPr/>
          </a:p>
        </p:txBody>
      </p:sp>
      <p:sp>
        <p:nvSpPr>
          <p:cNvPr id="155" name="Google Shape;155;p21"/>
          <p:cNvSpPr txBox="1"/>
          <p:nvPr/>
        </p:nvSpPr>
        <p:spPr>
          <a:xfrm>
            <a:off x="226176" y="3239367"/>
            <a:ext cx="12578400" cy="379200"/>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rgbClr val="000000"/>
              </a:buClr>
              <a:buSzPts val="3800"/>
              <a:buFont typeface="Source Sans Pro"/>
              <a:buNone/>
            </a:pPr>
            <a:r>
              <a:t/>
            </a:r>
            <a:endParaRPr/>
          </a:p>
        </p:txBody>
      </p:sp>
      <p:sp>
        <p:nvSpPr>
          <p:cNvPr id="156" name="Google Shape;15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chemeClr val="dk1"/>
                </a:solidFill>
              </a:rPr>
              <a:t>Broadridge Indian Innovation Hackathon</a:t>
            </a:r>
            <a:endParaRPr/>
          </a:p>
        </p:txBody>
      </p:sp>
      <p:pic>
        <p:nvPicPr>
          <p:cNvPr id="157" name="Google Shape;157;p21">
            <a:hlinkClick r:id="rId3"/>
          </p:cNvPr>
          <p:cNvPicPr preferRelativeResize="0"/>
          <p:nvPr/>
        </p:nvPicPr>
        <p:blipFill>
          <a:blip r:embed="rId4">
            <a:alphaModFix/>
          </a:blip>
          <a:stretch>
            <a:fillRect/>
          </a:stretch>
        </p:blipFill>
        <p:spPr>
          <a:xfrm>
            <a:off x="10379449" y="5270324"/>
            <a:ext cx="662500" cy="662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