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Britannic Bold" panose="020B0903060703020204" pitchFamily="34" charset="0"/>
      <p:regular r:id="rId8"/>
    </p:embeddedFont>
    <p:embeddedFont>
      <p:font typeface="Calibri" panose="020F0502020204030204" pitchFamily="34" charset="0"/>
      <p:regular r:id="rId9"/>
      <p:bold r:id="rId10"/>
      <p:italic r:id="rId11"/>
      <p:boldItalic r:id="rId12"/>
    </p:embeddedFont>
    <p:embeddedFont>
      <p:font typeface="Franklin Gothic" panose="020B0604020202020204" charset="0"/>
      <p:bold r:id="rId13"/>
    </p:embeddedFont>
    <p:embeddedFont>
      <p:font typeface="Libre Franklin" pitchFamily="2" charset="0"/>
      <p:regular r:id="rId14"/>
      <p:bold r:id="rId15"/>
      <p:italic r:id="rId16"/>
      <p:boldItalic r:id="rId17"/>
    </p:embeddedFont>
    <p:embeddedFont>
      <p:font typeface="Noto Sans Symbols"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heme" Target="theme/theme1.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latin typeface="Britannic Bold" panose="020B0903060703020204" pitchFamily="34" charset="0"/>
              </a:rPr>
              <a:t>Basic Details of the Team and Problem Statement</a:t>
            </a:r>
            <a:endParaRPr dirty="0">
              <a:latin typeface="Britannic Bold" panose="020B0903060703020204" pitchFamily="34" charset="0"/>
            </a:endParaRPr>
          </a:p>
        </p:txBody>
      </p:sp>
      <p:sp>
        <p:nvSpPr>
          <p:cNvPr id="211" name="Google Shape;211;p1"/>
          <p:cNvSpPr txBox="1">
            <a:spLocks noGrp="1"/>
          </p:cNvSpPr>
          <p:nvPr>
            <p:ph type="body" idx="1"/>
          </p:nvPr>
        </p:nvSpPr>
        <p:spPr>
          <a:xfrm>
            <a:off x="5794253" y="1369144"/>
            <a:ext cx="6045695" cy="509065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latin typeface="Franklin Gothic" panose="020B0604020202020204" charset="0"/>
                <a:ea typeface="Franklin Gothic"/>
                <a:cs typeface="Franklin Gothic"/>
                <a:sym typeface="Franklin Gothic"/>
              </a:rPr>
              <a:t>Ministry/Organization Name/Student Innovation: </a:t>
            </a:r>
            <a:endParaRPr lang="en-US" dirty="0">
              <a:solidFill>
                <a:schemeClr val="tx1"/>
              </a:solidFill>
              <a:latin typeface="Franklin Gothic" panose="020B0604020202020204" charset="0"/>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panose="020B0604020202020204" charset="0"/>
                <a:ea typeface="Franklin Gothic"/>
                <a:cs typeface="Franklin Gothic"/>
                <a:sym typeface="Franklin Gothic"/>
              </a:rPr>
              <a:t>PS Code: </a:t>
            </a:r>
            <a:br>
              <a:rPr lang="en-US" dirty="0">
                <a:latin typeface="Franklin Gothic" panose="020B0604020202020204" charset="0"/>
                <a:ea typeface="Franklin Gothic"/>
                <a:cs typeface="Franklin Gothic"/>
                <a:sym typeface="Franklin Gothic"/>
              </a:rPr>
            </a:br>
            <a:r>
              <a:rPr lang="en-US" dirty="0">
                <a:latin typeface="Franklin Gothic" panose="020B0604020202020204" charset="0"/>
                <a:ea typeface="Franklin Gothic"/>
                <a:cs typeface="Franklin Gothic"/>
                <a:sym typeface="Franklin Gothic"/>
              </a:rPr>
              <a:t>Problem Statement Title:</a:t>
            </a:r>
            <a:br>
              <a:rPr lang="en-US" dirty="0">
                <a:latin typeface="Franklin Gothic" panose="020B0604020202020204" charset="0"/>
                <a:ea typeface="Franklin Gothic"/>
                <a:cs typeface="Franklin Gothic"/>
                <a:sym typeface="Franklin Gothic"/>
              </a:rPr>
            </a:br>
            <a:r>
              <a:rPr lang="en-US" dirty="0">
                <a:latin typeface="Franklin Gothic" panose="020B0604020202020204" charset="0"/>
                <a:ea typeface="Franklin Gothic"/>
                <a:cs typeface="Franklin Gothic"/>
                <a:sym typeface="Franklin Gothic"/>
              </a:rPr>
              <a:t>Team Name: </a:t>
            </a:r>
            <a:r>
              <a:rPr lang="en-US" dirty="0">
                <a:solidFill>
                  <a:schemeClr val="tx1"/>
                </a:solidFill>
                <a:latin typeface="Franklin Gothic" panose="020B0604020202020204" charset="0"/>
                <a:ea typeface="Franklin Gothic"/>
                <a:cs typeface="Franklin Gothic"/>
                <a:sym typeface="Franklin Gothic"/>
              </a:rPr>
              <a:t>Hustlers</a:t>
            </a:r>
            <a:endParaRPr lang="en-US" dirty="0">
              <a:latin typeface="Franklin Gothic" panose="020B0604020202020204" charset="0"/>
            </a:endParaRPr>
          </a:p>
          <a:p>
            <a:pPr marL="0" lvl="0" indent="0" algn="l" rtl="0">
              <a:lnSpc>
                <a:spcPct val="90000"/>
              </a:lnSpc>
              <a:spcBef>
                <a:spcPts val="1000"/>
              </a:spcBef>
              <a:spcAft>
                <a:spcPts val="0"/>
              </a:spcAft>
              <a:buClr>
                <a:schemeClr val="lt2"/>
              </a:buClr>
              <a:buSzPts val="1800"/>
              <a:buNone/>
            </a:pPr>
            <a:br>
              <a:rPr lang="en-US" dirty="0">
                <a:latin typeface="Franklin Gothic" panose="020B0604020202020204" charset="0"/>
                <a:ea typeface="Franklin Gothic"/>
                <a:cs typeface="Franklin Gothic"/>
                <a:sym typeface="Franklin Gothic"/>
              </a:rPr>
            </a:br>
            <a:r>
              <a:rPr lang="en-US" dirty="0">
                <a:latin typeface="Franklin Gothic" panose="020B0604020202020204" charset="0"/>
                <a:ea typeface="Franklin Gothic"/>
                <a:cs typeface="Franklin Gothic"/>
                <a:sym typeface="Franklin Gothic"/>
              </a:rPr>
              <a:t>Team Leader Name: </a:t>
            </a:r>
            <a:r>
              <a:rPr lang="en-US" dirty="0">
                <a:solidFill>
                  <a:schemeClr val="tx1"/>
                </a:solidFill>
                <a:latin typeface="Franklin Gothic" panose="020B0604020202020204" charset="0"/>
                <a:ea typeface="Franklin Gothic"/>
                <a:cs typeface="Franklin Gothic"/>
                <a:sym typeface="Franklin Gothic"/>
              </a:rPr>
              <a:t>Radha Krishna Garg</a:t>
            </a:r>
          </a:p>
          <a:p>
            <a:pPr marL="0" lvl="0" indent="0" algn="l" rtl="0">
              <a:lnSpc>
                <a:spcPct val="90000"/>
              </a:lnSpc>
              <a:spcBef>
                <a:spcPts val="1000"/>
              </a:spcBef>
              <a:spcAft>
                <a:spcPts val="0"/>
              </a:spcAft>
              <a:buClr>
                <a:schemeClr val="lt2"/>
              </a:buClr>
              <a:buSzPts val="1800"/>
              <a:buNone/>
            </a:pPr>
            <a:br>
              <a:rPr lang="en-US" dirty="0">
                <a:latin typeface="Franklin Gothic" panose="020B0604020202020204" charset="0"/>
                <a:ea typeface="Franklin Gothic"/>
                <a:cs typeface="Franklin Gothic"/>
                <a:sym typeface="Franklin Gothic"/>
              </a:rPr>
            </a:br>
            <a:r>
              <a:rPr lang="en-US" dirty="0">
                <a:latin typeface="Franklin Gothic" panose="020B0604020202020204" charset="0"/>
                <a:ea typeface="Franklin Gothic"/>
                <a:cs typeface="Franklin Gothic"/>
                <a:sym typeface="Franklin Gothic"/>
              </a:rPr>
              <a:t>Institute Code (AISHE): </a:t>
            </a:r>
            <a:br>
              <a:rPr lang="en-US" dirty="0">
                <a:latin typeface="Franklin Gothic" panose="020B0604020202020204" charset="0"/>
                <a:ea typeface="Franklin Gothic"/>
                <a:cs typeface="Franklin Gothic"/>
                <a:sym typeface="Franklin Gothic"/>
              </a:rPr>
            </a:br>
            <a:r>
              <a:rPr lang="en-US" dirty="0">
                <a:latin typeface="Franklin Gothic" panose="020B0604020202020204" charset="0"/>
                <a:ea typeface="Franklin Gothic"/>
                <a:cs typeface="Franklin Gothic"/>
                <a:sym typeface="Franklin Gothic"/>
              </a:rPr>
              <a:t>Institute Name: </a:t>
            </a:r>
            <a:r>
              <a:rPr lang="en-US" dirty="0">
                <a:solidFill>
                  <a:schemeClr val="tx1"/>
                </a:solidFill>
                <a:latin typeface="Franklin Gothic" panose="020B0604020202020204" charset="0"/>
                <a:ea typeface="Franklin Gothic"/>
                <a:cs typeface="Franklin Gothic"/>
                <a:sym typeface="Franklin Gothic"/>
              </a:rPr>
              <a:t>Vellore Institute of Technology, Amaravati</a:t>
            </a:r>
            <a:endParaRPr dirty="0">
              <a:solidFill>
                <a:schemeClr val="tx1"/>
              </a:solidFill>
              <a:latin typeface="Franklin Gothic" panose="020B0604020202020204" charset="0"/>
            </a:endParaRPr>
          </a:p>
          <a:p>
            <a:pPr marL="0" lvl="0" indent="0" algn="l" rtl="0">
              <a:lnSpc>
                <a:spcPct val="90000"/>
              </a:lnSpc>
              <a:spcBef>
                <a:spcPts val="1000"/>
              </a:spcBef>
              <a:spcAft>
                <a:spcPts val="0"/>
              </a:spcAft>
              <a:buClr>
                <a:schemeClr val="lt2"/>
              </a:buClr>
              <a:buSzPts val="1800"/>
              <a:buNone/>
            </a:pPr>
            <a:endParaRPr dirty="0">
              <a:latin typeface="Franklin Gothic" panose="020B0604020202020204" charset="0"/>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panose="020B0604020202020204" charset="0"/>
                <a:ea typeface="Franklin Gothic"/>
                <a:cs typeface="Franklin Gothic"/>
                <a:sym typeface="Franklin Gothic"/>
              </a:rPr>
              <a:t>Theme Name:</a:t>
            </a:r>
            <a:endParaRPr dirty="0">
              <a:solidFill>
                <a:schemeClr val="tx1"/>
              </a:solidFill>
              <a:latin typeface="Franklin Gothic" panose="020B0604020202020204" charset="0"/>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418591" y="429884"/>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b="0" dirty="0">
                <a:latin typeface="Britannic Bold" panose="020B0903060703020204" pitchFamily="34" charset="0"/>
              </a:rPr>
              <a:t>Idea/Approach Details</a:t>
            </a:r>
            <a:endParaRPr b="0" dirty="0">
              <a:latin typeface="Britannic Bold" panose="020B0903060703020204" pitchFamily="34" charset="0"/>
            </a:endParaRPr>
          </a:p>
        </p:txBody>
      </p:sp>
      <p:sp>
        <p:nvSpPr>
          <p:cNvPr id="218" name="Google Shape;218;p2"/>
          <p:cNvSpPr txBox="1">
            <a:spLocks noGrp="1"/>
          </p:cNvSpPr>
          <p:nvPr>
            <p:ph type="body" idx="1"/>
          </p:nvPr>
        </p:nvSpPr>
        <p:spPr>
          <a:xfrm>
            <a:off x="700449" y="1603080"/>
            <a:ext cx="6158842" cy="334452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lt2"/>
                </a:solidFill>
                <a:latin typeface="Franklin Gothic" panose="020B0604020202020204" charset="0"/>
                <a:ea typeface="Franklin Gothic"/>
                <a:cs typeface="Franklin Gothic"/>
                <a:sym typeface="Franklin Gothic"/>
              </a:rPr>
              <a:t>Describe your idea/Solution/Prototype here:</a:t>
            </a:r>
            <a:endParaRPr dirty="0">
              <a:latin typeface="Franklin Gothic" panose="020B0604020202020204" charset="0"/>
            </a:endParaRPr>
          </a:p>
          <a:p>
            <a:pPr marL="285750" lvl="0" indent="-285750" algn="l" rtl="0">
              <a:lnSpc>
                <a:spcPct val="100000"/>
              </a:lnSpc>
              <a:spcBef>
                <a:spcPts val="1000"/>
              </a:spcBef>
              <a:spcAft>
                <a:spcPts val="0"/>
              </a:spcAft>
              <a:buClr>
                <a:schemeClr val="dk1"/>
              </a:buClr>
              <a:buSzPts val="1600"/>
              <a:buFont typeface="Noto Sans Symbols"/>
              <a:buChar char="⮚"/>
            </a:pPr>
            <a:r>
              <a:rPr lang="en-US" dirty="0">
                <a:solidFill>
                  <a:schemeClr val="tx1"/>
                </a:solidFill>
                <a:latin typeface="Franklin Gothic" panose="020B0604020202020204" charset="0"/>
              </a:rPr>
              <a:t> </a:t>
            </a:r>
            <a:r>
              <a:rPr lang="en-US" dirty="0" err="1">
                <a:solidFill>
                  <a:schemeClr val="tx1"/>
                </a:solidFill>
                <a:latin typeface="Franklin Gothic" panose="020B0604020202020204" charset="0"/>
              </a:rPr>
              <a:t>S</a:t>
            </a:r>
            <a:r>
              <a:rPr lang="en-US" b="0" i="0" dirty="0" err="1">
                <a:solidFill>
                  <a:schemeClr val="tx1"/>
                </a:solidFill>
                <a:effectLst/>
                <a:latin typeface="Franklin Gothic" panose="020B0604020202020204" charset="0"/>
              </a:rPr>
              <a:t>heSafe</a:t>
            </a:r>
            <a:r>
              <a:rPr lang="en-US" b="0" i="0" dirty="0">
                <a:solidFill>
                  <a:schemeClr val="tx1"/>
                </a:solidFill>
                <a:effectLst/>
                <a:latin typeface="Franklin Gothic" panose="020B0604020202020204" charset="0"/>
              </a:rPr>
              <a:t> is an essential women's safety application designed for urban women of all ages. It offers a dual-alert system, notifying both close contacts and the police at two urgency levels. Market research demonstrates a strong demand for such a solution. </a:t>
            </a:r>
            <a:r>
              <a:rPr lang="en-US" b="0" i="0" dirty="0" err="1">
                <a:solidFill>
                  <a:schemeClr val="tx1"/>
                </a:solidFill>
                <a:effectLst/>
                <a:latin typeface="Franklin Gothic" panose="020B0604020202020204" charset="0"/>
              </a:rPr>
              <a:t>SheSafe</a:t>
            </a:r>
            <a:r>
              <a:rPr lang="en-US" b="0" i="0" dirty="0">
                <a:solidFill>
                  <a:schemeClr val="tx1"/>
                </a:solidFill>
                <a:effectLst/>
                <a:latin typeface="Franklin Gothic" panose="020B0604020202020204" charset="0"/>
              </a:rPr>
              <a:t> is an all-encompassing platform that not only addresses emergencies but also provides community support and educational resources. To ensure user confidence and proficiency, it offers user tutorials and workshops. The app boasts an intuitive interface for real-time tracking and quick access to safety features. Additionally, it empowers women through self-defense videos. Digital marketing campaigns and strategic partnerships are integral to raising awareness and ensuring its accessibility.</a:t>
            </a:r>
            <a:endParaRPr lang="en-US" dirty="0">
              <a:latin typeface="Franklin Gothic" panose="020B0604020202020204" charset="0"/>
            </a:endParaRPr>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latin typeface="Franklin Gothic" panose="020B0604020202020204" charset="0"/>
              </a:rPr>
              <a:t>2</a:t>
            </a:fld>
            <a:endParaRPr>
              <a:latin typeface="Franklin Gothic" panose="020B0604020202020204" charset="0"/>
            </a:endParaRPr>
          </a:p>
        </p:txBody>
      </p:sp>
      <p:sp>
        <p:nvSpPr>
          <p:cNvPr id="222" name="Google Shape;222;p2"/>
          <p:cNvSpPr txBox="1"/>
          <p:nvPr/>
        </p:nvSpPr>
        <p:spPr>
          <a:xfrm>
            <a:off x="7154289" y="1603081"/>
            <a:ext cx="4767416" cy="517906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l" rtl="0">
              <a:spcBef>
                <a:spcPts val="0"/>
              </a:spcBef>
              <a:spcAft>
                <a:spcPts val="0"/>
              </a:spcAft>
              <a:buClr>
                <a:schemeClr val="lt2"/>
              </a:buClr>
              <a:buSzPts val="1800"/>
              <a:buFont typeface="Arial"/>
              <a:buNone/>
            </a:pPr>
            <a:r>
              <a:rPr lang="en-US" sz="1800" b="0" i="0" dirty="0">
                <a:solidFill>
                  <a:schemeClr val="lt2"/>
                </a:solidFill>
                <a:latin typeface="Franklin Gothic" panose="020B0604020202020204" charset="0"/>
                <a:ea typeface="Franklin Gothic"/>
                <a:cs typeface="Franklin Gothic"/>
                <a:sym typeface="Franklin Gothic"/>
              </a:rPr>
              <a:t>Describe your Technology stack here</a:t>
            </a:r>
            <a:r>
              <a:rPr lang="en-US" sz="1600" b="0" i="0" dirty="0">
                <a:solidFill>
                  <a:schemeClr val="dk1"/>
                </a:solidFill>
                <a:latin typeface="Franklin Gothic" panose="020B0604020202020204" charset="0"/>
                <a:ea typeface="Libre Franklin"/>
                <a:cs typeface="Libre Franklin"/>
                <a:sym typeface="Libre Franklin"/>
              </a:rPr>
              <a:t>:</a:t>
            </a:r>
            <a:endParaRPr dirty="0">
              <a:latin typeface="Franklin Gothic" panose="020B0604020202020204" charset="0"/>
            </a:endParaRPr>
          </a:p>
          <a:p>
            <a:pPr marL="285750" marR="0" lvl="0" indent="-285750" algn="l" rtl="0">
              <a:spcBef>
                <a:spcPts val="1000"/>
              </a:spcBef>
              <a:spcAft>
                <a:spcPts val="0"/>
              </a:spcAft>
              <a:buClr>
                <a:schemeClr val="dk1"/>
              </a:buClr>
              <a:buSzPts val="1600"/>
              <a:buFont typeface="Noto Sans Symbols"/>
              <a:buChar char="⮚"/>
            </a:pPr>
            <a:r>
              <a:rPr lang="en-US" dirty="0">
                <a:latin typeface="Franklin Gothic" panose="020B0604020202020204" charset="0"/>
              </a:rPr>
              <a:t>Deep Learning Frameworks: TensorFlow and </a:t>
            </a:r>
            <a:r>
              <a:rPr lang="en-US" dirty="0" err="1">
                <a:latin typeface="Franklin Gothic" panose="020B0604020202020204" charset="0"/>
              </a:rPr>
              <a:t>PyTorch</a:t>
            </a:r>
            <a:r>
              <a:rPr lang="en-US" dirty="0">
                <a:latin typeface="Franklin Gothic" panose="020B0604020202020204" charset="0"/>
              </a:rPr>
              <a:t> are commonly used for developing and training neural network models like GPT-3.5.</a:t>
            </a:r>
          </a:p>
          <a:p>
            <a:pPr marL="285750" marR="0" lvl="0" indent="-285750" algn="l" rtl="0">
              <a:spcBef>
                <a:spcPts val="1000"/>
              </a:spcBef>
              <a:spcAft>
                <a:spcPts val="0"/>
              </a:spcAft>
              <a:buClr>
                <a:schemeClr val="dk1"/>
              </a:buClr>
              <a:buSzPts val="1600"/>
              <a:buFont typeface="Noto Sans Symbols"/>
              <a:buChar char="⮚"/>
            </a:pPr>
            <a:r>
              <a:rPr lang="en-US" dirty="0">
                <a:latin typeface="Franklin Gothic" panose="020B0604020202020204" charset="0"/>
              </a:rPr>
              <a:t>Flutter : For making the complete mobile application</a:t>
            </a:r>
          </a:p>
          <a:p>
            <a:pPr marL="285750" marR="0" lvl="0" indent="-285750" algn="l" rtl="0">
              <a:spcBef>
                <a:spcPts val="1000"/>
              </a:spcBef>
              <a:spcAft>
                <a:spcPts val="0"/>
              </a:spcAft>
              <a:buClr>
                <a:schemeClr val="dk1"/>
              </a:buClr>
              <a:buSzPts val="1600"/>
              <a:buFont typeface="Noto Sans Symbols"/>
              <a:buChar char="⮚"/>
            </a:pPr>
            <a:r>
              <a:rPr lang="en-US" dirty="0">
                <a:latin typeface="Franklin Gothic" panose="020B0604020202020204" charset="0"/>
              </a:rPr>
              <a:t>Firebase : For hosting the backend </a:t>
            </a:r>
          </a:p>
          <a:p>
            <a:pPr marL="285750" marR="0" lvl="0" indent="-285750" algn="l" rtl="0">
              <a:spcBef>
                <a:spcPts val="1000"/>
              </a:spcBef>
              <a:spcAft>
                <a:spcPts val="0"/>
              </a:spcAft>
              <a:buClr>
                <a:schemeClr val="dk1"/>
              </a:buClr>
              <a:buSzPts val="1600"/>
              <a:buFont typeface="Noto Sans Symbols"/>
              <a:buChar char="⮚"/>
            </a:pPr>
            <a:r>
              <a:rPr lang="en-US" dirty="0">
                <a:latin typeface="Franklin Gothic" panose="020B0604020202020204" charset="0"/>
              </a:rPr>
              <a:t>Cloud Computing: Cloud platforms such as AWS, Azure, or Google Cloud are essential for deploying and running large-scale AI models.</a:t>
            </a:r>
          </a:p>
          <a:p>
            <a:pPr marL="285750" marR="0" lvl="0" indent="-285750" algn="l" rtl="0">
              <a:spcBef>
                <a:spcPts val="1000"/>
              </a:spcBef>
              <a:spcAft>
                <a:spcPts val="0"/>
              </a:spcAft>
              <a:buClr>
                <a:schemeClr val="dk1"/>
              </a:buClr>
              <a:buSzPts val="1600"/>
              <a:buFont typeface="Noto Sans Symbols"/>
              <a:buChar char="⮚"/>
            </a:pPr>
            <a:r>
              <a:rPr lang="en-US" dirty="0">
                <a:latin typeface="Franklin Gothic" panose="020B0604020202020204" charset="0"/>
              </a:rPr>
              <a:t>GPUs: High-performance GPUs are crucial for the parallel processing required for deep learning.</a:t>
            </a:r>
          </a:p>
          <a:p>
            <a:pPr marL="285750" marR="0" lvl="0" indent="-285750" algn="l" rtl="0">
              <a:spcBef>
                <a:spcPts val="1000"/>
              </a:spcBef>
              <a:spcAft>
                <a:spcPts val="0"/>
              </a:spcAft>
              <a:buClr>
                <a:schemeClr val="dk1"/>
              </a:buClr>
              <a:buSzPts val="1600"/>
              <a:buFont typeface="Noto Sans Symbols"/>
              <a:buChar char="⮚"/>
            </a:pPr>
            <a:r>
              <a:rPr lang="en-US" dirty="0">
                <a:latin typeface="Franklin Gothic" panose="020B0604020202020204" charset="0"/>
              </a:rPr>
              <a:t>Natural Language Processing (NLP) Libraries: Libraries like </a:t>
            </a:r>
            <a:r>
              <a:rPr lang="en-US" dirty="0" err="1">
                <a:latin typeface="Franklin Gothic" panose="020B0604020202020204" charset="0"/>
              </a:rPr>
              <a:t>spaCy</a:t>
            </a:r>
            <a:r>
              <a:rPr lang="en-US" dirty="0">
                <a:latin typeface="Franklin Gothic" panose="020B0604020202020204" charset="0"/>
              </a:rPr>
              <a:t>, NLTK, and Hugging Face Transformers are used for NLP tasks.</a:t>
            </a:r>
          </a:p>
          <a:p>
            <a:pPr marL="285750" marR="0" lvl="0" indent="-285750" algn="l" rtl="0">
              <a:spcBef>
                <a:spcPts val="1000"/>
              </a:spcBef>
              <a:spcAft>
                <a:spcPts val="0"/>
              </a:spcAft>
              <a:buClr>
                <a:schemeClr val="dk1"/>
              </a:buClr>
              <a:buSzPts val="1600"/>
              <a:buFont typeface="Noto Sans Symbols"/>
              <a:buChar char="⮚"/>
            </a:pPr>
            <a:r>
              <a:rPr lang="en-US" dirty="0">
                <a:latin typeface="Franklin Gothic" panose="020B0604020202020204" charset="0"/>
              </a:rPr>
              <a:t>Backend Infrastructure: This includes web servers, databases, and other technologies that support the deployment and operation of the AI model.</a:t>
            </a:r>
          </a:p>
          <a:p>
            <a:pPr marL="285750" marR="0" lvl="0" indent="-285750" algn="l" rtl="0">
              <a:spcBef>
                <a:spcPts val="1000"/>
              </a:spcBef>
              <a:spcAft>
                <a:spcPts val="0"/>
              </a:spcAft>
              <a:buClr>
                <a:schemeClr val="dk1"/>
              </a:buClr>
              <a:buSzPts val="1600"/>
              <a:buFont typeface="Noto Sans Symbols"/>
              <a:buChar char="⮚"/>
            </a:pPr>
            <a:r>
              <a:rPr lang="en-US" dirty="0">
                <a:latin typeface="Franklin Gothic" panose="020B0604020202020204" charset="0"/>
              </a:rPr>
              <a:t>APIs: RESTful APIs or </a:t>
            </a:r>
            <a:r>
              <a:rPr lang="en-US" dirty="0" err="1">
                <a:latin typeface="Franklin Gothic" panose="020B0604020202020204" charset="0"/>
              </a:rPr>
              <a:t>GraphQL</a:t>
            </a:r>
            <a:r>
              <a:rPr lang="en-US" dirty="0">
                <a:latin typeface="Franklin Gothic" panose="020B0604020202020204" charset="0"/>
              </a:rPr>
              <a:t> may be used to interact with the AI model.</a:t>
            </a:r>
          </a:p>
        </p:txBody>
      </p:sp>
      <p:pic>
        <p:nvPicPr>
          <p:cNvPr id="1028" name="Picture 4" descr="Fix any html,css, javascript errors,bugs or issues by Bestdevteam | Fiverr">
            <a:extLst>
              <a:ext uri="{FF2B5EF4-FFF2-40B4-BE49-F238E27FC236}">
                <a16:creationId xmlns:a16="http://schemas.microsoft.com/office/drawing/2014/main" id="{135F9DF5-F500-C35F-2C31-6E8AE9D38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3451" y="4981601"/>
            <a:ext cx="2340676" cy="136998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14D22BF-FA99-3CE0-B754-8FC9872210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5316" y="4888150"/>
            <a:ext cx="1135983" cy="113913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3513E5F-25F7-BB25-A0CB-B05C0DEF504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4724" r="66945" b="41845"/>
          <a:stretch/>
        </p:blipFill>
        <p:spPr bwMode="auto">
          <a:xfrm>
            <a:off x="5487834" y="4989913"/>
            <a:ext cx="739885" cy="74829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278C282E-DEC8-0CD5-65B5-4410BBA545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422" y="5938020"/>
            <a:ext cx="1633885" cy="91998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2FA7317-13B1-E2F1-B59E-5A54F1BE658C}"/>
              </a:ext>
            </a:extLst>
          </p:cNvPr>
          <p:cNvPicPr>
            <a:picLocks noChangeAspect="1"/>
          </p:cNvPicPr>
          <p:nvPr/>
        </p:nvPicPr>
        <p:blipFill>
          <a:blip r:embed="rId7"/>
          <a:stretch>
            <a:fillRect/>
          </a:stretch>
        </p:blipFill>
        <p:spPr>
          <a:xfrm>
            <a:off x="6135794" y="5768410"/>
            <a:ext cx="735781" cy="81146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315190" y="277658"/>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Franklin Gothic" panose="020B0604020202020204" charset="0"/>
              </a:rPr>
              <a:t>Idea/Approach Details</a:t>
            </a:r>
            <a:endParaRPr dirty="0">
              <a:latin typeface="Franklin Gothic" panose="020B0604020202020204" charset="0"/>
            </a:endParaRPr>
          </a:p>
        </p:txBody>
      </p:sp>
      <p:sp>
        <p:nvSpPr>
          <p:cNvPr id="228" name="Google Shape;228;p3"/>
          <p:cNvSpPr txBox="1">
            <a:spLocks noGrp="1"/>
          </p:cNvSpPr>
          <p:nvPr>
            <p:ph type="body" idx="2"/>
          </p:nvPr>
        </p:nvSpPr>
        <p:spPr>
          <a:xfrm>
            <a:off x="786244" y="2324026"/>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latin typeface="Franklin Gothic" panose="020B0604020202020204" charset="0"/>
              </a:rPr>
              <a:t>Describe your Use Cases here</a:t>
            </a:r>
            <a:endParaRPr dirty="0">
              <a:latin typeface="Franklin Gothic" panose="020B0604020202020204" charset="0"/>
            </a:endParaRPr>
          </a:p>
        </p:txBody>
      </p:sp>
      <p:sp>
        <p:nvSpPr>
          <p:cNvPr id="229" name="Google Shape;229;p3"/>
          <p:cNvSpPr txBox="1">
            <a:spLocks noGrp="1"/>
          </p:cNvSpPr>
          <p:nvPr>
            <p:ph type="body" idx="1"/>
          </p:nvPr>
        </p:nvSpPr>
        <p:spPr>
          <a:xfrm>
            <a:off x="786243" y="2644319"/>
            <a:ext cx="4838701" cy="364146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l">
              <a:buFont typeface="+mj-lt"/>
              <a:buAutoNum type="arabicPeriod"/>
            </a:pPr>
            <a:r>
              <a:rPr lang="en-US" b="0" i="0" dirty="0">
                <a:solidFill>
                  <a:schemeClr val="tx1"/>
                </a:solidFill>
                <a:effectLst/>
                <a:latin typeface="Franklin Gothic" panose="020B0604020202020204" charset="0"/>
              </a:rPr>
              <a:t>Emergency Alerts for Immediate Help.</a:t>
            </a:r>
          </a:p>
          <a:p>
            <a:pPr algn="l">
              <a:buFont typeface="+mj-lt"/>
              <a:buAutoNum type="arabicPeriod"/>
            </a:pPr>
            <a:r>
              <a:rPr lang="en-US" b="0" i="0" dirty="0">
                <a:solidFill>
                  <a:schemeClr val="tx1"/>
                </a:solidFill>
                <a:effectLst/>
                <a:latin typeface="Franklin Gothic" panose="020B0604020202020204" charset="0"/>
              </a:rPr>
              <a:t>Community Support and Advice.</a:t>
            </a:r>
          </a:p>
          <a:p>
            <a:pPr algn="l">
              <a:buFont typeface="+mj-lt"/>
              <a:buAutoNum type="arabicPeriod"/>
            </a:pPr>
            <a:r>
              <a:rPr lang="en-US" b="0" i="0" dirty="0">
                <a:solidFill>
                  <a:schemeClr val="tx1"/>
                </a:solidFill>
                <a:effectLst/>
                <a:latin typeface="Franklin Gothic" panose="020B0604020202020204" charset="0"/>
              </a:rPr>
              <a:t>Women's Safety Education and Self-Defense.</a:t>
            </a:r>
          </a:p>
          <a:p>
            <a:pPr algn="l">
              <a:buFont typeface="+mj-lt"/>
              <a:buAutoNum type="arabicPeriod"/>
            </a:pPr>
            <a:r>
              <a:rPr lang="en-US" b="0" i="0" dirty="0">
                <a:solidFill>
                  <a:schemeClr val="tx1"/>
                </a:solidFill>
                <a:effectLst/>
                <a:latin typeface="Franklin Gothic" panose="020B0604020202020204" charset="0"/>
              </a:rPr>
              <a:t>Real-Time Location Tracking for Loved Ones.</a:t>
            </a:r>
          </a:p>
          <a:p>
            <a:pPr algn="l">
              <a:buFont typeface="+mj-lt"/>
              <a:buAutoNum type="arabicPeriod"/>
            </a:pPr>
            <a:r>
              <a:rPr lang="en-US" b="0" i="0" dirty="0">
                <a:solidFill>
                  <a:schemeClr val="tx1"/>
                </a:solidFill>
                <a:effectLst/>
                <a:latin typeface="Franklin Gothic" panose="020B0604020202020204" charset="0"/>
              </a:rPr>
              <a:t>All-in-One Safety Solution.</a:t>
            </a:r>
          </a:p>
          <a:p>
            <a:pPr algn="l">
              <a:buFont typeface="+mj-lt"/>
              <a:buAutoNum type="arabicPeriod"/>
            </a:pPr>
            <a:r>
              <a:rPr lang="en-US" b="0" i="0" dirty="0">
                <a:solidFill>
                  <a:schemeClr val="tx1"/>
                </a:solidFill>
                <a:effectLst/>
                <a:latin typeface="Franklin Gothic" panose="020B0604020202020204" charset="0"/>
              </a:rPr>
              <a:t>Awareness Campaigns and Partnerships.</a:t>
            </a:r>
          </a:p>
          <a:p>
            <a:pPr algn="l">
              <a:buFont typeface="+mj-lt"/>
              <a:buAutoNum type="arabicPeriod"/>
            </a:pPr>
            <a:r>
              <a:rPr lang="en-US" b="0" i="0" dirty="0">
                <a:solidFill>
                  <a:schemeClr val="tx1"/>
                </a:solidFill>
                <a:effectLst/>
                <a:latin typeface="Franklin Gothic" panose="020B0604020202020204" charset="0"/>
              </a:rPr>
              <a:t>Self-Defense and Safety Workshops.</a:t>
            </a:r>
          </a:p>
          <a:p>
            <a:pPr algn="l">
              <a:buFont typeface="+mj-lt"/>
              <a:buAutoNum type="arabicPeriod"/>
            </a:pPr>
            <a:r>
              <a:rPr lang="en-US" b="0" i="0" dirty="0">
                <a:solidFill>
                  <a:schemeClr val="tx1"/>
                </a:solidFill>
                <a:effectLst/>
                <a:latin typeface="Franklin Gothic" panose="020B0604020202020204" charset="0"/>
              </a:rPr>
              <a:t>Versatile Safety in Various Situations.</a:t>
            </a:r>
          </a:p>
          <a:p>
            <a:pPr algn="l">
              <a:buFont typeface="+mj-lt"/>
              <a:buAutoNum type="arabicPeriod"/>
            </a:pPr>
            <a:r>
              <a:rPr lang="en-US" b="0" i="0" dirty="0">
                <a:solidFill>
                  <a:schemeClr val="tx1"/>
                </a:solidFill>
                <a:effectLst/>
                <a:latin typeface="Franklin Gothic" panose="020B0604020202020204" charset="0"/>
              </a:rPr>
              <a:t>Confidential Reporting of Incidents.</a:t>
            </a:r>
          </a:p>
          <a:p>
            <a:pPr algn="l">
              <a:buFont typeface="+mj-lt"/>
              <a:buAutoNum type="arabicPeriod"/>
            </a:pPr>
            <a:r>
              <a:rPr lang="en-US" b="0" i="0" dirty="0">
                <a:solidFill>
                  <a:schemeClr val="tx1"/>
                </a:solidFill>
                <a:effectLst/>
                <a:latin typeface="Franklin Gothic" panose="020B0604020202020204" charset="0"/>
              </a:rPr>
              <a:t>User-Friendly Interface for Quick Access.</a:t>
            </a:r>
            <a:endParaRPr lang="en-US" dirty="0">
              <a:solidFill>
                <a:schemeClr val="tx1"/>
              </a:solidFill>
              <a:latin typeface="Franklin Gothic" panose="020B0604020202020204" charset="0"/>
            </a:endParaRPr>
          </a:p>
        </p:txBody>
      </p:sp>
      <p:sp>
        <p:nvSpPr>
          <p:cNvPr id="230" name="Google Shape;230;p3"/>
          <p:cNvSpPr txBox="1">
            <a:spLocks noGrp="1"/>
          </p:cNvSpPr>
          <p:nvPr>
            <p:ph type="sldNum" idx="12"/>
          </p:nvPr>
        </p:nvSpPr>
        <p:spPr>
          <a:xfrm>
            <a:off x="495299" y="6448117"/>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latin typeface="Franklin Gothic" panose="020B0604020202020204" charset="0"/>
              </a:rPr>
              <a:t>3</a:t>
            </a:fld>
            <a:endParaRPr dirty="0">
              <a:latin typeface="Franklin Gothic" panose="020B0604020202020204" charset="0"/>
            </a:endParaRPr>
          </a:p>
        </p:txBody>
      </p:sp>
      <p:sp>
        <p:nvSpPr>
          <p:cNvPr id="231" name="Google Shape;231;p3"/>
          <p:cNvSpPr txBox="1"/>
          <p:nvPr/>
        </p:nvSpPr>
        <p:spPr>
          <a:xfrm>
            <a:off x="6262256" y="2486362"/>
            <a:ext cx="5143500" cy="315915"/>
          </a:xfrm>
          <a:prstGeom prst="rect">
            <a:avLst/>
          </a:prstGeom>
          <a:noFill/>
          <a:ln>
            <a:noFill/>
          </a:ln>
        </p:spPr>
        <p:txBody>
          <a:bodyPr spcFirstLastPara="1" wrap="square" lIns="91425" tIns="45700" rIns="91425" bIns="45700" anchor="t" anchorCtr="0">
            <a:noAutofit/>
          </a:bodyPr>
          <a:lstStyle/>
          <a:p>
            <a:pPr marL="228600" lvl="1" indent="-228600">
              <a:lnSpc>
                <a:spcPct val="90000"/>
              </a:lnSpc>
              <a:buClr>
                <a:schemeClr val="lt2"/>
              </a:buClr>
              <a:buSzPts val="1800"/>
            </a:pPr>
            <a:r>
              <a:rPr lang="en-US" sz="1800" b="0" i="0" dirty="0">
                <a:solidFill>
                  <a:schemeClr val="lt2"/>
                </a:solidFill>
                <a:latin typeface="Franklin Gothic" panose="020B0604020202020204" charset="0"/>
                <a:ea typeface="Franklin Gothic"/>
                <a:cs typeface="Franklin Gothic"/>
                <a:sym typeface="Franklin Gothic"/>
              </a:rPr>
              <a:t>Describe your Dependencies / Show stopper here</a:t>
            </a:r>
            <a:endParaRPr dirty="0">
              <a:latin typeface="Franklin Gothic" panose="020B0604020202020204" charset="0"/>
            </a:endParaRPr>
          </a:p>
        </p:txBody>
      </p:sp>
      <p:sp>
        <p:nvSpPr>
          <p:cNvPr id="232" name="Google Shape;232;p3"/>
          <p:cNvSpPr txBox="1"/>
          <p:nvPr/>
        </p:nvSpPr>
        <p:spPr>
          <a:xfrm>
            <a:off x="6317409" y="2802277"/>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R="0" lvl="0" algn="l" rtl="0">
              <a:lnSpc>
                <a:spcPct val="90000"/>
              </a:lnSpc>
              <a:spcBef>
                <a:spcPts val="0"/>
              </a:spcBef>
              <a:spcAft>
                <a:spcPts val="0"/>
              </a:spcAft>
              <a:buClr>
                <a:schemeClr val="dk1"/>
              </a:buClr>
              <a:buSzPts val="1600"/>
            </a:pPr>
            <a:r>
              <a:rPr lang="en-US" sz="1600" b="0" i="0" dirty="0">
                <a:solidFill>
                  <a:schemeClr val="dk1"/>
                </a:solidFill>
                <a:latin typeface="Franklin Gothic" panose="020B0604020202020204" charset="0"/>
                <a:ea typeface="Libre Franklin"/>
                <a:cs typeface="Libre Franklin"/>
                <a:sym typeface="Libre Franklin"/>
              </a:rPr>
              <a:t>Dependencies:</a:t>
            </a:r>
          </a:p>
          <a:p>
            <a:pPr marL="285750" marR="0" lvl="0" indent="-285750" algn="l" rtl="0">
              <a:lnSpc>
                <a:spcPct val="90000"/>
              </a:lnSpc>
              <a:spcBef>
                <a:spcPts val="0"/>
              </a:spcBef>
              <a:spcAft>
                <a:spcPts val="0"/>
              </a:spcAft>
              <a:buClr>
                <a:schemeClr val="dk1"/>
              </a:buClr>
              <a:buSzPts val="1600"/>
              <a:buFont typeface="Noto Sans Symbols"/>
              <a:buChar char="⮚"/>
            </a:pPr>
            <a:endParaRPr lang="en-US" sz="1600" b="0" i="0" dirty="0">
              <a:solidFill>
                <a:schemeClr val="dk1"/>
              </a:solidFill>
              <a:latin typeface="Franklin Gothic" panose="020B0604020202020204" charset="0"/>
              <a:ea typeface="Libre Franklin"/>
              <a:cs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Franklin Gothic" panose="020B0604020202020204" charset="0"/>
                <a:ea typeface="Libre Franklin"/>
                <a:cs typeface="Libre Franklin"/>
                <a:sym typeface="Libre Franklin"/>
              </a:rPr>
              <a:t>Third-party libraries and APIs</a:t>
            </a:r>
          </a:p>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Franklin Gothic" panose="020B0604020202020204" charset="0"/>
                <a:ea typeface="Libre Franklin"/>
                <a:cs typeface="Libre Franklin"/>
                <a:sym typeface="Libre Franklin"/>
              </a:rPr>
              <a:t>Hardware and infrastructure</a:t>
            </a:r>
          </a:p>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Franklin Gothic" panose="020B0604020202020204" charset="0"/>
                <a:ea typeface="Libre Franklin"/>
                <a:cs typeface="Libre Franklin"/>
                <a:sym typeface="Libre Franklin"/>
              </a:rPr>
              <a:t>Data sources</a:t>
            </a:r>
          </a:p>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Franklin Gothic" panose="020B0604020202020204" charset="0"/>
                <a:ea typeface="Libre Franklin"/>
                <a:cs typeface="Libre Franklin"/>
                <a:sym typeface="Libre Franklin"/>
              </a:rPr>
              <a:t>Team collaboration</a:t>
            </a:r>
          </a:p>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Franklin Gothic" panose="020B0604020202020204" charset="0"/>
                <a:ea typeface="Libre Franklin"/>
                <a:cs typeface="Libre Franklin"/>
                <a:sym typeface="Libre Franklin"/>
              </a:rPr>
              <a:t>Regulatory and legal compliance</a:t>
            </a:r>
          </a:p>
          <a:p>
            <a:pPr marR="0" lvl="0" algn="l" rtl="0">
              <a:lnSpc>
                <a:spcPct val="90000"/>
              </a:lnSpc>
              <a:spcBef>
                <a:spcPts val="0"/>
              </a:spcBef>
              <a:spcAft>
                <a:spcPts val="0"/>
              </a:spcAft>
              <a:buClr>
                <a:schemeClr val="dk1"/>
              </a:buClr>
              <a:buSzPts val="1600"/>
            </a:pPr>
            <a:br>
              <a:rPr lang="en-US" sz="1600" b="0" i="0" dirty="0">
                <a:solidFill>
                  <a:schemeClr val="dk1"/>
                </a:solidFill>
                <a:latin typeface="Franklin Gothic" panose="020B0604020202020204" charset="0"/>
                <a:ea typeface="Libre Franklin"/>
                <a:cs typeface="Libre Franklin"/>
                <a:sym typeface="Libre Franklin"/>
              </a:rPr>
            </a:br>
            <a:r>
              <a:rPr lang="en-US" sz="1600" b="0" i="0" dirty="0">
                <a:solidFill>
                  <a:schemeClr val="dk1"/>
                </a:solidFill>
                <a:latin typeface="Franklin Gothic" panose="020B0604020202020204" charset="0"/>
                <a:ea typeface="Libre Franklin"/>
                <a:cs typeface="Libre Franklin"/>
                <a:sym typeface="Libre Franklin"/>
              </a:rPr>
              <a:t>Show Stoppers:</a:t>
            </a:r>
            <a:br>
              <a:rPr lang="en-US" sz="1600" b="0" i="0" dirty="0">
                <a:solidFill>
                  <a:schemeClr val="dk1"/>
                </a:solidFill>
                <a:latin typeface="Franklin Gothic" panose="020B0604020202020204" charset="0"/>
                <a:ea typeface="Libre Franklin"/>
                <a:cs typeface="Libre Franklin"/>
                <a:sym typeface="Libre Franklin"/>
              </a:rPr>
            </a:br>
            <a:endParaRPr lang="en-US" sz="1600" b="0" i="0" dirty="0">
              <a:solidFill>
                <a:schemeClr val="dk1"/>
              </a:solidFill>
              <a:latin typeface="Franklin Gothic" panose="020B0604020202020204" charset="0"/>
              <a:ea typeface="Libre Franklin"/>
              <a:cs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Franklin Gothic" panose="020B0604020202020204" charset="0"/>
                <a:ea typeface="Libre Franklin"/>
                <a:cs typeface="Libre Franklin"/>
                <a:sym typeface="Libre Franklin"/>
              </a:rPr>
              <a:t>Security vulnerabilities</a:t>
            </a:r>
          </a:p>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Franklin Gothic" panose="020B0604020202020204" charset="0"/>
                <a:ea typeface="Libre Franklin"/>
                <a:cs typeface="Libre Franklin"/>
                <a:sym typeface="Libre Franklin"/>
              </a:rPr>
              <a:t>Critical bugs and errors</a:t>
            </a:r>
          </a:p>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Franklin Gothic" panose="020B0604020202020204" charset="0"/>
                <a:ea typeface="Libre Franklin"/>
                <a:cs typeface="Libre Franklin"/>
                <a:sym typeface="Libre Franklin"/>
              </a:rPr>
              <a:t>Funding shortage</a:t>
            </a:r>
          </a:p>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Franklin Gothic" panose="020B0604020202020204" charset="0"/>
                <a:ea typeface="Libre Franklin"/>
                <a:cs typeface="Libre Franklin"/>
                <a:sym typeface="Libre Franklin"/>
              </a:rPr>
              <a:t>Legal issues</a:t>
            </a:r>
          </a:p>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Franklin Gothic" panose="020B0604020202020204" charset="0"/>
                <a:ea typeface="Libre Franklin"/>
                <a:cs typeface="Libre Franklin"/>
                <a:sym typeface="Libre Franklin"/>
              </a:rPr>
              <a:t>Crisis situations</a:t>
            </a:r>
          </a:p>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Franklin Gothic" panose="020B0604020202020204" charset="0"/>
                <a:ea typeface="Libre Franklin"/>
                <a:cs typeface="Libre Franklin"/>
                <a:sym typeface="Libre Franklin"/>
              </a:rPr>
              <a:t>Loss of key personnel</a:t>
            </a:r>
            <a:endParaRPr lang="en-US" dirty="0">
              <a:latin typeface="Franklin Gothic" panose="020B0604020202020204" charset="0"/>
            </a:endParaRPr>
          </a:p>
        </p:txBody>
      </p:sp>
      <p:pic>
        <p:nvPicPr>
          <p:cNvPr id="3" name="Picture 2">
            <a:extLst>
              <a:ext uri="{FF2B5EF4-FFF2-40B4-BE49-F238E27FC236}">
                <a16:creationId xmlns:a16="http://schemas.microsoft.com/office/drawing/2014/main" id="{EFEC1E9B-55E2-1B67-3438-98259F574589}"/>
              </a:ext>
            </a:extLst>
          </p:cNvPr>
          <p:cNvPicPr>
            <a:picLocks noChangeAspect="1"/>
          </p:cNvPicPr>
          <p:nvPr/>
        </p:nvPicPr>
        <p:blipFill>
          <a:blip r:embed="rId3"/>
          <a:stretch>
            <a:fillRect/>
          </a:stretch>
        </p:blipFill>
        <p:spPr>
          <a:xfrm>
            <a:off x="7807726" y="128376"/>
            <a:ext cx="3860256" cy="2353607"/>
          </a:xfrm>
          <a:prstGeom prst="rect">
            <a:avLst/>
          </a:prstGeom>
        </p:spPr>
      </p:pic>
      <p:pic>
        <p:nvPicPr>
          <p:cNvPr id="5" name="Picture 4">
            <a:extLst>
              <a:ext uri="{FF2B5EF4-FFF2-40B4-BE49-F238E27FC236}">
                <a16:creationId xmlns:a16="http://schemas.microsoft.com/office/drawing/2014/main" id="{5088D35B-0570-20A6-3BD1-285289F2C127}"/>
              </a:ext>
            </a:extLst>
          </p:cNvPr>
          <p:cNvPicPr>
            <a:picLocks noChangeAspect="1"/>
          </p:cNvPicPr>
          <p:nvPr/>
        </p:nvPicPr>
        <p:blipFill>
          <a:blip r:embed="rId4"/>
          <a:stretch>
            <a:fillRect/>
          </a:stretch>
        </p:blipFill>
        <p:spPr>
          <a:xfrm>
            <a:off x="6394611" y="149114"/>
            <a:ext cx="1413115" cy="889962"/>
          </a:xfrm>
          <a:prstGeom prst="rect">
            <a:avLst/>
          </a:prstGeom>
        </p:spPr>
      </p:pic>
      <p:pic>
        <p:nvPicPr>
          <p:cNvPr id="7" name="Picture 6">
            <a:extLst>
              <a:ext uri="{FF2B5EF4-FFF2-40B4-BE49-F238E27FC236}">
                <a16:creationId xmlns:a16="http://schemas.microsoft.com/office/drawing/2014/main" id="{BD6C0B28-312A-8A5A-F09E-65CF357A72C2}"/>
              </a:ext>
            </a:extLst>
          </p:cNvPr>
          <p:cNvPicPr>
            <a:picLocks noChangeAspect="1"/>
          </p:cNvPicPr>
          <p:nvPr/>
        </p:nvPicPr>
        <p:blipFill>
          <a:blip r:embed="rId5"/>
          <a:stretch>
            <a:fillRect/>
          </a:stretch>
        </p:blipFill>
        <p:spPr>
          <a:xfrm>
            <a:off x="6227357" y="1039076"/>
            <a:ext cx="1580369" cy="100538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Team Member Details </a:t>
            </a:r>
            <a:endParaRPr dirty="0"/>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latin typeface="Franklin Gothic" panose="020B0604020202020204" charset="0"/>
              </a:rPr>
              <a:t>Team Leader Name: </a:t>
            </a:r>
            <a:r>
              <a:rPr lang="en-US" sz="1200" b="1" dirty="0">
                <a:solidFill>
                  <a:schemeClr val="tx1"/>
                </a:solidFill>
                <a:latin typeface="Franklin Gothic" panose="020B0604020202020204" charset="0"/>
              </a:rPr>
              <a:t>Radha Krishna Garg 	</a:t>
            </a:r>
            <a:endParaRPr dirty="0">
              <a:solidFill>
                <a:schemeClr val="tx1"/>
              </a:solidFill>
              <a:latin typeface="Franklin Gothic" panose="020B0604020202020204" charset="0"/>
            </a:endParaRPr>
          </a:p>
          <a:p>
            <a:pPr marL="0" lvl="0" indent="0" algn="l" rtl="0">
              <a:lnSpc>
                <a:spcPct val="90000"/>
              </a:lnSpc>
              <a:spcBef>
                <a:spcPts val="1000"/>
              </a:spcBef>
              <a:spcAft>
                <a:spcPts val="0"/>
              </a:spcAft>
              <a:buClr>
                <a:schemeClr val="dk1"/>
              </a:buClr>
              <a:buSzPts val="1200"/>
              <a:buNone/>
            </a:pPr>
            <a:r>
              <a:rPr lang="en-US" sz="1200" dirty="0">
                <a:solidFill>
                  <a:schemeClr val="tx2">
                    <a:lumMod val="75000"/>
                  </a:schemeClr>
                </a:solidFill>
                <a:latin typeface="Franklin Gothic" panose="020B0604020202020204" charset="0"/>
              </a:rPr>
              <a:t>	Branch (</a:t>
            </a:r>
            <a:r>
              <a:rPr lang="en-US" sz="1200" dirty="0" err="1">
                <a:solidFill>
                  <a:schemeClr val="tx2">
                    <a:lumMod val="75000"/>
                  </a:schemeClr>
                </a:solidFill>
                <a:latin typeface="Franklin Gothic" panose="020B0604020202020204" charset="0"/>
              </a:rPr>
              <a:t>Btech</a:t>
            </a:r>
            <a:r>
              <a:rPr lang="en-US" sz="1200" dirty="0">
                <a:solidFill>
                  <a:schemeClr val="tx2">
                    <a:lumMod val="75000"/>
                  </a:schemeClr>
                </a:solidFill>
                <a:latin typeface="Franklin Gothic" panose="020B0604020202020204" charset="0"/>
              </a:rPr>
              <a:t>/</a:t>
            </a:r>
            <a:r>
              <a:rPr lang="en-US" sz="1200" dirty="0" err="1">
                <a:solidFill>
                  <a:schemeClr val="tx2">
                    <a:lumMod val="75000"/>
                  </a:schemeClr>
                </a:solidFill>
                <a:latin typeface="Franklin Gothic" panose="020B0604020202020204" charset="0"/>
              </a:rPr>
              <a:t>Mtech</a:t>
            </a:r>
            <a:r>
              <a:rPr lang="en-US" sz="1200" dirty="0">
                <a:solidFill>
                  <a:schemeClr val="tx2">
                    <a:lumMod val="75000"/>
                  </a:schemeClr>
                </a:solidFill>
                <a:latin typeface="Franklin Gothic" panose="020B0604020202020204" charset="0"/>
              </a:rPr>
              <a:t>/PhD </a:t>
            </a:r>
            <a:r>
              <a:rPr lang="en-US" sz="1200" dirty="0" err="1">
                <a:solidFill>
                  <a:schemeClr val="tx2">
                    <a:lumMod val="75000"/>
                  </a:schemeClr>
                </a:solidFill>
                <a:latin typeface="Franklin Gothic" panose="020B0604020202020204" charset="0"/>
              </a:rPr>
              <a:t>etc</a:t>
            </a:r>
            <a:r>
              <a:rPr lang="en-US" sz="1200" dirty="0">
                <a:solidFill>
                  <a:schemeClr val="tx2">
                    <a:lumMod val="75000"/>
                  </a:schemeClr>
                </a:solidFill>
                <a:latin typeface="Franklin Gothic" panose="020B0604020202020204" charset="0"/>
              </a:rPr>
              <a:t>): </a:t>
            </a:r>
            <a:r>
              <a:rPr lang="en-US" sz="1200" dirty="0" err="1">
                <a:latin typeface="Franklin Gothic" panose="020B0604020202020204" charset="0"/>
              </a:rPr>
              <a:t>B.Tech</a:t>
            </a:r>
            <a:r>
              <a:rPr lang="en-US" sz="1200" dirty="0">
                <a:latin typeface="Franklin Gothic" panose="020B0604020202020204" charset="0"/>
              </a:rPr>
              <a:t> 		</a:t>
            </a:r>
            <a:r>
              <a:rPr lang="en-US" sz="1200" dirty="0">
                <a:solidFill>
                  <a:schemeClr val="tx2">
                    <a:lumMod val="75000"/>
                  </a:schemeClr>
                </a:solidFill>
                <a:latin typeface="Franklin Gothic" panose="020B0604020202020204" charset="0"/>
              </a:rPr>
              <a:t>Stream (ECE, CSE </a:t>
            </a:r>
            <a:r>
              <a:rPr lang="en-US" sz="1200" dirty="0" err="1">
                <a:solidFill>
                  <a:schemeClr val="tx2">
                    <a:lumMod val="75000"/>
                  </a:schemeClr>
                </a:solidFill>
                <a:latin typeface="Franklin Gothic" panose="020B0604020202020204" charset="0"/>
              </a:rPr>
              <a:t>etc</a:t>
            </a:r>
            <a:r>
              <a:rPr lang="en-US" sz="1200" dirty="0">
                <a:solidFill>
                  <a:schemeClr val="tx2">
                    <a:lumMod val="75000"/>
                  </a:schemeClr>
                </a:solidFill>
                <a:latin typeface="Franklin Gothic" panose="020B0604020202020204" charset="0"/>
              </a:rPr>
              <a:t>):</a:t>
            </a:r>
            <a:r>
              <a:rPr lang="en-US" sz="1200" dirty="0">
                <a:latin typeface="Franklin Gothic" panose="020B0604020202020204" charset="0"/>
              </a:rPr>
              <a:t>CSE		</a:t>
            </a:r>
            <a:r>
              <a:rPr lang="en-US" sz="1200" dirty="0">
                <a:solidFill>
                  <a:schemeClr val="tx2">
                    <a:lumMod val="75000"/>
                  </a:schemeClr>
                </a:solidFill>
                <a:latin typeface="Franklin Gothic" panose="020B0604020202020204" charset="0"/>
              </a:rPr>
              <a:t>Year (I,II,III,IV): </a:t>
            </a:r>
            <a:r>
              <a:rPr lang="en-US" sz="1200" dirty="0">
                <a:latin typeface="Franklin Gothic" panose="020B0604020202020204" charset="0"/>
              </a:rPr>
              <a:t>III</a:t>
            </a:r>
            <a:endParaRPr dirty="0">
              <a:latin typeface="Franklin Gothic" panose="020B060402020202020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Franklin Gothic" panose="020B0604020202020204" charset="0"/>
              </a:rPr>
              <a:t>Team Member 1 Name: </a:t>
            </a:r>
            <a:r>
              <a:rPr lang="en-IN" sz="1200" b="1" dirty="0">
                <a:solidFill>
                  <a:schemeClr val="tx1"/>
                </a:solidFill>
                <a:latin typeface="Franklin Gothic" panose="020B0604020202020204" charset="0"/>
              </a:rPr>
              <a:t>Krishna Sinha</a:t>
            </a:r>
            <a:endParaRPr dirty="0">
              <a:solidFill>
                <a:schemeClr val="tx1"/>
              </a:solidFill>
              <a:latin typeface="Franklin Gothic" panose="020B0604020202020204" charset="0"/>
            </a:endParaRPr>
          </a:p>
          <a:p>
            <a:pPr marL="0" lvl="0" indent="0" algn="l" rtl="0">
              <a:lnSpc>
                <a:spcPct val="90000"/>
              </a:lnSpc>
              <a:spcBef>
                <a:spcPts val="1000"/>
              </a:spcBef>
              <a:spcAft>
                <a:spcPts val="0"/>
              </a:spcAft>
              <a:buClr>
                <a:schemeClr val="dk1"/>
              </a:buClr>
              <a:buSzPts val="1200"/>
              <a:buNone/>
            </a:pPr>
            <a:r>
              <a:rPr lang="en-US" sz="1200" dirty="0">
                <a:latin typeface="Franklin Gothic" panose="020B0604020202020204" charset="0"/>
              </a:rPr>
              <a:t>	</a:t>
            </a:r>
            <a:r>
              <a:rPr lang="en-US" sz="1200" dirty="0">
                <a:solidFill>
                  <a:schemeClr val="tx2">
                    <a:lumMod val="75000"/>
                  </a:schemeClr>
                </a:solidFill>
                <a:latin typeface="Franklin Gothic" panose="020B0604020202020204" charset="0"/>
              </a:rPr>
              <a:t>Branch (</a:t>
            </a:r>
            <a:r>
              <a:rPr lang="en-US" sz="1200" dirty="0" err="1">
                <a:solidFill>
                  <a:schemeClr val="tx2">
                    <a:lumMod val="75000"/>
                  </a:schemeClr>
                </a:solidFill>
                <a:latin typeface="Franklin Gothic" panose="020B0604020202020204" charset="0"/>
              </a:rPr>
              <a:t>Btech</a:t>
            </a:r>
            <a:r>
              <a:rPr lang="en-US" sz="1200" dirty="0">
                <a:solidFill>
                  <a:schemeClr val="tx2">
                    <a:lumMod val="75000"/>
                  </a:schemeClr>
                </a:solidFill>
                <a:latin typeface="Franklin Gothic" panose="020B0604020202020204" charset="0"/>
              </a:rPr>
              <a:t>/</a:t>
            </a:r>
            <a:r>
              <a:rPr lang="en-US" sz="1200" dirty="0" err="1">
                <a:solidFill>
                  <a:schemeClr val="tx2">
                    <a:lumMod val="75000"/>
                  </a:schemeClr>
                </a:solidFill>
                <a:latin typeface="Franklin Gothic" panose="020B0604020202020204" charset="0"/>
              </a:rPr>
              <a:t>Mtech</a:t>
            </a:r>
            <a:r>
              <a:rPr lang="en-US" sz="1200" dirty="0">
                <a:solidFill>
                  <a:schemeClr val="tx2">
                    <a:lumMod val="75000"/>
                  </a:schemeClr>
                </a:solidFill>
                <a:latin typeface="Franklin Gothic" panose="020B0604020202020204" charset="0"/>
              </a:rPr>
              <a:t>/PhD </a:t>
            </a:r>
            <a:r>
              <a:rPr lang="en-US" sz="1200" dirty="0" err="1">
                <a:solidFill>
                  <a:schemeClr val="tx2">
                    <a:lumMod val="75000"/>
                  </a:schemeClr>
                </a:solidFill>
                <a:latin typeface="Franklin Gothic" panose="020B0604020202020204" charset="0"/>
              </a:rPr>
              <a:t>etc</a:t>
            </a:r>
            <a:r>
              <a:rPr lang="en-US" sz="1200" dirty="0">
                <a:solidFill>
                  <a:schemeClr val="tx2">
                    <a:lumMod val="75000"/>
                  </a:schemeClr>
                </a:solidFill>
                <a:latin typeface="Franklin Gothic" panose="020B0604020202020204" charset="0"/>
              </a:rPr>
              <a:t>): </a:t>
            </a:r>
            <a:r>
              <a:rPr lang="en-US" sz="1200" dirty="0" err="1">
                <a:latin typeface="Franklin Gothic" panose="020B0604020202020204" charset="0"/>
              </a:rPr>
              <a:t>B.Tech</a:t>
            </a:r>
            <a:r>
              <a:rPr lang="en-US" sz="1200" dirty="0">
                <a:latin typeface="Franklin Gothic" panose="020B0604020202020204" charset="0"/>
              </a:rPr>
              <a:t> 		</a:t>
            </a:r>
            <a:r>
              <a:rPr lang="en-US" sz="1200" dirty="0">
                <a:solidFill>
                  <a:schemeClr val="tx2">
                    <a:lumMod val="75000"/>
                  </a:schemeClr>
                </a:solidFill>
                <a:latin typeface="Franklin Gothic" panose="020B0604020202020204" charset="0"/>
              </a:rPr>
              <a:t>Stream (ECE, CSE </a:t>
            </a:r>
            <a:r>
              <a:rPr lang="en-US" sz="1200" dirty="0" err="1">
                <a:solidFill>
                  <a:schemeClr val="tx2">
                    <a:lumMod val="75000"/>
                  </a:schemeClr>
                </a:solidFill>
                <a:latin typeface="Franklin Gothic" panose="020B0604020202020204" charset="0"/>
              </a:rPr>
              <a:t>etc</a:t>
            </a:r>
            <a:r>
              <a:rPr lang="en-US" sz="1200" dirty="0">
                <a:solidFill>
                  <a:schemeClr val="tx2">
                    <a:lumMod val="75000"/>
                  </a:schemeClr>
                </a:solidFill>
                <a:latin typeface="Franklin Gothic" panose="020B0604020202020204" charset="0"/>
              </a:rPr>
              <a:t>): </a:t>
            </a:r>
            <a:r>
              <a:rPr lang="en-US" sz="1200" dirty="0">
                <a:latin typeface="Franklin Gothic" panose="020B0604020202020204" charset="0"/>
              </a:rPr>
              <a:t>CSE		</a:t>
            </a:r>
            <a:r>
              <a:rPr lang="en-US" sz="1200" dirty="0">
                <a:solidFill>
                  <a:schemeClr val="tx2">
                    <a:lumMod val="75000"/>
                  </a:schemeClr>
                </a:solidFill>
                <a:latin typeface="Franklin Gothic" panose="020B0604020202020204" charset="0"/>
              </a:rPr>
              <a:t>Year (I,II,III,IV):  </a:t>
            </a:r>
            <a:r>
              <a:rPr lang="en-US" sz="1200" dirty="0">
                <a:latin typeface="Franklin Gothic" panose="020B0604020202020204" charset="0"/>
              </a:rPr>
              <a:t>III</a:t>
            </a:r>
            <a:endParaRPr dirty="0">
              <a:latin typeface="Franklin Gothic" panose="020B060402020202020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Franklin Gothic" panose="020B0604020202020204" charset="0"/>
              </a:rPr>
              <a:t>Team Member 2 Name: </a:t>
            </a:r>
            <a:r>
              <a:rPr lang="en-IN" sz="1200" b="1" dirty="0">
                <a:solidFill>
                  <a:schemeClr val="tx1"/>
                </a:solidFill>
                <a:latin typeface="Franklin Gothic" panose="020B0604020202020204" charset="0"/>
              </a:rPr>
              <a:t>Md. Anas Jamal</a:t>
            </a:r>
            <a:endParaRPr dirty="0">
              <a:solidFill>
                <a:schemeClr val="tx1"/>
              </a:solidFill>
              <a:latin typeface="Franklin Gothic" panose="020B0604020202020204" charset="0"/>
            </a:endParaRPr>
          </a:p>
          <a:p>
            <a:pPr marL="0" lvl="0" indent="0" algn="l" rtl="0">
              <a:lnSpc>
                <a:spcPct val="90000"/>
              </a:lnSpc>
              <a:spcBef>
                <a:spcPts val="1000"/>
              </a:spcBef>
              <a:spcAft>
                <a:spcPts val="0"/>
              </a:spcAft>
              <a:buClr>
                <a:schemeClr val="dk1"/>
              </a:buClr>
              <a:buSzPts val="1200"/>
              <a:buNone/>
            </a:pPr>
            <a:r>
              <a:rPr lang="en-US" sz="1200" dirty="0">
                <a:latin typeface="Franklin Gothic" panose="020B0604020202020204" charset="0"/>
              </a:rPr>
              <a:t>	</a:t>
            </a:r>
            <a:r>
              <a:rPr lang="en-US" sz="1200" dirty="0">
                <a:solidFill>
                  <a:schemeClr val="tx2">
                    <a:lumMod val="75000"/>
                  </a:schemeClr>
                </a:solidFill>
                <a:latin typeface="Franklin Gothic" panose="020B0604020202020204" charset="0"/>
              </a:rPr>
              <a:t>Branch (</a:t>
            </a:r>
            <a:r>
              <a:rPr lang="en-US" sz="1200" dirty="0" err="1">
                <a:solidFill>
                  <a:schemeClr val="tx2">
                    <a:lumMod val="75000"/>
                  </a:schemeClr>
                </a:solidFill>
                <a:latin typeface="Franklin Gothic" panose="020B0604020202020204" charset="0"/>
              </a:rPr>
              <a:t>Btech</a:t>
            </a:r>
            <a:r>
              <a:rPr lang="en-US" sz="1200" dirty="0">
                <a:solidFill>
                  <a:schemeClr val="tx2">
                    <a:lumMod val="75000"/>
                  </a:schemeClr>
                </a:solidFill>
                <a:latin typeface="Franklin Gothic" panose="020B0604020202020204" charset="0"/>
              </a:rPr>
              <a:t>/</a:t>
            </a:r>
            <a:r>
              <a:rPr lang="en-US" sz="1200" dirty="0" err="1">
                <a:solidFill>
                  <a:schemeClr val="tx2">
                    <a:lumMod val="75000"/>
                  </a:schemeClr>
                </a:solidFill>
                <a:latin typeface="Franklin Gothic" panose="020B0604020202020204" charset="0"/>
              </a:rPr>
              <a:t>Mtech</a:t>
            </a:r>
            <a:r>
              <a:rPr lang="en-US" sz="1200" dirty="0">
                <a:solidFill>
                  <a:schemeClr val="tx2">
                    <a:lumMod val="75000"/>
                  </a:schemeClr>
                </a:solidFill>
                <a:latin typeface="Franklin Gothic" panose="020B0604020202020204" charset="0"/>
              </a:rPr>
              <a:t>/PhD </a:t>
            </a:r>
            <a:r>
              <a:rPr lang="en-US" sz="1200" dirty="0" err="1">
                <a:solidFill>
                  <a:schemeClr val="tx2">
                    <a:lumMod val="75000"/>
                  </a:schemeClr>
                </a:solidFill>
                <a:latin typeface="Franklin Gothic" panose="020B0604020202020204" charset="0"/>
              </a:rPr>
              <a:t>etc</a:t>
            </a:r>
            <a:r>
              <a:rPr lang="en-US" sz="1200" dirty="0">
                <a:solidFill>
                  <a:schemeClr val="tx2">
                    <a:lumMod val="75000"/>
                  </a:schemeClr>
                </a:solidFill>
                <a:latin typeface="Franklin Gothic" panose="020B0604020202020204" charset="0"/>
              </a:rPr>
              <a:t>): </a:t>
            </a:r>
            <a:r>
              <a:rPr lang="en-US" sz="1200" dirty="0" err="1">
                <a:latin typeface="Franklin Gothic" panose="020B0604020202020204" charset="0"/>
              </a:rPr>
              <a:t>B.Tech</a:t>
            </a:r>
            <a:r>
              <a:rPr lang="en-US" sz="1200" dirty="0">
                <a:latin typeface="Franklin Gothic" panose="020B0604020202020204" charset="0"/>
              </a:rPr>
              <a:t>		</a:t>
            </a:r>
            <a:r>
              <a:rPr lang="en-US" sz="1200" dirty="0">
                <a:solidFill>
                  <a:schemeClr val="tx2">
                    <a:lumMod val="75000"/>
                  </a:schemeClr>
                </a:solidFill>
                <a:latin typeface="Franklin Gothic" panose="020B0604020202020204" charset="0"/>
              </a:rPr>
              <a:t>Stream (ECE, CSE </a:t>
            </a:r>
            <a:r>
              <a:rPr lang="en-US" sz="1200" dirty="0" err="1">
                <a:solidFill>
                  <a:schemeClr val="tx2">
                    <a:lumMod val="75000"/>
                  </a:schemeClr>
                </a:solidFill>
                <a:latin typeface="Franklin Gothic" panose="020B0604020202020204" charset="0"/>
              </a:rPr>
              <a:t>etc</a:t>
            </a:r>
            <a:r>
              <a:rPr lang="en-US" sz="1200" dirty="0">
                <a:solidFill>
                  <a:schemeClr val="tx2">
                    <a:lumMod val="75000"/>
                  </a:schemeClr>
                </a:solidFill>
                <a:latin typeface="Franklin Gothic" panose="020B0604020202020204" charset="0"/>
              </a:rPr>
              <a:t>):</a:t>
            </a:r>
            <a:r>
              <a:rPr lang="en-US" sz="1200" dirty="0">
                <a:latin typeface="Franklin Gothic" panose="020B0604020202020204" charset="0"/>
              </a:rPr>
              <a:t> CSE		</a:t>
            </a:r>
            <a:r>
              <a:rPr lang="en-US" sz="1200" dirty="0">
                <a:solidFill>
                  <a:schemeClr val="tx2">
                    <a:lumMod val="75000"/>
                  </a:schemeClr>
                </a:solidFill>
                <a:latin typeface="Franklin Gothic" panose="020B0604020202020204" charset="0"/>
              </a:rPr>
              <a:t>Year (I,II,III,IV): </a:t>
            </a:r>
            <a:r>
              <a:rPr lang="en-US" sz="1200" dirty="0">
                <a:latin typeface="Franklin Gothic" panose="020B0604020202020204" charset="0"/>
              </a:rPr>
              <a:t>III</a:t>
            </a:r>
            <a:endParaRPr dirty="0">
              <a:latin typeface="Franklin Gothic" panose="020B060402020202020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Franklin Gothic" panose="020B0604020202020204" charset="0"/>
              </a:rPr>
              <a:t>Team Member 3 Name: </a:t>
            </a:r>
            <a:r>
              <a:rPr lang="en-IN" sz="1200" b="1" dirty="0">
                <a:solidFill>
                  <a:schemeClr val="tx1"/>
                </a:solidFill>
                <a:latin typeface="Franklin Gothic" panose="020B0604020202020204" charset="0"/>
              </a:rPr>
              <a:t>Aryan Gupta</a:t>
            </a:r>
            <a:endParaRPr dirty="0">
              <a:solidFill>
                <a:schemeClr val="tx1"/>
              </a:solidFill>
              <a:latin typeface="Franklin Gothic" panose="020B0604020202020204" charset="0"/>
            </a:endParaRPr>
          </a:p>
          <a:p>
            <a:pPr marL="0" lvl="0" indent="0" algn="l" rtl="0">
              <a:lnSpc>
                <a:spcPct val="90000"/>
              </a:lnSpc>
              <a:spcBef>
                <a:spcPts val="1000"/>
              </a:spcBef>
              <a:spcAft>
                <a:spcPts val="0"/>
              </a:spcAft>
              <a:buClr>
                <a:schemeClr val="dk1"/>
              </a:buClr>
              <a:buSzPts val="1200"/>
              <a:buNone/>
            </a:pPr>
            <a:r>
              <a:rPr lang="en-US" sz="1200" dirty="0">
                <a:latin typeface="Franklin Gothic" panose="020B0604020202020204" charset="0"/>
              </a:rPr>
              <a:t>	</a:t>
            </a:r>
            <a:r>
              <a:rPr lang="en-US" sz="1200" dirty="0">
                <a:solidFill>
                  <a:schemeClr val="tx2">
                    <a:lumMod val="75000"/>
                  </a:schemeClr>
                </a:solidFill>
                <a:latin typeface="Franklin Gothic" panose="020B0604020202020204" charset="0"/>
              </a:rPr>
              <a:t>Branch (</a:t>
            </a:r>
            <a:r>
              <a:rPr lang="en-US" sz="1200" dirty="0" err="1">
                <a:solidFill>
                  <a:schemeClr val="tx2">
                    <a:lumMod val="75000"/>
                  </a:schemeClr>
                </a:solidFill>
                <a:latin typeface="Franklin Gothic" panose="020B0604020202020204" charset="0"/>
              </a:rPr>
              <a:t>Btech</a:t>
            </a:r>
            <a:r>
              <a:rPr lang="en-US" sz="1200" dirty="0">
                <a:solidFill>
                  <a:schemeClr val="tx2">
                    <a:lumMod val="75000"/>
                  </a:schemeClr>
                </a:solidFill>
                <a:latin typeface="Franklin Gothic" panose="020B0604020202020204" charset="0"/>
              </a:rPr>
              <a:t>/</a:t>
            </a:r>
            <a:r>
              <a:rPr lang="en-US" sz="1200" dirty="0" err="1">
                <a:solidFill>
                  <a:schemeClr val="tx2">
                    <a:lumMod val="75000"/>
                  </a:schemeClr>
                </a:solidFill>
                <a:latin typeface="Franklin Gothic" panose="020B0604020202020204" charset="0"/>
              </a:rPr>
              <a:t>Mtech</a:t>
            </a:r>
            <a:r>
              <a:rPr lang="en-US" sz="1200" dirty="0">
                <a:solidFill>
                  <a:schemeClr val="tx2">
                    <a:lumMod val="75000"/>
                  </a:schemeClr>
                </a:solidFill>
                <a:latin typeface="Franklin Gothic" panose="020B0604020202020204" charset="0"/>
              </a:rPr>
              <a:t>/PhD </a:t>
            </a:r>
            <a:r>
              <a:rPr lang="en-US" sz="1200" dirty="0" err="1">
                <a:solidFill>
                  <a:schemeClr val="tx2">
                    <a:lumMod val="75000"/>
                  </a:schemeClr>
                </a:solidFill>
                <a:latin typeface="Franklin Gothic" panose="020B0604020202020204" charset="0"/>
              </a:rPr>
              <a:t>etc</a:t>
            </a:r>
            <a:r>
              <a:rPr lang="en-US" sz="1200" dirty="0">
                <a:solidFill>
                  <a:schemeClr val="tx2">
                    <a:lumMod val="75000"/>
                  </a:schemeClr>
                </a:solidFill>
                <a:latin typeface="Franklin Gothic" panose="020B0604020202020204" charset="0"/>
              </a:rPr>
              <a:t>): </a:t>
            </a:r>
            <a:r>
              <a:rPr lang="en-US" sz="1200" dirty="0" err="1">
                <a:latin typeface="Franklin Gothic" panose="020B0604020202020204" charset="0"/>
              </a:rPr>
              <a:t>B.Tech</a:t>
            </a:r>
            <a:r>
              <a:rPr lang="en-US" sz="1200" dirty="0">
                <a:latin typeface="Franklin Gothic" panose="020B0604020202020204" charset="0"/>
              </a:rPr>
              <a:t> 		</a:t>
            </a:r>
            <a:r>
              <a:rPr lang="en-US" sz="1200" dirty="0">
                <a:solidFill>
                  <a:schemeClr val="tx2">
                    <a:lumMod val="75000"/>
                  </a:schemeClr>
                </a:solidFill>
                <a:latin typeface="Franklin Gothic" panose="020B0604020202020204" charset="0"/>
              </a:rPr>
              <a:t>Stream (ECE, CSE </a:t>
            </a:r>
            <a:r>
              <a:rPr lang="en-US" sz="1200" dirty="0" err="1">
                <a:solidFill>
                  <a:schemeClr val="tx2">
                    <a:lumMod val="75000"/>
                  </a:schemeClr>
                </a:solidFill>
                <a:latin typeface="Franklin Gothic" panose="020B0604020202020204" charset="0"/>
              </a:rPr>
              <a:t>etc</a:t>
            </a:r>
            <a:r>
              <a:rPr lang="en-US" sz="1200" dirty="0">
                <a:solidFill>
                  <a:schemeClr val="tx2">
                    <a:lumMod val="75000"/>
                  </a:schemeClr>
                </a:solidFill>
                <a:latin typeface="Franklin Gothic" panose="020B0604020202020204" charset="0"/>
              </a:rPr>
              <a:t>):</a:t>
            </a:r>
            <a:r>
              <a:rPr lang="en-US" sz="1200" dirty="0">
                <a:latin typeface="Franklin Gothic" panose="020B0604020202020204" charset="0"/>
              </a:rPr>
              <a:t>CSE		</a:t>
            </a:r>
            <a:r>
              <a:rPr lang="en-US" sz="1200" dirty="0">
                <a:solidFill>
                  <a:schemeClr val="tx2">
                    <a:lumMod val="75000"/>
                  </a:schemeClr>
                </a:solidFill>
                <a:latin typeface="Franklin Gothic" panose="020B0604020202020204" charset="0"/>
              </a:rPr>
              <a:t>Year (I,II,III,IV): </a:t>
            </a:r>
            <a:r>
              <a:rPr lang="en-US" sz="1200" dirty="0">
                <a:latin typeface="Franklin Gothic" panose="020B0604020202020204" charset="0"/>
              </a:rPr>
              <a:t>III</a:t>
            </a:r>
            <a:endParaRPr dirty="0">
              <a:latin typeface="Franklin Gothic" panose="020B060402020202020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Franklin Gothic" panose="020B0604020202020204" charset="0"/>
              </a:rPr>
              <a:t>Team Member 4 Name: </a:t>
            </a:r>
            <a:r>
              <a:rPr lang="en-US" sz="1200" b="1" dirty="0">
                <a:solidFill>
                  <a:schemeClr val="tx1"/>
                </a:solidFill>
                <a:latin typeface="Franklin Gothic" panose="020B0604020202020204" charset="0"/>
              </a:rPr>
              <a:t>Tanmay Saxena </a:t>
            </a:r>
          </a:p>
          <a:p>
            <a:pPr marL="0" lvl="0" indent="0" algn="l" rtl="0">
              <a:lnSpc>
                <a:spcPct val="90000"/>
              </a:lnSpc>
              <a:spcBef>
                <a:spcPts val="1000"/>
              </a:spcBef>
              <a:spcAft>
                <a:spcPts val="0"/>
              </a:spcAft>
              <a:buClr>
                <a:srgbClr val="5D7C3F"/>
              </a:buClr>
              <a:buSzPts val="1200"/>
              <a:buNone/>
            </a:pPr>
            <a:r>
              <a:rPr lang="en-US" sz="1200" dirty="0">
                <a:latin typeface="Franklin Gothic" panose="020B0604020202020204" charset="0"/>
              </a:rPr>
              <a:t>	</a:t>
            </a:r>
            <a:r>
              <a:rPr lang="en-US" sz="1200" dirty="0">
                <a:solidFill>
                  <a:schemeClr val="tx2">
                    <a:lumMod val="75000"/>
                  </a:schemeClr>
                </a:solidFill>
                <a:latin typeface="Franklin Gothic" panose="020B0604020202020204" charset="0"/>
              </a:rPr>
              <a:t>Branch (</a:t>
            </a:r>
            <a:r>
              <a:rPr lang="en-US" sz="1200" dirty="0" err="1">
                <a:solidFill>
                  <a:schemeClr val="tx2">
                    <a:lumMod val="75000"/>
                  </a:schemeClr>
                </a:solidFill>
                <a:latin typeface="Franklin Gothic" panose="020B0604020202020204" charset="0"/>
              </a:rPr>
              <a:t>Btech</a:t>
            </a:r>
            <a:r>
              <a:rPr lang="en-US" sz="1200" dirty="0">
                <a:solidFill>
                  <a:schemeClr val="tx2">
                    <a:lumMod val="75000"/>
                  </a:schemeClr>
                </a:solidFill>
                <a:latin typeface="Franklin Gothic" panose="020B0604020202020204" charset="0"/>
              </a:rPr>
              <a:t>/</a:t>
            </a:r>
            <a:r>
              <a:rPr lang="en-US" sz="1200" dirty="0" err="1">
                <a:solidFill>
                  <a:schemeClr val="tx2">
                    <a:lumMod val="75000"/>
                  </a:schemeClr>
                </a:solidFill>
                <a:latin typeface="Franklin Gothic" panose="020B0604020202020204" charset="0"/>
              </a:rPr>
              <a:t>Mtech</a:t>
            </a:r>
            <a:r>
              <a:rPr lang="en-US" sz="1200" dirty="0">
                <a:solidFill>
                  <a:schemeClr val="tx2">
                    <a:lumMod val="75000"/>
                  </a:schemeClr>
                </a:solidFill>
                <a:latin typeface="Franklin Gothic" panose="020B0604020202020204" charset="0"/>
              </a:rPr>
              <a:t>/PhD </a:t>
            </a:r>
            <a:r>
              <a:rPr lang="en-US" sz="1200" dirty="0" err="1">
                <a:solidFill>
                  <a:schemeClr val="tx2">
                    <a:lumMod val="75000"/>
                  </a:schemeClr>
                </a:solidFill>
                <a:latin typeface="Franklin Gothic" panose="020B0604020202020204" charset="0"/>
              </a:rPr>
              <a:t>etc</a:t>
            </a:r>
            <a:r>
              <a:rPr lang="en-US" sz="1200" dirty="0">
                <a:solidFill>
                  <a:schemeClr val="tx2">
                    <a:lumMod val="75000"/>
                  </a:schemeClr>
                </a:solidFill>
                <a:latin typeface="Franklin Gothic" panose="020B0604020202020204" charset="0"/>
              </a:rPr>
              <a:t>):</a:t>
            </a:r>
            <a:r>
              <a:rPr lang="en-US" sz="1200" dirty="0">
                <a:latin typeface="Franklin Gothic" panose="020B0604020202020204" charset="0"/>
              </a:rPr>
              <a:t> </a:t>
            </a:r>
            <a:r>
              <a:rPr lang="en-US" sz="1200" dirty="0" err="1">
                <a:latin typeface="Franklin Gothic" panose="020B0604020202020204" charset="0"/>
              </a:rPr>
              <a:t>B.Tech</a:t>
            </a:r>
            <a:r>
              <a:rPr lang="en-US" sz="1200" dirty="0">
                <a:latin typeface="Franklin Gothic" panose="020B0604020202020204" charset="0"/>
              </a:rPr>
              <a:t> 		</a:t>
            </a:r>
            <a:r>
              <a:rPr lang="en-US" sz="1200" dirty="0">
                <a:solidFill>
                  <a:schemeClr val="tx2">
                    <a:lumMod val="75000"/>
                  </a:schemeClr>
                </a:solidFill>
                <a:latin typeface="Franklin Gothic" panose="020B0604020202020204" charset="0"/>
              </a:rPr>
              <a:t>Stream (ECE, CSE </a:t>
            </a:r>
            <a:r>
              <a:rPr lang="en-US" sz="1200" dirty="0" err="1">
                <a:solidFill>
                  <a:schemeClr val="tx2">
                    <a:lumMod val="75000"/>
                  </a:schemeClr>
                </a:solidFill>
                <a:latin typeface="Franklin Gothic" panose="020B0604020202020204" charset="0"/>
              </a:rPr>
              <a:t>etc</a:t>
            </a:r>
            <a:r>
              <a:rPr lang="en-US" sz="1200" dirty="0">
                <a:solidFill>
                  <a:schemeClr val="tx2">
                    <a:lumMod val="75000"/>
                  </a:schemeClr>
                </a:solidFill>
                <a:latin typeface="Franklin Gothic" panose="020B0604020202020204" charset="0"/>
              </a:rPr>
              <a:t>):</a:t>
            </a:r>
            <a:r>
              <a:rPr lang="en-US" sz="1200" dirty="0">
                <a:latin typeface="Franklin Gothic" panose="020B0604020202020204" charset="0"/>
              </a:rPr>
              <a:t>CSE		</a:t>
            </a:r>
            <a:r>
              <a:rPr lang="en-US" sz="1200" dirty="0">
                <a:solidFill>
                  <a:schemeClr val="tx2">
                    <a:lumMod val="75000"/>
                  </a:schemeClr>
                </a:solidFill>
                <a:latin typeface="Franklin Gothic" panose="020B0604020202020204" charset="0"/>
              </a:rPr>
              <a:t>Year (I,II,III,IV): </a:t>
            </a:r>
            <a:r>
              <a:rPr lang="en-US" sz="1200" dirty="0">
                <a:latin typeface="Franklin Gothic" panose="020B0604020202020204" charset="0"/>
              </a:rPr>
              <a:t>III</a:t>
            </a:r>
            <a:endParaRPr lang="en-US" dirty="0">
              <a:latin typeface="Franklin Gothic" panose="020B060402020202020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Franklin Gothic" panose="020B0604020202020204" charset="0"/>
              </a:rPr>
              <a:t>Team Member 5 Name: </a:t>
            </a:r>
            <a:r>
              <a:rPr lang="en-IN" sz="1200" b="1" dirty="0" err="1">
                <a:solidFill>
                  <a:schemeClr val="tx1"/>
                </a:solidFill>
                <a:latin typeface="Franklin Gothic" panose="020B0604020202020204" charset="0"/>
              </a:rPr>
              <a:t>Gudla</a:t>
            </a:r>
            <a:r>
              <a:rPr lang="en-IN" sz="1200" b="1" dirty="0">
                <a:solidFill>
                  <a:schemeClr val="tx1"/>
                </a:solidFill>
                <a:latin typeface="Franklin Gothic" panose="020B0604020202020204" charset="0"/>
              </a:rPr>
              <a:t> </a:t>
            </a:r>
            <a:r>
              <a:rPr lang="en-IN" sz="1200" b="1" dirty="0" err="1">
                <a:solidFill>
                  <a:schemeClr val="tx1"/>
                </a:solidFill>
                <a:latin typeface="Franklin Gothic" panose="020B0604020202020204" charset="0"/>
              </a:rPr>
              <a:t>Nishika</a:t>
            </a:r>
            <a:endParaRPr dirty="0">
              <a:solidFill>
                <a:schemeClr val="tx1"/>
              </a:solidFill>
              <a:latin typeface="Franklin Gothic" panose="020B0604020202020204" charset="0"/>
            </a:endParaRPr>
          </a:p>
          <a:p>
            <a:pPr marL="0" lvl="0" indent="0" algn="l" rtl="0">
              <a:lnSpc>
                <a:spcPct val="90000"/>
              </a:lnSpc>
              <a:spcBef>
                <a:spcPts val="1000"/>
              </a:spcBef>
              <a:spcAft>
                <a:spcPts val="0"/>
              </a:spcAft>
              <a:buClr>
                <a:schemeClr val="dk1"/>
              </a:buClr>
              <a:buSzPts val="1200"/>
              <a:buNone/>
            </a:pPr>
            <a:r>
              <a:rPr lang="en-US" sz="1200" dirty="0">
                <a:latin typeface="Franklin Gothic" panose="020B0604020202020204" charset="0"/>
              </a:rPr>
              <a:t>	</a:t>
            </a:r>
            <a:r>
              <a:rPr lang="en-US" sz="1200" dirty="0">
                <a:solidFill>
                  <a:schemeClr val="tx2">
                    <a:lumMod val="75000"/>
                  </a:schemeClr>
                </a:solidFill>
                <a:latin typeface="Franklin Gothic" panose="020B0604020202020204" charset="0"/>
              </a:rPr>
              <a:t>Branch (</a:t>
            </a:r>
            <a:r>
              <a:rPr lang="en-US" sz="1200" dirty="0" err="1">
                <a:solidFill>
                  <a:schemeClr val="tx2">
                    <a:lumMod val="75000"/>
                  </a:schemeClr>
                </a:solidFill>
                <a:latin typeface="Franklin Gothic" panose="020B0604020202020204" charset="0"/>
              </a:rPr>
              <a:t>Btech</a:t>
            </a:r>
            <a:r>
              <a:rPr lang="en-US" sz="1200" dirty="0">
                <a:solidFill>
                  <a:schemeClr val="tx2">
                    <a:lumMod val="75000"/>
                  </a:schemeClr>
                </a:solidFill>
                <a:latin typeface="Franklin Gothic" panose="020B0604020202020204" charset="0"/>
              </a:rPr>
              <a:t>/</a:t>
            </a:r>
            <a:r>
              <a:rPr lang="en-US" sz="1200" dirty="0" err="1">
                <a:solidFill>
                  <a:schemeClr val="tx2">
                    <a:lumMod val="75000"/>
                  </a:schemeClr>
                </a:solidFill>
                <a:latin typeface="Franklin Gothic" panose="020B0604020202020204" charset="0"/>
              </a:rPr>
              <a:t>Mtech</a:t>
            </a:r>
            <a:r>
              <a:rPr lang="en-US" sz="1200" dirty="0">
                <a:solidFill>
                  <a:schemeClr val="tx2">
                    <a:lumMod val="75000"/>
                  </a:schemeClr>
                </a:solidFill>
                <a:latin typeface="Franklin Gothic" panose="020B0604020202020204" charset="0"/>
              </a:rPr>
              <a:t>/PhD </a:t>
            </a:r>
            <a:r>
              <a:rPr lang="en-US" sz="1200" dirty="0" err="1">
                <a:solidFill>
                  <a:schemeClr val="tx2">
                    <a:lumMod val="75000"/>
                  </a:schemeClr>
                </a:solidFill>
                <a:latin typeface="Franklin Gothic" panose="020B0604020202020204" charset="0"/>
              </a:rPr>
              <a:t>etc</a:t>
            </a:r>
            <a:r>
              <a:rPr lang="en-US" sz="1200" dirty="0">
                <a:solidFill>
                  <a:schemeClr val="tx2">
                    <a:lumMod val="75000"/>
                  </a:schemeClr>
                </a:solidFill>
                <a:latin typeface="Franklin Gothic" panose="020B0604020202020204" charset="0"/>
              </a:rPr>
              <a:t>):</a:t>
            </a:r>
            <a:r>
              <a:rPr lang="en-US" sz="1200" dirty="0">
                <a:latin typeface="Franklin Gothic" panose="020B0604020202020204" charset="0"/>
              </a:rPr>
              <a:t> </a:t>
            </a:r>
            <a:r>
              <a:rPr lang="en-US" sz="1200" dirty="0" err="1">
                <a:latin typeface="Franklin Gothic" panose="020B0604020202020204" charset="0"/>
              </a:rPr>
              <a:t>B.Tech</a:t>
            </a:r>
            <a:r>
              <a:rPr lang="en-US" sz="1200" dirty="0">
                <a:latin typeface="Franklin Gothic" panose="020B0604020202020204" charset="0"/>
              </a:rPr>
              <a:t> 		</a:t>
            </a:r>
            <a:r>
              <a:rPr lang="en-US" sz="1200" dirty="0">
                <a:solidFill>
                  <a:schemeClr val="tx2">
                    <a:lumMod val="75000"/>
                  </a:schemeClr>
                </a:solidFill>
                <a:latin typeface="Franklin Gothic" panose="020B0604020202020204" charset="0"/>
              </a:rPr>
              <a:t>Stream (ECE, CSE </a:t>
            </a:r>
            <a:r>
              <a:rPr lang="en-US" sz="1200" dirty="0" err="1">
                <a:solidFill>
                  <a:schemeClr val="tx2">
                    <a:lumMod val="75000"/>
                  </a:schemeClr>
                </a:solidFill>
                <a:latin typeface="Franklin Gothic" panose="020B0604020202020204" charset="0"/>
              </a:rPr>
              <a:t>etc</a:t>
            </a:r>
            <a:r>
              <a:rPr lang="en-US" sz="1200" dirty="0">
                <a:solidFill>
                  <a:schemeClr val="tx2">
                    <a:lumMod val="75000"/>
                  </a:schemeClr>
                </a:solidFill>
                <a:latin typeface="Franklin Gothic" panose="020B0604020202020204" charset="0"/>
              </a:rPr>
              <a:t>):</a:t>
            </a:r>
            <a:r>
              <a:rPr lang="en-US" sz="1200" dirty="0">
                <a:latin typeface="Franklin Gothic" panose="020B0604020202020204" charset="0"/>
              </a:rPr>
              <a:t>CSE		</a:t>
            </a:r>
            <a:r>
              <a:rPr lang="en-US" sz="1200" dirty="0">
                <a:solidFill>
                  <a:schemeClr val="tx2">
                    <a:lumMod val="75000"/>
                  </a:schemeClr>
                </a:solidFill>
                <a:latin typeface="Franklin Gothic" panose="020B0604020202020204" charset="0"/>
              </a:rPr>
              <a:t>Year (I,II,III,IV): </a:t>
            </a:r>
            <a:r>
              <a:rPr lang="en-US" sz="1200" dirty="0">
                <a:latin typeface="Franklin Gothic" panose="020B0604020202020204" charset="0"/>
              </a:rPr>
              <a:t>III</a:t>
            </a:r>
            <a:endParaRPr dirty="0">
              <a:latin typeface="Franklin Gothic" panose="020B0604020202020204" charset="0"/>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Franklin Gothic" panose="020B0604020202020204" charset="0"/>
              </a:rPr>
              <a:t>Team Mentor 1 Name: Type Your Name Here</a:t>
            </a:r>
            <a:endParaRPr dirty="0">
              <a:latin typeface="Franklin Gothic" panose="020B0604020202020204" charset="0"/>
            </a:endParaRPr>
          </a:p>
          <a:p>
            <a:pPr marL="0" lvl="0" indent="0" algn="l" rtl="0">
              <a:lnSpc>
                <a:spcPct val="90000"/>
              </a:lnSpc>
              <a:spcBef>
                <a:spcPts val="1000"/>
              </a:spcBef>
              <a:spcAft>
                <a:spcPts val="0"/>
              </a:spcAft>
              <a:buClr>
                <a:schemeClr val="dk1"/>
              </a:buClr>
              <a:buSzPts val="1200"/>
              <a:buNone/>
            </a:pPr>
            <a:r>
              <a:rPr lang="en-US" sz="1200" dirty="0">
                <a:latin typeface="Franklin Gothic" panose="020B0604020202020204" charset="0"/>
              </a:rPr>
              <a:t>Category (Academic/Industry): 		Expertise (AI/ML/Blockchain </a:t>
            </a:r>
            <a:r>
              <a:rPr lang="en-US" sz="1200" dirty="0" err="1">
                <a:latin typeface="Franklin Gothic" panose="020B0604020202020204" charset="0"/>
              </a:rPr>
              <a:t>etc</a:t>
            </a:r>
            <a:r>
              <a:rPr lang="en-US" sz="1200" dirty="0">
                <a:latin typeface="Franklin Gothic" panose="020B0604020202020204" charset="0"/>
              </a:rPr>
              <a:t>): 	Domain Experience (in years):    </a:t>
            </a:r>
            <a:endParaRPr dirty="0">
              <a:latin typeface="Franklin Gothic" panose="020B0604020202020204" charset="0"/>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Franklin Gothic" panose="020B0604020202020204" charset="0"/>
              </a:rPr>
              <a:t>Team Mentor 2 Name: Type Your Name Here</a:t>
            </a:r>
            <a:endParaRPr dirty="0">
              <a:latin typeface="Franklin Gothic" panose="020B0604020202020204" charset="0"/>
            </a:endParaRPr>
          </a:p>
          <a:p>
            <a:pPr marL="0" lvl="0" indent="0" algn="l" rtl="0">
              <a:lnSpc>
                <a:spcPct val="90000"/>
              </a:lnSpc>
              <a:spcBef>
                <a:spcPts val="1000"/>
              </a:spcBef>
              <a:spcAft>
                <a:spcPts val="0"/>
              </a:spcAft>
              <a:buClr>
                <a:schemeClr val="dk1"/>
              </a:buClr>
              <a:buSzPts val="1200"/>
              <a:buNone/>
            </a:pPr>
            <a:r>
              <a:rPr lang="en-US" sz="1200" dirty="0">
                <a:latin typeface="Franklin Gothic" panose="020B0604020202020204" charset="0"/>
              </a:rPr>
              <a:t>Category (Academic/Industry):		Expertise (AI/ML/Blockchain </a:t>
            </a:r>
            <a:r>
              <a:rPr lang="en-US" sz="1200" dirty="0" err="1">
                <a:latin typeface="Franklin Gothic" panose="020B0604020202020204" charset="0"/>
              </a:rPr>
              <a:t>etc</a:t>
            </a:r>
            <a:r>
              <a:rPr lang="en-US" sz="1200" dirty="0">
                <a:latin typeface="Franklin Gothic" panose="020B0604020202020204" charset="0"/>
              </a:rPr>
              <a:t>): 	Domain Experience (in years):    </a:t>
            </a:r>
            <a:endParaRPr dirty="0">
              <a:latin typeface="Franklin Gothic"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latin typeface="Franklin Gothic" panose="020B0604020202020204" charset="0"/>
              </a:rPr>
              <a:t>Important Pointers</a:t>
            </a:r>
            <a:endParaRPr dirty="0">
              <a:latin typeface="Franklin Gothic" panose="020B0604020202020204" charset="0"/>
            </a:endParaRPr>
          </a:p>
        </p:txBody>
      </p:sp>
      <p:sp>
        <p:nvSpPr>
          <p:cNvPr id="244" name="Google Shape;244;p5"/>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a:latin typeface="Franklin Gothic" panose="020B0604020202020204" charset="0"/>
              </a:rPr>
              <a:t>Please ensure below pointers are met while  </a:t>
            </a:r>
            <a:endParaRPr>
              <a:latin typeface="Franklin Gothic" panose="020B0604020202020204" charset="0"/>
            </a:endParaRPr>
          </a:p>
        </p:txBody>
      </p:sp>
      <p:sp>
        <p:nvSpPr>
          <p:cNvPr id="245" name="Google Shape;245;p5"/>
          <p:cNvSpPr txBox="1">
            <a:spLocks noGrp="1"/>
          </p:cNvSpPr>
          <p:nvPr>
            <p:ph type="body" idx="1"/>
          </p:nvPr>
        </p:nvSpPr>
        <p:spPr>
          <a:xfrm>
            <a:off x="952499" y="2656903"/>
            <a:ext cx="10572561" cy="392296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dirty="0">
                <a:latin typeface="Franklin Gothic" panose="020B0604020202020204" charset="0"/>
              </a:rPr>
              <a:t>Kindly keep the maximum slides limit to 4 pages</a:t>
            </a:r>
            <a:endParaRPr dirty="0">
              <a:latin typeface="Franklin Gothic" panose="020B0604020202020204" charset="0"/>
            </a:endParaRPr>
          </a:p>
          <a:p>
            <a:pPr marL="285750" lvl="0" indent="-285750" algn="l" rtl="0">
              <a:lnSpc>
                <a:spcPct val="90000"/>
              </a:lnSpc>
              <a:spcBef>
                <a:spcPts val="1000"/>
              </a:spcBef>
              <a:spcAft>
                <a:spcPts val="0"/>
              </a:spcAft>
              <a:buClr>
                <a:schemeClr val="dk1"/>
              </a:buClr>
              <a:buSzPts val="1600"/>
              <a:buFont typeface="Noto Sans Symbols"/>
              <a:buChar char="⮚"/>
            </a:pPr>
            <a:r>
              <a:rPr lang="en-US" dirty="0">
                <a:latin typeface="Franklin Gothic" panose="020B0604020202020204" charset="0"/>
              </a:rPr>
              <a:t>All the topics should be utilized for description of your idea</a:t>
            </a:r>
            <a:endParaRPr dirty="0">
              <a:latin typeface="Franklin Gothic" panose="020B0604020202020204" charset="0"/>
            </a:endParaRPr>
          </a:p>
          <a:p>
            <a:pPr marL="285750" lvl="0" indent="-285750" algn="l" rtl="0">
              <a:lnSpc>
                <a:spcPct val="90000"/>
              </a:lnSpc>
              <a:spcBef>
                <a:spcPts val="1000"/>
              </a:spcBef>
              <a:spcAft>
                <a:spcPts val="0"/>
              </a:spcAft>
              <a:buClr>
                <a:schemeClr val="dk1"/>
              </a:buClr>
              <a:buSzPts val="1600"/>
              <a:buFont typeface="Noto Sans Symbols"/>
              <a:buChar char="⮚"/>
            </a:pPr>
            <a:r>
              <a:rPr lang="en-US" dirty="0">
                <a:latin typeface="Franklin Gothic" panose="020B0604020202020204" charset="0"/>
              </a:rPr>
              <a:t>Try to avoid paragraphs and post your idea in points</a:t>
            </a:r>
            <a:endParaRPr dirty="0">
              <a:latin typeface="Franklin Gothic" panose="020B0604020202020204" charset="0"/>
            </a:endParaRPr>
          </a:p>
          <a:p>
            <a:pPr marL="285750" lvl="0" indent="-285750" algn="l" rtl="0">
              <a:lnSpc>
                <a:spcPct val="90000"/>
              </a:lnSpc>
              <a:spcBef>
                <a:spcPts val="1000"/>
              </a:spcBef>
              <a:spcAft>
                <a:spcPts val="0"/>
              </a:spcAft>
              <a:buClr>
                <a:schemeClr val="dk1"/>
              </a:buClr>
              <a:buSzPts val="1600"/>
              <a:buFont typeface="Noto Sans Symbols"/>
              <a:buChar char="⮚"/>
            </a:pPr>
            <a:r>
              <a:rPr lang="en-US" dirty="0">
                <a:latin typeface="Franklin Gothic" panose="020B0604020202020204" charset="0"/>
              </a:rPr>
              <a:t>Keep your explanation precisely and easy to understand</a:t>
            </a:r>
            <a:endParaRPr dirty="0">
              <a:latin typeface="Franklin Gothic" panose="020B0604020202020204" charset="0"/>
            </a:endParaRPr>
          </a:p>
          <a:p>
            <a:pPr marL="285750" lvl="0" indent="-285750" algn="l" rtl="0">
              <a:lnSpc>
                <a:spcPct val="90000"/>
              </a:lnSpc>
              <a:spcBef>
                <a:spcPts val="1000"/>
              </a:spcBef>
              <a:spcAft>
                <a:spcPts val="0"/>
              </a:spcAft>
              <a:buClr>
                <a:schemeClr val="dk1"/>
              </a:buClr>
              <a:buSzPts val="1600"/>
              <a:buFont typeface="Noto Sans Symbols"/>
              <a:buChar char="⮚"/>
            </a:pPr>
            <a:r>
              <a:rPr lang="en-US" dirty="0">
                <a:latin typeface="Franklin Gothic" panose="020B0604020202020204" charset="0"/>
              </a:rPr>
              <a:t>Idea should be unique and novel. If it has a business potential more weightage will be given. </a:t>
            </a:r>
            <a:endParaRPr dirty="0">
              <a:latin typeface="Franklin Gothic" panose="020B0604020202020204" charset="0"/>
            </a:endParaRPr>
          </a:p>
          <a:p>
            <a:pPr marL="285750" lvl="0" indent="-285750" algn="l" rtl="0">
              <a:lnSpc>
                <a:spcPct val="90000"/>
              </a:lnSpc>
              <a:spcBef>
                <a:spcPts val="1000"/>
              </a:spcBef>
              <a:spcAft>
                <a:spcPts val="0"/>
              </a:spcAft>
              <a:buClr>
                <a:schemeClr val="dk1"/>
              </a:buClr>
              <a:buSzPts val="1600"/>
              <a:buFont typeface="Noto Sans Symbols"/>
              <a:buChar char="⮚"/>
            </a:pPr>
            <a:r>
              <a:rPr lang="en-US" dirty="0">
                <a:latin typeface="Franklin Gothic" panose="020B0604020202020204" charset="0"/>
              </a:rPr>
              <a:t>Apart from this PPT abstract of your idea will be asked separately while submitting</a:t>
            </a:r>
            <a:endParaRPr dirty="0">
              <a:latin typeface="Franklin Gothic" panose="020B0604020202020204" charset="0"/>
            </a:endParaRPr>
          </a:p>
          <a:p>
            <a:pPr marL="285750" lvl="0" indent="-285750" algn="l" rtl="0">
              <a:lnSpc>
                <a:spcPct val="90000"/>
              </a:lnSpc>
              <a:spcBef>
                <a:spcPts val="1000"/>
              </a:spcBef>
              <a:spcAft>
                <a:spcPts val="0"/>
              </a:spcAft>
              <a:buClr>
                <a:schemeClr val="dk1"/>
              </a:buClr>
              <a:buSzPts val="1600"/>
              <a:buFont typeface="Noto Sans Symbols"/>
              <a:buChar char="⮚"/>
            </a:pPr>
            <a:r>
              <a:rPr lang="en-US" dirty="0">
                <a:latin typeface="Franklin Gothic" panose="020B0604020202020204" charset="0"/>
              </a:rPr>
              <a:t>You need to save the file in PDF and upload the same on portal. No PPT, Word Doc or any other format will be supported</a:t>
            </a:r>
            <a:endParaRPr dirty="0">
              <a:latin typeface="Franklin Gothic" panose="020B0604020202020204" charset="0"/>
            </a:endParaRPr>
          </a:p>
          <a:p>
            <a:pPr marL="285750" lvl="0" indent="-285750" algn="l" rtl="0">
              <a:lnSpc>
                <a:spcPct val="90000"/>
              </a:lnSpc>
              <a:spcBef>
                <a:spcPts val="1000"/>
              </a:spcBef>
              <a:spcAft>
                <a:spcPts val="0"/>
              </a:spcAft>
              <a:buClr>
                <a:schemeClr val="dk1"/>
              </a:buClr>
              <a:buSzPts val="1600"/>
              <a:buFont typeface="Noto Sans Symbols"/>
              <a:buChar char="⮚"/>
            </a:pPr>
            <a:r>
              <a:rPr lang="en-US" dirty="0">
                <a:latin typeface="Franklin Gothic" panose="020B0604020202020204" charset="0"/>
              </a:rPr>
              <a:t>You can delete this slide (Important Pointers) when you upload the details of your idea on SIH portal.</a:t>
            </a:r>
            <a:endParaRPr dirty="0">
              <a:latin typeface="Franklin Gothic" panose="020B0604020202020204" charset="0"/>
            </a:endParaRPr>
          </a:p>
        </p:txBody>
      </p:sp>
      <p:sp>
        <p:nvSpPr>
          <p:cNvPr id="246" name="Google Shape;246;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latin typeface="Franklin Gothic" panose="020B0604020202020204" charset="0"/>
              </a:rPr>
              <a:t>5</a:t>
            </a:fld>
            <a:endParaRPr dirty="0">
              <a:latin typeface="Franklin Gothic" panose="020B0604020202020204" charset="0"/>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901</Words>
  <Application>Microsoft Office PowerPoint</Application>
  <PresentationFormat>Widescreen</PresentationFormat>
  <Paragraphs>76</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Noto Sans Symbols</vt:lpstr>
      <vt:lpstr>Britannic Bold</vt:lpstr>
      <vt:lpstr>Libre Franklin</vt:lpstr>
      <vt:lpstr>Franklin Gothic</vt:lpstr>
      <vt:lpstr>Theme1</vt:lpstr>
      <vt:lpstr>Basic Details of the Team and Problem Statement</vt:lpstr>
      <vt:lpstr>Idea/Approach Details</vt:lpstr>
      <vt:lpstr>Idea/Approach Details</vt:lpstr>
      <vt:lpstr>Team Member Details </vt:lpstr>
      <vt:lpstr>Important Pointers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KRISHNA SINHA</cp:lastModifiedBy>
  <cp:revision>18</cp:revision>
  <dcterms:created xsi:type="dcterms:W3CDTF">2022-02-11T07:14:46Z</dcterms:created>
  <dcterms:modified xsi:type="dcterms:W3CDTF">2023-10-28T09:31:32Z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