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Fredoka One" charset="1" panose="02000000000000000000"/>
      <p:regular r:id="rId13"/>
    </p:embeddedFont>
    <p:embeddedFont>
      <p:font typeface="Roboto" charset="1" panose="02000000000000000000"/>
      <p:regular r:id="rId14"/>
    </p:embeddedFont>
    <p:embeddedFont>
      <p:font typeface="Roboto Bold" charset="1" panose="02000000000000000000"/>
      <p:regular r:id="rId15"/>
    </p:embeddedFont>
    <p:embeddedFont>
      <p:font typeface="Roboto Italics" charset="1" panose="02000000000000000000"/>
      <p:regular r:id="rId16"/>
    </p:embeddedFont>
    <p:embeddedFont>
      <p:font typeface="Roboto Bold Italics" charset="1" panose="02000000000000000000"/>
      <p:regular r:id="rId17"/>
    </p:embeddedFont>
    <p:embeddedFont>
      <p:font typeface="Noto Serif" charset="1" panose="02020600060500020200"/>
      <p:regular r:id="rId18"/>
    </p:embeddedFont>
    <p:embeddedFont>
      <p:font typeface="Noto Serif Bold" charset="1" panose="02020800060500020200"/>
      <p:regular r:id="rId19"/>
    </p:embeddedFont>
    <p:embeddedFont>
      <p:font typeface="Noto Serif Italics" charset="1" panose="02020600060500090200"/>
      <p:regular r:id="rId20"/>
    </p:embeddedFont>
    <p:embeddedFont>
      <p:font typeface="Noto Serif Bold Italics" charset="1" panose="02020800060500090200"/>
      <p:regular r:id="rId21"/>
    </p:embeddedFont>
    <p:embeddedFont>
      <p:font typeface="Open Sans Light" charset="1" panose="020B0306030504020204"/>
      <p:regular r:id="rId22"/>
    </p:embeddedFont>
    <p:embeddedFont>
      <p:font typeface="Open Sans Light Bold" charset="1" panose="020B0806030504020204"/>
      <p:regular r:id="rId23"/>
    </p:embeddedFont>
    <p:embeddedFont>
      <p:font typeface="Open Sans Light Italics" charset="1" panose="020B0306030504020204"/>
      <p:regular r:id="rId24"/>
    </p:embeddedFont>
    <p:embeddedFont>
      <p:font typeface="Open Sans Light Bold Italics" charset="1" panose="020B0806030504020204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  <p:embeddedFont>
      <p:font typeface="Open Sans Italics" charset="1" panose="020B0606030504020204"/>
      <p:regular r:id="rId28"/>
    </p:embeddedFont>
    <p:embeddedFont>
      <p:font typeface="Open Sans Bold Italics" charset="1" panose="020B0806030504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4.svg" Type="http://schemas.openxmlformats.org/officeDocument/2006/relationships/image"/><Relationship Id="rId3" Target="../media/image1.svg" Type="http://schemas.openxmlformats.org/officeDocument/2006/relationships/image"/><Relationship Id="rId4" Target="../media/image5.svg" Type="http://schemas.openxmlformats.org/officeDocument/2006/relationships/image"/><Relationship Id="rId5" Target="../media/image6.svg" Type="http://schemas.openxmlformats.org/officeDocument/2006/relationships/image"/><Relationship Id="rId6" Target="../media/image7.svg" Type="http://schemas.openxmlformats.org/officeDocument/2006/relationships/image"/><Relationship Id="rId7" Target="../media/image8.svg" Type="http://schemas.openxmlformats.org/officeDocument/2006/relationships/image"/><Relationship Id="rId8" Target="../media/image9.sv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12.svg" Type="http://schemas.openxmlformats.org/officeDocument/2006/relationships/image"/><Relationship Id="rId4" Target="../media/image13.svg" Type="http://schemas.openxmlformats.org/officeDocument/2006/relationships/image"/><Relationship Id="rId5" Target="../media/image14.svg" Type="http://schemas.openxmlformats.org/officeDocument/2006/relationships/image"/><Relationship Id="rId6" Target="../media/image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1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1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23.png" Type="http://schemas.openxmlformats.org/officeDocument/2006/relationships/image"/><Relationship Id="rId4" Target="../media/image1.sv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5218" y="8970929"/>
            <a:ext cx="650428" cy="28737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0" y="1978833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7199766" y="3924733"/>
            <a:ext cx="8937983" cy="146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F48E30"/>
                </a:solidFill>
                <a:latin typeface="Libre Baskerville"/>
              </a:rPr>
              <a:t>EXL </a:t>
            </a:r>
            <a:r>
              <a:rPr lang="en-US" sz="9600">
                <a:solidFill>
                  <a:srgbClr val="15253D"/>
                </a:solidFill>
                <a:latin typeface="Libre Baskerville"/>
              </a:rPr>
              <a:t>EQ-21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99766" y="8724900"/>
            <a:ext cx="701320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72525"/>
                </a:solidFill>
                <a:latin typeface="Roboto"/>
              </a:rPr>
              <a:t>ADITYA SHENOY </a:t>
            </a:r>
            <a:r>
              <a:rPr lang="en-US" sz="3000">
                <a:solidFill>
                  <a:srgbClr val="F48E30"/>
                </a:solidFill>
                <a:latin typeface="Roboto"/>
              </a:rPr>
              <a:t>| </a:t>
            </a:r>
            <a:r>
              <a:rPr lang="en-US" sz="3000">
                <a:solidFill>
                  <a:srgbClr val="272525"/>
                </a:solidFill>
                <a:latin typeface="Roboto"/>
              </a:rPr>
              <a:t>SINJINI ROY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95687" y="886460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1/7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6524479" y="1978833"/>
            <a:ext cx="9525" cy="8308167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1978833"/>
            <a:ext cx="6329313" cy="830816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7199766" y="5576507"/>
            <a:ext cx="5028122" cy="106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0"/>
              </a:lnSpc>
            </a:pPr>
            <a:r>
              <a:rPr lang="en-US" sz="3093">
                <a:solidFill>
                  <a:srgbClr val="000000"/>
                </a:solidFill>
                <a:latin typeface="Open Sans"/>
              </a:rPr>
              <a:t>Forecasting Covid-19 cases at a country level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7093" y="709798"/>
            <a:ext cx="3164926" cy="57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42"/>
              </a:lnSpc>
            </a:pPr>
            <a:r>
              <a:rPr lang="en-US" sz="3316">
                <a:solidFill>
                  <a:srgbClr val="15253D"/>
                </a:solidFill>
                <a:latin typeface="Open Sans Bold"/>
              </a:rPr>
              <a:t>Team (2+2=5)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8E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0" y="1978833"/>
            <a:ext cx="18288000" cy="9525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6" id="6"/>
          <p:cNvSpPr/>
          <p:nvPr/>
        </p:nvSpPr>
        <p:spPr>
          <a:xfrm rot="0">
            <a:off x="9776169" y="1978833"/>
            <a:ext cx="9525" cy="8308167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844800" y="2277068"/>
            <a:ext cx="7373076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00"/>
              </a:lnSpc>
            </a:pPr>
            <a:r>
              <a:rPr lang="en-US" sz="8000">
                <a:solidFill>
                  <a:srgbClr val="2F2535"/>
                </a:solidFill>
                <a:latin typeface="Libre Baskerville"/>
              </a:rPr>
              <a:t>Key</a:t>
            </a:r>
            <a:r>
              <a:rPr lang="en-US" sz="8000">
                <a:solidFill>
                  <a:srgbClr val="F4F4F4"/>
                </a:solidFill>
                <a:latin typeface="Libre Baskerville"/>
              </a:rPr>
              <a:t> Presentation Points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08872" y="8926446"/>
            <a:ext cx="650428" cy="287371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15597120" y="1978833"/>
            <a:ext cx="9525" cy="8308167"/>
          </a:xfrm>
          <a:prstGeom prst="rect">
            <a:avLst/>
          </a:prstGeom>
          <a:solidFill>
            <a:srgbClr val="F4F4F4"/>
          </a:solid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99623" y="2699471"/>
            <a:ext cx="2165895" cy="758752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17876" y="2867206"/>
            <a:ext cx="482160" cy="60133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07396" y="3837289"/>
            <a:ext cx="303119" cy="68607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06400" y="5060892"/>
            <a:ext cx="705112" cy="49357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02611" y="6085835"/>
            <a:ext cx="708901" cy="720694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17876" y="7327846"/>
            <a:ext cx="593636" cy="594717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6280" y="8474740"/>
            <a:ext cx="456828" cy="59539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1023519" y="2919203"/>
            <a:ext cx="3110435" cy="77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Executive Summary</a:t>
            </a:r>
          </a:p>
          <a:p>
            <a:pPr>
              <a:lnSpc>
                <a:spcPts val="278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54296" y="963181"/>
            <a:ext cx="3381007" cy="24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F4F4F4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85694" y="992505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F4F4F4"/>
                </a:solidFill>
                <a:latin typeface="Roboto"/>
              </a:rPr>
              <a:t>2/7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23519" y="3943969"/>
            <a:ext cx="3110435" cy="415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5"/>
              </a:lnSpc>
            </a:pPr>
            <a:r>
              <a:rPr lang="en-US" sz="2389">
                <a:solidFill>
                  <a:srgbClr val="E9EAF7"/>
                </a:solidFill>
                <a:latin typeface="Roboto"/>
              </a:rPr>
              <a:t>Solution Design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23519" y="5003742"/>
            <a:ext cx="3110435" cy="776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Development Process</a:t>
            </a:r>
          </a:p>
          <a:p>
            <a:pPr>
              <a:lnSpc>
                <a:spcPts val="278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023519" y="7187770"/>
            <a:ext cx="4573601" cy="120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Top 5 states expected to be worst affected by Covid-19 </a:t>
            </a:r>
          </a:p>
          <a:p>
            <a:pPr>
              <a:lnSpc>
                <a:spcPts val="2785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023519" y="6028685"/>
            <a:ext cx="3451713" cy="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Key drivers of the Model &amp; Validation results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23519" y="8477961"/>
            <a:ext cx="3110435" cy="780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3">
                <a:solidFill>
                  <a:srgbClr val="E9EAF7"/>
                </a:solidFill>
                <a:latin typeface="Roboto"/>
              </a:rPr>
              <a:t>Vaccination Strategy</a:t>
            </a:r>
          </a:p>
          <a:p>
            <a:pPr>
              <a:lnSpc>
                <a:spcPts val="278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688960" y="4596735"/>
            <a:ext cx="645504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3" id="3"/>
          <p:cNvSpPr/>
          <p:nvPr/>
        </p:nvSpPr>
        <p:spPr>
          <a:xfrm rot="0">
            <a:off x="2688960" y="7471246"/>
            <a:ext cx="6455040" cy="9525"/>
          </a:xfrm>
          <a:prstGeom prst="rect">
            <a:avLst/>
          </a:prstGeom>
          <a:solidFill>
            <a:srgbClr val="272525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0" y="1978833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TextBox 8" id="8"/>
          <p:cNvSpPr txBox="true"/>
          <p:nvPr/>
        </p:nvSpPr>
        <p:spPr>
          <a:xfrm rot="-5400000">
            <a:off x="-999419" y="5190044"/>
            <a:ext cx="4800303" cy="174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1"/>
              </a:lnSpc>
            </a:pPr>
            <a:r>
              <a:rPr lang="en-US" sz="5015">
                <a:solidFill>
                  <a:srgbClr val="15253D"/>
                </a:solidFill>
                <a:latin typeface="Libre Baskerville Bold"/>
              </a:rPr>
              <a:t>Executive</a:t>
            </a:r>
            <a:r>
              <a:rPr lang="en-US" sz="5015">
                <a:solidFill>
                  <a:srgbClr val="F48E30"/>
                </a:solidFill>
                <a:latin typeface="Libre Baskerville Bold"/>
              </a:rPr>
              <a:t> </a:t>
            </a:r>
          </a:p>
          <a:p>
            <a:pPr algn="ctr">
              <a:lnSpc>
                <a:spcPts val="7021"/>
              </a:lnSpc>
            </a:pPr>
            <a:r>
              <a:rPr lang="en-US" sz="5015">
                <a:solidFill>
                  <a:srgbClr val="F48E30"/>
                </a:solidFill>
                <a:latin typeface="Libre Baskerville Bold"/>
              </a:rPr>
              <a:t>Summary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808416" y="2645958"/>
            <a:ext cx="6216127" cy="1203761"/>
            <a:chOff x="0" y="0"/>
            <a:chExt cx="8288170" cy="160501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8288170" cy="51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8"/>
                </a:lnSpc>
              </a:pPr>
              <a:r>
                <a:rPr lang="en-US" sz="2256">
                  <a:solidFill>
                    <a:srgbClr val="272525"/>
                  </a:solidFill>
                  <a:latin typeface="Roboto Bold"/>
                </a:rPr>
                <a:t>Problem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05428"/>
              <a:ext cx="8288170" cy="899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7"/>
                </a:lnSpc>
              </a:pPr>
              <a:r>
                <a:rPr lang="en-US" sz="1933">
                  <a:solidFill>
                    <a:srgbClr val="272525"/>
                  </a:solidFill>
                  <a:latin typeface="Roboto"/>
                </a:rPr>
                <a:t>To develop a tool for a US public health client to predict daily Covid-19 cases at a country level.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844800" y="5465438"/>
            <a:ext cx="6216127" cy="1200970"/>
            <a:chOff x="0" y="0"/>
            <a:chExt cx="8288170" cy="160129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8288170" cy="509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8"/>
                </a:lnSpc>
              </a:pPr>
              <a:r>
                <a:rPr lang="en-US" sz="2256">
                  <a:solidFill>
                    <a:srgbClr val="272525"/>
                  </a:solidFill>
                  <a:latin typeface="Roboto Bold"/>
                </a:rPr>
                <a:t>What we know!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01707"/>
              <a:ext cx="8288170" cy="899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7"/>
                </a:lnSpc>
              </a:pPr>
              <a:r>
                <a:rPr lang="en-US" sz="1933">
                  <a:solidFill>
                    <a:srgbClr val="272525"/>
                  </a:solidFill>
                  <a:latin typeface="Roboto"/>
                </a:rPr>
                <a:t>Dataset containing the information about country-wise Covid-19 information updated till January, 2021.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844800" y="8066766"/>
            <a:ext cx="6216127" cy="1200970"/>
            <a:chOff x="0" y="0"/>
            <a:chExt cx="8288170" cy="160129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8288170" cy="509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8"/>
                </a:lnSpc>
              </a:pPr>
              <a:r>
                <a:rPr lang="en-US" sz="2256">
                  <a:solidFill>
                    <a:srgbClr val="272525"/>
                  </a:solidFill>
                  <a:latin typeface="Roboto Bold"/>
                </a:rPr>
                <a:t>What we need to find?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01707"/>
              <a:ext cx="8288170" cy="899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7"/>
                </a:lnSpc>
              </a:pPr>
              <a:r>
                <a:rPr lang="en-US" sz="1933">
                  <a:solidFill>
                    <a:srgbClr val="272525"/>
                  </a:solidFill>
                  <a:latin typeface="Roboto"/>
                </a:rPr>
                <a:t>To develop a model which can forecast the number of daily new Covid-19 cases at a country level.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0">
            <a:off x="9134475" y="1978833"/>
            <a:ext cx="9525" cy="8308167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TextBox 19" id="19"/>
          <p:cNvSpPr txBox="true"/>
          <p:nvPr/>
        </p:nvSpPr>
        <p:spPr>
          <a:xfrm rot="0">
            <a:off x="1154296" y="962488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85694" y="992505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3/7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60162" y="2047344"/>
            <a:ext cx="4204537" cy="1809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2"/>
              </a:lnSpc>
            </a:pPr>
            <a:r>
              <a:rPr lang="en-US" sz="5144">
                <a:solidFill>
                  <a:srgbClr val="272525"/>
                </a:solidFill>
                <a:latin typeface="Libre Baskerville Bold"/>
              </a:rPr>
              <a:t>Solution </a:t>
            </a:r>
          </a:p>
          <a:p>
            <a:pPr algn="ctr">
              <a:lnSpc>
                <a:spcPts val="7202"/>
              </a:lnSpc>
            </a:pPr>
            <a:r>
              <a:rPr lang="en-US" sz="5144">
                <a:solidFill>
                  <a:srgbClr val="F48E30"/>
                </a:solidFill>
                <a:latin typeface="Libre Baskerville Bold"/>
              </a:rPr>
              <a:t>Design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17284" y="6675897"/>
            <a:ext cx="777996" cy="795349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21706" y="4596735"/>
            <a:ext cx="817648" cy="795349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92634" y="8671995"/>
            <a:ext cx="802645" cy="795349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1060162" y="4418549"/>
            <a:ext cx="5780606" cy="1094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042">
                <a:solidFill>
                  <a:srgbClr val="272525"/>
                </a:solidFill>
                <a:latin typeface="Roboto"/>
              </a:rPr>
              <a:t>Used the provided dataset to develop a model which can forecast the number of new Covid-19 cases at a country level.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60162" y="6679259"/>
            <a:ext cx="5780606" cy="731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042">
                <a:solidFill>
                  <a:srgbClr val="272525"/>
                </a:solidFill>
                <a:latin typeface="Roboto"/>
              </a:rPr>
              <a:t>Used </a:t>
            </a:r>
            <a:r>
              <a:rPr lang="en-US" sz="2042">
                <a:solidFill>
                  <a:srgbClr val="272525"/>
                </a:solidFill>
                <a:latin typeface="Roboto Bold"/>
              </a:rPr>
              <a:t>XGBoost Regressor model</a:t>
            </a:r>
            <a:r>
              <a:rPr lang="en-US" sz="2042">
                <a:solidFill>
                  <a:srgbClr val="272525"/>
                </a:solidFill>
                <a:latin typeface="Roboto"/>
              </a:rPr>
              <a:t> to predict the number of daily new Covid-19 cases.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60162" y="8681841"/>
            <a:ext cx="5780606" cy="108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042">
                <a:solidFill>
                  <a:srgbClr val="272525"/>
                </a:solidFill>
                <a:latin typeface="Roboto"/>
              </a:rPr>
              <a:t>Used </a:t>
            </a:r>
            <a:r>
              <a:rPr lang="en-US" sz="2042">
                <a:solidFill>
                  <a:srgbClr val="272525"/>
                </a:solidFill>
                <a:latin typeface="Roboto Bold"/>
              </a:rPr>
              <a:t>fbprophet</a:t>
            </a:r>
            <a:r>
              <a:rPr lang="en-US" sz="2042">
                <a:solidFill>
                  <a:srgbClr val="272525"/>
                </a:solidFill>
                <a:latin typeface="Roboto"/>
              </a:rPr>
              <a:t> procedure for forecasting time series data based on an additive model to predict future observations.</a:t>
            </a:r>
          </a:p>
        </p:txBody>
      </p:sp>
      <p:sp>
        <p:nvSpPr>
          <p:cNvPr name="AutoShape 28" id="28"/>
          <p:cNvSpPr/>
          <p:nvPr/>
        </p:nvSpPr>
        <p:spPr>
          <a:xfrm rot="0">
            <a:off x="2679435" y="1978833"/>
            <a:ext cx="9525" cy="8308167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9776413"/>
            <a:ext cx="650428" cy="287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8E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0" y="3879775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6" id="6"/>
          <p:cNvSpPr/>
          <p:nvPr/>
        </p:nvSpPr>
        <p:spPr>
          <a:xfrm rot="0">
            <a:off x="7359715" y="5172117"/>
            <a:ext cx="9525" cy="3138012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7" id="7"/>
          <p:cNvSpPr/>
          <p:nvPr/>
        </p:nvSpPr>
        <p:spPr>
          <a:xfrm rot="0">
            <a:off x="0" y="2117819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8" id="8"/>
          <p:cNvSpPr/>
          <p:nvPr/>
        </p:nvSpPr>
        <p:spPr>
          <a:xfrm rot="0">
            <a:off x="30083" y="5143500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9" id="9"/>
          <p:cNvSpPr/>
          <p:nvPr/>
        </p:nvSpPr>
        <p:spPr>
          <a:xfrm rot="0">
            <a:off x="3500639" y="5143500"/>
            <a:ext cx="9525" cy="3157062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10" id="10"/>
          <p:cNvSpPr/>
          <p:nvPr/>
        </p:nvSpPr>
        <p:spPr>
          <a:xfrm rot="0">
            <a:off x="10763138" y="3889300"/>
            <a:ext cx="9675" cy="6397700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34086" y="9845977"/>
            <a:ext cx="650428" cy="287371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39757" y="8300562"/>
            <a:ext cx="10723381" cy="9567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39476" b="0"/>
          <a:stretch>
            <a:fillRect/>
          </a:stretch>
        </p:blipFill>
        <p:spPr>
          <a:xfrm flipH="false" flipV="false" rot="0">
            <a:off x="6758675" y="8426460"/>
            <a:ext cx="1862125" cy="177331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032630" y="8426460"/>
            <a:ext cx="4672257" cy="176210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rcRect l="0" t="17764" r="0" b="3260"/>
          <a:stretch>
            <a:fillRect/>
          </a:stretch>
        </p:blipFill>
        <p:spPr>
          <a:xfrm flipH="false" flipV="false" rot="0">
            <a:off x="8701482" y="8437665"/>
            <a:ext cx="1622493" cy="177331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1236243" y="7297667"/>
            <a:ext cx="4280273" cy="283568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478921" y="8437665"/>
            <a:ext cx="1430244" cy="1750903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28700" y="2433586"/>
            <a:ext cx="11873781" cy="109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11"/>
              </a:lnSpc>
            </a:pPr>
            <a:r>
              <a:rPr lang="en-US" sz="7176">
                <a:solidFill>
                  <a:srgbClr val="E9EAF7"/>
                </a:solidFill>
                <a:latin typeface="Libre Baskerville"/>
              </a:rPr>
              <a:t>Developmental </a:t>
            </a:r>
            <a:r>
              <a:rPr lang="en-US" sz="7176">
                <a:solidFill>
                  <a:srgbClr val="15253D"/>
                </a:solidFill>
                <a:latin typeface="Libre Baskerville"/>
              </a:rPr>
              <a:t>Process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49059" y="4343340"/>
            <a:ext cx="718553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15253D"/>
                </a:solidFill>
                <a:latin typeface="Roboto Bold"/>
              </a:rPr>
              <a:t>Modelling Developmental Process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000928" y="4099154"/>
            <a:ext cx="4899504" cy="988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15253D"/>
                </a:solidFill>
                <a:latin typeface="Roboto Bold"/>
              </a:rPr>
              <a:t>Forecasting Developmental Process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4296" y="962488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85694" y="993198"/>
            <a:ext cx="3381007" cy="24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4/7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438056" y="5421573"/>
            <a:ext cx="2911917" cy="2483483"/>
            <a:chOff x="0" y="0"/>
            <a:chExt cx="3882555" cy="3311311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66675"/>
              <a:ext cx="3882555" cy="544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16"/>
                </a:lnSpc>
              </a:pPr>
              <a:r>
                <a:rPr lang="en-US" sz="2368">
                  <a:solidFill>
                    <a:srgbClr val="272525"/>
                  </a:solidFill>
                  <a:latin typeface="Roboto Bold"/>
                </a:rPr>
                <a:t>Data Preprocessing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48447"/>
              <a:ext cx="3882555" cy="2462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87"/>
                </a:lnSpc>
              </a:pPr>
              <a:r>
                <a:rPr lang="en-US" sz="1776">
                  <a:solidFill>
                    <a:srgbClr val="E9EAF7"/>
                  </a:solidFill>
                  <a:latin typeface="Roboto"/>
                </a:rPr>
                <a:t>Preprocessed the data, treated the NaN values and found the correlation heatmap between various features to identify the statistically significant ones.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917742" y="5426097"/>
            <a:ext cx="3264000" cy="2610919"/>
            <a:chOff x="0" y="0"/>
            <a:chExt cx="4352001" cy="3481225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4352001" cy="564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40"/>
                </a:lnSpc>
              </a:pPr>
              <a:r>
                <a:rPr lang="en-US" sz="2457">
                  <a:solidFill>
                    <a:srgbClr val="272525"/>
                  </a:solidFill>
                  <a:latin typeface="Roboto Bold"/>
                </a:rPr>
                <a:t>Data Modelling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884062"/>
              <a:ext cx="4352001" cy="2597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80"/>
                </a:lnSpc>
              </a:pPr>
              <a:r>
                <a:rPr lang="en-US" sz="1842">
                  <a:solidFill>
                    <a:srgbClr val="E9EAF7"/>
                  </a:solidFill>
                  <a:latin typeface="Roboto"/>
                </a:rPr>
                <a:t>Used XGBoost Regressor for optimal performance to predict the daily Covid-19 cases as it involves training and combining individual models to get a single prediction.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236243" y="5279308"/>
            <a:ext cx="6773519" cy="1808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9"/>
              </a:lnSpc>
            </a:pPr>
            <a:r>
              <a:rPr lang="en-US" sz="2028">
                <a:solidFill>
                  <a:srgbClr val="E9EAF7"/>
                </a:solidFill>
                <a:latin typeface="Roboto"/>
              </a:rPr>
              <a:t>Analyzed the dataset over the features 'Confirmed Cases' and 'Number of deaths' and applied the Fbprophet procedure for forecasting time series data based on an additive model where non-linear trends were fitted on the 'Date' feature.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645185" y="5421573"/>
            <a:ext cx="3127628" cy="1666577"/>
            <a:chOff x="0" y="0"/>
            <a:chExt cx="4170171" cy="2222102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57150"/>
              <a:ext cx="4170171" cy="570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62"/>
                </a:lnSpc>
              </a:pPr>
              <a:r>
                <a:rPr lang="en-US" sz="2544">
                  <a:solidFill>
                    <a:srgbClr val="272525"/>
                  </a:solidFill>
                  <a:latin typeface="Roboto Bold"/>
                </a:rPr>
                <a:t>Data Prediction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904597"/>
              <a:ext cx="4170171" cy="1317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71"/>
                </a:lnSpc>
              </a:pPr>
              <a:r>
                <a:rPr lang="en-US" sz="1908">
                  <a:solidFill>
                    <a:srgbClr val="E9EAF7"/>
                  </a:solidFill>
                  <a:latin typeface="Roboto"/>
                </a:rPr>
                <a:t>Model Prediction on Test Data. Gives a probability score on each prediction.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0" y="1876564"/>
            <a:ext cx="18288000" cy="9525"/>
          </a:xfrm>
          <a:prstGeom prst="rect">
            <a:avLst/>
          </a:prstGeom>
          <a:solidFill>
            <a:srgbClr val="272525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4316699" y="2032312"/>
            <a:ext cx="437208" cy="427371"/>
            <a:chOff x="0" y="0"/>
            <a:chExt cx="582945" cy="56982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82945" cy="569829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8E3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57481" y="121719"/>
              <a:ext cx="467983" cy="297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89"/>
                </a:lnSpc>
              </a:pPr>
              <a:r>
                <a:rPr lang="en-US" sz="1350">
                  <a:solidFill>
                    <a:srgbClr val="F4F4F4"/>
                  </a:solidFill>
                  <a:latin typeface="Noto Serif Bold"/>
                </a:rPr>
                <a:t>01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12375" y="3511403"/>
            <a:ext cx="441533" cy="429601"/>
            <a:chOff x="0" y="0"/>
            <a:chExt cx="588710" cy="57280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88710" cy="57280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8E3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58049" y="123206"/>
              <a:ext cx="472612" cy="297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889"/>
                </a:lnSpc>
                <a:spcBef>
                  <a:spcPct val="0"/>
                </a:spcBef>
              </a:pPr>
              <a:r>
                <a:rPr lang="en-US" sz="1350" u="none">
                  <a:solidFill>
                    <a:srgbClr val="F4F4F4"/>
                  </a:solidFill>
                  <a:latin typeface="Noto Serif Bold"/>
                </a:rPr>
                <a:t>02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16699" y="4930571"/>
            <a:ext cx="457862" cy="438021"/>
            <a:chOff x="0" y="0"/>
            <a:chExt cx="610483" cy="58402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10483" cy="584028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8E3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60196" y="128819"/>
              <a:ext cx="490090" cy="297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889"/>
                </a:lnSpc>
                <a:spcBef>
                  <a:spcPct val="0"/>
                </a:spcBef>
              </a:pPr>
              <a:r>
                <a:rPr lang="en-US" sz="1350" u="none">
                  <a:solidFill>
                    <a:srgbClr val="F4F4F4"/>
                  </a:solidFill>
                  <a:latin typeface="Noto Serif Bold"/>
                </a:rPr>
                <a:t>03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0">
            <a:off x="3584738" y="1886089"/>
            <a:ext cx="9619" cy="4270744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19" id="19"/>
          <p:cNvSpPr/>
          <p:nvPr/>
        </p:nvSpPr>
        <p:spPr>
          <a:xfrm rot="0">
            <a:off x="0" y="6147307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TextBox 20" id="20"/>
          <p:cNvSpPr txBox="true"/>
          <p:nvPr/>
        </p:nvSpPr>
        <p:spPr>
          <a:xfrm rot="0">
            <a:off x="11284576" y="7306002"/>
            <a:ext cx="3764250" cy="40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2300">
                <a:solidFill>
                  <a:srgbClr val="272525"/>
                </a:solidFill>
                <a:latin typeface="Roboto Bold"/>
              </a:rPr>
              <a:t>                Training Accuracy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01778" y="9026005"/>
            <a:ext cx="3460727" cy="40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2300">
                <a:solidFill>
                  <a:srgbClr val="272525"/>
                </a:solidFill>
                <a:latin typeface="Roboto Bold"/>
              </a:rPr>
              <a:t>                Test Accuracy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11930697" y="6156832"/>
            <a:ext cx="9839" cy="3520621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23" id="23"/>
          <p:cNvSpPr/>
          <p:nvPr/>
        </p:nvSpPr>
        <p:spPr>
          <a:xfrm rot="0">
            <a:off x="0" y="9677454"/>
            <a:ext cx="18288000" cy="9525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9843984"/>
            <a:ext cx="650428" cy="28737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623567" y="2089236"/>
            <a:ext cx="5272138" cy="3845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391739" y="6290906"/>
            <a:ext cx="4892836" cy="3252212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6291169"/>
            <a:ext cx="4892440" cy="3251948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 rot="0">
            <a:off x="39514" y="2221880"/>
            <a:ext cx="3005179" cy="3925428"/>
            <a:chOff x="0" y="0"/>
            <a:chExt cx="4006905" cy="5233904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47625"/>
              <a:ext cx="4006905" cy="4178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40"/>
                </a:lnSpc>
              </a:pPr>
              <a:r>
                <a:rPr lang="en-US" sz="4800">
                  <a:solidFill>
                    <a:srgbClr val="F48E30"/>
                  </a:solidFill>
                  <a:latin typeface="Libre Baskerville"/>
                </a:rPr>
                <a:t>Key </a:t>
              </a:r>
              <a:r>
                <a:rPr lang="en-US" sz="4800">
                  <a:solidFill>
                    <a:srgbClr val="272525"/>
                  </a:solidFill>
                  <a:latin typeface="Libre Baskerville"/>
                </a:rPr>
                <a:t>drivers of the </a:t>
              </a:r>
              <a:r>
                <a:rPr lang="en-US" sz="4800">
                  <a:solidFill>
                    <a:srgbClr val="15253D"/>
                  </a:solidFill>
                  <a:latin typeface="Libre Baskerville"/>
                </a:rPr>
                <a:t>Model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4624304"/>
              <a:ext cx="4006905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5062030" y="1998522"/>
            <a:ext cx="4136711" cy="4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92"/>
              </a:lnSpc>
            </a:pPr>
            <a:r>
              <a:rPr lang="en-US" sz="2423">
                <a:solidFill>
                  <a:srgbClr val="272525"/>
                </a:solidFill>
                <a:latin typeface="Roboto Bold"/>
              </a:rPr>
              <a:t>countryFIPS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54296" y="963181"/>
            <a:ext cx="3381007" cy="24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785694" y="993198"/>
            <a:ext cx="3381007" cy="24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5/7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062030" y="3470079"/>
            <a:ext cx="4136711" cy="4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92"/>
              </a:lnSpc>
            </a:pPr>
            <a:r>
              <a:rPr lang="en-US" sz="2423">
                <a:solidFill>
                  <a:srgbClr val="272525"/>
                </a:solidFill>
                <a:latin typeface="Roboto Bold"/>
              </a:rPr>
              <a:t>stateFIPS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62030" y="4873421"/>
            <a:ext cx="4136711" cy="4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92"/>
              </a:lnSpc>
            </a:pPr>
            <a:r>
              <a:rPr lang="en-US" sz="2423">
                <a:solidFill>
                  <a:srgbClr val="272525"/>
                </a:solidFill>
                <a:latin typeface="Roboto Bold"/>
              </a:rPr>
              <a:t>date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623567" y="6446661"/>
            <a:ext cx="2338939" cy="79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5"/>
              </a:lnSpc>
            </a:pPr>
            <a:r>
              <a:rPr lang="en-US" sz="5146">
                <a:solidFill>
                  <a:srgbClr val="F48E30"/>
                </a:solidFill>
                <a:latin typeface="Libre Baskerville"/>
              </a:rPr>
              <a:t>91.97%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5396910" y="7363152"/>
            <a:ext cx="2681843" cy="1596136"/>
            <a:chOff x="0" y="0"/>
            <a:chExt cx="3575790" cy="2128181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28575"/>
              <a:ext cx="3575790" cy="1372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F48E30"/>
                  </a:solidFill>
                  <a:latin typeface="Libre Baskerville"/>
                </a:rPr>
                <a:t>Validation</a:t>
              </a:r>
            </a:p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000000"/>
                  </a:solidFill>
                  <a:latin typeface="Libre Baskerville"/>
                </a:rPr>
                <a:t>Results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694987"/>
              <a:ext cx="3575790" cy="433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58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2623567" y="8152446"/>
            <a:ext cx="2338939" cy="792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5"/>
              </a:lnSpc>
            </a:pPr>
            <a:r>
              <a:rPr lang="en-US" sz="5146">
                <a:solidFill>
                  <a:srgbClr val="F48E30"/>
                </a:solidFill>
                <a:latin typeface="Libre Baskerville"/>
              </a:rPr>
              <a:t>91.48%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062030" y="2431108"/>
            <a:ext cx="6439748" cy="81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1"/>
              </a:lnSpc>
            </a:pPr>
            <a:r>
              <a:rPr lang="en-US" sz="1558">
                <a:solidFill>
                  <a:srgbClr val="000000"/>
                </a:solidFill>
                <a:latin typeface="Open Sans Light"/>
              </a:rPr>
              <a:t>Predicted the number of Confirmed Cases by the 5-digit Federal Information Processing Standards Code which uniquely identifies countries.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062030" y="3933565"/>
            <a:ext cx="6439748" cy="54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1"/>
              </a:lnSpc>
            </a:pPr>
            <a:r>
              <a:rPr lang="en-US" sz="1558">
                <a:solidFill>
                  <a:srgbClr val="000000"/>
                </a:solidFill>
                <a:latin typeface="Open Sans Light"/>
              </a:rPr>
              <a:t>Predicted the number of Confirmed Cases by the 2-digit Federal Information Processing Standards Code which uniquely identifies states.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036449" y="5340017"/>
            <a:ext cx="6439748" cy="54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1"/>
              </a:lnSpc>
            </a:pPr>
            <a:r>
              <a:rPr lang="en-US" sz="1558">
                <a:solidFill>
                  <a:srgbClr val="000000"/>
                </a:solidFill>
                <a:latin typeface="Open Sans Light"/>
              </a:rPr>
              <a:t>Mapped the dates into ordinal values to predict the model based on the feature.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8E3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0" y="1978833"/>
            <a:ext cx="18288000" cy="952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6" id="6"/>
          <p:cNvSpPr/>
          <p:nvPr/>
        </p:nvSpPr>
        <p:spPr>
          <a:xfrm rot="0">
            <a:off x="6604552" y="1993120"/>
            <a:ext cx="9575" cy="7274705"/>
          </a:xfrm>
          <a:prstGeom prst="rect">
            <a:avLst/>
          </a:prstGeom>
          <a:solidFill>
            <a:srgbClr val="272525"/>
          </a:solidFill>
        </p:spPr>
      </p:sp>
      <p:sp>
        <p:nvSpPr>
          <p:cNvPr name="AutoShape 7" id="7"/>
          <p:cNvSpPr/>
          <p:nvPr/>
        </p:nvSpPr>
        <p:spPr>
          <a:xfrm rot="0">
            <a:off x="0" y="9258300"/>
            <a:ext cx="18288000" cy="9525"/>
          </a:xfrm>
          <a:prstGeom prst="rect">
            <a:avLst/>
          </a:prstGeom>
          <a:solidFill>
            <a:srgbClr val="272525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4584705"/>
            <a:ext cx="4359307" cy="311014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9719713"/>
            <a:ext cx="650428" cy="28737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932309" y="2278162"/>
            <a:ext cx="11003541" cy="217277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649729" y="4810187"/>
            <a:ext cx="7985192" cy="3810405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580757" y="2278162"/>
            <a:ext cx="5783290" cy="1842467"/>
            <a:chOff x="0" y="0"/>
            <a:chExt cx="7711053" cy="245662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7711053" cy="2116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1"/>
                </a:lnSpc>
              </a:pPr>
              <a:r>
                <a:rPr lang="en-US" sz="3239">
                  <a:solidFill>
                    <a:srgbClr val="272525"/>
                  </a:solidFill>
                  <a:latin typeface="Libre Baskerville"/>
                </a:rPr>
                <a:t>Top </a:t>
              </a:r>
              <a:r>
                <a:rPr lang="en-US" sz="3239">
                  <a:solidFill>
                    <a:srgbClr val="F48E30"/>
                  </a:solidFill>
                  <a:latin typeface="Libre Baskerville"/>
                </a:rPr>
                <a:t>5</a:t>
              </a:r>
              <a:r>
                <a:rPr lang="en-US" sz="3239">
                  <a:solidFill>
                    <a:srgbClr val="272525"/>
                  </a:solidFill>
                  <a:latin typeface="Libre Baskerville"/>
                </a:rPr>
                <a:t> States expected to be worst </a:t>
              </a:r>
              <a:r>
                <a:rPr lang="en-US" sz="3239">
                  <a:solidFill>
                    <a:srgbClr val="F48E30"/>
                  </a:solidFill>
                  <a:latin typeface="Libre Baskerville"/>
                </a:rPr>
                <a:t>affected</a:t>
              </a:r>
              <a:r>
                <a:rPr lang="en-US" sz="3239">
                  <a:solidFill>
                    <a:srgbClr val="272525"/>
                  </a:solidFill>
                  <a:latin typeface="Libre Baskerville"/>
                </a:rPr>
                <a:t> by </a:t>
              </a:r>
            </a:p>
            <a:p>
              <a:pPr algn="ctr">
                <a:lnSpc>
                  <a:spcPts val="4211"/>
                </a:lnSpc>
              </a:pPr>
              <a:r>
                <a:rPr lang="en-US" sz="3239">
                  <a:solidFill>
                    <a:srgbClr val="F48E30"/>
                  </a:solidFill>
                  <a:latin typeface="Libre Baskerville"/>
                </a:rPr>
                <a:t>COVID-19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238327"/>
              <a:ext cx="7711053" cy="21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32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54296" y="962488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TEAM 2+2=5 | EXL EQ-2021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85694" y="992505"/>
            <a:ext cx="338100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272525"/>
                </a:solidFill>
                <a:latin typeface="Roboto"/>
              </a:rPr>
              <a:t>6/7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8E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34921" y="839218"/>
            <a:ext cx="531021" cy="53102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7074" y="1042603"/>
            <a:ext cx="186716" cy="12425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0" y="1637214"/>
            <a:ext cx="18288000" cy="9525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6" id="6"/>
          <p:cNvSpPr/>
          <p:nvPr/>
        </p:nvSpPr>
        <p:spPr>
          <a:xfrm rot="0">
            <a:off x="1154296" y="1646739"/>
            <a:ext cx="9525" cy="8649786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7" id="7"/>
          <p:cNvSpPr/>
          <p:nvPr/>
        </p:nvSpPr>
        <p:spPr>
          <a:xfrm rot="0">
            <a:off x="1154296" y="3149036"/>
            <a:ext cx="17133704" cy="9525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8" id="8"/>
          <p:cNvSpPr/>
          <p:nvPr/>
        </p:nvSpPr>
        <p:spPr>
          <a:xfrm rot="0">
            <a:off x="1154296" y="4865433"/>
            <a:ext cx="7800839" cy="956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9" id="9"/>
          <p:cNvSpPr/>
          <p:nvPr/>
        </p:nvSpPr>
        <p:spPr>
          <a:xfrm rot="0">
            <a:off x="8955136" y="3158561"/>
            <a:ext cx="9525" cy="713796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0" id="10"/>
          <p:cNvSpPr/>
          <p:nvPr/>
        </p:nvSpPr>
        <p:spPr>
          <a:xfrm rot="0">
            <a:off x="13617953" y="6105387"/>
            <a:ext cx="4670047" cy="1906667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1" id="11"/>
          <p:cNvSpPr/>
          <p:nvPr/>
        </p:nvSpPr>
        <p:spPr>
          <a:xfrm rot="0">
            <a:off x="8964661" y="4336380"/>
            <a:ext cx="4670047" cy="176900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912029" y="5355531"/>
            <a:ext cx="1499712" cy="1499712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sp>
        <p:nvSpPr>
          <p:cNvPr name="AutoShape 14" id="14"/>
          <p:cNvSpPr/>
          <p:nvPr/>
        </p:nvSpPr>
        <p:spPr>
          <a:xfrm rot="0">
            <a:off x="8964661" y="8002490"/>
            <a:ext cx="9323339" cy="956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5" id="15"/>
          <p:cNvSpPr/>
          <p:nvPr/>
        </p:nvSpPr>
        <p:spPr>
          <a:xfrm rot="0">
            <a:off x="8985088" y="4326816"/>
            <a:ext cx="9302912" cy="956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6" id="16"/>
          <p:cNvSpPr/>
          <p:nvPr/>
        </p:nvSpPr>
        <p:spPr>
          <a:xfrm rot="0">
            <a:off x="8955136" y="8845569"/>
            <a:ext cx="9302912" cy="9525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1299684" y="8934072"/>
            <a:ext cx="1136832" cy="1136831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2641789" y="8934072"/>
            <a:ext cx="1136832" cy="1136831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3980027" y="8934072"/>
            <a:ext cx="1136832" cy="1136831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5296360" y="8934180"/>
            <a:ext cx="1136832" cy="1136831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D3055"/>
            </a:solidFill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51983" y="5558524"/>
            <a:ext cx="1019804" cy="984575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2024915" y="1899953"/>
            <a:ext cx="11448901" cy="108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0"/>
              </a:lnSpc>
            </a:pPr>
            <a:r>
              <a:rPr lang="en-US" sz="6400">
                <a:solidFill>
                  <a:srgbClr val="F4F4F4"/>
                </a:solidFill>
                <a:latin typeface="Libre Baskerville"/>
              </a:rPr>
              <a:t>Vaccination </a:t>
            </a:r>
            <a:r>
              <a:rPr lang="en-US" sz="6400">
                <a:solidFill>
                  <a:srgbClr val="15253D"/>
                </a:solidFill>
                <a:latin typeface="Libre Baskerville"/>
              </a:rPr>
              <a:t>Strategy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41677" y="5086350"/>
            <a:ext cx="3474404" cy="41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7"/>
              </a:lnSpc>
            </a:pPr>
            <a:r>
              <a:rPr lang="en-US" sz="2348">
                <a:solidFill>
                  <a:srgbClr val="15253D"/>
                </a:solidFill>
                <a:latin typeface="Roboto Bold"/>
              </a:rPr>
              <a:t>Training &amp; Awareness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41677" y="5776949"/>
            <a:ext cx="3474404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Training authorized vaccinators on how to vaccinate and how to explain side effects.</a:t>
            </a:r>
          </a:p>
          <a:p>
            <a:pPr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Awareness programs for the vaccine-agnostic masses through various media.</a:t>
            </a:r>
          </a:p>
          <a:p>
            <a:pPr>
              <a:lnSpc>
                <a:spcPts val="196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341677" y="7356483"/>
            <a:ext cx="3474404" cy="83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7"/>
              </a:lnSpc>
            </a:pPr>
            <a:r>
              <a:rPr lang="en-US" sz="2348">
                <a:solidFill>
                  <a:srgbClr val="15253D"/>
                </a:solidFill>
                <a:latin typeface="Roboto Bold"/>
              </a:rPr>
              <a:t>Network of Vaccination centres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41677" y="8251825"/>
            <a:ext cx="3474404" cy="197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Set up a network of public and private vaccination centers with trained vaccinations and proper infrastructure.</a:t>
            </a:r>
          </a:p>
          <a:p>
            <a:pPr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Vaccination centers could be Govt sponsored or hospitals, corporates or pharmacies, all registered onto the unified application technology.</a:t>
            </a:r>
          </a:p>
          <a:p>
            <a:pPr algn="l">
              <a:lnSpc>
                <a:spcPts val="196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5001590" y="5086350"/>
            <a:ext cx="3474404" cy="41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7"/>
              </a:lnSpc>
            </a:pPr>
            <a:r>
              <a:rPr lang="en-US" sz="2348">
                <a:solidFill>
                  <a:srgbClr val="15253D"/>
                </a:solidFill>
                <a:latin typeface="Roboto Bold"/>
              </a:rPr>
              <a:t>Unified Digital Platform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001590" y="5776949"/>
            <a:ext cx="3474404" cy="988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Setting up a unified digital platform system for trouble-free vaccination procedures for both the public as well as healthcare officials.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54296" y="959948"/>
            <a:ext cx="3381007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F4F4F4"/>
                </a:solidFill>
                <a:latin typeface="Roboto"/>
              </a:rPr>
              <a:t>TEAM (2+2=5) | EXL EQ-2021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85694" y="989965"/>
            <a:ext cx="3381007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59"/>
              </a:lnSpc>
            </a:pPr>
            <a:r>
              <a:rPr lang="en-US" sz="1400">
                <a:solidFill>
                  <a:srgbClr val="F4F4F4"/>
                </a:solidFill>
                <a:latin typeface="Roboto"/>
              </a:rPr>
              <a:t>7/7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9025" y="5314095"/>
            <a:ext cx="720253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4F4F4"/>
                </a:solidFill>
                <a:latin typeface="Libre Baskerville"/>
              </a:rPr>
              <a:t>07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996210" y="7356483"/>
            <a:ext cx="3474404" cy="83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7"/>
              </a:lnSpc>
            </a:pPr>
            <a:r>
              <a:rPr lang="en-US" sz="2348">
                <a:solidFill>
                  <a:srgbClr val="15253D"/>
                </a:solidFill>
                <a:latin typeface="Roboto Bold"/>
              </a:rPr>
              <a:t>Slot Booking</a:t>
            </a:r>
          </a:p>
          <a:p>
            <a:pPr>
              <a:lnSpc>
                <a:spcPts val="3287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4996210" y="8251825"/>
            <a:ext cx="3474404" cy="197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02260" indent="-151130" lvl="1">
              <a:lnSpc>
                <a:spcPts val="1959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The public can book slots for vaccination through mobile app/ through e-service centers and get their vaccination done in nearby centers.</a:t>
            </a:r>
          </a:p>
          <a:p>
            <a:pPr marL="302260" indent="-151130" lvl="1">
              <a:lnSpc>
                <a:spcPts val="1959"/>
              </a:lnSpc>
              <a:buFont typeface="Arial"/>
              <a:buChar char="•"/>
            </a:pPr>
            <a:r>
              <a:rPr lang="en-US" sz="1400">
                <a:solidFill>
                  <a:srgbClr val="F4F4F4"/>
                </a:solidFill>
                <a:latin typeface="Open Sans Light"/>
              </a:rPr>
              <a:t>Slot booking will be conducted phase-wise based on age &amp; health parameters.</a:t>
            </a:r>
          </a:p>
          <a:p>
            <a:pPr algn="l">
              <a:lnSpc>
                <a:spcPts val="1959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1341677" y="3367906"/>
            <a:ext cx="7309066" cy="124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15253D"/>
                </a:solidFill>
                <a:latin typeface="Open Sans Bold"/>
              </a:rPr>
              <a:t>Setting up a unified vaccination strategy system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674847" y="3367906"/>
            <a:ext cx="7003188" cy="61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15253D"/>
                </a:solidFill>
                <a:latin typeface="Open Sans Bold"/>
              </a:rPr>
              <a:t>Communication Strategy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93255" y="4475537"/>
            <a:ext cx="3172894" cy="52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67"/>
              </a:lnSpc>
            </a:pPr>
            <a:r>
              <a:rPr lang="en-US" sz="1641">
                <a:solidFill>
                  <a:srgbClr val="2D3055"/>
                </a:solidFill>
                <a:latin typeface="Fredoka One"/>
              </a:rPr>
              <a:t>INFORMATION ON THE NEW COVID-19 VACCINE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440916" y="4606114"/>
            <a:ext cx="3172894" cy="26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7"/>
              </a:lnSpc>
            </a:pPr>
            <a:r>
              <a:rPr lang="en-US" sz="1641">
                <a:solidFill>
                  <a:srgbClr val="2D3055"/>
                </a:solidFill>
                <a:latin typeface="Fredoka One"/>
              </a:rPr>
              <a:t>VACCINE HESITANCY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480841" y="6269147"/>
            <a:ext cx="3145390" cy="52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7"/>
              </a:lnSpc>
            </a:pPr>
            <a:r>
              <a:rPr lang="en-US" sz="1641">
                <a:solidFill>
                  <a:srgbClr val="2D3055"/>
                </a:solidFill>
                <a:latin typeface="Fredoka One"/>
              </a:rPr>
              <a:t>COVID APPROPRIATE BEHAVIOURS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93255" y="6399724"/>
            <a:ext cx="3172894" cy="26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67"/>
              </a:lnSpc>
            </a:pPr>
            <a:r>
              <a:rPr lang="en-US" sz="1641">
                <a:solidFill>
                  <a:srgbClr val="2D3055"/>
                </a:solidFill>
                <a:latin typeface="Fredoka One"/>
              </a:rPr>
              <a:t>VACCINE EAGERNESS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824847" y="5066301"/>
            <a:ext cx="2949675" cy="56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79"/>
              </a:lnSpc>
            </a:pPr>
            <a:r>
              <a:rPr lang="en-US" sz="1127">
                <a:solidFill>
                  <a:srgbClr val="2D3055"/>
                </a:solidFill>
                <a:latin typeface="Open Sans Light"/>
              </a:rPr>
              <a:t>Provide prompt, simple and focused communication on the COVID-19 vaccine(s) and vaccination processes.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664135" y="5133975"/>
            <a:ext cx="2949675" cy="376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79"/>
              </a:lnSpc>
            </a:pPr>
            <a:r>
              <a:rPr lang="en-US" sz="1127">
                <a:solidFill>
                  <a:srgbClr val="2D3055"/>
                </a:solidFill>
                <a:latin typeface="Open Sans Light"/>
              </a:rPr>
              <a:t>Building public confidence in the safety and efficacy of the new vaccine.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901806" y="6939351"/>
            <a:ext cx="2949675" cy="764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79"/>
              </a:lnSpc>
            </a:pPr>
            <a:r>
              <a:rPr lang="en-US" sz="1127">
                <a:solidFill>
                  <a:srgbClr val="2D3055"/>
                </a:solidFill>
                <a:latin typeface="Open Sans Light"/>
              </a:rPr>
              <a:t>Ensure understanding and acceptance of the phased and prioritized approach to overcome concerns of the population waiting for vaccination.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664135" y="6939351"/>
            <a:ext cx="2949675" cy="76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79"/>
              </a:lnSpc>
            </a:pPr>
            <a:r>
              <a:rPr lang="en-US" sz="1127">
                <a:solidFill>
                  <a:srgbClr val="2D3055"/>
                </a:solidFill>
                <a:latin typeface="Open Sans Light"/>
              </a:rPr>
              <a:t>Maintain and sustain key preventive behaviors: wearing masks, maintaining physical distance, and handwashing with soap.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399823" y="8120427"/>
            <a:ext cx="7003188" cy="61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3587">
                <a:solidFill>
                  <a:srgbClr val="15253D"/>
                </a:solidFill>
                <a:latin typeface="Open Sans Bold"/>
              </a:rPr>
              <a:t>Initial Target Audience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370244" y="9281735"/>
            <a:ext cx="979509" cy="49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3"/>
              </a:lnSpc>
            </a:pPr>
            <a:r>
              <a:rPr lang="en-US" sz="1404">
                <a:solidFill>
                  <a:srgbClr val="E9EAF7"/>
                </a:solidFill>
                <a:latin typeface="Open Sans Bold"/>
              </a:rPr>
              <a:t>Health care workers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635976" y="9404068"/>
            <a:ext cx="1072057" cy="25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7"/>
              </a:lnSpc>
            </a:pPr>
            <a:r>
              <a:rPr lang="en-US" sz="1086">
                <a:solidFill>
                  <a:srgbClr val="E9EAF7"/>
                </a:solidFill>
                <a:latin typeface="Open Sans Bold"/>
              </a:rPr>
              <a:t>Frontline functionaries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030657" y="9281682"/>
            <a:ext cx="979509" cy="49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3"/>
              </a:lnSpc>
            </a:pPr>
            <a:r>
              <a:rPr lang="en-US" sz="1404">
                <a:solidFill>
                  <a:srgbClr val="E9EAF7"/>
                </a:solidFill>
                <a:latin typeface="Open Sans Bold"/>
              </a:rPr>
              <a:t>People over 50 yrs of age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381319" y="9229141"/>
            <a:ext cx="966914" cy="547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"/>
              </a:lnSpc>
            </a:pPr>
            <a:r>
              <a:rPr lang="en-US" sz="1186">
                <a:solidFill>
                  <a:srgbClr val="E9EAF7"/>
                </a:solidFill>
                <a:latin typeface="Open Sans Bold"/>
              </a:rPr>
              <a:t>People under 50 yrs with co-morbidities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DAEYo101KXM</dc:identifier>
  <dcterms:modified xsi:type="dcterms:W3CDTF">2011-08-01T06:04:30Z</dcterms:modified>
  <cp:revision>1</cp:revision>
  <dc:title>EXL EQ-21 : Team 2+2=5</dc:title>
</cp:coreProperties>
</file>