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1" r:id="rId28"/>
    <p:sldId id="282" r:id="rId29"/>
    <p:sldId id="283" r:id="rId30"/>
  </p:sldIdLst>
  <p:sldSz cx="9144000" cy="5143500" type="screen16x9"/>
  <p:notesSz cx="6858000" cy="9144000"/>
  <p:embeddedFontLs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803828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9109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8065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0176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44941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994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426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2436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3554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3384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430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440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13410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78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583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93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7221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463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4023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5787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9085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2774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6266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392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491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258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7771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4809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261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91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70200" y="495800"/>
            <a:ext cx="8222100" cy="933600"/>
          </a:xfrm>
          <a:prstGeom prst="rect">
            <a:avLst/>
          </a:prstGeom>
        </p:spPr>
        <p:txBody>
          <a:bodyPr lIns="91425" tIns="91425" rIns="91425" bIns="91425" anchor="b" anchorCtr="0">
            <a:noAutofit/>
          </a:bodyPr>
          <a:lstStyle/>
          <a:p>
            <a:pPr lvl="0">
              <a:spcBef>
                <a:spcPts val="0"/>
              </a:spcBef>
              <a:buNone/>
            </a:pPr>
            <a:r>
              <a:rPr lang="en-GB" smtClean="0"/>
              <a:t>Swen Assignment 3</a:t>
            </a:r>
          </a:p>
          <a:p>
            <a:pPr lvl="0">
              <a:spcBef>
                <a:spcPts val="0"/>
              </a:spcBef>
              <a:buNone/>
            </a:pPr>
            <a:r>
              <a:rPr lang="en-GB" sz="3000" i="1" smtClean="0"/>
              <a:t>Delonix Regia Hotel Management System</a:t>
            </a:r>
            <a:endParaRPr lang="en-GB" sz="3000" i="1"/>
          </a:p>
        </p:txBody>
      </p:sp>
      <p:sp>
        <p:nvSpPr>
          <p:cNvPr id="86" name="Shape 86"/>
          <p:cNvSpPr txBox="1">
            <a:spLocks noGrp="1"/>
          </p:cNvSpPr>
          <p:nvPr>
            <p:ph type="subTitle" idx="1"/>
          </p:nvPr>
        </p:nvSpPr>
        <p:spPr>
          <a:xfrm>
            <a:off x="270200" y="1429400"/>
            <a:ext cx="8222100" cy="1755000"/>
          </a:xfrm>
          <a:prstGeom prst="rect">
            <a:avLst/>
          </a:prstGeom>
        </p:spPr>
        <p:txBody>
          <a:bodyPr lIns="91425" tIns="91425" rIns="91425" bIns="91425" anchor="t" anchorCtr="0">
            <a:noAutofit/>
          </a:bodyPr>
          <a:lstStyle/>
          <a:p>
            <a:pPr lvl="0">
              <a:spcBef>
                <a:spcPts val="0"/>
              </a:spcBef>
              <a:buNone/>
            </a:pPr>
            <a:r>
              <a:rPr lang="en-GB" dirty="0" smtClean="0"/>
              <a:t>Team members: </a:t>
            </a:r>
          </a:p>
          <a:p>
            <a:pPr marL="457200" lvl="0" indent="-457200">
              <a:spcBef>
                <a:spcPts val="0"/>
              </a:spcBef>
              <a:buFont typeface="+mj-lt"/>
              <a:buAutoNum type="arabicPeriod"/>
            </a:pPr>
            <a:r>
              <a:rPr lang="en-GB" dirty="0" smtClean="0"/>
              <a:t>Sin Jun </a:t>
            </a:r>
            <a:r>
              <a:rPr lang="en-GB" dirty="0" err="1" smtClean="0"/>
              <a:t>Jie</a:t>
            </a:r>
            <a:endParaRPr lang="en-GB" dirty="0" smtClean="0"/>
          </a:p>
          <a:p>
            <a:pPr marL="457200" lvl="0" indent="-457200">
              <a:spcBef>
                <a:spcPts val="0"/>
              </a:spcBef>
              <a:buFont typeface="+mj-lt"/>
              <a:buAutoNum type="arabicPeriod"/>
            </a:pPr>
            <a:r>
              <a:rPr lang="en-GB" dirty="0" smtClean="0"/>
              <a:t>Nigel Yee Wei Peng</a:t>
            </a:r>
          </a:p>
          <a:p>
            <a:pPr marL="457200" lvl="0" indent="-457200">
              <a:spcBef>
                <a:spcPts val="0"/>
              </a:spcBef>
              <a:buFont typeface="+mj-lt"/>
              <a:buAutoNum type="arabicPeriod"/>
            </a:pPr>
            <a:r>
              <a:rPr lang="en-GB" dirty="0" err="1" smtClean="0"/>
              <a:t>Muhd</a:t>
            </a:r>
            <a:r>
              <a:rPr lang="en-GB" dirty="0" smtClean="0"/>
              <a:t> </a:t>
            </a:r>
            <a:r>
              <a:rPr lang="en-GB" dirty="0" err="1" smtClean="0"/>
              <a:t>Riduwan</a:t>
            </a:r>
            <a:r>
              <a:rPr lang="en-GB" dirty="0" smtClean="0"/>
              <a:t> Bin </a:t>
            </a:r>
            <a:r>
              <a:rPr lang="en-GB" dirty="0" err="1" smtClean="0"/>
              <a:t>Zainudin</a:t>
            </a:r>
            <a:endParaRPr lang="en-GB" dirty="0" smtClean="0"/>
          </a:p>
          <a:p>
            <a:pPr marL="457200" lvl="0" indent="-457200">
              <a:spcBef>
                <a:spcPts val="0"/>
              </a:spcBef>
              <a:buFont typeface="+mj-lt"/>
              <a:buAutoNum type="arabicPeriod"/>
            </a:pPr>
            <a:r>
              <a:rPr lang="en-GB" dirty="0" smtClean="0"/>
              <a:t>Muhammad </a:t>
            </a:r>
            <a:r>
              <a:rPr lang="en-GB" dirty="0" err="1" smtClean="0"/>
              <a:t>Zulafandi</a:t>
            </a:r>
            <a:r>
              <a:rPr lang="en-GB" dirty="0" smtClean="0"/>
              <a:t> Bin </a:t>
            </a:r>
            <a:r>
              <a:rPr lang="en-GB" dirty="0" err="1" smtClean="0"/>
              <a:t>Yazab</a:t>
            </a:r>
            <a:endParaRPr lang="en-GB" dirty="0" smtClean="0"/>
          </a:p>
          <a:p>
            <a:pPr lvl="0">
              <a:spcBef>
                <a:spcPts val="0"/>
              </a:spcBef>
              <a:buNone/>
            </a:pPr>
            <a:r>
              <a:rPr lang="en-GB" dirty="0" smtClean="0"/>
              <a:t>	</a:t>
            </a:r>
          </a:p>
          <a:p>
            <a:pPr lvl="0">
              <a:spcBef>
                <a:spcPts val="0"/>
              </a:spcBef>
              <a:buNone/>
            </a:pPr>
            <a:r>
              <a:rPr lang="en-GB" dirty="0" smtClean="0"/>
              <a:t>Tutor: Mr Mel Goh</a:t>
            </a:r>
          </a:p>
          <a:p>
            <a:pPr lvl="0">
              <a:spcBef>
                <a:spcPts val="0"/>
              </a:spcBef>
              <a:buNone/>
            </a:pPr>
            <a:r>
              <a:rPr lang="en-GB" dirty="0" smtClean="0"/>
              <a:t>Class:  P03</a:t>
            </a:r>
          </a:p>
          <a:p>
            <a:pPr lvl="0">
              <a:spcBef>
                <a:spcPts val="0"/>
              </a:spcBef>
              <a:buNone/>
            </a:pPr>
            <a:endParaRPr dirty="0"/>
          </a:p>
        </p:txBody>
      </p:sp>
      <p:pic>
        <p:nvPicPr>
          <p:cNvPr id="87" name="Shape 87"/>
          <p:cNvPicPr preferRelativeResize="0"/>
          <p:nvPr/>
        </p:nvPicPr>
        <p:blipFill>
          <a:blip r:embed="rId3">
            <a:alphaModFix/>
          </a:blip>
          <a:stretch>
            <a:fillRect/>
          </a:stretch>
        </p:blipFill>
        <p:spPr>
          <a:xfrm>
            <a:off x="7462725" y="0"/>
            <a:ext cx="1681275" cy="1501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Creating new Booking for guest</a:t>
            </a:r>
          </a:p>
        </p:txBody>
      </p:sp>
      <p:sp>
        <p:nvSpPr>
          <p:cNvPr id="173" name="Shape 173"/>
          <p:cNvSpPr txBox="1">
            <a:spLocks noGrp="1"/>
          </p:cNvSpPr>
          <p:nvPr>
            <p:ph type="body" idx="1"/>
          </p:nvPr>
        </p:nvSpPr>
        <p:spPr>
          <a:xfrm>
            <a:off x="5363100" y="1017800"/>
            <a:ext cx="3469200" cy="15141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dirty="0"/>
              <a:t>Select the room type from the Room header dropdown list.</a:t>
            </a:r>
          </a:p>
          <a:p>
            <a:pPr marL="457200" lvl="0" indent="-228600" rtl="0">
              <a:lnSpc>
                <a:spcPct val="150000"/>
              </a:lnSpc>
              <a:spcBef>
                <a:spcPts val="0"/>
              </a:spcBef>
              <a:buAutoNum type="arabicPeriod"/>
            </a:pPr>
            <a:r>
              <a:rPr lang="en-GB" dirty="0">
                <a:solidFill>
                  <a:srgbClr val="00FF00"/>
                </a:solidFill>
              </a:rPr>
              <a:t>Green </a:t>
            </a:r>
            <a:r>
              <a:rPr lang="en-GB" dirty="0"/>
              <a:t>boxes means the room is vacant while </a:t>
            </a:r>
            <a:r>
              <a:rPr lang="en-GB" dirty="0">
                <a:solidFill>
                  <a:srgbClr val="FF0000"/>
                </a:solidFill>
              </a:rPr>
              <a:t>Red </a:t>
            </a:r>
            <a:r>
              <a:rPr lang="en-GB" dirty="0"/>
              <a:t>means it is occupied.</a:t>
            </a:r>
          </a:p>
        </p:txBody>
      </p:sp>
      <p:pic>
        <p:nvPicPr>
          <p:cNvPr id="174" name="Shape 174"/>
          <p:cNvPicPr preferRelativeResize="0"/>
          <p:nvPr/>
        </p:nvPicPr>
        <p:blipFill>
          <a:blip r:embed="rId3">
            <a:alphaModFix/>
          </a:blip>
          <a:stretch>
            <a:fillRect/>
          </a:stretch>
        </p:blipFill>
        <p:spPr>
          <a:xfrm>
            <a:off x="0" y="1017799"/>
            <a:ext cx="5184875" cy="2832300"/>
          </a:xfrm>
          <a:prstGeom prst="rect">
            <a:avLst/>
          </a:prstGeom>
          <a:noFill/>
          <a:ln>
            <a:noFill/>
          </a:ln>
        </p:spPr>
      </p:pic>
      <p:cxnSp>
        <p:nvCxnSpPr>
          <p:cNvPr id="175" name="Shape 175"/>
          <p:cNvCxnSpPr/>
          <p:nvPr/>
        </p:nvCxnSpPr>
        <p:spPr>
          <a:xfrm flipH="1">
            <a:off x="4491650" y="2255950"/>
            <a:ext cx="631800" cy="10200"/>
          </a:xfrm>
          <a:prstGeom prst="straightConnector1">
            <a:avLst/>
          </a:prstGeom>
          <a:noFill/>
          <a:ln w="19050" cap="flat" cmpd="sng">
            <a:solidFill>
              <a:schemeClr val="dk2"/>
            </a:solidFill>
            <a:prstDash val="solid"/>
            <a:round/>
            <a:headEnd type="none" w="lg" len="lg"/>
            <a:tailEnd type="triangle" w="lg" len="lg"/>
          </a:ln>
        </p:spPr>
      </p:cxnSp>
      <p:cxnSp>
        <p:nvCxnSpPr>
          <p:cNvPr id="176" name="Shape 176"/>
          <p:cNvCxnSpPr/>
          <p:nvPr/>
        </p:nvCxnSpPr>
        <p:spPr>
          <a:xfrm flipH="1">
            <a:off x="3679375" y="1967175"/>
            <a:ext cx="631800" cy="102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Selection of new room booking for guest</a:t>
            </a:r>
          </a:p>
        </p:txBody>
      </p:sp>
      <p:sp>
        <p:nvSpPr>
          <p:cNvPr id="182" name="Shape 182"/>
          <p:cNvSpPr txBox="1">
            <a:spLocks noGrp="1"/>
          </p:cNvSpPr>
          <p:nvPr>
            <p:ph type="body" idx="1"/>
          </p:nvPr>
        </p:nvSpPr>
        <p:spPr>
          <a:xfrm>
            <a:off x="199925" y="3190450"/>
            <a:ext cx="6969000" cy="1514100"/>
          </a:xfrm>
          <a:prstGeom prst="rect">
            <a:avLst/>
          </a:prstGeom>
        </p:spPr>
        <p:txBody>
          <a:bodyPr lIns="91425" tIns="91425" rIns="91425" bIns="91425" anchor="t" anchorCtr="0">
            <a:noAutofit/>
          </a:bodyPr>
          <a:lstStyle/>
          <a:p>
            <a:pPr lvl="0" rtl="0">
              <a:lnSpc>
                <a:spcPct val="150000"/>
              </a:lnSpc>
              <a:spcBef>
                <a:spcPts val="0"/>
              </a:spcBef>
              <a:buNone/>
            </a:pPr>
            <a:r>
              <a:rPr lang="en-GB" dirty="0"/>
              <a:t>The room availability status updates dynamically. E.g. if a room has already been booked for a specified period of time, it will be displayed as ‘occupied’ to disallow booking of the occupied room for that period of time and vice versa.</a:t>
            </a:r>
          </a:p>
        </p:txBody>
      </p:sp>
      <p:cxnSp>
        <p:nvCxnSpPr>
          <p:cNvPr id="183" name="Shape 183"/>
          <p:cNvCxnSpPr/>
          <p:nvPr/>
        </p:nvCxnSpPr>
        <p:spPr>
          <a:xfrm flipH="1">
            <a:off x="5724887" y="2215825"/>
            <a:ext cx="631800" cy="10200"/>
          </a:xfrm>
          <a:prstGeom prst="straightConnector1">
            <a:avLst/>
          </a:prstGeom>
          <a:noFill/>
          <a:ln w="19050" cap="flat" cmpd="sng">
            <a:solidFill>
              <a:schemeClr val="dk2"/>
            </a:solidFill>
            <a:prstDash val="solid"/>
            <a:round/>
            <a:headEnd type="none" w="lg" len="lg"/>
            <a:tailEnd type="triangle" w="lg" len="lg"/>
          </a:ln>
        </p:spPr>
      </p:cxnSp>
      <p:cxnSp>
        <p:nvCxnSpPr>
          <p:cNvPr id="184" name="Shape 184"/>
          <p:cNvCxnSpPr/>
          <p:nvPr/>
        </p:nvCxnSpPr>
        <p:spPr>
          <a:xfrm flipH="1">
            <a:off x="5522212" y="1927050"/>
            <a:ext cx="631800" cy="10200"/>
          </a:xfrm>
          <a:prstGeom prst="straightConnector1">
            <a:avLst/>
          </a:prstGeom>
          <a:noFill/>
          <a:ln w="19050" cap="flat" cmpd="sng">
            <a:solidFill>
              <a:schemeClr val="dk2"/>
            </a:solidFill>
            <a:prstDash val="solid"/>
            <a:round/>
            <a:headEnd type="none" w="lg" len="lg"/>
            <a:tailEnd type="triangle" w="lg" len="lg"/>
          </a:ln>
        </p:spPr>
      </p:cxnSp>
      <p:pic>
        <p:nvPicPr>
          <p:cNvPr id="185" name="Shape 185"/>
          <p:cNvPicPr preferRelativeResize="0"/>
          <p:nvPr/>
        </p:nvPicPr>
        <p:blipFill>
          <a:blip r:embed="rId3">
            <a:alphaModFix/>
          </a:blip>
          <a:stretch>
            <a:fillRect/>
          </a:stretch>
        </p:blipFill>
        <p:spPr>
          <a:xfrm>
            <a:off x="1251837" y="977675"/>
            <a:ext cx="2608850" cy="2337094"/>
          </a:xfrm>
          <a:prstGeom prst="rect">
            <a:avLst/>
          </a:prstGeom>
          <a:noFill/>
          <a:ln>
            <a:noFill/>
          </a:ln>
        </p:spPr>
      </p:pic>
      <p:pic>
        <p:nvPicPr>
          <p:cNvPr id="186" name="Shape 186"/>
          <p:cNvPicPr preferRelativeResize="0"/>
          <p:nvPr/>
        </p:nvPicPr>
        <p:blipFill>
          <a:blip r:embed="rId4">
            <a:alphaModFix/>
          </a:blip>
          <a:stretch>
            <a:fillRect/>
          </a:stretch>
        </p:blipFill>
        <p:spPr>
          <a:xfrm>
            <a:off x="3984609" y="977674"/>
            <a:ext cx="2688353" cy="2288975"/>
          </a:xfrm>
          <a:prstGeom prst="rect">
            <a:avLst/>
          </a:prstGeom>
          <a:noFill/>
          <a:ln>
            <a:noFill/>
          </a:ln>
        </p:spPr>
      </p:pic>
      <p:sp>
        <p:nvSpPr>
          <p:cNvPr id="187" name="Shape 187"/>
          <p:cNvSpPr/>
          <p:nvPr/>
        </p:nvSpPr>
        <p:spPr>
          <a:xfrm>
            <a:off x="1674400" y="1313450"/>
            <a:ext cx="210600" cy="2205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491650" y="1265325"/>
            <a:ext cx="210600" cy="2205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9" name="Shape 189"/>
          <p:cNvCxnSpPr/>
          <p:nvPr/>
        </p:nvCxnSpPr>
        <p:spPr>
          <a:xfrm rot="10800000" flipH="1">
            <a:off x="3106162" y="2496650"/>
            <a:ext cx="310800" cy="270600"/>
          </a:xfrm>
          <a:prstGeom prst="straightConnector1">
            <a:avLst/>
          </a:prstGeom>
          <a:noFill/>
          <a:ln w="19050" cap="flat" cmpd="sng">
            <a:solidFill>
              <a:srgbClr val="FF0000"/>
            </a:solidFill>
            <a:prstDash val="solid"/>
            <a:round/>
            <a:headEnd type="none" w="lg" len="lg"/>
            <a:tailEnd type="triangle" w="lg" len="lg"/>
          </a:ln>
        </p:spPr>
      </p:cxnSp>
      <p:cxnSp>
        <p:nvCxnSpPr>
          <p:cNvPr id="190" name="Shape 190"/>
          <p:cNvCxnSpPr/>
          <p:nvPr/>
        </p:nvCxnSpPr>
        <p:spPr>
          <a:xfrm rot="10800000" flipH="1">
            <a:off x="5935612" y="2396325"/>
            <a:ext cx="310800" cy="270600"/>
          </a:xfrm>
          <a:prstGeom prst="straightConnector1">
            <a:avLst/>
          </a:prstGeom>
          <a:noFill/>
          <a:ln w="19050" cap="flat" cmpd="sng">
            <a:solidFill>
              <a:srgbClr val="FF0000"/>
            </a:solidFill>
            <a:prstDash val="solid"/>
            <a:round/>
            <a:headEnd type="none" w="lg" len="lg"/>
            <a:tailEnd type="triangle"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Confirm booking of room</a:t>
            </a:r>
          </a:p>
        </p:txBody>
      </p:sp>
      <p:sp>
        <p:nvSpPr>
          <p:cNvPr id="196" name="Shape 196"/>
          <p:cNvSpPr txBox="1">
            <a:spLocks noGrp="1"/>
          </p:cNvSpPr>
          <p:nvPr>
            <p:ph type="body" idx="1"/>
          </p:nvPr>
        </p:nvSpPr>
        <p:spPr>
          <a:xfrm>
            <a:off x="5134500" y="1017800"/>
            <a:ext cx="3469200" cy="1514100"/>
          </a:xfrm>
          <a:prstGeom prst="rect">
            <a:avLst/>
          </a:prstGeom>
        </p:spPr>
        <p:txBody>
          <a:bodyPr lIns="91425" tIns="91425" rIns="91425" bIns="91425" anchor="t" anchorCtr="0">
            <a:noAutofit/>
          </a:bodyPr>
          <a:lstStyle/>
          <a:p>
            <a:pPr lvl="0" rtl="0">
              <a:lnSpc>
                <a:spcPct val="150000"/>
              </a:lnSpc>
              <a:spcBef>
                <a:spcPts val="0"/>
              </a:spcBef>
              <a:buNone/>
            </a:pPr>
            <a:r>
              <a:rPr lang="en-GB" dirty="0"/>
              <a:t>After selecting a desired room and number of occupants, the summary would be displayed, such as Room type, room number and the price. Additional remarks may be added as well.</a:t>
            </a:r>
          </a:p>
        </p:txBody>
      </p:sp>
      <p:pic>
        <p:nvPicPr>
          <p:cNvPr id="197" name="Shape 197"/>
          <p:cNvPicPr preferRelativeResize="0"/>
          <p:nvPr/>
        </p:nvPicPr>
        <p:blipFill>
          <a:blip r:embed="rId3">
            <a:alphaModFix/>
          </a:blip>
          <a:stretch>
            <a:fillRect/>
          </a:stretch>
        </p:blipFill>
        <p:spPr>
          <a:xfrm>
            <a:off x="311700" y="972050"/>
            <a:ext cx="3999475" cy="3049024"/>
          </a:xfrm>
          <a:prstGeom prst="rect">
            <a:avLst/>
          </a:prstGeom>
          <a:noFill/>
          <a:ln>
            <a:noFill/>
          </a:ln>
        </p:spPr>
      </p:pic>
      <p:cxnSp>
        <p:nvCxnSpPr>
          <p:cNvPr id="198" name="Shape 198"/>
          <p:cNvCxnSpPr/>
          <p:nvPr/>
        </p:nvCxnSpPr>
        <p:spPr>
          <a:xfrm rot="10800000">
            <a:off x="1824750" y="3348725"/>
            <a:ext cx="711900" cy="90300"/>
          </a:xfrm>
          <a:prstGeom prst="straightConnector1">
            <a:avLst/>
          </a:prstGeom>
          <a:noFill/>
          <a:ln w="28575" cap="flat" cmpd="sng">
            <a:solidFill>
              <a:srgbClr val="FF0000"/>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Confirm booking of room</a:t>
            </a:r>
          </a:p>
        </p:txBody>
      </p:sp>
      <p:sp>
        <p:nvSpPr>
          <p:cNvPr id="204" name="Shape 204"/>
          <p:cNvSpPr txBox="1">
            <a:spLocks noGrp="1"/>
          </p:cNvSpPr>
          <p:nvPr>
            <p:ph type="body" idx="1"/>
          </p:nvPr>
        </p:nvSpPr>
        <p:spPr>
          <a:xfrm>
            <a:off x="5503475" y="1100275"/>
            <a:ext cx="3469200" cy="15141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dirty="0">
                <a:solidFill>
                  <a:schemeClr val="tx2">
                    <a:lumMod val="50000"/>
                  </a:schemeClr>
                </a:solidFill>
              </a:rPr>
              <a:t>Once confirmed, click on ‘Book Room’ to secure the room.</a:t>
            </a:r>
          </a:p>
          <a:p>
            <a:pPr marL="457200" lvl="0" indent="-228600" rtl="0">
              <a:lnSpc>
                <a:spcPct val="150000"/>
              </a:lnSpc>
              <a:spcBef>
                <a:spcPts val="0"/>
              </a:spcBef>
              <a:buAutoNum type="arabicPeriod"/>
            </a:pPr>
            <a:r>
              <a:rPr lang="en-GB" dirty="0">
                <a:solidFill>
                  <a:schemeClr val="tx2">
                    <a:lumMod val="50000"/>
                  </a:schemeClr>
                </a:solidFill>
              </a:rPr>
              <a:t>Reservation would be reflected on the database and identified by the guest ID.</a:t>
            </a:r>
          </a:p>
          <a:p>
            <a:pPr lvl="0" rtl="0">
              <a:lnSpc>
                <a:spcPct val="150000"/>
              </a:lnSpc>
              <a:spcBef>
                <a:spcPts val="0"/>
              </a:spcBef>
              <a:buNone/>
            </a:pPr>
            <a:endParaRPr dirty="0"/>
          </a:p>
        </p:txBody>
      </p:sp>
      <p:pic>
        <p:nvPicPr>
          <p:cNvPr id="205" name="Shape 205"/>
          <p:cNvPicPr preferRelativeResize="0"/>
          <p:nvPr/>
        </p:nvPicPr>
        <p:blipFill>
          <a:blip r:embed="rId3">
            <a:alphaModFix/>
          </a:blip>
          <a:stretch>
            <a:fillRect/>
          </a:stretch>
        </p:blipFill>
        <p:spPr>
          <a:xfrm>
            <a:off x="1052012" y="1185625"/>
            <a:ext cx="3209925" cy="1428750"/>
          </a:xfrm>
          <a:prstGeom prst="rect">
            <a:avLst/>
          </a:prstGeom>
          <a:noFill/>
          <a:ln>
            <a:noFill/>
          </a:ln>
        </p:spPr>
      </p:pic>
      <p:pic>
        <p:nvPicPr>
          <p:cNvPr id="206" name="Shape 206"/>
          <p:cNvPicPr preferRelativeResize="0"/>
          <p:nvPr/>
        </p:nvPicPr>
        <p:blipFill>
          <a:blip r:embed="rId4">
            <a:alphaModFix/>
          </a:blip>
          <a:stretch>
            <a:fillRect/>
          </a:stretch>
        </p:blipFill>
        <p:spPr>
          <a:xfrm>
            <a:off x="-10012" y="2782200"/>
            <a:ext cx="5333999" cy="1311925"/>
          </a:xfrm>
          <a:prstGeom prst="rect">
            <a:avLst/>
          </a:prstGeom>
          <a:noFill/>
          <a:ln>
            <a:noFill/>
          </a:ln>
        </p:spPr>
      </p:pic>
      <p:cxnSp>
        <p:nvCxnSpPr>
          <p:cNvPr id="207" name="Shape 207"/>
          <p:cNvCxnSpPr/>
          <p:nvPr/>
        </p:nvCxnSpPr>
        <p:spPr>
          <a:xfrm rot="10800000">
            <a:off x="5334025" y="4040725"/>
            <a:ext cx="501300" cy="9900"/>
          </a:xfrm>
          <a:prstGeom prst="straightConnector1">
            <a:avLst/>
          </a:prstGeom>
          <a:noFill/>
          <a:ln w="19050" cap="flat" cmpd="sng">
            <a:solidFill>
              <a:srgbClr val="FF0000"/>
            </a:solidFill>
            <a:prstDash val="solid"/>
            <a:round/>
            <a:headEnd type="none" w="lg" len="lg"/>
            <a:tailEnd type="triangle" w="lg" len="lg"/>
          </a:ln>
        </p:spPr>
      </p:cxnSp>
      <p:cxnSp>
        <p:nvCxnSpPr>
          <p:cNvPr id="208" name="Shape 208"/>
          <p:cNvCxnSpPr/>
          <p:nvPr/>
        </p:nvCxnSpPr>
        <p:spPr>
          <a:xfrm rot="10800000">
            <a:off x="744000" y="4094175"/>
            <a:ext cx="18000" cy="317400"/>
          </a:xfrm>
          <a:prstGeom prst="straightConnector1">
            <a:avLst/>
          </a:prstGeom>
          <a:noFill/>
          <a:ln w="19050" cap="flat" cmpd="sng">
            <a:solidFill>
              <a:srgbClr val="FF0000"/>
            </a:solidFill>
            <a:prstDash val="solid"/>
            <a:round/>
            <a:headEnd type="none" w="lg" len="lg"/>
            <a:tailEnd type="triangl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52825" y="668950"/>
            <a:ext cx="8520600" cy="607800"/>
          </a:xfrm>
          <a:prstGeom prst="rect">
            <a:avLst/>
          </a:prstGeom>
        </p:spPr>
        <p:txBody>
          <a:bodyPr lIns="91425" tIns="91425" rIns="91425" bIns="91425" anchor="t" anchorCtr="0">
            <a:noAutofit/>
          </a:bodyPr>
          <a:lstStyle/>
          <a:p>
            <a:pPr lvl="0">
              <a:spcBef>
                <a:spcPts val="0"/>
              </a:spcBef>
              <a:buNone/>
            </a:pPr>
            <a:r>
              <a:rPr lang="en-GB" dirty="0"/>
              <a:t>Housekeeping and Staff Management Module-</a:t>
            </a:r>
            <a:r>
              <a:rPr lang="en-GB" dirty="0" err="1"/>
              <a:t>Riduwan</a:t>
            </a:r>
            <a:endParaRPr lang="en-GB" dirty="0"/>
          </a:p>
          <a:p>
            <a:pPr lvl="0">
              <a:spcBef>
                <a:spcPts val="0"/>
              </a:spcBef>
              <a:buNone/>
            </a:pPr>
            <a:endParaRPr dirty="0"/>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new staff to be created inside the database</a:t>
            </a:r>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the retrieving information of staff</a:t>
            </a:r>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updating of staff information</a:t>
            </a:r>
          </a:p>
          <a:p>
            <a:pPr marL="457200" lvl="0" indent="-34290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deleting of staff records inside the database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2648650" y="-5572"/>
            <a:ext cx="5945675" cy="3264524"/>
          </a:xfrm>
          <a:prstGeom prst="rect">
            <a:avLst/>
          </a:prstGeom>
          <a:noFill/>
          <a:ln>
            <a:noFill/>
          </a:ln>
        </p:spPr>
      </p:pic>
      <p:pic>
        <p:nvPicPr>
          <p:cNvPr id="219" name="Shape 219"/>
          <p:cNvPicPr preferRelativeResize="0"/>
          <p:nvPr/>
        </p:nvPicPr>
        <p:blipFill>
          <a:blip r:embed="rId4">
            <a:alphaModFix/>
          </a:blip>
          <a:stretch>
            <a:fillRect/>
          </a:stretch>
        </p:blipFill>
        <p:spPr>
          <a:xfrm>
            <a:off x="2648650" y="3566325"/>
            <a:ext cx="5905949" cy="1203499"/>
          </a:xfrm>
          <a:prstGeom prst="rect">
            <a:avLst/>
          </a:prstGeom>
          <a:noFill/>
          <a:ln>
            <a:noFill/>
          </a:ln>
        </p:spPr>
      </p:pic>
      <p:sp>
        <p:nvSpPr>
          <p:cNvPr id="220" name="Shape 220"/>
          <p:cNvSpPr txBox="1">
            <a:spLocks noGrp="1"/>
          </p:cNvSpPr>
          <p:nvPr>
            <p:ph type="body" idx="1"/>
          </p:nvPr>
        </p:nvSpPr>
        <p:spPr>
          <a:xfrm>
            <a:off x="333914" y="246950"/>
            <a:ext cx="2048199" cy="2560200"/>
          </a:xfrm>
          <a:prstGeom prst="rect">
            <a:avLst/>
          </a:prstGeom>
        </p:spPr>
        <p:txBody>
          <a:bodyPr lIns="91425" tIns="91425" rIns="91425" bIns="91425" anchor="t" anchorCtr="0">
            <a:noAutofit/>
          </a:bodyPr>
          <a:lstStyle/>
          <a:p>
            <a:pPr lvl="0">
              <a:spcBef>
                <a:spcPts val="0"/>
              </a:spcBef>
              <a:buNone/>
            </a:pPr>
            <a:r>
              <a:rPr lang="en-GB" b="1" dirty="0">
                <a:solidFill>
                  <a:schemeClr val="dk1"/>
                </a:solidFill>
                <a:latin typeface="Arial"/>
                <a:ea typeface="Arial"/>
                <a:cs typeface="Arial"/>
                <a:sym typeface="Arial"/>
              </a:rPr>
              <a:t>Create Staff</a:t>
            </a:r>
            <a:r>
              <a:rPr lang="en-GB" dirty="0"/>
              <a:t/>
            </a:r>
            <a:br>
              <a:rPr lang="en-GB" dirty="0"/>
            </a:br>
            <a:r>
              <a:rPr lang="en-GB" sz="1400" dirty="0">
                <a:solidFill>
                  <a:schemeClr val="tx2">
                    <a:lumMod val="50000"/>
                  </a:schemeClr>
                </a:solidFill>
                <a:latin typeface="Arial"/>
                <a:ea typeface="Arial"/>
                <a:cs typeface="Arial"/>
                <a:sym typeface="Arial"/>
              </a:rPr>
              <a:t/>
            </a:r>
            <a:br>
              <a:rPr lang="en-GB" sz="1400" dirty="0">
                <a:solidFill>
                  <a:schemeClr val="tx2">
                    <a:lumMod val="50000"/>
                  </a:schemeClr>
                </a:solidFill>
                <a:latin typeface="Arial"/>
                <a:ea typeface="Arial"/>
                <a:cs typeface="Arial"/>
                <a:sym typeface="Arial"/>
              </a:rPr>
            </a:br>
            <a:r>
              <a:rPr lang="en-GB" dirty="0" smtClean="0">
                <a:solidFill>
                  <a:schemeClr val="tx2">
                    <a:lumMod val="50000"/>
                  </a:schemeClr>
                </a:solidFill>
                <a:latin typeface="Roboto" panose="020B0604020202020204" charset="0"/>
                <a:ea typeface="Roboto" panose="020B0604020202020204" charset="0"/>
                <a:cs typeface="Roboto" panose="020B0604020202020204" charset="0"/>
                <a:sym typeface="Arial"/>
              </a:rPr>
              <a:t>Allow </a:t>
            </a: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new</a:t>
            </a:r>
            <a:b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br>
            <a:r>
              <a:rPr lang="en-GB" dirty="0" err="1">
                <a:solidFill>
                  <a:schemeClr val="tx2">
                    <a:lumMod val="50000"/>
                  </a:schemeClr>
                </a:solidFill>
                <a:latin typeface="Roboto" panose="020B0604020202020204" charset="0"/>
                <a:ea typeface="Roboto" panose="020B0604020202020204" charset="0"/>
                <a:cs typeface="Roboto" panose="020B0604020202020204" charset="0"/>
                <a:sym typeface="Arial"/>
              </a:rPr>
              <a:t>HouseKeeping</a:t>
            </a: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 Staff</a:t>
            </a:r>
            <a:b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b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to be created inside the</a:t>
            </a:r>
            <a:b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b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database.</a:t>
            </a:r>
          </a:p>
          <a:p>
            <a:pPr lvl="0" rtl="0">
              <a:spcBef>
                <a:spcPts val="0"/>
              </a:spcBef>
              <a:buNone/>
            </a:pPr>
            <a:endParaRPr dirty="0"/>
          </a:p>
        </p:txBody>
      </p:sp>
      <p:cxnSp>
        <p:nvCxnSpPr>
          <p:cNvPr id="221" name="Shape 221"/>
          <p:cNvCxnSpPr/>
          <p:nvPr/>
        </p:nvCxnSpPr>
        <p:spPr>
          <a:xfrm rot="10800000" flipH="1">
            <a:off x="2062777" y="4529824"/>
            <a:ext cx="847500" cy="240000"/>
          </a:xfrm>
          <a:prstGeom prst="straightConnector1">
            <a:avLst/>
          </a:prstGeom>
          <a:noFill/>
          <a:ln w="9525" cap="flat" cmpd="sng">
            <a:solidFill>
              <a:srgbClr val="FF0000"/>
            </a:solidFill>
            <a:prstDash val="solid"/>
            <a:round/>
            <a:headEnd type="none" w="lg" len="lg"/>
            <a:tailEnd type="triangle" w="lg" len="lg"/>
          </a:ln>
        </p:spPr>
      </p:cxnSp>
      <p:cxnSp>
        <p:nvCxnSpPr>
          <p:cNvPr id="222" name="Shape 222"/>
          <p:cNvCxnSpPr/>
          <p:nvPr/>
        </p:nvCxnSpPr>
        <p:spPr>
          <a:xfrm rot="10800000">
            <a:off x="5601624" y="1896900"/>
            <a:ext cx="848100" cy="370200"/>
          </a:xfrm>
          <a:prstGeom prst="straightConnector1">
            <a:avLst/>
          </a:prstGeom>
          <a:noFill/>
          <a:ln w="9525" cap="flat" cmpd="sng">
            <a:solidFill>
              <a:srgbClr val="FF0000"/>
            </a:solidFill>
            <a:prstDash val="solid"/>
            <a:round/>
            <a:headEnd type="none" w="lg" len="lg"/>
            <a:tailEnd type="triangle" w="lg" len="lg"/>
          </a:ln>
        </p:spPr>
      </p:cxnSp>
      <p:cxnSp>
        <p:nvCxnSpPr>
          <p:cNvPr id="223" name="Shape 223"/>
          <p:cNvCxnSpPr/>
          <p:nvPr/>
        </p:nvCxnSpPr>
        <p:spPr>
          <a:xfrm flipH="1">
            <a:off x="4239975" y="8255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4" name="Shape 224"/>
          <p:cNvCxnSpPr/>
          <p:nvPr/>
        </p:nvCxnSpPr>
        <p:spPr>
          <a:xfrm flipH="1">
            <a:off x="4239975" y="10541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5" name="Shape 225"/>
          <p:cNvCxnSpPr/>
          <p:nvPr/>
        </p:nvCxnSpPr>
        <p:spPr>
          <a:xfrm flipH="1">
            <a:off x="4239975" y="12065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6" name="Shape 226"/>
          <p:cNvCxnSpPr/>
          <p:nvPr/>
        </p:nvCxnSpPr>
        <p:spPr>
          <a:xfrm flipH="1">
            <a:off x="4316175" y="13589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7" name="Shape 227"/>
          <p:cNvCxnSpPr/>
          <p:nvPr/>
        </p:nvCxnSpPr>
        <p:spPr>
          <a:xfrm flipH="1">
            <a:off x="4239975" y="15875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8" name="Shape 228"/>
          <p:cNvCxnSpPr/>
          <p:nvPr/>
        </p:nvCxnSpPr>
        <p:spPr>
          <a:xfrm flipH="1">
            <a:off x="4239975" y="18161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29" name="Shape 229"/>
          <p:cNvCxnSpPr/>
          <p:nvPr/>
        </p:nvCxnSpPr>
        <p:spPr>
          <a:xfrm flipH="1">
            <a:off x="4239975" y="19685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30" name="Shape 230"/>
          <p:cNvCxnSpPr/>
          <p:nvPr/>
        </p:nvCxnSpPr>
        <p:spPr>
          <a:xfrm flipH="1">
            <a:off x="4239975" y="21971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31" name="Shape 231"/>
          <p:cNvCxnSpPr/>
          <p:nvPr/>
        </p:nvCxnSpPr>
        <p:spPr>
          <a:xfrm flipH="1">
            <a:off x="4239975" y="23495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232" name="Shape 232"/>
          <p:cNvCxnSpPr/>
          <p:nvPr/>
        </p:nvCxnSpPr>
        <p:spPr>
          <a:xfrm flipH="1">
            <a:off x="3404407" y="2548400"/>
            <a:ext cx="514500" cy="5175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Shape 237"/>
          <p:cNvPicPr preferRelativeResize="0"/>
          <p:nvPr/>
        </p:nvPicPr>
        <p:blipFill>
          <a:blip r:embed="rId3">
            <a:alphaModFix/>
          </a:blip>
          <a:stretch>
            <a:fillRect/>
          </a:stretch>
        </p:blipFill>
        <p:spPr>
          <a:xfrm>
            <a:off x="2523800" y="0"/>
            <a:ext cx="6250392" cy="3678250"/>
          </a:xfrm>
          <a:prstGeom prst="rect">
            <a:avLst/>
          </a:prstGeom>
          <a:noFill/>
          <a:ln>
            <a:noFill/>
          </a:ln>
        </p:spPr>
      </p:pic>
      <p:sp>
        <p:nvSpPr>
          <p:cNvPr id="238" name="Shape 23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1800" b="1">
                <a:latin typeface="Arial"/>
                <a:ea typeface="Arial"/>
                <a:cs typeface="Arial"/>
                <a:sym typeface="Arial"/>
              </a:rPr>
              <a:t>Retrieve Staff</a:t>
            </a:r>
          </a:p>
          <a:p>
            <a:pPr lvl="0">
              <a:spcBef>
                <a:spcPts val="0"/>
              </a:spcBef>
              <a:buNone/>
            </a:pPr>
            <a:r>
              <a:rPr lang="en-GB" sz="1800" b="1">
                <a:latin typeface="Arial"/>
                <a:ea typeface="Arial"/>
                <a:cs typeface="Arial"/>
                <a:sym typeface="Arial"/>
              </a:rPr>
              <a:t>Information</a:t>
            </a:r>
          </a:p>
        </p:txBody>
      </p:sp>
      <p:pic>
        <p:nvPicPr>
          <p:cNvPr id="240" name="Shape 240"/>
          <p:cNvPicPr preferRelativeResize="0"/>
          <p:nvPr/>
        </p:nvPicPr>
        <p:blipFill>
          <a:blip r:embed="rId4">
            <a:alphaModFix/>
          </a:blip>
          <a:stretch>
            <a:fillRect/>
          </a:stretch>
        </p:blipFill>
        <p:spPr>
          <a:xfrm>
            <a:off x="2523800" y="3895875"/>
            <a:ext cx="6250399" cy="938523"/>
          </a:xfrm>
          <a:prstGeom prst="rect">
            <a:avLst/>
          </a:prstGeom>
          <a:noFill/>
          <a:ln>
            <a:noFill/>
          </a:ln>
        </p:spPr>
      </p:pic>
      <p:cxnSp>
        <p:nvCxnSpPr>
          <p:cNvPr id="241" name="Shape 241"/>
          <p:cNvCxnSpPr/>
          <p:nvPr/>
        </p:nvCxnSpPr>
        <p:spPr>
          <a:xfrm rot="10800000" flipH="1">
            <a:off x="1894975" y="4491450"/>
            <a:ext cx="870900" cy="169500"/>
          </a:xfrm>
          <a:prstGeom prst="straightConnector1">
            <a:avLst/>
          </a:prstGeom>
          <a:noFill/>
          <a:ln w="9525" cap="flat" cmpd="sng">
            <a:solidFill>
              <a:srgbClr val="FF0000"/>
            </a:solidFill>
            <a:prstDash val="solid"/>
            <a:round/>
            <a:headEnd type="none" w="lg" len="lg"/>
            <a:tailEnd type="triangle" w="lg" len="lg"/>
          </a:ln>
        </p:spPr>
      </p:cxnSp>
      <p:cxnSp>
        <p:nvCxnSpPr>
          <p:cNvPr id="242" name="Shape 242"/>
          <p:cNvCxnSpPr/>
          <p:nvPr/>
        </p:nvCxnSpPr>
        <p:spPr>
          <a:xfrm flipH="1">
            <a:off x="4029900" y="587063"/>
            <a:ext cx="542100" cy="359700"/>
          </a:xfrm>
          <a:prstGeom prst="straightConnector1">
            <a:avLst/>
          </a:prstGeom>
          <a:noFill/>
          <a:ln w="9525" cap="flat" cmpd="sng">
            <a:solidFill>
              <a:srgbClr val="FF0000"/>
            </a:solidFill>
            <a:prstDash val="solid"/>
            <a:round/>
            <a:headEnd type="none" w="lg" len="lg"/>
            <a:tailEnd type="triangle" w="lg" len="lg"/>
          </a:ln>
        </p:spPr>
      </p:cxnSp>
      <p:cxnSp>
        <p:nvCxnSpPr>
          <p:cNvPr id="243" name="Shape 243"/>
          <p:cNvCxnSpPr/>
          <p:nvPr/>
        </p:nvCxnSpPr>
        <p:spPr>
          <a:xfrm flipH="1">
            <a:off x="2851828" y="3276231"/>
            <a:ext cx="483600" cy="159000"/>
          </a:xfrm>
          <a:prstGeom prst="straightConnector1">
            <a:avLst/>
          </a:prstGeom>
          <a:noFill/>
          <a:ln w="9525" cap="flat" cmpd="sng">
            <a:solidFill>
              <a:srgbClr val="FF0000"/>
            </a:solidFill>
            <a:prstDash val="solid"/>
            <a:round/>
            <a:headEnd type="none" w="lg" len="lg"/>
            <a:tailEnd type="triangle" w="lg" len="lg"/>
          </a:ln>
        </p:spPr>
      </p:cxnSp>
      <p:sp>
        <p:nvSpPr>
          <p:cNvPr id="2" name="TextBox 1"/>
          <p:cNvSpPr txBox="1"/>
          <p:nvPr/>
        </p:nvSpPr>
        <p:spPr>
          <a:xfrm>
            <a:off x="119647" y="1427800"/>
            <a:ext cx="2404153" cy="1754326"/>
          </a:xfrm>
          <a:prstGeom prst="rect">
            <a:avLst/>
          </a:prstGeom>
          <a:noFill/>
        </p:spPr>
        <p:txBody>
          <a:bodyPr wrap="square" rtlCol="0">
            <a:spAutoFit/>
          </a:bodyPr>
          <a:lstStyle/>
          <a:p>
            <a:r>
              <a:rPr lang="en-US" sz="1800" dirty="0" smtClean="0">
                <a:solidFill>
                  <a:schemeClr val="tx2">
                    <a:lumMod val="50000"/>
                  </a:schemeClr>
                </a:solidFill>
                <a:latin typeface="Roboto" panose="020B0604020202020204" charset="0"/>
                <a:ea typeface="Roboto" panose="020B0604020202020204" charset="0"/>
                <a:cs typeface="Roboto" panose="020B0604020202020204" charset="0"/>
              </a:rPr>
              <a:t>By entering the </a:t>
            </a:r>
            <a:r>
              <a:rPr lang="en-US" sz="1800" dirty="0" err="1" smtClean="0">
                <a:solidFill>
                  <a:schemeClr val="tx2">
                    <a:lumMod val="50000"/>
                  </a:schemeClr>
                </a:solidFill>
                <a:latin typeface="Roboto" panose="020B0604020202020204" charset="0"/>
                <a:ea typeface="Roboto" panose="020B0604020202020204" charset="0"/>
                <a:cs typeface="Roboto" panose="020B0604020202020204" charset="0"/>
              </a:rPr>
              <a:t>StaffId</a:t>
            </a:r>
            <a:r>
              <a:rPr lang="en-US" sz="1800" dirty="0" smtClean="0">
                <a:solidFill>
                  <a:schemeClr val="tx2">
                    <a:lumMod val="50000"/>
                  </a:schemeClr>
                </a:solidFill>
                <a:latin typeface="Roboto" panose="020B0604020202020204" charset="0"/>
                <a:ea typeface="Roboto" panose="020B0604020202020204" charset="0"/>
                <a:cs typeface="Roboto" panose="020B0604020202020204" charset="0"/>
              </a:rPr>
              <a:t>, the system is able to retrieve staff information and records from the database</a:t>
            </a:r>
            <a:endParaRPr lang="en-US" sz="1800" dirty="0">
              <a:solidFill>
                <a:schemeClr val="tx2">
                  <a:lumMod val="50000"/>
                </a:schemeClr>
              </a:solidFill>
              <a:latin typeface="Roboto" panose="020B0604020202020204" charset="0"/>
              <a:ea typeface="Roboto" panose="020B0604020202020204" charset="0"/>
              <a:cs typeface="Roboto"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1800" b="1">
                <a:latin typeface="Arial"/>
                <a:ea typeface="Arial"/>
                <a:cs typeface="Arial"/>
                <a:sym typeface="Arial"/>
              </a:rPr>
              <a:t>Update Staff</a:t>
            </a:r>
          </a:p>
          <a:p>
            <a:pPr lvl="0">
              <a:spcBef>
                <a:spcPts val="0"/>
              </a:spcBef>
              <a:buNone/>
            </a:pPr>
            <a:r>
              <a:rPr lang="en-GB" sz="1800" b="1">
                <a:latin typeface="Arial"/>
                <a:ea typeface="Arial"/>
                <a:cs typeface="Arial"/>
                <a:sym typeface="Arial"/>
              </a:rPr>
              <a:t>Information</a:t>
            </a:r>
          </a:p>
        </p:txBody>
      </p:sp>
      <p:pic>
        <p:nvPicPr>
          <p:cNvPr id="249" name="Shape 249"/>
          <p:cNvPicPr preferRelativeResize="0"/>
          <p:nvPr/>
        </p:nvPicPr>
        <p:blipFill>
          <a:blip r:embed="rId3">
            <a:alphaModFix/>
          </a:blip>
          <a:stretch>
            <a:fillRect/>
          </a:stretch>
        </p:blipFill>
        <p:spPr>
          <a:xfrm>
            <a:off x="2518775" y="0"/>
            <a:ext cx="6260899" cy="3759500"/>
          </a:xfrm>
          <a:prstGeom prst="rect">
            <a:avLst/>
          </a:prstGeom>
          <a:noFill/>
          <a:ln>
            <a:noFill/>
          </a:ln>
        </p:spPr>
      </p:pic>
      <p:pic>
        <p:nvPicPr>
          <p:cNvPr id="251" name="Shape 251"/>
          <p:cNvPicPr preferRelativeResize="0"/>
          <p:nvPr/>
        </p:nvPicPr>
        <p:blipFill>
          <a:blip r:embed="rId4">
            <a:alphaModFix/>
          </a:blip>
          <a:stretch>
            <a:fillRect/>
          </a:stretch>
        </p:blipFill>
        <p:spPr>
          <a:xfrm>
            <a:off x="2518775" y="3978275"/>
            <a:ext cx="6260899" cy="856438"/>
          </a:xfrm>
          <a:prstGeom prst="rect">
            <a:avLst/>
          </a:prstGeom>
          <a:noFill/>
          <a:ln>
            <a:noFill/>
          </a:ln>
        </p:spPr>
      </p:pic>
      <p:cxnSp>
        <p:nvCxnSpPr>
          <p:cNvPr id="252" name="Shape 252"/>
          <p:cNvCxnSpPr/>
          <p:nvPr/>
        </p:nvCxnSpPr>
        <p:spPr>
          <a:xfrm flipH="1">
            <a:off x="4248150" y="108285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253" name="Shape 253"/>
          <p:cNvCxnSpPr/>
          <p:nvPr/>
        </p:nvCxnSpPr>
        <p:spPr>
          <a:xfrm flipH="1">
            <a:off x="4248150" y="192105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254" name="Shape 254"/>
          <p:cNvCxnSpPr/>
          <p:nvPr/>
        </p:nvCxnSpPr>
        <p:spPr>
          <a:xfrm flipH="1">
            <a:off x="6153150" y="214965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255" name="Shape 255"/>
          <p:cNvCxnSpPr/>
          <p:nvPr/>
        </p:nvCxnSpPr>
        <p:spPr>
          <a:xfrm flipH="1">
            <a:off x="3638450" y="4434475"/>
            <a:ext cx="333600" cy="89400"/>
          </a:xfrm>
          <a:prstGeom prst="straightConnector1">
            <a:avLst/>
          </a:prstGeom>
          <a:noFill/>
          <a:ln w="9525" cap="flat" cmpd="sng">
            <a:solidFill>
              <a:srgbClr val="FF0000"/>
            </a:solidFill>
            <a:prstDash val="solid"/>
            <a:round/>
            <a:headEnd type="none" w="lg" len="lg"/>
            <a:tailEnd type="triangle" w="lg" len="lg"/>
          </a:ln>
        </p:spPr>
      </p:cxnSp>
      <p:cxnSp>
        <p:nvCxnSpPr>
          <p:cNvPr id="256" name="Shape 256"/>
          <p:cNvCxnSpPr/>
          <p:nvPr/>
        </p:nvCxnSpPr>
        <p:spPr>
          <a:xfrm flipH="1">
            <a:off x="7143650" y="4434475"/>
            <a:ext cx="333600" cy="89400"/>
          </a:xfrm>
          <a:prstGeom prst="straightConnector1">
            <a:avLst/>
          </a:prstGeom>
          <a:noFill/>
          <a:ln w="9525" cap="flat" cmpd="sng">
            <a:solidFill>
              <a:srgbClr val="FF0000"/>
            </a:solidFill>
            <a:prstDash val="solid"/>
            <a:round/>
            <a:headEnd type="none" w="lg" len="lg"/>
            <a:tailEnd type="triangle" w="lg" len="lg"/>
          </a:ln>
        </p:spPr>
      </p:cxnSp>
      <p:cxnSp>
        <p:nvCxnSpPr>
          <p:cNvPr id="257" name="Shape 257"/>
          <p:cNvCxnSpPr/>
          <p:nvPr/>
        </p:nvCxnSpPr>
        <p:spPr>
          <a:xfrm flipH="1">
            <a:off x="4095550" y="3319150"/>
            <a:ext cx="636000" cy="407400"/>
          </a:xfrm>
          <a:prstGeom prst="straightConnector1">
            <a:avLst/>
          </a:prstGeom>
          <a:noFill/>
          <a:ln w="9525" cap="flat" cmpd="sng">
            <a:solidFill>
              <a:srgbClr val="FF0000"/>
            </a:solidFill>
            <a:prstDash val="solid"/>
            <a:round/>
            <a:headEnd type="none" w="lg" len="lg"/>
            <a:tailEnd type="triangle" w="lg" len="lg"/>
          </a:ln>
        </p:spPr>
      </p:cxnSp>
      <p:sp>
        <p:nvSpPr>
          <p:cNvPr id="2" name="TextBox 1"/>
          <p:cNvSpPr txBox="1"/>
          <p:nvPr/>
        </p:nvSpPr>
        <p:spPr>
          <a:xfrm>
            <a:off x="156118" y="1169127"/>
            <a:ext cx="2151563" cy="2862322"/>
          </a:xfrm>
          <a:prstGeom prst="rect">
            <a:avLst/>
          </a:prstGeom>
          <a:noFill/>
        </p:spPr>
        <p:txBody>
          <a:bodyPr wrap="square" rtlCol="0">
            <a:spAutoFit/>
          </a:bodyPr>
          <a:lstStyle/>
          <a:p>
            <a:r>
              <a:rPr lang="en-US" sz="1800" dirty="0" smtClean="0">
                <a:solidFill>
                  <a:schemeClr val="tx2">
                    <a:lumMod val="50000"/>
                  </a:schemeClr>
                </a:solidFill>
                <a:latin typeface="Roboto" panose="020B0604020202020204" charset="0"/>
                <a:ea typeface="Roboto" panose="020B0604020202020204" charset="0"/>
                <a:cs typeface="Roboto" panose="020B0604020202020204" charset="0"/>
              </a:rPr>
              <a:t>Allows the staff information to be updated, for example I have edited the first name of the staff and the staff address. This updates the database.</a:t>
            </a:r>
            <a:endParaRPr lang="en-US" sz="1800" dirty="0">
              <a:solidFill>
                <a:schemeClr val="tx2">
                  <a:lumMod val="50000"/>
                </a:schemeClr>
              </a:solidFill>
              <a:latin typeface="Roboto" panose="020B0604020202020204" charset="0"/>
              <a:ea typeface="Roboto" panose="020B0604020202020204" charset="0"/>
              <a:cs typeface="Roboto"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Shape 262"/>
          <p:cNvPicPr preferRelativeResize="0"/>
          <p:nvPr/>
        </p:nvPicPr>
        <p:blipFill>
          <a:blip r:embed="rId3">
            <a:alphaModFix/>
          </a:blip>
          <a:stretch>
            <a:fillRect/>
          </a:stretch>
        </p:blipFill>
        <p:spPr>
          <a:xfrm>
            <a:off x="2648250" y="0"/>
            <a:ext cx="6210873" cy="3758800"/>
          </a:xfrm>
          <a:prstGeom prst="rect">
            <a:avLst/>
          </a:prstGeom>
          <a:noFill/>
          <a:ln>
            <a:noFill/>
          </a:ln>
        </p:spPr>
      </p:pic>
      <p:sp>
        <p:nvSpPr>
          <p:cNvPr id="263" name="Shape 263"/>
          <p:cNvSpPr txBox="1">
            <a:spLocks noGrp="1"/>
          </p:cNvSpPr>
          <p:nvPr>
            <p:ph type="body" idx="1"/>
          </p:nvPr>
        </p:nvSpPr>
        <p:spPr>
          <a:xfrm>
            <a:off x="117991" y="1296700"/>
            <a:ext cx="2254150" cy="2462100"/>
          </a:xfrm>
          <a:prstGeom prst="rect">
            <a:avLst/>
          </a:prstGeom>
        </p:spPr>
        <p:txBody>
          <a:bodyPr lIns="91425" tIns="91425" rIns="91425" bIns="91425" anchor="t" anchorCtr="0">
            <a:noAutofit/>
          </a:bodyPr>
          <a:lstStyle/>
          <a:p>
            <a:pPr marL="457200" lvl="0" indent="-228600">
              <a:spcBef>
                <a:spcPts val="0"/>
              </a:spcBef>
              <a:buChar char="●"/>
            </a:pPr>
            <a:r>
              <a:rPr lang="en-GB" dirty="0">
                <a:solidFill>
                  <a:schemeClr val="tx2">
                    <a:lumMod val="50000"/>
                  </a:schemeClr>
                </a:solidFill>
              </a:rPr>
              <a:t>By entering the </a:t>
            </a:r>
            <a:br>
              <a:rPr lang="en-GB" dirty="0">
                <a:solidFill>
                  <a:schemeClr val="tx2">
                    <a:lumMod val="50000"/>
                  </a:schemeClr>
                </a:solidFill>
              </a:rPr>
            </a:br>
            <a:r>
              <a:rPr lang="en-GB" dirty="0">
                <a:solidFill>
                  <a:schemeClr val="tx2">
                    <a:lumMod val="50000"/>
                  </a:schemeClr>
                </a:solidFill>
              </a:rPr>
              <a:t>staff id, for </a:t>
            </a:r>
            <a:br>
              <a:rPr lang="en-GB" dirty="0">
                <a:solidFill>
                  <a:schemeClr val="tx2">
                    <a:lumMod val="50000"/>
                  </a:schemeClr>
                </a:solidFill>
              </a:rPr>
            </a:br>
            <a:r>
              <a:rPr lang="en-GB" dirty="0">
                <a:solidFill>
                  <a:schemeClr val="tx2">
                    <a:lumMod val="50000"/>
                  </a:schemeClr>
                </a:solidFill>
              </a:rPr>
              <a:t>example staff id </a:t>
            </a:r>
            <a:br>
              <a:rPr lang="en-GB" dirty="0">
                <a:solidFill>
                  <a:schemeClr val="tx2">
                    <a:lumMod val="50000"/>
                  </a:schemeClr>
                </a:solidFill>
              </a:rPr>
            </a:br>
            <a:r>
              <a:rPr lang="en-GB" dirty="0">
                <a:solidFill>
                  <a:schemeClr val="tx2">
                    <a:lumMod val="50000"/>
                  </a:schemeClr>
                </a:solidFill>
              </a:rPr>
              <a:t>number 25, this </a:t>
            </a:r>
            <a:br>
              <a:rPr lang="en-GB" dirty="0">
                <a:solidFill>
                  <a:schemeClr val="tx2">
                    <a:lumMod val="50000"/>
                  </a:schemeClr>
                </a:solidFill>
              </a:rPr>
            </a:br>
            <a:r>
              <a:rPr lang="en-GB" dirty="0">
                <a:solidFill>
                  <a:schemeClr val="tx2">
                    <a:lumMod val="50000"/>
                  </a:schemeClr>
                </a:solidFill>
              </a:rPr>
              <a:t>will delete the </a:t>
            </a:r>
            <a:br>
              <a:rPr lang="en-GB" dirty="0">
                <a:solidFill>
                  <a:schemeClr val="tx2">
                    <a:lumMod val="50000"/>
                  </a:schemeClr>
                </a:solidFill>
              </a:rPr>
            </a:br>
            <a:r>
              <a:rPr lang="en-GB" dirty="0">
                <a:solidFill>
                  <a:schemeClr val="tx2">
                    <a:lumMod val="50000"/>
                  </a:schemeClr>
                </a:solidFill>
              </a:rPr>
              <a:t>staff records </a:t>
            </a:r>
            <a:br>
              <a:rPr lang="en-GB" dirty="0">
                <a:solidFill>
                  <a:schemeClr val="tx2">
                    <a:lumMod val="50000"/>
                  </a:schemeClr>
                </a:solidFill>
              </a:rPr>
            </a:br>
            <a:r>
              <a:rPr lang="en-GB" dirty="0">
                <a:solidFill>
                  <a:schemeClr val="tx2">
                    <a:lumMod val="50000"/>
                  </a:schemeClr>
                </a:solidFill>
              </a:rPr>
              <a:t>stored in the </a:t>
            </a:r>
            <a:br>
              <a:rPr lang="en-GB" dirty="0">
                <a:solidFill>
                  <a:schemeClr val="tx2">
                    <a:lumMod val="50000"/>
                  </a:schemeClr>
                </a:solidFill>
              </a:rPr>
            </a:br>
            <a:r>
              <a:rPr lang="en-GB" dirty="0">
                <a:solidFill>
                  <a:schemeClr val="tx2">
                    <a:lumMod val="50000"/>
                  </a:schemeClr>
                </a:solidFill>
              </a:rPr>
              <a:t>database.</a:t>
            </a:r>
          </a:p>
        </p:txBody>
      </p:sp>
      <p:pic>
        <p:nvPicPr>
          <p:cNvPr id="264" name="Shape 264"/>
          <p:cNvPicPr preferRelativeResize="0"/>
          <p:nvPr/>
        </p:nvPicPr>
        <p:blipFill>
          <a:blip r:embed="rId4">
            <a:alphaModFix/>
          </a:blip>
          <a:stretch>
            <a:fillRect/>
          </a:stretch>
        </p:blipFill>
        <p:spPr>
          <a:xfrm>
            <a:off x="2648250" y="3931200"/>
            <a:ext cx="6184050" cy="717128"/>
          </a:xfrm>
          <a:prstGeom prst="rect">
            <a:avLst/>
          </a:prstGeom>
          <a:noFill/>
          <a:ln>
            <a:noFill/>
          </a:ln>
        </p:spPr>
      </p:pic>
      <p:cxnSp>
        <p:nvCxnSpPr>
          <p:cNvPr id="265" name="Shape 265"/>
          <p:cNvCxnSpPr/>
          <p:nvPr/>
        </p:nvCxnSpPr>
        <p:spPr>
          <a:xfrm flipH="1">
            <a:off x="4136100" y="83540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266" name="Shape 266"/>
          <p:cNvCxnSpPr/>
          <p:nvPr/>
        </p:nvCxnSpPr>
        <p:spPr>
          <a:xfrm flipH="1">
            <a:off x="5912979" y="201406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267" name="Shape 267"/>
          <p:cNvCxnSpPr/>
          <p:nvPr/>
        </p:nvCxnSpPr>
        <p:spPr>
          <a:xfrm rot="10800000" flipH="1">
            <a:off x="7475777" y="1814860"/>
            <a:ext cx="347700" cy="562800"/>
          </a:xfrm>
          <a:prstGeom prst="straightConnector1">
            <a:avLst/>
          </a:prstGeom>
          <a:noFill/>
          <a:ln w="9525" cap="flat" cmpd="sng">
            <a:solidFill>
              <a:srgbClr val="FF0000"/>
            </a:solidFill>
            <a:prstDash val="solid"/>
            <a:round/>
            <a:headEnd type="none" w="lg" len="lg"/>
            <a:tailEnd type="triangle" w="lg" len="lg"/>
          </a:ln>
        </p:spPr>
      </p:cxnSp>
      <p:cxnSp>
        <p:nvCxnSpPr>
          <p:cNvPr id="268" name="Shape 268"/>
          <p:cNvCxnSpPr/>
          <p:nvPr/>
        </p:nvCxnSpPr>
        <p:spPr>
          <a:xfrm rot="10800000" flipH="1">
            <a:off x="8013099" y="1825500"/>
            <a:ext cx="347700" cy="562800"/>
          </a:xfrm>
          <a:prstGeom prst="straightConnector1">
            <a:avLst/>
          </a:prstGeom>
          <a:noFill/>
          <a:ln w="9525" cap="flat" cmpd="sng">
            <a:solidFill>
              <a:srgbClr val="FF0000"/>
            </a:solidFill>
            <a:prstDash val="solid"/>
            <a:round/>
            <a:headEnd type="none" w="lg" len="lg"/>
            <a:tailEnd type="triangle" w="lg" len="lg"/>
          </a:ln>
        </p:spPr>
      </p:cxnSp>
      <p:cxnSp>
        <p:nvCxnSpPr>
          <p:cNvPr id="269" name="Shape 269"/>
          <p:cNvCxnSpPr/>
          <p:nvPr/>
        </p:nvCxnSpPr>
        <p:spPr>
          <a:xfrm rot="10800000" flipH="1">
            <a:off x="1864545" y="4289764"/>
            <a:ext cx="847500" cy="240000"/>
          </a:xfrm>
          <a:prstGeom prst="straightConnector1">
            <a:avLst/>
          </a:prstGeom>
          <a:noFill/>
          <a:ln w="9525" cap="flat" cmpd="sng">
            <a:solidFill>
              <a:srgbClr val="FF0000"/>
            </a:solidFill>
            <a:prstDash val="solid"/>
            <a:round/>
            <a:headEnd type="none" w="lg" len="lg"/>
            <a:tailEnd type="triangle" w="lg" len="lg"/>
          </a:ln>
        </p:spPr>
      </p:cxnSp>
      <p:sp>
        <p:nvSpPr>
          <p:cNvPr id="270" name="Shape 27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1800" b="1">
                <a:latin typeface="Arial"/>
                <a:ea typeface="Arial"/>
                <a:cs typeface="Arial"/>
                <a:sym typeface="Arial"/>
              </a:rPr>
              <a:t>Delete</a:t>
            </a:r>
            <a:br>
              <a:rPr lang="en-GB" sz="1800" b="1">
                <a:latin typeface="Arial"/>
                <a:ea typeface="Arial"/>
                <a:cs typeface="Arial"/>
                <a:sym typeface="Arial"/>
              </a:rPr>
            </a:br>
            <a:r>
              <a:rPr lang="en-GB" sz="1800" b="1">
                <a:latin typeface="Arial"/>
                <a:ea typeface="Arial"/>
                <a:cs typeface="Arial"/>
                <a:sym typeface="Arial"/>
              </a:rPr>
              <a:t>Staff Records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60950" y="330500"/>
            <a:ext cx="8222100" cy="767700"/>
          </a:xfrm>
          <a:prstGeom prst="rect">
            <a:avLst/>
          </a:prstGeom>
        </p:spPr>
        <p:txBody>
          <a:bodyPr lIns="91425" tIns="91425" rIns="91425" bIns="91425" anchor="t" anchorCtr="0">
            <a:noAutofit/>
          </a:bodyPr>
          <a:lstStyle/>
          <a:p>
            <a:pPr lvl="0">
              <a:spcBef>
                <a:spcPts val="0"/>
              </a:spcBef>
              <a:buNone/>
            </a:pPr>
            <a:r>
              <a:rPr lang="en-GB" dirty="0"/>
              <a:t>User management and login module - Jun </a:t>
            </a:r>
            <a:r>
              <a:rPr lang="en-GB" dirty="0" err="1" smtClean="0"/>
              <a:t>Jie</a:t>
            </a:r>
            <a:endParaRPr lang="en-GB" dirty="0"/>
          </a:p>
        </p:txBody>
      </p:sp>
      <p:sp>
        <p:nvSpPr>
          <p:cNvPr id="276" name="Shape 27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GB" dirty="0">
                <a:solidFill>
                  <a:schemeClr val="tx2">
                    <a:lumMod val="50000"/>
                  </a:schemeClr>
                </a:solidFill>
              </a:rPr>
              <a:t>Allows the administrator (Mr Wang) to login to access the </a:t>
            </a:r>
            <a:r>
              <a:rPr lang="en-GB" dirty="0" smtClean="0">
                <a:solidFill>
                  <a:schemeClr val="tx2">
                    <a:lumMod val="50000"/>
                  </a:schemeClr>
                </a:solidFill>
              </a:rPr>
              <a:t>user management </a:t>
            </a:r>
            <a:r>
              <a:rPr lang="en-GB" dirty="0">
                <a:solidFill>
                  <a:schemeClr val="tx2">
                    <a:lumMod val="50000"/>
                  </a:schemeClr>
                </a:solidFill>
              </a:rPr>
              <a:t>and login module</a:t>
            </a:r>
          </a:p>
          <a:p>
            <a:pPr marL="457200" lvl="0" indent="-228600" rtl="0">
              <a:spcBef>
                <a:spcPts val="0"/>
              </a:spcBef>
              <a:buChar char="-"/>
            </a:pPr>
            <a:r>
              <a:rPr lang="en-GB" dirty="0">
                <a:solidFill>
                  <a:schemeClr val="tx2">
                    <a:lumMod val="50000"/>
                  </a:schemeClr>
                </a:solidFill>
              </a:rPr>
              <a:t>Allow administrator to create staff accounts</a:t>
            </a:r>
          </a:p>
          <a:p>
            <a:pPr marL="457200" lvl="0" indent="-228600" rtl="0">
              <a:spcBef>
                <a:spcPts val="0"/>
              </a:spcBef>
              <a:buChar char="-"/>
            </a:pPr>
            <a:r>
              <a:rPr lang="en-GB" dirty="0">
                <a:solidFill>
                  <a:schemeClr val="tx2">
                    <a:lumMod val="50000"/>
                  </a:schemeClr>
                </a:solidFill>
              </a:rPr>
              <a:t>Allow administrator to retrieve staff account details by account Id</a:t>
            </a:r>
          </a:p>
          <a:p>
            <a:pPr marL="457200" lvl="0" indent="-228600" rtl="0">
              <a:spcBef>
                <a:spcPts val="0"/>
              </a:spcBef>
              <a:buChar char="-"/>
            </a:pPr>
            <a:r>
              <a:rPr lang="en-GB" dirty="0">
                <a:solidFill>
                  <a:schemeClr val="tx2">
                    <a:lumMod val="50000"/>
                  </a:schemeClr>
                </a:solidFill>
              </a:rPr>
              <a:t>Allow administrator to update staff account details</a:t>
            </a:r>
          </a:p>
          <a:p>
            <a:pPr marL="457200" lvl="0" indent="-228600">
              <a:spcBef>
                <a:spcPts val="0"/>
              </a:spcBef>
              <a:buChar char="-"/>
            </a:pPr>
            <a:r>
              <a:rPr lang="en-GB" dirty="0">
                <a:solidFill>
                  <a:schemeClr val="tx2">
                    <a:lumMod val="50000"/>
                  </a:schemeClr>
                </a:solidFill>
              </a:rPr>
              <a:t>Allow administrator to delete staff account by account Id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Introduction</a:t>
            </a:r>
          </a:p>
        </p:txBody>
      </p:sp>
      <p:sp>
        <p:nvSpPr>
          <p:cNvPr id="93" name="Shape 9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GB" dirty="0"/>
              <a:t>Proposed Hotel Management Features and Modules:</a:t>
            </a:r>
          </a:p>
          <a:p>
            <a:pPr marL="457200" lvl="0" indent="-228600" rtl="0">
              <a:spcBef>
                <a:spcPts val="0"/>
              </a:spcBef>
              <a:buAutoNum type="arabicPeriod"/>
            </a:pPr>
            <a:r>
              <a:rPr lang="en-GB" dirty="0"/>
              <a:t>Guests and Booking Module (Nigel)</a:t>
            </a:r>
          </a:p>
          <a:p>
            <a:pPr marL="457200" lvl="0" indent="-228600" rtl="0">
              <a:spcBef>
                <a:spcPts val="0"/>
              </a:spcBef>
              <a:buAutoNum type="arabicPeriod"/>
            </a:pPr>
            <a:r>
              <a:rPr lang="en-GB" dirty="0"/>
              <a:t>Housekeeping and Staff Management Module (</a:t>
            </a:r>
            <a:r>
              <a:rPr lang="en-GB" dirty="0" err="1"/>
              <a:t>Riduwan</a:t>
            </a:r>
            <a:r>
              <a:rPr lang="en-GB" dirty="0"/>
              <a:t>)</a:t>
            </a:r>
          </a:p>
          <a:p>
            <a:pPr marL="457200" lvl="0" indent="-228600" rtl="0">
              <a:spcBef>
                <a:spcPts val="0"/>
              </a:spcBef>
              <a:buAutoNum type="arabicPeriod"/>
            </a:pPr>
            <a:r>
              <a:rPr lang="en-GB" dirty="0"/>
              <a:t>User management and login creation Module (Junjie)</a:t>
            </a:r>
          </a:p>
          <a:p>
            <a:pPr marL="457200" lvl="0" indent="-228600">
              <a:spcBef>
                <a:spcPts val="0"/>
              </a:spcBef>
              <a:buAutoNum type="arabicPeriod"/>
            </a:pPr>
            <a:r>
              <a:rPr lang="en-GB" dirty="0" smtClean="0"/>
              <a:t>Restaurant booking module (</a:t>
            </a:r>
            <a:r>
              <a:rPr lang="en-GB" dirty="0" err="1" smtClean="0"/>
              <a:t>Zulafandi</a:t>
            </a:r>
            <a:r>
              <a:rPr lang="en-GB"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Login</a:t>
            </a:r>
          </a:p>
        </p:txBody>
      </p:sp>
      <p:sp>
        <p:nvSpPr>
          <p:cNvPr id="282" name="Shape 282"/>
          <p:cNvSpPr txBox="1">
            <a:spLocks noGrp="1"/>
          </p:cNvSpPr>
          <p:nvPr>
            <p:ph type="body" idx="1"/>
          </p:nvPr>
        </p:nvSpPr>
        <p:spPr>
          <a:xfrm>
            <a:off x="311700" y="1046725"/>
            <a:ext cx="8520600" cy="3339000"/>
          </a:xfrm>
          <a:prstGeom prst="rect">
            <a:avLst/>
          </a:prstGeom>
        </p:spPr>
        <p:txBody>
          <a:bodyPr lIns="91425" tIns="91425" rIns="91425" bIns="91425" anchor="t" anchorCtr="0">
            <a:noAutofit/>
          </a:bodyPr>
          <a:lstStyle/>
          <a:p>
            <a:pPr lvl="0">
              <a:spcBef>
                <a:spcPts val="0"/>
              </a:spcBef>
              <a:buNone/>
            </a:pPr>
            <a:r>
              <a:rPr lang="en-GB"/>
              <a:t>Allows users such as the administrator to login</a:t>
            </a:r>
          </a:p>
        </p:txBody>
      </p:sp>
      <p:pic>
        <p:nvPicPr>
          <p:cNvPr id="283" name="Shape 283"/>
          <p:cNvPicPr preferRelativeResize="0"/>
          <p:nvPr/>
        </p:nvPicPr>
        <p:blipFill>
          <a:blip r:embed="rId3">
            <a:alphaModFix/>
          </a:blip>
          <a:stretch>
            <a:fillRect/>
          </a:stretch>
        </p:blipFill>
        <p:spPr>
          <a:xfrm>
            <a:off x="385349" y="1589600"/>
            <a:ext cx="4897150" cy="1803075"/>
          </a:xfrm>
          <a:prstGeom prst="rect">
            <a:avLst/>
          </a:prstGeom>
          <a:noFill/>
          <a:ln>
            <a:noFill/>
          </a:ln>
        </p:spPr>
      </p:pic>
      <p:pic>
        <p:nvPicPr>
          <p:cNvPr id="284" name="Shape 284"/>
          <p:cNvPicPr preferRelativeResize="0"/>
          <p:nvPr/>
        </p:nvPicPr>
        <p:blipFill>
          <a:blip r:embed="rId4">
            <a:alphaModFix/>
          </a:blip>
          <a:stretch>
            <a:fillRect/>
          </a:stretch>
        </p:blipFill>
        <p:spPr>
          <a:xfrm>
            <a:off x="5628262" y="1506187"/>
            <a:ext cx="3038475" cy="2247900"/>
          </a:xfrm>
          <a:prstGeom prst="rect">
            <a:avLst/>
          </a:prstGeom>
          <a:noFill/>
          <a:ln>
            <a:noFill/>
          </a:ln>
        </p:spPr>
      </p:pic>
      <p:cxnSp>
        <p:nvCxnSpPr>
          <p:cNvPr id="285" name="Shape 285"/>
          <p:cNvCxnSpPr/>
          <p:nvPr/>
        </p:nvCxnSpPr>
        <p:spPr>
          <a:xfrm rot="10800000" flipH="1">
            <a:off x="6562100" y="3754100"/>
            <a:ext cx="198600" cy="287400"/>
          </a:xfrm>
          <a:prstGeom prst="straightConnector1">
            <a:avLst/>
          </a:prstGeom>
          <a:noFill/>
          <a:ln w="9525" cap="flat" cmpd="sng">
            <a:solidFill>
              <a:schemeClr val="dk2"/>
            </a:solidFill>
            <a:prstDash val="solid"/>
            <a:round/>
            <a:headEnd type="none" w="lg" len="lg"/>
            <a:tailEnd type="triangle" w="lg" len="lg"/>
          </a:ln>
        </p:spPr>
      </p:cxnSp>
      <p:cxnSp>
        <p:nvCxnSpPr>
          <p:cNvPr id="286" name="Shape 286"/>
          <p:cNvCxnSpPr/>
          <p:nvPr/>
        </p:nvCxnSpPr>
        <p:spPr>
          <a:xfrm rot="10800000" flipH="1">
            <a:off x="7144775" y="3754100"/>
            <a:ext cx="198600" cy="287400"/>
          </a:xfrm>
          <a:prstGeom prst="straightConnector1">
            <a:avLst/>
          </a:prstGeom>
          <a:noFill/>
          <a:ln w="9525" cap="flat" cmpd="sng">
            <a:solidFill>
              <a:schemeClr val="dk2"/>
            </a:solidFill>
            <a:prstDash val="solid"/>
            <a:round/>
            <a:headEnd type="none" w="lg" len="lg"/>
            <a:tailEnd type="triangle" w="lg" len="lg"/>
          </a:ln>
        </p:spPr>
      </p:cxnSp>
      <p:sp>
        <p:nvSpPr>
          <p:cNvPr id="287" name="Shape 287"/>
          <p:cNvSpPr txBox="1"/>
          <p:nvPr/>
        </p:nvSpPr>
        <p:spPr>
          <a:xfrm>
            <a:off x="437525" y="3829550"/>
            <a:ext cx="4792800" cy="6420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latin typeface="Roboto" panose="020B0604020202020204" charset="0"/>
                <a:ea typeface="Roboto" panose="020B0604020202020204" charset="0"/>
                <a:cs typeface="Roboto" panose="020B0604020202020204" charset="0"/>
              </a:rPr>
              <a:t>As long as the user enters the correct username and password that is in the database, the login would be successful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Error handling in login</a:t>
            </a:r>
          </a:p>
        </p:txBody>
      </p:sp>
      <p:sp>
        <p:nvSpPr>
          <p:cNvPr id="293" name="Shape 29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294" name="Shape 294"/>
          <p:cNvPicPr preferRelativeResize="0"/>
          <p:nvPr/>
        </p:nvPicPr>
        <p:blipFill>
          <a:blip r:embed="rId3">
            <a:alphaModFix/>
          </a:blip>
          <a:stretch>
            <a:fillRect/>
          </a:stretch>
        </p:blipFill>
        <p:spPr>
          <a:xfrm>
            <a:off x="311700" y="1365850"/>
            <a:ext cx="4521200" cy="2513424"/>
          </a:xfrm>
          <a:prstGeom prst="rect">
            <a:avLst/>
          </a:prstGeom>
          <a:noFill/>
          <a:ln>
            <a:noFill/>
          </a:ln>
        </p:spPr>
      </p:pic>
      <p:sp>
        <p:nvSpPr>
          <p:cNvPr id="295" name="Shape 295"/>
          <p:cNvSpPr txBox="1"/>
          <p:nvPr/>
        </p:nvSpPr>
        <p:spPr>
          <a:xfrm>
            <a:off x="5264600" y="1289650"/>
            <a:ext cx="3257100" cy="30450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latin typeface="Roboto" panose="020B0604020202020204" charset="0"/>
                <a:ea typeface="Roboto" panose="020B0604020202020204" charset="0"/>
                <a:cs typeface="Roboto" panose="020B0604020202020204" charset="0"/>
              </a:rPr>
              <a:t>When the users wrong username and password, for example a account that is not existing. A error message in the form of a message box would be shown “Username and Password does not match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Create Account</a:t>
            </a:r>
          </a:p>
        </p:txBody>
      </p:sp>
      <p:sp>
        <p:nvSpPr>
          <p:cNvPr id="301" name="Shape 301"/>
          <p:cNvSpPr txBox="1">
            <a:spLocks noGrp="1"/>
          </p:cNvSpPr>
          <p:nvPr>
            <p:ph type="body" idx="1"/>
          </p:nvPr>
        </p:nvSpPr>
        <p:spPr>
          <a:xfrm>
            <a:off x="311700" y="1193525"/>
            <a:ext cx="8520600" cy="3339000"/>
          </a:xfrm>
          <a:prstGeom prst="rect">
            <a:avLst/>
          </a:prstGeom>
        </p:spPr>
        <p:txBody>
          <a:bodyPr lIns="91425" tIns="91425" rIns="91425" bIns="91425" anchor="t" anchorCtr="0">
            <a:noAutofit/>
          </a:bodyPr>
          <a:lstStyle/>
          <a:p>
            <a:pPr lvl="0">
              <a:spcBef>
                <a:spcPts val="0"/>
              </a:spcBef>
              <a:buNone/>
            </a:pPr>
            <a:r>
              <a:rPr lang="en-GB"/>
              <a:t>Allow the administrator to create employees/administrator account</a:t>
            </a:r>
          </a:p>
        </p:txBody>
      </p:sp>
      <p:pic>
        <p:nvPicPr>
          <p:cNvPr id="302" name="Shape 302"/>
          <p:cNvPicPr preferRelativeResize="0"/>
          <p:nvPr/>
        </p:nvPicPr>
        <p:blipFill>
          <a:blip r:embed="rId3">
            <a:alphaModFix/>
          </a:blip>
          <a:stretch>
            <a:fillRect/>
          </a:stretch>
        </p:blipFill>
        <p:spPr>
          <a:xfrm>
            <a:off x="432812" y="1786700"/>
            <a:ext cx="2638425" cy="2152650"/>
          </a:xfrm>
          <a:prstGeom prst="rect">
            <a:avLst/>
          </a:prstGeom>
          <a:noFill/>
          <a:ln>
            <a:noFill/>
          </a:ln>
        </p:spPr>
      </p:pic>
      <p:pic>
        <p:nvPicPr>
          <p:cNvPr id="303" name="Shape 303"/>
          <p:cNvPicPr preferRelativeResize="0"/>
          <p:nvPr/>
        </p:nvPicPr>
        <p:blipFill>
          <a:blip r:embed="rId4">
            <a:alphaModFix/>
          </a:blip>
          <a:stretch>
            <a:fillRect/>
          </a:stretch>
        </p:blipFill>
        <p:spPr>
          <a:xfrm>
            <a:off x="3269287" y="1871425"/>
            <a:ext cx="3095625" cy="2209800"/>
          </a:xfrm>
          <a:prstGeom prst="rect">
            <a:avLst/>
          </a:prstGeom>
          <a:noFill/>
          <a:ln>
            <a:noFill/>
          </a:ln>
        </p:spPr>
      </p:pic>
      <p:cxnSp>
        <p:nvCxnSpPr>
          <p:cNvPr id="304" name="Shape 304"/>
          <p:cNvCxnSpPr/>
          <p:nvPr/>
        </p:nvCxnSpPr>
        <p:spPr>
          <a:xfrm rot="10800000" flipH="1">
            <a:off x="4192225" y="4041500"/>
            <a:ext cx="218400" cy="138900"/>
          </a:xfrm>
          <a:prstGeom prst="straightConnector1">
            <a:avLst/>
          </a:prstGeom>
          <a:noFill/>
          <a:ln w="9525" cap="flat" cmpd="sng">
            <a:solidFill>
              <a:schemeClr val="dk2"/>
            </a:solidFill>
            <a:prstDash val="solid"/>
            <a:round/>
            <a:headEnd type="none" w="lg" len="lg"/>
            <a:tailEnd type="triangle" w="lg" len="lg"/>
          </a:ln>
        </p:spPr>
      </p:cxnSp>
      <p:cxnSp>
        <p:nvCxnSpPr>
          <p:cNvPr id="305" name="Shape 305"/>
          <p:cNvCxnSpPr/>
          <p:nvPr/>
        </p:nvCxnSpPr>
        <p:spPr>
          <a:xfrm rot="10800000" flipH="1">
            <a:off x="4880825" y="4041500"/>
            <a:ext cx="218400" cy="138900"/>
          </a:xfrm>
          <a:prstGeom prst="straightConnector1">
            <a:avLst/>
          </a:prstGeom>
          <a:noFill/>
          <a:ln w="9525" cap="flat" cmpd="sng">
            <a:solidFill>
              <a:schemeClr val="dk2"/>
            </a:solidFill>
            <a:prstDash val="solid"/>
            <a:round/>
            <a:headEnd type="none" w="lg" len="lg"/>
            <a:tailEnd type="triangle" w="lg" len="lg"/>
          </a:ln>
        </p:spPr>
      </p:cxnSp>
      <p:sp>
        <p:nvSpPr>
          <p:cNvPr id="306" name="Shape 306"/>
          <p:cNvSpPr txBox="1"/>
          <p:nvPr/>
        </p:nvSpPr>
        <p:spPr>
          <a:xfrm>
            <a:off x="6562962" y="1585944"/>
            <a:ext cx="2290500" cy="21171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latin typeface="Roboto" panose="020B0604020202020204" charset="0"/>
                <a:ea typeface="Roboto" panose="020B0604020202020204" charset="0"/>
                <a:cs typeface="Roboto" panose="020B0604020202020204" charset="0"/>
              </a:rPr>
              <a:t>A user account with the username “Test” and password “Test” is created, This is reflected in the database as well. User with the login details could log in with the username and password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232475" y="267975"/>
            <a:ext cx="8520600" cy="607800"/>
          </a:xfrm>
          <a:prstGeom prst="rect">
            <a:avLst/>
          </a:prstGeom>
        </p:spPr>
        <p:txBody>
          <a:bodyPr lIns="91425" tIns="91425" rIns="91425" bIns="91425" anchor="t" anchorCtr="0">
            <a:noAutofit/>
          </a:bodyPr>
          <a:lstStyle/>
          <a:p>
            <a:pPr lvl="0">
              <a:spcBef>
                <a:spcPts val="0"/>
              </a:spcBef>
              <a:buNone/>
            </a:pPr>
            <a:r>
              <a:rPr lang="en-GB"/>
              <a:t>Retrieve Account Information</a:t>
            </a:r>
          </a:p>
        </p:txBody>
      </p:sp>
      <p:sp>
        <p:nvSpPr>
          <p:cNvPr id="312" name="Shape 31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313" name="Shape 313"/>
          <p:cNvPicPr preferRelativeResize="0"/>
          <p:nvPr/>
        </p:nvPicPr>
        <p:blipFill>
          <a:blip r:embed="rId3">
            <a:alphaModFix/>
          </a:blip>
          <a:stretch>
            <a:fillRect/>
          </a:stretch>
        </p:blipFill>
        <p:spPr>
          <a:xfrm>
            <a:off x="6516348" y="1124025"/>
            <a:ext cx="2627650" cy="1875750"/>
          </a:xfrm>
          <a:prstGeom prst="rect">
            <a:avLst/>
          </a:prstGeom>
          <a:noFill/>
          <a:ln>
            <a:noFill/>
          </a:ln>
        </p:spPr>
      </p:pic>
      <p:pic>
        <p:nvPicPr>
          <p:cNvPr id="314" name="Shape 314"/>
          <p:cNvPicPr preferRelativeResize="0"/>
          <p:nvPr/>
        </p:nvPicPr>
        <p:blipFill>
          <a:blip r:embed="rId4">
            <a:alphaModFix/>
          </a:blip>
          <a:stretch>
            <a:fillRect/>
          </a:stretch>
        </p:blipFill>
        <p:spPr>
          <a:xfrm>
            <a:off x="205750" y="971450"/>
            <a:ext cx="6098149" cy="2095350"/>
          </a:xfrm>
          <a:prstGeom prst="rect">
            <a:avLst/>
          </a:prstGeom>
          <a:noFill/>
          <a:ln>
            <a:noFill/>
          </a:ln>
        </p:spPr>
      </p:pic>
      <p:sp>
        <p:nvSpPr>
          <p:cNvPr id="315" name="Shape 315"/>
          <p:cNvSpPr txBox="1"/>
          <p:nvPr/>
        </p:nvSpPr>
        <p:spPr>
          <a:xfrm>
            <a:off x="428225" y="3078275"/>
            <a:ext cx="8129100" cy="12576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latin typeface="Roboto" panose="020B0604020202020204" charset="0"/>
                <a:ea typeface="Roboto" panose="020B0604020202020204" charset="0"/>
                <a:cs typeface="Roboto" panose="020B0604020202020204" charset="0"/>
              </a:rPr>
              <a:t>This function allows us to retrieve account information of a particular person by entering the Account Id. For example, </a:t>
            </a:r>
            <a:r>
              <a:rPr lang="en-GB" sz="1800" dirty="0" err="1">
                <a:solidFill>
                  <a:schemeClr val="tx2">
                    <a:lumMod val="50000"/>
                  </a:schemeClr>
                </a:solidFill>
                <a:latin typeface="Roboto" panose="020B0604020202020204" charset="0"/>
                <a:ea typeface="Roboto" panose="020B0604020202020204" charset="0"/>
                <a:cs typeface="Roboto" panose="020B0604020202020204" charset="0"/>
              </a:rPr>
              <a:t>i</a:t>
            </a:r>
            <a:r>
              <a:rPr lang="en-GB" sz="1800" dirty="0">
                <a:solidFill>
                  <a:schemeClr val="tx2">
                    <a:lumMod val="50000"/>
                  </a:schemeClr>
                </a:solidFill>
                <a:latin typeface="Roboto" panose="020B0604020202020204" charset="0"/>
                <a:ea typeface="Roboto" panose="020B0604020202020204" charset="0"/>
                <a:cs typeface="Roboto" panose="020B0604020202020204" charset="0"/>
              </a:rPr>
              <a:t> want to retrieve information of a user by the account id of 17, it will return username “</a:t>
            </a:r>
            <a:r>
              <a:rPr lang="en-GB" sz="1800" dirty="0" err="1">
                <a:solidFill>
                  <a:schemeClr val="tx2">
                    <a:lumMod val="50000"/>
                  </a:schemeClr>
                </a:solidFill>
                <a:latin typeface="Roboto" panose="020B0604020202020204" charset="0"/>
                <a:ea typeface="Roboto" panose="020B0604020202020204" charset="0"/>
                <a:cs typeface="Roboto" panose="020B0604020202020204" charset="0"/>
              </a:rPr>
              <a:t>MrWang</a:t>
            </a:r>
            <a:r>
              <a:rPr lang="en-GB" sz="1800" dirty="0">
                <a:solidFill>
                  <a:schemeClr val="tx2">
                    <a:lumMod val="50000"/>
                  </a:schemeClr>
                </a:solidFill>
                <a:latin typeface="Roboto" panose="020B0604020202020204" charset="0"/>
                <a:ea typeface="Roboto" panose="020B0604020202020204" charset="0"/>
                <a:cs typeface="Roboto" panose="020B0604020202020204" charset="0"/>
              </a:rPr>
              <a:t>” and password “</a:t>
            </a:r>
            <a:r>
              <a:rPr lang="en-GB" sz="1800" dirty="0" err="1">
                <a:solidFill>
                  <a:schemeClr val="tx2">
                    <a:lumMod val="50000"/>
                  </a:schemeClr>
                </a:solidFill>
                <a:latin typeface="Roboto" panose="020B0604020202020204" charset="0"/>
                <a:ea typeface="Roboto" panose="020B0604020202020204" charset="0"/>
                <a:cs typeface="Roboto" panose="020B0604020202020204" charset="0"/>
              </a:rPr>
              <a:t>MrWang</a:t>
            </a:r>
            <a:r>
              <a:rPr lang="en-GB" sz="1800" dirty="0">
                <a:solidFill>
                  <a:schemeClr val="tx2">
                    <a:lumMod val="50000"/>
                  </a:schemeClr>
                </a:solidFill>
                <a:latin typeface="Roboto" panose="020B0604020202020204" charset="0"/>
                <a:ea typeface="Roboto" panose="020B0604020202020204" charset="0"/>
                <a:cs typeface="Roboto" panose="020B0604020202020204" charset="0"/>
              </a:rPr>
              <a:t>”. </a:t>
            </a:r>
          </a:p>
        </p:txBody>
      </p:sp>
      <p:cxnSp>
        <p:nvCxnSpPr>
          <p:cNvPr id="316" name="Shape 316"/>
          <p:cNvCxnSpPr/>
          <p:nvPr/>
        </p:nvCxnSpPr>
        <p:spPr>
          <a:xfrm rot="10800000" flipH="1">
            <a:off x="6926125" y="2720575"/>
            <a:ext cx="549300" cy="357600"/>
          </a:xfrm>
          <a:prstGeom prst="straightConnector1">
            <a:avLst/>
          </a:prstGeom>
          <a:noFill/>
          <a:ln w="9525" cap="flat" cmpd="sng">
            <a:solidFill>
              <a:schemeClr val="dk2"/>
            </a:solidFill>
            <a:prstDash val="solid"/>
            <a:round/>
            <a:headEnd type="none" w="lg" len="lg"/>
            <a:tailEnd type="triangle" w="lg" len="lg"/>
          </a:ln>
        </p:spPr>
      </p:cxnSp>
      <p:cxnSp>
        <p:nvCxnSpPr>
          <p:cNvPr id="317" name="Shape 317"/>
          <p:cNvCxnSpPr/>
          <p:nvPr/>
        </p:nvCxnSpPr>
        <p:spPr>
          <a:xfrm rot="10800000" flipH="1">
            <a:off x="7475425" y="2720575"/>
            <a:ext cx="549300" cy="357600"/>
          </a:xfrm>
          <a:prstGeom prst="straightConnector1">
            <a:avLst/>
          </a:prstGeom>
          <a:noFill/>
          <a:ln w="9525" cap="flat" cmpd="sng">
            <a:solidFill>
              <a:schemeClr val="dk2"/>
            </a:solidFill>
            <a:prstDash val="solid"/>
            <a:round/>
            <a:headEnd type="none" w="lg" len="lg"/>
            <a:tailEnd type="triangle" w="lg" len="lg"/>
          </a:ln>
        </p:spPr>
      </p:cxnSp>
      <p:cxnSp>
        <p:nvCxnSpPr>
          <p:cNvPr id="318" name="Shape 318"/>
          <p:cNvCxnSpPr/>
          <p:nvPr/>
        </p:nvCxnSpPr>
        <p:spPr>
          <a:xfrm rot="10800000" flipH="1">
            <a:off x="8283000" y="2720575"/>
            <a:ext cx="549300" cy="357600"/>
          </a:xfrm>
          <a:prstGeom prst="straightConnector1">
            <a:avLst/>
          </a:prstGeom>
          <a:noFill/>
          <a:ln w="9525" cap="flat" cmpd="sng">
            <a:solidFill>
              <a:schemeClr val="dk2"/>
            </a:solidFill>
            <a:prstDash val="solid"/>
            <a:round/>
            <a:headEnd type="none" w="lg" len="lg"/>
            <a:tailEnd type="triangle" w="lg" len="lg"/>
          </a:ln>
        </p:spPr>
      </p:cxnSp>
      <p:cxnSp>
        <p:nvCxnSpPr>
          <p:cNvPr id="319" name="Shape 319"/>
          <p:cNvCxnSpPr/>
          <p:nvPr/>
        </p:nvCxnSpPr>
        <p:spPr>
          <a:xfrm rot="10800000" flipH="1">
            <a:off x="507450" y="1840325"/>
            <a:ext cx="549300" cy="357600"/>
          </a:xfrm>
          <a:prstGeom prst="straightConnector1">
            <a:avLst/>
          </a:prstGeom>
          <a:noFill/>
          <a:ln w="9525" cap="flat" cmpd="sng">
            <a:solidFill>
              <a:schemeClr val="dk2"/>
            </a:solidFill>
            <a:prstDash val="solid"/>
            <a:round/>
            <a:headEnd type="none" w="lg" len="lg"/>
            <a:tailEnd type="triangle" w="lg" len="lg"/>
          </a:ln>
        </p:spPr>
      </p:cxnSp>
      <p:cxnSp>
        <p:nvCxnSpPr>
          <p:cNvPr id="320" name="Shape 320"/>
          <p:cNvCxnSpPr/>
          <p:nvPr/>
        </p:nvCxnSpPr>
        <p:spPr>
          <a:xfrm rot="10800000" flipH="1">
            <a:off x="452075" y="2565975"/>
            <a:ext cx="549300" cy="357600"/>
          </a:xfrm>
          <a:prstGeom prst="straightConnector1">
            <a:avLst/>
          </a:prstGeom>
          <a:noFill/>
          <a:ln w="9525" cap="flat" cmpd="sng">
            <a:solidFill>
              <a:schemeClr val="dk2"/>
            </a:solidFill>
            <a:prstDash val="solid"/>
            <a:round/>
            <a:headEnd type="none" w="lg" len="lg"/>
            <a:tailEnd type="triangle" w="lg" len="lg"/>
          </a:ln>
        </p:spPr>
      </p:cxnSp>
      <p:cxnSp>
        <p:nvCxnSpPr>
          <p:cNvPr id="321" name="Shape 321"/>
          <p:cNvCxnSpPr/>
          <p:nvPr/>
        </p:nvCxnSpPr>
        <p:spPr>
          <a:xfrm rot="10800000" flipH="1">
            <a:off x="538275" y="2230850"/>
            <a:ext cx="549300" cy="357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Update Account information</a:t>
            </a:r>
          </a:p>
        </p:txBody>
      </p:sp>
      <p:sp>
        <p:nvSpPr>
          <p:cNvPr id="327" name="Shape 327"/>
          <p:cNvSpPr txBox="1">
            <a:spLocks noGrp="1"/>
          </p:cNvSpPr>
          <p:nvPr>
            <p:ph type="body" idx="1"/>
          </p:nvPr>
        </p:nvSpPr>
        <p:spPr>
          <a:xfrm>
            <a:off x="311700" y="1179000"/>
            <a:ext cx="8520600" cy="3339000"/>
          </a:xfrm>
          <a:prstGeom prst="rect">
            <a:avLst/>
          </a:prstGeom>
        </p:spPr>
        <p:txBody>
          <a:bodyPr lIns="91425" tIns="91425" rIns="91425" bIns="91425" anchor="t" anchorCtr="0">
            <a:noAutofit/>
          </a:bodyPr>
          <a:lstStyle/>
          <a:p>
            <a:pPr lvl="0">
              <a:spcBef>
                <a:spcPts val="0"/>
              </a:spcBef>
              <a:buNone/>
            </a:pPr>
            <a:r>
              <a:rPr lang="en-GB"/>
              <a:t>This function allow users to update the username and password of the account by Account  Id. </a:t>
            </a:r>
          </a:p>
        </p:txBody>
      </p:sp>
      <p:pic>
        <p:nvPicPr>
          <p:cNvPr id="328" name="Shape 328"/>
          <p:cNvPicPr preferRelativeResize="0"/>
          <p:nvPr/>
        </p:nvPicPr>
        <p:blipFill>
          <a:blip r:embed="rId3">
            <a:alphaModFix/>
          </a:blip>
          <a:stretch>
            <a:fillRect/>
          </a:stretch>
        </p:blipFill>
        <p:spPr>
          <a:xfrm>
            <a:off x="358025" y="1974476"/>
            <a:ext cx="5136850" cy="2543524"/>
          </a:xfrm>
          <a:prstGeom prst="rect">
            <a:avLst/>
          </a:prstGeom>
          <a:noFill/>
          <a:ln>
            <a:noFill/>
          </a:ln>
        </p:spPr>
      </p:pic>
      <p:pic>
        <p:nvPicPr>
          <p:cNvPr id="329" name="Shape 329"/>
          <p:cNvPicPr preferRelativeResize="0"/>
          <p:nvPr/>
        </p:nvPicPr>
        <p:blipFill>
          <a:blip r:embed="rId4">
            <a:alphaModFix/>
          </a:blip>
          <a:stretch>
            <a:fillRect/>
          </a:stretch>
        </p:blipFill>
        <p:spPr>
          <a:xfrm>
            <a:off x="5679137" y="1974462"/>
            <a:ext cx="2790825" cy="542925"/>
          </a:xfrm>
          <a:prstGeom prst="rect">
            <a:avLst/>
          </a:prstGeom>
          <a:noFill/>
          <a:ln>
            <a:noFill/>
          </a:ln>
        </p:spPr>
      </p:pic>
      <p:pic>
        <p:nvPicPr>
          <p:cNvPr id="330" name="Shape 330"/>
          <p:cNvPicPr preferRelativeResize="0"/>
          <p:nvPr/>
        </p:nvPicPr>
        <p:blipFill>
          <a:blip r:embed="rId5">
            <a:alphaModFix/>
          </a:blip>
          <a:stretch>
            <a:fillRect/>
          </a:stretch>
        </p:blipFill>
        <p:spPr>
          <a:xfrm>
            <a:off x="5826787" y="2750887"/>
            <a:ext cx="2495550" cy="542925"/>
          </a:xfrm>
          <a:prstGeom prst="rect">
            <a:avLst/>
          </a:prstGeom>
          <a:noFill/>
          <a:ln>
            <a:noFill/>
          </a:ln>
        </p:spPr>
      </p:pic>
      <p:cxnSp>
        <p:nvCxnSpPr>
          <p:cNvPr id="331" name="Shape 331"/>
          <p:cNvCxnSpPr>
            <a:stCxn id="329" idx="2"/>
          </p:cNvCxnSpPr>
          <p:nvPr/>
        </p:nvCxnSpPr>
        <p:spPr>
          <a:xfrm>
            <a:off x="7074550" y="2517387"/>
            <a:ext cx="10500" cy="200100"/>
          </a:xfrm>
          <a:prstGeom prst="straightConnector1">
            <a:avLst/>
          </a:prstGeom>
          <a:noFill/>
          <a:ln w="9525" cap="flat" cmpd="sng">
            <a:solidFill>
              <a:schemeClr val="dk2"/>
            </a:solidFill>
            <a:prstDash val="solid"/>
            <a:round/>
            <a:headEnd type="none" w="lg" len="lg"/>
            <a:tailEnd type="triangle" w="lg" len="lg"/>
          </a:ln>
        </p:spPr>
      </p:cxnSp>
      <p:sp>
        <p:nvSpPr>
          <p:cNvPr id="332" name="Shape 332"/>
          <p:cNvSpPr txBox="1"/>
          <p:nvPr/>
        </p:nvSpPr>
        <p:spPr>
          <a:xfrm>
            <a:off x="5595099" y="3327212"/>
            <a:ext cx="2958900" cy="10326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latin typeface="Roboto" panose="020B0604020202020204" charset="0"/>
                <a:ea typeface="Roboto" panose="020B0604020202020204" charset="0"/>
                <a:cs typeface="Roboto" panose="020B0604020202020204" charset="0"/>
              </a:rPr>
              <a:t>Upon Clicking update, the password “</a:t>
            </a:r>
            <a:r>
              <a:rPr lang="en-GB" sz="1800" dirty="0" err="1">
                <a:solidFill>
                  <a:schemeClr val="tx2">
                    <a:lumMod val="50000"/>
                  </a:schemeClr>
                </a:solidFill>
                <a:latin typeface="Roboto" panose="020B0604020202020204" charset="0"/>
                <a:ea typeface="Roboto" panose="020B0604020202020204" charset="0"/>
                <a:cs typeface="Roboto" panose="020B0604020202020204" charset="0"/>
              </a:rPr>
              <a:t>MrWang</a:t>
            </a:r>
            <a:r>
              <a:rPr lang="en-GB" sz="1800" dirty="0">
                <a:solidFill>
                  <a:schemeClr val="tx2">
                    <a:lumMod val="50000"/>
                  </a:schemeClr>
                </a:solidFill>
                <a:latin typeface="Roboto" panose="020B0604020202020204" charset="0"/>
                <a:ea typeface="Roboto" panose="020B0604020202020204" charset="0"/>
                <a:cs typeface="Roboto" panose="020B0604020202020204" charset="0"/>
              </a:rPr>
              <a:t>” with the Account Id 17 will be changed to “hi”. </a:t>
            </a:r>
          </a:p>
        </p:txBody>
      </p:sp>
      <p:cxnSp>
        <p:nvCxnSpPr>
          <p:cNvPr id="333" name="Shape 333"/>
          <p:cNvCxnSpPr/>
          <p:nvPr/>
        </p:nvCxnSpPr>
        <p:spPr>
          <a:xfrm rot="10800000" flipH="1">
            <a:off x="471975" y="2915950"/>
            <a:ext cx="496500" cy="2715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Delete User Account </a:t>
            </a:r>
          </a:p>
        </p:txBody>
      </p:sp>
      <p:sp>
        <p:nvSpPr>
          <p:cNvPr id="339" name="Shape 339"/>
          <p:cNvSpPr txBox="1">
            <a:spLocks noGrp="1"/>
          </p:cNvSpPr>
          <p:nvPr>
            <p:ph type="body" idx="1"/>
          </p:nvPr>
        </p:nvSpPr>
        <p:spPr>
          <a:xfrm>
            <a:off x="311700" y="1262975"/>
            <a:ext cx="3698724" cy="2805591"/>
          </a:xfrm>
          <a:prstGeom prst="rect">
            <a:avLst/>
          </a:prstGeom>
        </p:spPr>
        <p:txBody>
          <a:bodyPr lIns="91425" tIns="91425" rIns="91425" bIns="91425" anchor="t" anchorCtr="0">
            <a:noAutofit/>
          </a:bodyPr>
          <a:lstStyle/>
          <a:p>
            <a:pPr lvl="0">
              <a:spcBef>
                <a:spcPts val="0"/>
              </a:spcBef>
              <a:buNone/>
            </a:pPr>
            <a:r>
              <a:rPr lang="en-GB" dirty="0"/>
              <a:t>This function allows the administrator to delete a account</a:t>
            </a:r>
          </a:p>
        </p:txBody>
      </p:sp>
      <p:pic>
        <p:nvPicPr>
          <p:cNvPr id="340" name="Shape 340"/>
          <p:cNvPicPr preferRelativeResize="0"/>
          <p:nvPr/>
        </p:nvPicPr>
        <p:blipFill>
          <a:blip r:embed="rId3">
            <a:alphaModFix/>
          </a:blip>
          <a:stretch>
            <a:fillRect/>
          </a:stretch>
        </p:blipFill>
        <p:spPr>
          <a:xfrm>
            <a:off x="335593" y="2121625"/>
            <a:ext cx="2133600" cy="2371725"/>
          </a:xfrm>
          <a:prstGeom prst="rect">
            <a:avLst/>
          </a:prstGeom>
          <a:noFill/>
          <a:ln>
            <a:noFill/>
          </a:ln>
        </p:spPr>
      </p:pic>
      <p:pic>
        <p:nvPicPr>
          <p:cNvPr id="341" name="Shape 341"/>
          <p:cNvPicPr preferRelativeResize="0"/>
          <p:nvPr/>
        </p:nvPicPr>
        <p:blipFill>
          <a:blip r:embed="rId4">
            <a:alphaModFix/>
          </a:blip>
          <a:stretch>
            <a:fillRect/>
          </a:stretch>
        </p:blipFill>
        <p:spPr>
          <a:xfrm>
            <a:off x="4395212" y="203225"/>
            <a:ext cx="2791475" cy="1992675"/>
          </a:xfrm>
          <a:prstGeom prst="rect">
            <a:avLst/>
          </a:prstGeom>
          <a:noFill/>
          <a:ln>
            <a:noFill/>
          </a:ln>
        </p:spPr>
      </p:pic>
      <p:pic>
        <p:nvPicPr>
          <p:cNvPr id="342" name="Shape 342"/>
          <p:cNvPicPr preferRelativeResize="0"/>
          <p:nvPr/>
        </p:nvPicPr>
        <p:blipFill>
          <a:blip r:embed="rId5">
            <a:alphaModFix/>
          </a:blip>
          <a:stretch>
            <a:fillRect/>
          </a:stretch>
        </p:blipFill>
        <p:spPr>
          <a:xfrm>
            <a:off x="2116259" y="2360125"/>
            <a:ext cx="1819275" cy="1466850"/>
          </a:xfrm>
          <a:prstGeom prst="rect">
            <a:avLst/>
          </a:prstGeom>
          <a:noFill/>
          <a:ln>
            <a:noFill/>
          </a:ln>
        </p:spPr>
      </p:pic>
      <p:pic>
        <p:nvPicPr>
          <p:cNvPr id="343" name="Shape 343"/>
          <p:cNvPicPr preferRelativeResize="0"/>
          <p:nvPr/>
        </p:nvPicPr>
        <p:blipFill>
          <a:blip r:embed="rId6">
            <a:alphaModFix/>
          </a:blip>
          <a:stretch>
            <a:fillRect/>
          </a:stretch>
        </p:blipFill>
        <p:spPr>
          <a:xfrm>
            <a:off x="4138687" y="2347550"/>
            <a:ext cx="3048000" cy="2209800"/>
          </a:xfrm>
          <a:prstGeom prst="rect">
            <a:avLst/>
          </a:prstGeom>
          <a:noFill/>
          <a:ln>
            <a:noFill/>
          </a:ln>
        </p:spPr>
      </p:pic>
      <p:cxnSp>
        <p:nvCxnSpPr>
          <p:cNvPr id="344" name="Shape 344"/>
          <p:cNvCxnSpPr/>
          <p:nvPr/>
        </p:nvCxnSpPr>
        <p:spPr>
          <a:xfrm flipH="1">
            <a:off x="5344075" y="2121625"/>
            <a:ext cx="6600" cy="238500"/>
          </a:xfrm>
          <a:prstGeom prst="straightConnector1">
            <a:avLst/>
          </a:prstGeom>
          <a:noFill/>
          <a:ln w="9525" cap="flat" cmpd="sng">
            <a:solidFill>
              <a:schemeClr val="dk2"/>
            </a:solidFill>
            <a:prstDash val="solid"/>
            <a:round/>
            <a:headEnd type="none" w="lg" len="lg"/>
            <a:tailEnd type="triangle" w="lg" len="lg"/>
          </a:ln>
        </p:spPr>
      </p:cxnSp>
      <p:sp>
        <p:nvSpPr>
          <p:cNvPr id="345" name="Shape 345"/>
          <p:cNvSpPr txBox="1"/>
          <p:nvPr/>
        </p:nvSpPr>
        <p:spPr>
          <a:xfrm>
            <a:off x="7495594" y="412100"/>
            <a:ext cx="1529100" cy="1211400"/>
          </a:xfrm>
          <a:prstGeom prst="rect">
            <a:avLst/>
          </a:prstGeom>
          <a:noFill/>
          <a:ln>
            <a:noFill/>
          </a:ln>
        </p:spPr>
        <p:txBody>
          <a:bodyPr lIns="91425" tIns="91425" rIns="91425" bIns="91425" anchor="t" anchorCtr="0">
            <a:noAutofit/>
          </a:bodyPr>
          <a:lstStyle/>
          <a:p>
            <a:pPr lvl="0">
              <a:spcBef>
                <a:spcPts val="0"/>
              </a:spcBef>
              <a:buNone/>
            </a:pPr>
            <a:r>
              <a:rPr lang="en-GB" sz="1800" dirty="0">
                <a:solidFill>
                  <a:schemeClr val="tx2">
                    <a:lumMod val="50000"/>
                  </a:schemeClr>
                </a:solidFill>
              </a:rPr>
              <a:t>As can be seen, the account with account Id 19 is deleted from the database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52825" y="668950"/>
            <a:ext cx="8520600" cy="607800"/>
          </a:xfrm>
          <a:prstGeom prst="rect">
            <a:avLst/>
          </a:prstGeom>
        </p:spPr>
        <p:txBody>
          <a:bodyPr lIns="91425" tIns="91425" rIns="91425" bIns="91425" anchor="t" anchorCtr="0">
            <a:noAutofit/>
          </a:bodyPr>
          <a:lstStyle/>
          <a:p>
            <a:pPr lvl="0">
              <a:spcBef>
                <a:spcPts val="0"/>
              </a:spcBef>
              <a:buNone/>
            </a:pPr>
            <a:r>
              <a:rPr lang="en-US" dirty="0" smtClean="0"/>
              <a:t>Restaurant Booking Module - Zulafandi</a:t>
            </a:r>
            <a:endParaRPr dirty="0"/>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new </a:t>
            </a:r>
            <a:r>
              <a:rPr lang="en-GB" sz="1800" dirty="0" smtClean="0">
                <a:solidFill>
                  <a:schemeClr val="tx2">
                    <a:lumMod val="50000"/>
                  </a:schemeClr>
                </a:solidFill>
                <a:latin typeface="Arial"/>
                <a:ea typeface="Arial"/>
                <a:cs typeface="Arial"/>
                <a:sym typeface="Arial"/>
              </a:rPr>
              <a:t>user</a:t>
            </a:r>
            <a:r>
              <a:rPr lang="en-GB" sz="1800" dirty="0" smtClean="0">
                <a:solidFill>
                  <a:schemeClr val="tx2">
                    <a:lumMod val="50000"/>
                  </a:schemeClr>
                </a:solidFill>
                <a:latin typeface="Arial"/>
                <a:ea typeface="Arial"/>
                <a:cs typeface="Arial"/>
                <a:sym typeface="Arial"/>
              </a:rPr>
              <a:t> </a:t>
            </a:r>
            <a:r>
              <a:rPr lang="en-GB" sz="1800" dirty="0">
                <a:solidFill>
                  <a:schemeClr val="tx2">
                    <a:lumMod val="50000"/>
                  </a:schemeClr>
                </a:solidFill>
                <a:latin typeface="Arial"/>
                <a:ea typeface="Arial"/>
                <a:cs typeface="Arial"/>
                <a:sym typeface="Arial"/>
              </a:rPr>
              <a:t>to be created inside the database</a:t>
            </a:r>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the retrieving information of </a:t>
            </a:r>
            <a:r>
              <a:rPr lang="en-GB" sz="1800" dirty="0" smtClean="0">
                <a:solidFill>
                  <a:schemeClr val="tx2">
                    <a:lumMod val="50000"/>
                  </a:schemeClr>
                </a:solidFill>
                <a:latin typeface="Arial"/>
                <a:ea typeface="Arial"/>
                <a:cs typeface="Arial"/>
                <a:sym typeface="Arial"/>
              </a:rPr>
              <a:t>booking</a:t>
            </a:r>
            <a:endParaRPr lang="en-GB" sz="1800" dirty="0">
              <a:solidFill>
                <a:schemeClr val="tx2">
                  <a:lumMod val="50000"/>
                </a:schemeClr>
              </a:solidFill>
              <a:latin typeface="Arial"/>
              <a:ea typeface="Arial"/>
              <a:cs typeface="Arial"/>
              <a:sym typeface="Arial"/>
            </a:endParaRPr>
          </a:p>
          <a:p>
            <a:pPr marL="457200" lvl="0" indent="-342900" rtl="0">
              <a:lnSpc>
                <a:spcPct val="150000"/>
              </a:lnSpc>
              <a:spcBef>
                <a:spcPts val="0"/>
              </a:spcBef>
              <a:buClr>
                <a:srgbClr val="000000"/>
              </a:buClr>
              <a:buSzPct val="100000"/>
              <a:buFont typeface="Arial"/>
              <a:buChar char="●"/>
            </a:pPr>
            <a:r>
              <a:rPr lang="en-GB" sz="1800" dirty="0">
                <a:solidFill>
                  <a:schemeClr val="tx2">
                    <a:lumMod val="50000"/>
                  </a:schemeClr>
                </a:solidFill>
                <a:latin typeface="Arial"/>
                <a:ea typeface="Arial"/>
                <a:cs typeface="Arial"/>
                <a:sym typeface="Arial"/>
              </a:rPr>
              <a:t>Allows updating of </a:t>
            </a:r>
            <a:r>
              <a:rPr lang="en-GB" sz="1800" dirty="0" smtClean="0">
                <a:solidFill>
                  <a:schemeClr val="tx2">
                    <a:lumMod val="50000"/>
                  </a:schemeClr>
                </a:solidFill>
                <a:latin typeface="Arial"/>
                <a:ea typeface="Arial"/>
                <a:cs typeface="Arial"/>
                <a:sym typeface="Arial"/>
              </a:rPr>
              <a:t>booking</a:t>
            </a:r>
            <a:r>
              <a:rPr lang="en-GB" sz="1800" dirty="0" smtClean="0">
                <a:solidFill>
                  <a:schemeClr val="tx2">
                    <a:lumMod val="50000"/>
                  </a:schemeClr>
                </a:solidFill>
                <a:latin typeface="Arial"/>
                <a:ea typeface="Arial"/>
                <a:cs typeface="Arial"/>
                <a:sym typeface="Arial"/>
              </a:rPr>
              <a:t> information</a:t>
            </a:r>
            <a:endParaRPr lang="en-GB" sz="1800" dirty="0">
              <a:solidFill>
                <a:schemeClr val="tx2">
                  <a:lumMod val="50000"/>
                </a:schemeClr>
              </a:solidFill>
              <a:latin typeface="Arial"/>
              <a:ea typeface="Arial"/>
              <a:cs typeface="Arial"/>
              <a:sym typeface="Arial"/>
            </a:endParaRPr>
          </a:p>
        </p:txBody>
      </p:sp>
    </p:spTree>
    <p:extLst>
      <p:ext uri="{BB962C8B-B14F-4D97-AF65-F5344CB8AC3E}">
        <p14:creationId xmlns:p14="http://schemas.microsoft.com/office/powerpoint/2010/main" val="212576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Shape 350"/>
          <p:cNvPicPr preferRelativeResize="0"/>
          <p:nvPr/>
        </p:nvPicPr>
        <p:blipFill>
          <a:blip r:embed="rId3">
            <a:alphaModFix/>
          </a:blip>
          <a:stretch>
            <a:fillRect/>
          </a:stretch>
        </p:blipFill>
        <p:spPr>
          <a:xfrm>
            <a:off x="1889774" y="123475"/>
            <a:ext cx="6314000" cy="3356825"/>
          </a:xfrm>
          <a:prstGeom prst="rect">
            <a:avLst/>
          </a:prstGeom>
          <a:noFill/>
          <a:ln>
            <a:noFill/>
          </a:ln>
        </p:spPr>
      </p:pic>
      <p:sp>
        <p:nvSpPr>
          <p:cNvPr id="351" name="Shape 351"/>
          <p:cNvSpPr txBox="1">
            <a:spLocks noGrp="1"/>
          </p:cNvSpPr>
          <p:nvPr>
            <p:ph type="body" idx="1"/>
          </p:nvPr>
        </p:nvSpPr>
        <p:spPr>
          <a:xfrm>
            <a:off x="98800" y="123475"/>
            <a:ext cx="2014200" cy="2413800"/>
          </a:xfrm>
          <a:prstGeom prst="rect">
            <a:avLst/>
          </a:prstGeom>
        </p:spPr>
        <p:txBody>
          <a:bodyPr lIns="91425" tIns="91425" rIns="91425" bIns="91425" anchor="t" anchorCtr="0">
            <a:noAutofit/>
          </a:bodyPr>
          <a:lstStyle/>
          <a:p>
            <a:pPr lvl="0" rtl="0">
              <a:spcBef>
                <a:spcPts val="0"/>
              </a:spcBef>
              <a:buNone/>
            </a:pPr>
            <a:r>
              <a:rPr lang="en-GB" b="1" dirty="0">
                <a:solidFill>
                  <a:schemeClr val="dk1"/>
                </a:solidFill>
                <a:latin typeface="Arial"/>
                <a:ea typeface="Arial"/>
                <a:cs typeface="Arial"/>
                <a:sym typeface="Arial"/>
              </a:rPr>
              <a:t>Create Booking</a:t>
            </a:r>
            <a:r>
              <a:rPr lang="en-GB" dirty="0"/>
              <a:t/>
            </a:r>
            <a:br>
              <a:rPr lang="en-GB" dirty="0"/>
            </a:br>
            <a:r>
              <a:rPr lang="en-GB" dirty="0"/>
              <a:t>(</a:t>
            </a:r>
            <a:r>
              <a:rPr lang="en-GB" dirty="0" err="1"/>
              <a:t>Zul</a:t>
            </a:r>
            <a:r>
              <a:rPr lang="en-GB" dirty="0" smtClean="0"/>
              <a:t>)</a:t>
            </a:r>
          </a:p>
          <a:p>
            <a:pPr lvl="0" rtl="0">
              <a:spcBef>
                <a:spcPts val="0"/>
              </a:spcBef>
              <a:buNone/>
            </a:pPr>
            <a:r>
              <a:rPr lang="en-GB" sz="1400" dirty="0">
                <a:solidFill>
                  <a:srgbClr val="000000"/>
                </a:solidFill>
                <a:latin typeface="Arial"/>
                <a:ea typeface="Arial"/>
                <a:cs typeface="Arial"/>
                <a:sym typeface="Arial"/>
              </a:rPr>
              <a:t/>
            </a:r>
            <a:br>
              <a:rPr lang="en-GB" sz="1400" dirty="0">
                <a:solidFill>
                  <a:srgbClr val="000000"/>
                </a:solidFill>
                <a:latin typeface="Arial"/>
                <a:ea typeface="Arial"/>
                <a:cs typeface="Arial"/>
                <a:sym typeface="Arial"/>
              </a:rPr>
            </a:br>
            <a:r>
              <a:rPr lang="en-GB" dirty="0" smtClean="0">
                <a:solidFill>
                  <a:schemeClr val="tx2">
                    <a:lumMod val="50000"/>
                  </a:schemeClr>
                </a:solidFill>
                <a:latin typeface="Roboto" panose="020B0604020202020204" charset="0"/>
                <a:ea typeface="Roboto" panose="020B0604020202020204" charset="0"/>
                <a:cs typeface="Roboto" panose="020B0604020202020204" charset="0"/>
                <a:sym typeface="Arial"/>
              </a:rPr>
              <a:t>Allow </a:t>
            </a: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new</a:t>
            </a:r>
            <a:b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br>
            <a:r>
              <a:rPr lang="en-GB" dirty="0">
                <a:solidFill>
                  <a:schemeClr val="tx2">
                    <a:lumMod val="50000"/>
                  </a:schemeClr>
                </a:solidFill>
                <a:latin typeface="Roboto" panose="020B0604020202020204" charset="0"/>
                <a:ea typeface="Roboto" panose="020B0604020202020204" charset="0"/>
                <a:cs typeface="Roboto" panose="020B0604020202020204" charset="0"/>
                <a:sym typeface="Arial"/>
              </a:rPr>
              <a:t>user to Booking table in the database.</a:t>
            </a:r>
          </a:p>
          <a:p>
            <a:pPr lvl="0" rtl="0">
              <a:spcBef>
                <a:spcPts val="0"/>
              </a:spcBef>
              <a:buNone/>
            </a:pPr>
            <a:endParaRPr dirty="0"/>
          </a:p>
        </p:txBody>
      </p:sp>
      <p:cxnSp>
        <p:nvCxnSpPr>
          <p:cNvPr id="352" name="Shape 352"/>
          <p:cNvCxnSpPr/>
          <p:nvPr/>
        </p:nvCxnSpPr>
        <p:spPr>
          <a:xfrm rot="10800000">
            <a:off x="6388400" y="639775"/>
            <a:ext cx="1906800" cy="201000"/>
          </a:xfrm>
          <a:prstGeom prst="straightConnector1">
            <a:avLst/>
          </a:prstGeom>
          <a:noFill/>
          <a:ln w="9525" cap="flat" cmpd="sng">
            <a:solidFill>
              <a:srgbClr val="FF0000"/>
            </a:solidFill>
            <a:prstDash val="solid"/>
            <a:round/>
            <a:headEnd type="none" w="lg" len="lg"/>
            <a:tailEnd type="triangle" w="lg" len="lg"/>
          </a:ln>
        </p:spPr>
      </p:cxnSp>
      <p:cxnSp>
        <p:nvCxnSpPr>
          <p:cNvPr id="353" name="Shape 353"/>
          <p:cNvCxnSpPr/>
          <p:nvPr/>
        </p:nvCxnSpPr>
        <p:spPr>
          <a:xfrm flipH="1">
            <a:off x="7008200" y="11652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4" name="Shape 354"/>
          <p:cNvCxnSpPr/>
          <p:nvPr/>
        </p:nvCxnSpPr>
        <p:spPr>
          <a:xfrm flipH="1">
            <a:off x="6942675" y="14226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5" name="Shape 355"/>
          <p:cNvCxnSpPr/>
          <p:nvPr/>
        </p:nvCxnSpPr>
        <p:spPr>
          <a:xfrm flipH="1">
            <a:off x="6893525" y="1803437"/>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6" name="Shape 356"/>
          <p:cNvCxnSpPr/>
          <p:nvPr/>
        </p:nvCxnSpPr>
        <p:spPr>
          <a:xfrm flipH="1">
            <a:off x="6492800" y="21173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7" name="Shape 357"/>
          <p:cNvCxnSpPr/>
          <p:nvPr/>
        </p:nvCxnSpPr>
        <p:spPr>
          <a:xfrm flipH="1">
            <a:off x="6492800" y="24417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8" name="Shape 358"/>
          <p:cNvCxnSpPr/>
          <p:nvPr/>
        </p:nvCxnSpPr>
        <p:spPr>
          <a:xfrm flipH="1">
            <a:off x="6440100" y="2766100"/>
            <a:ext cx="643500" cy="9000"/>
          </a:xfrm>
          <a:prstGeom prst="straightConnector1">
            <a:avLst/>
          </a:prstGeom>
          <a:noFill/>
          <a:ln w="9525" cap="flat" cmpd="sng">
            <a:solidFill>
              <a:srgbClr val="FF0000"/>
            </a:solidFill>
            <a:prstDash val="solid"/>
            <a:round/>
            <a:headEnd type="none" w="lg" len="lg"/>
            <a:tailEnd type="triangle" w="lg" len="lg"/>
          </a:ln>
        </p:spPr>
      </p:cxnSp>
      <p:cxnSp>
        <p:nvCxnSpPr>
          <p:cNvPr id="359" name="Shape 359"/>
          <p:cNvCxnSpPr/>
          <p:nvPr/>
        </p:nvCxnSpPr>
        <p:spPr>
          <a:xfrm rot="10800000" flipH="1">
            <a:off x="2620950" y="1467050"/>
            <a:ext cx="491400" cy="720600"/>
          </a:xfrm>
          <a:prstGeom prst="straightConnector1">
            <a:avLst/>
          </a:prstGeom>
          <a:noFill/>
          <a:ln w="9525" cap="flat" cmpd="sng">
            <a:solidFill>
              <a:srgbClr val="FF0000"/>
            </a:solidFill>
            <a:prstDash val="solid"/>
            <a:round/>
            <a:headEnd type="none" w="lg" len="lg"/>
            <a:tailEnd type="triangle" w="lg" len="lg"/>
          </a:ln>
        </p:spPr>
      </p:cxnSp>
      <p:pic>
        <p:nvPicPr>
          <p:cNvPr id="360" name="Shape 360"/>
          <p:cNvPicPr preferRelativeResize="0"/>
          <p:nvPr/>
        </p:nvPicPr>
        <p:blipFill>
          <a:blip r:embed="rId4">
            <a:alphaModFix/>
          </a:blip>
          <a:stretch>
            <a:fillRect/>
          </a:stretch>
        </p:blipFill>
        <p:spPr>
          <a:xfrm>
            <a:off x="1889774" y="3859700"/>
            <a:ext cx="6313999" cy="972212"/>
          </a:xfrm>
          <a:prstGeom prst="rect">
            <a:avLst/>
          </a:prstGeom>
          <a:noFill/>
          <a:ln>
            <a:noFill/>
          </a:ln>
        </p:spPr>
      </p:pic>
      <p:cxnSp>
        <p:nvCxnSpPr>
          <p:cNvPr id="361" name="Shape 361"/>
          <p:cNvCxnSpPr/>
          <p:nvPr/>
        </p:nvCxnSpPr>
        <p:spPr>
          <a:xfrm>
            <a:off x="545575" y="4461725"/>
            <a:ext cx="1633200" cy="2814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2765875" y="207600"/>
            <a:ext cx="5351100" cy="3165199"/>
          </a:xfrm>
          <a:prstGeom prst="rect">
            <a:avLst/>
          </a:prstGeom>
          <a:noFill/>
          <a:ln>
            <a:noFill/>
          </a:ln>
        </p:spPr>
      </p:pic>
      <p:pic>
        <p:nvPicPr>
          <p:cNvPr id="367" name="Shape 367"/>
          <p:cNvPicPr preferRelativeResize="0"/>
          <p:nvPr/>
        </p:nvPicPr>
        <p:blipFill>
          <a:blip r:embed="rId4">
            <a:alphaModFix/>
          </a:blip>
          <a:stretch>
            <a:fillRect/>
          </a:stretch>
        </p:blipFill>
        <p:spPr>
          <a:xfrm>
            <a:off x="2350799" y="3842525"/>
            <a:ext cx="5713949" cy="952925"/>
          </a:xfrm>
          <a:prstGeom prst="rect">
            <a:avLst/>
          </a:prstGeom>
          <a:noFill/>
          <a:ln>
            <a:noFill/>
          </a:ln>
        </p:spPr>
      </p:pic>
      <p:sp>
        <p:nvSpPr>
          <p:cNvPr id="368" name="Shape 368"/>
          <p:cNvSpPr txBox="1">
            <a:spLocks noGrp="1"/>
          </p:cNvSpPr>
          <p:nvPr>
            <p:ph type="title"/>
          </p:nvPr>
        </p:nvSpPr>
        <p:spPr>
          <a:xfrm>
            <a:off x="311700" y="410000"/>
            <a:ext cx="2039100" cy="1310700"/>
          </a:xfrm>
          <a:prstGeom prst="rect">
            <a:avLst/>
          </a:prstGeom>
        </p:spPr>
        <p:txBody>
          <a:bodyPr lIns="91425" tIns="91425" rIns="91425" bIns="91425" anchor="t" anchorCtr="0">
            <a:noAutofit/>
          </a:bodyPr>
          <a:lstStyle/>
          <a:p>
            <a:pPr lvl="0" rtl="0">
              <a:spcBef>
                <a:spcPts val="0"/>
              </a:spcBef>
              <a:buNone/>
            </a:pPr>
            <a:r>
              <a:rPr lang="en-GB" sz="1800" b="1">
                <a:latin typeface="Arial"/>
                <a:ea typeface="Arial"/>
                <a:cs typeface="Arial"/>
                <a:sym typeface="Arial"/>
              </a:rPr>
              <a:t>Retrieve booking</a:t>
            </a:r>
          </a:p>
          <a:p>
            <a:pPr lvl="0">
              <a:spcBef>
                <a:spcPts val="0"/>
              </a:spcBef>
              <a:buNone/>
            </a:pPr>
            <a:r>
              <a:rPr lang="en-GB" sz="1800" b="1">
                <a:latin typeface="Arial"/>
                <a:ea typeface="Arial"/>
                <a:cs typeface="Arial"/>
                <a:sym typeface="Arial"/>
              </a:rPr>
              <a:t>Information</a:t>
            </a:r>
          </a:p>
          <a:p>
            <a:pPr lvl="0" rtl="0">
              <a:spcBef>
                <a:spcPts val="0"/>
              </a:spcBef>
              <a:buNone/>
            </a:pPr>
            <a:r>
              <a:rPr lang="en-GB" sz="1800" b="1">
                <a:latin typeface="Arial"/>
                <a:ea typeface="Arial"/>
                <a:cs typeface="Arial"/>
                <a:sym typeface="Arial"/>
              </a:rPr>
              <a:t>(zul)</a:t>
            </a:r>
          </a:p>
        </p:txBody>
      </p:sp>
      <p:cxnSp>
        <p:nvCxnSpPr>
          <p:cNvPr id="370" name="Shape 370"/>
          <p:cNvCxnSpPr/>
          <p:nvPr/>
        </p:nvCxnSpPr>
        <p:spPr>
          <a:xfrm rot="10800000" flipH="1">
            <a:off x="1466125" y="4030425"/>
            <a:ext cx="1130400" cy="24600"/>
          </a:xfrm>
          <a:prstGeom prst="straightConnector1">
            <a:avLst/>
          </a:prstGeom>
          <a:noFill/>
          <a:ln w="9525" cap="flat" cmpd="sng">
            <a:solidFill>
              <a:srgbClr val="FF0000"/>
            </a:solidFill>
            <a:prstDash val="solid"/>
            <a:round/>
            <a:headEnd type="none" w="lg" len="lg"/>
            <a:tailEnd type="triangle" w="lg" len="lg"/>
          </a:ln>
        </p:spPr>
      </p:cxnSp>
      <p:cxnSp>
        <p:nvCxnSpPr>
          <p:cNvPr id="371" name="Shape 371"/>
          <p:cNvCxnSpPr/>
          <p:nvPr/>
        </p:nvCxnSpPr>
        <p:spPr>
          <a:xfrm rot="10800000" flipH="1">
            <a:off x="4291850" y="713325"/>
            <a:ext cx="786300" cy="247800"/>
          </a:xfrm>
          <a:prstGeom prst="straightConnector1">
            <a:avLst/>
          </a:prstGeom>
          <a:noFill/>
          <a:ln w="9525" cap="flat" cmpd="sng">
            <a:solidFill>
              <a:srgbClr val="FF0000"/>
            </a:solidFill>
            <a:prstDash val="solid"/>
            <a:round/>
            <a:headEnd type="none" w="lg" len="lg"/>
            <a:tailEnd type="triangle" w="lg" len="lg"/>
          </a:ln>
        </p:spPr>
      </p:cxnSp>
      <p:cxnSp>
        <p:nvCxnSpPr>
          <p:cNvPr id="372" name="Shape 372"/>
          <p:cNvCxnSpPr/>
          <p:nvPr/>
        </p:nvCxnSpPr>
        <p:spPr>
          <a:xfrm rot="10800000">
            <a:off x="7338575" y="836325"/>
            <a:ext cx="491400" cy="1367700"/>
          </a:xfrm>
          <a:prstGeom prst="straightConnector1">
            <a:avLst/>
          </a:prstGeom>
          <a:noFill/>
          <a:ln w="9525" cap="flat" cmpd="sng">
            <a:solidFill>
              <a:srgbClr val="FF0000"/>
            </a:solidFill>
            <a:prstDash val="solid"/>
            <a:round/>
            <a:headEnd type="none" w="lg" len="lg"/>
            <a:tailEnd type="triangle" w="lg" len="lg"/>
          </a:ln>
        </p:spPr>
      </p:cxnSp>
      <p:sp>
        <p:nvSpPr>
          <p:cNvPr id="3" name="TextBox 2"/>
          <p:cNvSpPr txBox="1"/>
          <p:nvPr/>
        </p:nvSpPr>
        <p:spPr>
          <a:xfrm>
            <a:off x="311700" y="1790199"/>
            <a:ext cx="2039099" cy="2031325"/>
          </a:xfrm>
          <a:prstGeom prst="rect">
            <a:avLst/>
          </a:prstGeom>
          <a:noFill/>
        </p:spPr>
        <p:txBody>
          <a:bodyPr wrap="square" rtlCol="0">
            <a:spAutoFit/>
          </a:bodyPr>
          <a:lstStyle/>
          <a:p>
            <a:r>
              <a:rPr lang="en-US" sz="1800" dirty="0" smtClean="0">
                <a:solidFill>
                  <a:schemeClr val="tx2">
                    <a:lumMod val="50000"/>
                  </a:schemeClr>
                </a:solidFill>
                <a:latin typeface="Roboto" panose="020B0604020202020204" charset="0"/>
                <a:ea typeface="Roboto" panose="020B0604020202020204" charset="0"/>
                <a:cs typeface="Roboto" panose="020B0604020202020204" charset="0"/>
              </a:rPr>
              <a:t>By entering the Booking Id, the database system is able to retrieve user information from the database</a:t>
            </a:r>
            <a:endParaRPr lang="en-US" sz="1800" dirty="0">
              <a:solidFill>
                <a:schemeClr val="tx2">
                  <a:lumMod val="50000"/>
                </a:schemeClr>
              </a:solidFill>
              <a:latin typeface="Roboto" panose="020B0604020202020204" charset="0"/>
              <a:ea typeface="Roboto" panose="020B0604020202020204" charset="0"/>
              <a:cs typeface="Roboto" panose="020B06040202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Shape 377"/>
          <p:cNvPicPr preferRelativeResize="0"/>
          <p:nvPr/>
        </p:nvPicPr>
        <p:blipFill>
          <a:blip r:embed="rId3">
            <a:alphaModFix/>
          </a:blip>
          <a:stretch>
            <a:fillRect/>
          </a:stretch>
        </p:blipFill>
        <p:spPr>
          <a:xfrm>
            <a:off x="3874075" y="3901050"/>
            <a:ext cx="4742799" cy="846550"/>
          </a:xfrm>
          <a:prstGeom prst="rect">
            <a:avLst/>
          </a:prstGeom>
          <a:noFill/>
          <a:ln>
            <a:noFill/>
          </a:ln>
        </p:spPr>
      </p:pic>
      <p:pic>
        <p:nvPicPr>
          <p:cNvPr id="378" name="Shape 378"/>
          <p:cNvPicPr preferRelativeResize="0"/>
          <p:nvPr/>
        </p:nvPicPr>
        <p:blipFill>
          <a:blip r:embed="rId4">
            <a:alphaModFix/>
          </a:blip>
          <a:stretch>
            <a:fillRect/>
          </a:stretch>
        </p:blipFill>
        <p:spPr>
          <a:xfrm>
            <a:off x="3874075" y="2891350"/>
            <a:ext cx="4742800" cy="846550"/>
          </a:xfrm>
          <a:prstGeom prst="rect">
            <a:avLst/>
          </a:prstGeom>
          <a:noFill/>
          <a:ln>
            <a:noFill/>
          </a:ln>
        </p:spPr>
      </p:pic>
      <p:pic>
        <p:nvPicPr>
          <p:cNvPr id="379" name="Shape 379"/>
          <p:cNvPicPr preferRelativeResize="0"/>
          <p:nvPr/>
        </p:nvPicPr>
        <p:blipFill>
          <a:blip r:embed="rId5">
            <a:alphaModFix/>
          </a:blip>
          <a:stretch>
            <a:fillRect/>
          </a:stretch>
        </p:blipFill>
        <p:spPr>
          <a:xfrm>
            <a:off x="2268675" y="139725"/>
            <a:ext cx="6334250" cy="2588474"/>
          </a:xfrm>
          <a:prstGeom prst="rect">
            <a:avLst/>
          </a:prstGeom>
          <a:noFill/>
          <a:ln>
            <a:noFill/>
          </a:ln>
        </p:spPr>
      </p:pic>
      <p:sp>
        <p:nvSpPr>
          <p:cNvPr id="380" name="Shape 380"/>
          <p:cNvSpPr txBox="1">
            <a:spLocks noGrp="1"/>
          </p:cNvSpPr>
          <p:nvPr>
            <p:ph type="title"/>
          </p:nvPr>
        </p:nvSpPr>
        <p:spPr>
          <a:xfrm>
            <a:off x="311700" y="410000"/>
            <a:ext cx="2022600" cy="1114200"/>
          </a:xfrm>
          <a:prstGeom prst="rect">
            <a:avLst/>
          </a:prstGeom>
        </p:spPr>
        <p:txBody>
          <a:bodyPr lIns="91425" tIns="91425" rIns="91425" bIns="91425" anchor="t" anchorCtr="0">
            <a:noAutofit/>
          </a:bodyPr>
          <a:lstStyle/>
          <a:p>
            <a:pPr lvl="0" rtl="0">
              <a:spcBef>
                <a:spcPts val="0"/>
              </a:spcBef>
              <a:buNone/>
            </a:pPr>
            <a:r>
              <a:rPr lang="en-GB" sz="1800" b="1">
                <a:latin typeface="Arial"/>
                <a:ea typeface="Arial"/>
                <a:cs typeface="Arial"/>
                <a:sym typeface="Arial"/>
              </a:rPr>
              <a:t>Update Booking</a:t>
            </a:r>
          </a:p>
          <a:p>
            <a:pPr lvl="0">
              <a:spcBef>
                <a:spcPts val="0"/>
              </a:spcBef>
              <a:buNone/>
            </a:pPr>
            <a:r>
              <a:rPr lang="en-GB" sz="1800" b="1">
                <a:latin typeface="Arial"/>
                <a:ea typeface="Arial"/>
                <a:cs typeface="Arial"/>
                <a:sym typeface="Arial"/>
              </a:rPr>
              <a:t>Information</a:t>
            </a:r>
          </a:p>
          <a:p>
            <a:pPr lvl="0" rtl="0">
              <a:spcBef>
                <a:spcPts val="0"/>
              </a:spcBef>
              <a:buNone/>
            </a:pPr>
            <a:r>
              <a:rPr lang="en-GB" sz="1800" b="1">
                <a:latin typeface="Arial"/>
                <a:ea typeface="Arial"/>
                <a:cs typeface="Arial"/>
                <a:sym typeface="Arial"/>
              </a:rPr>
              <a:t>(zul)</a:t>
            </a:r>
          </a:p>
        </p:txBody>
      </p:sp>
      <p:cxnSp>
        <p:nvCxnSpPr>
          <p:cNvPr id="382" name="Shape 382"/>
          <p:cNvCxnSpPr/>
          <p:nvPr/>
        </p:nvCxnSpPr>
        <p:spPr>
          <a:xfrm rot="10800000">
            <a:off x="6585100" y="869000"/>
            <a:ext cx="982800" cy="0"/>
          </a:xfrm>
          <a:prstGeom prst="straightConnector1">
            <a:avLst/>
          </a:prstGeom>
          <a:noFill/>
          <a:ln w="9525" cap="flat" cmpd="sng">
            <a:solidFill>
              <a:srgbClr val="FF0000"/>
            </a:solidFill>
            <a:prstDash val="solid"/>
            <a:round/>
            <a:headEnd type="none" w="lg" len="lg"/>
            <a:tailEnd type="triangle" w="lg" len="lg"/>
          </a:ln>
        </p:spPr>
      </p:cxnSp>
      <p:cxnSp>
        <p:nvCxnSpPr>
          <p:cNvPr id="383" name="Shape 383"/>
          <p:cNvCxnSpPr/>
          <p:nvPr/>
        </p:nvCxnSpPr>
        <p:spPr>
          <a:xfrm rot="10800000">
            <a:off x="6770650" y="1315575"/>
            <a:ext cx="920100" cy="3900"/>
          </a:xfrm>
          <a:prstGeom prst="straightConnector1">
            <a:avLst/>
          </a:prstGeom>
          <a:noFill/>
          <a:ln w="9525" cap="flat" cmpd="sng">
            <a:solidFill>
              <a:srgbClr val="FF0000"/>
            </a:solidFill>
            <a:prstDash val="solid"/>
            <a:round/>
            <a:headEnd type="none" w="lg" len="lg"/>
            <a:tailEnd type="triangle" w="lg" len="lg"/>
          </a:ln>
        </p:spPr>
      </p:cxnSp>
      <p:cxnSp>
        <p:nvCxnSpPr>
          <p:cNvPr id="384" name="Shape 384"/>
          <p:cNvCxnSpPr/>
          <p:nvPr/>
        </p:nvCxnSpPr>
        <p:spPr>
          <a:xfrm flipH="1">
            <a:off x="4731550" y="2231550"/>
            <a:ext cx="871800" cy="164400"/>
          </a:xfrm>
          <a:prstGeom prst="straightConnector1">
            <a:avLst/>
          </a:prstGeom>
          <a:noFill/>
          <a:ln w="9525" cap="flat" cmpd="sng">
            <a:solidFill>
              <a:srgbClr val="FF0000"/>
            </a:solidFill>
            <a:prstDash val="solid"/>
            <a:round/>
            <a:headEnd type="none" w="lg" len="lg"/>
            <a:tailEnd type="triangle" w="lg" len="lg"/>
          </a:ln>
        </p:spPr>
      </p:cxnSp>
      <p:cxnSp>
        <p:nvCxnSpPr>
          <p:cNvPr id="385" name="Shape 385"/>
          <p:cNvCxnSpPr/>
          <p:nvPr/>
        </p:nvCxnSpPr>
        <p:spPr>
          <a:xfrm>
            <a:off x="3390850" y="2957525"/>
            <a:ext cx="1294200" cy="73800"/>
          </a:xfrm>
          <a:prstGeom prst="straightConnector1">
            <a:avLst/>
          </a:prstGeom>
          <a:noFill/>
          <a:ln w="9525" cap="flat" cmpd="sng">
            <a:solidFill>
              <a:srgbClr val="FF0000"/>
            </a:solidFill>
            <a:prstDash val="solid"/>
            <a:round/>
            <a:headEnd type="none" w="lg" len="lg"/>
            <a:tailEnd type="triangle" w="lg" len="lg"/>
          </a:ln>
        </p:spPr>
      </p:cxnSp>
      <p:cxnSp>
        <p:nvCxnSpPr>
          <p:cNvPr id="386" name="Shape 386"/>
          <p:cNvCxnSpPr/>
          <p:nvPr/>
        </p:nvCxnSpPr>
        <p:spPr>
          <a:xfrm flipH="1">
            <a:off x="6437175" y="2777350"/>
            <a:ext cx="2244600" cy="203400"/>
          </a:xfrm>
          <a:prstGeom prst="straightConnector1">
            <a:avLst/>
          </a:prstGeom>
          <a:noFill/>
          <a:ln w="9525" cap="flat" cmpd="sng">
            <a:solidFill>
              <a:srgbClr val="FF0000"/>
            </a:solidFill>
            <a:prstDash val="solid"/>
            <a:round/>
            <a:headEnd type="none" w="lg" len="lg"/>
            <a:tailEnd type="triangle" w="lg" len="lg"/>
          </a:ln>
        </p:spPr>
      </p:cxnSp>
      <p:cxnSp>
        <p:nvCxnSpPr>
          <p:cNvPr id="387" name="Shape 387"/>
          <p:cNvCxnSpPr/>
          <p:nvPr/>
        </p:nvCxnSpPr>
        <p:spPr>
          <a:xfrm rot="10800000" flipH="1">
            <a:off x="2833900" y="1082175"/>
            <a:ext cx="573300" cy="564900"/>
          </a:xfrm>
          <a:prstGeom prst="straightConnector1">
            <a:avLst/>
          </a:prstGeom>
          <a:noFill/>
          <a:ln w="9525" cap="flat" cmpd="sng">
            <a:solidFill>
              <a:srgbClr val="FF0000"/>
            </a:solidFill>
            <a:prstDash val="solid"/>
            <a:round/>
            <a:headEnd type="none" w="lg" len="lg"/>
            <a:tailEnd type="triangle" w="lg" len="lg"/>
          </a:ln>
        </p:spPr>
      </p:cxnSp>
      <p:sp>
        <p:nvSpPr>
          <p:cNvPr id="388" name="Shape 388"/>
          <p:cNvSpPr txBox="1"/>
          <p:nvPr/>
        </p:nvSpPr>
        <p:spPr>
          <a:xfrm>
            <a:off x="2268675" y="2965725"/>
            <a:ext cx="1531800" cy="564900"/>
          </a:xfrm>
          <a:prstGeom prst="rect">
            <a:avLst/>
          </a:prstGeom>
          <a:noFill/>
          <a:ln>
            <a:noFill/>
          </a:ln>
        </p:spPr>
        <p:txBody>
          <a:bodyPr lIns="91425" tIns="91425" rIns="91425" bIns="91425" anchor="t" anchorCtr="0">
            <a:noAutofit/>
          </a:bodyPr>
          <a:lstStyle/>
          <a:p>
            <a:pPr lvl="0">
              <a:spcBef>
                <a:spcPts val="0"/>
              </a:spcBef>
              <a:buNone/>
            </a:pPr>
            <a:r>
              <a:rPr lang="en-GB" dirty="0"/>
              <a:t>(Before update)</a:t>
            </a:r>
          </a:p>
        </p:txBody>
      </p:sp>
      <p:sp>
        <p:nvSpPr>
          <p:cNvPr id="389" name="Shape 389"/>
          <p:cNvSpPr txBox="1"/>
          <p:nvPr/>
        </p:nvSpPr>
        <p:spPr>
          <a:xfrm>
            <a:off x="2256325" y="4141900"/>
            <a:ext cx="1531800" cy="564900"/>
          </a:xfrm>
          <a:prstGeom prst="rect">
            <a:avLst/>
          </a:prstGeom>
          <a:noFill/>
          <a:ln>
            <a:noFill/>
          </a:ln>
        </p:spPr>
        <p:txBody>
          <a:bodyPr lIns="91425" tIns="91425" rIns="91425" bIns="91425" anchor="t" anchorCtr="0">
            <a:noAutofit/>
          </a:bodyPr>
          <a:lstStyle/>
          <a:p>
            <a:pPr lvl="0" rtl="0">
              <a:spcBef>
                <a:spcPts val="0"/>
              </a:spcBef>
              <a:buNone/>
            </a:pPr>
            <a:r>
              <a:rPr lang="en-GB"/>
              <a:t>(After update)</a:t>
            </a:r>
          </a:p>
        </p:txBody>
      </p:sp>
      <p:cxnSp>
        <p:nvCxnSpPr>
          <p:cNvPr id="390" name="Shape 390"/>
          <p:cNvCxnSpPr/>
          <p:nvPr/>
        </p:nvCxnSpPr>
        <p:spPr>
          <a:xfrm flipH="1">
            <a:off x="6334075" y="3825700"/>
            <a:ext cx="2437800" cy="200100"/>
          </a:xfrm>
          <a:prstGeom prst="straightConnector1">
            <a:avLst/>
          </a:prstGeom>
          <a:noFill/>
          <a:ln w="9525" cap="flat" cmpd="sng">
            <a:solidFill>
              <a:srgbClr val="FF0000"/>
            </a:solidFill>
            <a:prstDash val="solid"/>
            <a:round/>
            <a:headEnd type="none" w="lg" len="lg"/>
            <a:tailEnd type="triangle" w="lg" len="lg"/>
          </a:ln>
        </p:spPr>
      </p:cxnSp>
      <p:cxnSp>
        <p:nvCxnSpPr>
          <p:cNvPr id="391" name="Shape 391"/>
          <p:cNvCxnSpPr/>
          <p:nvPr/>
        </p:nvCxnSpPr>
        <p:spPr>
          <a:xfrm>
            <a:off x="3390850" y="4025800"/>
            <a:ext cx="1294200" cy="73800"/>
          </a:xfrm>
          <a:prstGeom prst="straightConnector1">
            <a:avLst/>
          </a:prstGeom>
          <a:noFill/>
          <a:ln w="9525" cap="flat" cmpd="sng">
            <a:solidFill>
              <a:srgbClr val="FF0000"/>
            </a:solidFill>
            <a:prstDash val="solid"/>
            <a:round/>
            <a:headEnd type="none" w="lg" len="lg"/>
            <a:tailEnd type="triangle" w="lg" len="lg"/>
          </a:ln>
        </p:spPr>
      </p:cxnSp>
      <p:sp>
        <p:nvSpPr>
          <p:cNvPr id="2" name="TextBox 1"/>
          <p:cNvSpPr txBox="1"/>
          <p:nvPr/>
        </p:nvSpPr>
        <p:spPr>
          <a:xfrm>
            <a:off x="311700" y="1767089"/>
            <a:ext cx="1944625" cy="2585323"/>
          </a:xfrm>
          <a:prstGeom prst="rect">
            <a:avLst/>
          </a:prstGeom>
          <a:noFill/>
        </p:spPr>
        <p:txBody>
          <a:bodyPr wrap="square" rtlCol="0">
            <a:spAutoFit/>
          </a:bodyPr>
          <a:lstStyle/>
          <a:p>
            <a:r>
              <a:rPr lang="en-US" sz="1800" dirty="0" smtClean="0">
                <a:solidFill>
                  <a:schemeClr val="tx2">
                    <a:lumMod val="50000"/>
                  </a:schemeClr>
                </a:solidFill>
                <a:latin typeface="Roboto" panose="020B0604020202020204" charset="0"/>
                <a:ea typeface="Roboto" panose="020B0604020202020204" charset="0"/>
                <a:cs typeface="Roboto" panose="020B0604020202020204" charset="0"/>
              </a:rPr>
              <a:t>Allows the user information to be updated, for example I edit the first name and the contact number. This updates the database</a:t>
            </a:r>
            <a:endParaRPr lang="en-US" sz="1800" dirty="0">
              <a:solidFill>
                <a:schemeClr val="tx2">
                  <a:lumMod val="50000"/>
                </a:schemeClr>
              </a:solidFill>
              <a:latin typeface="Roboto" panose="020B0604020202020204" charset="0"/>
              <a:ea typeface="Roboto" panose="020B0604020202020204" charset="0"/>
              <a:cs typeface="Robot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Guests &amp; Booking Module - Nigel Yee</a:t>
            </a:r>
          </a:p>
        </p:txBody>
      </p:sp>
      <p:sp>
        <p:nvSpPr>
          <p:cNvPr id="99" name="Shape 99"/>
          <p:cNvSpPr txBox="1">
            <a:spLocks noGrp="1"/>
          </p:cNvSpPr>
          <p:nvPr>
            <p:ph type="body" idx="1"/>
          </p:nvPr>
        </p:nvSpPr>
        <p:spPr>
          <a:xfrm>
            <a:off x="311700" y="1017800"/>
            <a:ext cx="8520600" cy="3339000"/>
          </a:xfrm>
          <a:prstGeom prst="rect">
            <a:avLst/>
          </a:prstGeom>
        </p:spPr>
        <p:txBody>
          <a:bodyPr lIns="91425" tIns="91425" rIns="91425" bIns="91425" anchor="t" anchorCtr="0">
            <a:noAutofit/>
          </a:bodyPr>
          <a:lstStyle/>
          <a:p>
            <a:pPr lvl="0" rtl="0">
              <a:spcBef>
                <a:spcPts val="0"/>
              </a:spcBef>
              <a:buNone/>
            </a:pPr>
            <a:r>
              <a:rPr lang="en-GB" dirty="0"/>
              <a:t>Overview of Guest &amp; Booking Module:</a:t>
            </a:r>
          </a:p>
          <a:p>
            <a:pPr marL="514350" lvl="0" indent="-285750" rtl="0">
              <a:lnSpc>
                <a:spcPct val="100000"/>
              </a:lnSpc>
              <a:spcBef>
                <a:spcPts val="0"/>
              </a:spcBef>
              <a:buFont typeface="Arial" panose="020B0604020202020204" pitchFamily="34" charset="0"/>
              <a:buChar char="•"/>
            </a:pPr>
            <a:r>
              <a:rPr lang="en-GB" dirty="0"/>
              <a:t>Allows staff to retrieve existing guest details</a:t>
            </a:r>
          </a:p>
          <a:p>
            <a:pPr marL="514350" lvl="0" indent="-285750" rtl="0">
              <a:lnSpc>
                <a:spcPct val="100000"/>
              </a:lnSpc>
              <a:spcBef>
                <a:spcPts val="0"/>
              </a:spcBef>
              <a:buFont typeface="Arial" panose="020B0604020202020204" pitchFamily="34" charset="0"/>
              <a:buChar char="•"/>
            </a:pPr>
            <a:r>
              <a:rPr lang="en-GB" dirty="0"/>
              <a:t>Allows staff to create a new guest id and input the new details</a:t>
            </a:r>
          </a:p>
          <a:p>
            <a:pPr marL="514350" lvl="0" indent="-285750" rtl="0">
              <a:lnSpc>
                <a:spcPct val="100000"/>
              </a:lnSpc>
              <a:spcBef>
                <a:spcPts val="0"/>
              </a:spcBef>
              <a:buFont typeface="Arial" panose="020B0604020202020204" pitchFamily="34" charset="0"/>
              <a:buChar char="•"/>
            </a:pPr>
            <a:r>
              <a:rPr lang="en-GB" dirty="0"/>
              <a:t>Allows staff to update existing guest details</a:t>
            </a:r>
          </a:p>
          <a:p>
            <a:pPr marL="514350" lvl="0" indent="-285750" rtl="0">
              <a:lnSpc>
                <a:spcPct val="100000"/>
              </a:lnSpc>
              <a:spcBef>
                <a:spcPts val="0"/>
              </a:spcBef>
              <a:buFont typeface="Arial" panose="020B0604020202020204" pitchFamily="34" charset="0"/>
              <a:buChar char="•"/>
            </a:pPr>
            <a:r>
              <a:rPr lang="en-GB" dirty="0"/>
              <a:t>Allows staff to create booking for guest using guest id</a:t>
            </a:r>
          </a:p>
          <a:p>
            <a:pPr marL="514350" lvl="0" indent="-285750" rtl="0">
              <a:lnSpc>
                <a:spcPct val="100000"/>
              </a:lnSpc>
              <a:spcBef>
                <a:spcPts val="0"/>
              </a:spcBef>
              <a:buFont typeface="Arial" panose="020B0604020202020204" pitchFamily="34" charset="0"/>
              <a:buChar char="•"/>
            </a:pPr>
            <a:r>
              <a:rPr lang="en-GB" dirty="0"/>
              <a:t>Show the available rooms in a user friendly interface</a:t>
            </a:r>
          </a:p>
          <a:p>
            <a:pPr lvl="0">
              <a:spcBef>
                <a:spcPts val="0"/>
              </a:spcBef>
              <a:buNone/>
            </a:pPr>
            <a:r>
              <a:rPr lang="en-GB" dirty="0" smtClean="0"/>
              <a:t>    The </a:t>
            </a:r>
            <a:r>
              <a:rPr lang="en-GB" dirty="0"/>
              <a:t>guest id and detail will be used to create the booking for the guest.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Retrieving existing Guest details</a:t>
            </a:r>
          </a:p>
        </p:txBody>
      </p:sp>
      <p:sp>
        <p:nvSpPr>
          <p:cNvPr id="105" name="Shape 105"/>
          <p:cNvSpPr txBox="1">
            <a:spLocks noGrp="1"/>
          </p:cNvSpPr>
          <p:nvPr>
            <p:ph type="body" idx="1"/>
          </p:nvPr>
        </p:nvSpPr>
        <p:spPr>
          <a:xfrm>
            <a:off x="2449499" y="2018375"/>
            <a:ext cx="6146100" cy="19902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dirty="0"/>
              <a:t>Input an existing guest id (Typically, the guest will know their id).</a:t>
            </a:r>
          </a:p>
          <a:p>
            <a:pPr marL="457200" lvl="0" indent="-228600" rtl="0">
              <a:lnSpc>
                <a:spcPct val="150000"/>
              </a:lnSpc>
              <a:spcBef>
                <a:spcPts val="0"/>
              </a:spcBef>
              <a:buAutoNum type="arabicPeriod"/>
            </a:pPr>
            <a:r>
              <a:rPr lang="en-GB" dirty="0"/>
              <a:t>Click on “Check ID”</a:t>
            </a:r>
          </a:p>
          <a:p>
            <a:pPr marL="457200" lvl="0" indent="-228600">
              <a:lnSpc>
                <a:spcPct val="150000"/>
              </a:lnSpc>
              <a:spcBef>
                <a:spcPts val="0"/>
              </a:spcBef>
              <a:buAutoNum type="arabicPeriod"/>
            </a:pPr>
            <a:r>
              <a:rPr lang="en-GB" dirty="0"/>
              <a:t>Guest details are retrieved from database.</a:t>
            </a:r>
          </a:p>
        </p:txBody>
      </p:sp>
      <p:pic>
        <p:nvPicPr>
          <p:cNvPr id="106" name="Shape 106"/>
          <p:cNvPicPr preferRelativeResize="0"/>
          <p:nvPr/>
        </p:nvPicPr>
        <p:blipFill>
          <a:blip r:embed="rId3">
            <a:alphaModFix/>
          </a:blip>
          <a:stretch>
            <a:fillRect/>
          </a:stretch>
        </p:blipFill>
        <p:spPr>
          <a:xfrm>
            <a:off x="311700" y="1017800"/>
            <a:ext cx="2305199" cy="2884791"/>
          </a:xfrm>
          <a:prstGeom prst="rect">
            <a:avLst/>
          </a:prstGeom>
          <a:noFill/>
          <a:ln>
            <a:noFill/>
          </a:ln>
        </p:spPr>
      </p:pic>
      <p:cxnSp>
        <p:nvCxnSpPr>
          <p:cNvPr id="107" name="Shape 107"/>
          <p:cNvCxnSpPr/>
          <p:nvPr/>
        </p:nvCxnSpPr>
        <p:spPr>
          <a:xfrm flipH="1">
            <a:off x="2356375" y="1313450"/>
            <a:ext cx="561300" cy="280800"/>
          </a:xfrm>
          <a:prstGeom prst="straightConnector1">
            <a:avLst/>
          </a:prstGeom>
          <a:noFill/>
          <a:ln w="9525" cap="flat" cmpd="sng">
            <a:solidFill>
              <a:srgbClr val="FF0000"/>
            </a:solidFill>
            <a:prstDash val="solid"/>
            <a:round/>
            <a:headEnd type="none" w="lg" len="lg"/>
            <a:tailEnd type="triangle" w="lg" len="lg"/>
          </a:ln>
        </p:spPr>
      </p:cxnSp>
      <p:pic>
        <p:nvPicPr>
          <p:cNvPr id="108" name="Shape 108"/>
          <p:cNvPicPr preferRelativeResize="0"/>
          <p:nvPr/>
        </p:nvPicPr>
        <p:blipFill>
          <a:blip r:embed="rId4">
            <a:alphaModFix/>
          </a:blip>
          <a:stretch>
            <a:fillRect/>
          </a:stretch>
        </p:blipFill>
        <p:spPr>
          <a:xfrm>
            <a:off x="2917671" y="1075175"/>
            <a:ext cx="6226325" cy="885825"/>
          </a:xfrm>
          <a:prstGeom prst="rect">
            <a:avLst/>
          </a:prstGeom>
          <a:noFill/>
          <a:ln>
            <a:noFill/>
          </a:ln>
        </p:spPr>
      </p:pic>
      <p:cxnSp>
        <p:nvCxnSpPr>
          <p:cNvPr id="109" name="Shape 109"/>
          <p:cNvCxnSpPr/>
          <p:nvPr/>
        </p:nvCxnSpPr>
        <p:spPr>
          <a:xfrm>
            <a:off x="2616900" y="1075175"/>
            <a:ext cx="541500" cy="24060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Managing Exceptions while retrieving invalid data</a:t>
            </a:r>
          </a:p>
        </p:txBody>
      </p:sp>
      <p:sp>
        <p:nvSpPr>
          <p:cNvPr id="115" name="Shape 115"/>
          <p:cNvSpPr txBox="1">
            <a:spLocks noGrp="1"/>
          </p:cNvSpPr>
          <p:nvPr>
            <p:ph type="body" idx="1"/>
          </p:nvPr>
        </p:nvSpPr>
        <p:spPr>
          <a:xfrm>
            <a:off x="4047625" y="1017800"/>
            <a:ext cx="4784700" cy="3339000"/>
          </a:xfrm>
          <a:prstGeom prst="rect">
            <a:avLst/>
          </a:prstGeom>
        </p:spPr>
        <p:txBody>
          <a:bodyPr lIns="91425" tIns="91425" rIns="91425" bIns="91425" anchor="t" anchorCtr="0">
            <a:noAutofit/>
          </a:bodyPr>
          <a:lstStyle/>
          <a:p>
            <a:pPr marL="457200" lvl="0" indent="-228600" rtl="0">
              <a:spcBef>
                <a:spcPts val="0"/>
              </a:spcBef>
              <a:buAutoNum type="arabicPeriod"/>
            </a:pPr>
            <a:r>
              <a:rPr lang="en-GB"/>
              <a:t>GuestID only accepts integers, entering a string or other data type would cause the the program to throw an exception.</a:t>
            </a:r>
          </a:p>
          <a:p>
            <a:pPr lvl="0">
              <a:spcBef>
                <a:spcPts val="0"/>
              </a:spcBef>
              <a:buNone/>
            </a:pPr>
            <a:endParaRPr/>
          </a:p>
          <a:p>
            <a:pPr lvl="0" rtl="0">
              <a:spcBef>
                <a:spcPts val="0"/>
              </a:spcBef>
              <a:buNone/>
            </a:pPr>
            <a:endParaRPr/>
          </a:p>
          <a:p>
            <a:pPr marL="457200" lvl="0" indent="-228600">
              <a:spcBef>
                <a:spcPts val="0"/>
              </a:spcBef>
              <a:buAutoNum type="arabicPeriod"/>
            </a:pPr>
            <a:r>
              <a:rPr lang="en-GB"/>
              <a:t>Same goes for an empty input, it would cause an exception if there is no input value.</a:t>
            </a:r>
          </a:p>
        </p:txBody>
      </p:sp>
      <p:pic>
        <p:nvPicPr>
          <p:cNvPr id="116" name="Shape 116"/>
          <p:cNvPicPr preferRelativeResize="0"/>
          <p:nvPr/>
        </p:nvPicPr>
        <p:blipFill>
          <a:blip r:embed="rId3">
            <a:alphaModFix/>
          </a:blip>
          <a:stretch>
            <a:fillRect/>
          </a:stretch>
        </p:blipFill>
        <p:spPr>
          <a:xfrm>
            <a:off x="311700" y="1017800"/>
            <a:ext cx="3735924" cy="1801725"/>
          </a:xfrm>
          <a:prstGeom prst="rect">
            <a:avLst/>
          </a:prstGeom>
          <a:noFill/>
          <a:ln>
            <a:noFill/>
          </a:ln>
        </p:spPr>
      </p:pic>
      <p:cxnSp>
        <p:nvCxnSpPr>
          <p:cNvPr id="117" name="Shape 117"/>
          <p:cNvCxnSpPr/>
          <p:nvPr/>
        </p:nvCxnSpPr>
        <p:spPr>
          <a:xfrm flipH="1">
            <a:off x="1453925" y="1443725"/>
            <a:ext cx="461100" cy="90300"/>
          </a:xfrm>
          <a:prstGeom prst="straightConnector1">
            <a:avLst/>
          </a:prstGeom>
          <a:noFill/>
          <a:ln w="9525" cap="flat" cmpd="sng">
            <a:solidFill>
              <a:srgbClr val="FF0000"/>
            </a:solidFill>
            <a:prstDash val="solid"/>
            <a:round/>
            <a:headEnd type="none" w="lg" len="lg"/>
            <a:tailEnd type="triangle" w="lg" len="lg"/>
          </a:ln>
        </p:spPr>
      </p:cxnSp>
      <p:cxnSp>
        <p:nvCxnSpPr>
          <p:cNvPr id="118" name="Shape 118"/>
          <p:cNvCxnSpPr/>
          <p:nvPr/>
        </p:nvCxnSpPr>
        <p:spPr>
          <a:xfrm flipH="1">
            <a:off x="2797225" y="1534025"/>
            <a:ext cx="110400" cy="611700"/>
          </a:xfrm>
          <a:prstGeom prst="straightConnector1">
            <a:avLst/>
          </a:prstGeom>
          <a:noFill/>
          <a:ln w="28575" cap="flat" cmpd="sng">
            <a:solidFill>
              <a:srgbClr val="FF0000"/>
            </a:solidFill>
            <a:prstDash val="solid"/>
            <a:round/>
            <a:headEnd type="none" w="lg" len="lg"/>
            <a:tailEnd type="triangle" w="lg" len="lg"/>
          </a:ln>
        </p:spPr>
      </p:cxnSp>
      <p:pic>
        <p:nvPicPr>
          <p:cNvPr id="119" name="Shape 119"/>
          <p:cNvPicPr preferRelativeResize="0"/>
          <p:nvPr/>
        </p:nvPicPr>
        <p:blipFill>
          <a:blip r:embed="rId4">
            <a:alphaModFix/>
          </a:blip>
          <a:stretch>
            <a:fillRect/>
          </a:stretch>
        </p:blipFill>
        <p:spPr>
          <a:xfrm>
            <a:off x="311700" y="2939323"/>
            <a:ext cx="3735924" cy="2113949"/>
          </a:xfrm>
          <a:prstGeom prst="rect">
            <a:avLst/>
          </a:prstGeom>
          <a:noFill/>
          <a:ln>
            <a:noFill/>
          </a:ln>
        </p:spPr>
      </p:pic>
      <p:cxnSp>
        <p:nvCxnSpPr>
          <p:cNvPr id="120" name="Shape 120"/>
          <p:cNvCxnSpPr/>
          <p:nvPr/>
        </p:nvCxnSpPr>
        <p:spPr>
          <a:xfrm flipH="1">
            <a:off x="1533875" y="3348800"/>
            <a:ext cx="441300" cy="210600"/>
          </a:xfrm>
          <a:prstGeom prst="straightConnector1">
            <a:avLst/>
          </a:prstGeom>
          <a:noFill/>
          <a:ln w="9525" cap="flat" cmpd="sng">
            <a:solidFill>
              <a:srgbClr val="FF0000"/>
            </a:solidFill>
            <a:prstDash val="solid"/>
            <a:round/>
            <a:headEnd type="none" w="lg" len="lg"/>
            <a:tailEnd type="triangle" w="lg" len="lg"/>
          </a:ln>
        </p:spPr>
      </p:cxnSp>
      <p:cxnSp>
        <p:nvCxnSpPr>
          <p:cNvPr id="121" name="Shape 121"/>
          <p:cNvCxnSpPr/>
          <p:nvPr/>
        </p:nvCxnSpPr>
        <p:spPr>
          <a:xfrm flipH="1">
            <a:off x="2797225" y="3559400"/>
            <a:ext cx="110400" cy="611700"/>
          </a:xfrm>
          <a:prstGeom prst="straightConnector1">
            <a:avLst/>
          </a:prstGeom>
          <a:noFill/>
          <a:ln w="28575" cap="flat" cmpd="sng">
            <a:solidFill>
              <a:srgbClr val="FF0000"/>
            </a:solidFill>
            <a:prstDash val="solid"/>
            <a:round/>
            <a:headEnd type="none" w="lg" len="lg"/>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0" y="952496"/>
            <a:ext cx="2541525" cy="3679649"/>
          </a:xfrm>
          <a:prstGeom prst="rect">
            <a:avLst/>
          </a:prstGeom>
          <a:noFill/>
          <a:ln>
            <a:noFill/>
          </a:ln>
        </p:spPr>
      </p:pic>
      <p:sp>
        <p:nvSpPr>
          <p:cNvPr id="127" name="Shape 12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Creating new guest entry</a:t>
            </a:r>
          </a:p>
        </p:txBody>
      </p:sp>
      <p:sp>
        <p:nvSpPr>
          <p:cNvPr id="128" name="Shape 128"/>
          <p:cNvSpPr txBox="1">
            <a:spLocks noGrp="1"/>
          </p:cNvSpPr>
          <p:nvPr>
            <p:ph type="body" idx="1"/>
          </p:nvPr>
        </p:nvSpPr>
        <p:spPr>
          <a:xfrm>
            <a:off x="2737175" y="2286000"/>
            <a:ext cx="6146100" cy="15141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a:t>Guest ID should be left blank when creating new guest</a:t>
            </a:r>
          </a:p>
          <a:p>
            <a:pPr marL="457200" lvl="0" indent="-228600" rtl="0">
              <a:lnSpc>
                <a:spcPct val="150000"/>
              </a:lnSpc>
              <a:spcBef>
                <a:spcPts val="0"/>
              </a:spcBef>
              <a:buAutoNum type="arabicPeriod"/>
            </a:pPr>
            <a:r>
              <a:rPr lang="en-GB"/>
              <a:t>Enter guest’s information in the text boxes, and click ‘Create’</a:t>
            </a:r>
          </a:p>
          <a:p>
            <a:pPr marL="457200" lvl="0" indent="-228600" rtl="0">
              <a:lnSpc>
                <a:spcPct val="150000"/>
              </a:lnSpc>
              <a:spcBef>
                <a:spcPts val="0"/>
              </a:spcBef>
              <a:buAutoNum type="arabicPeriod"/>
            </a:pPr>
            <a:r>
              <a:rPr lang="en-GB"/>
              <a:t>Pop up box shows that Details are created.</a:t>
            </a:r>
          </a:p>
        </p:txBody>
      </p:sp>
      <p:cxnSp>
        <p:nvCxnSpPr>
          <p:cNvPr id="129" name="Shape 129"/>
          <p:cNvCxnSpPr/>
          <p:nvPr/>
        </p:nvCxnSpPr>
        <p:spPr>
          <a:xfrm flipH="1">
            <a:off x="1454000" y="4050650"/>
            <a:ext cx="561300" cy="280800"/>
          </a:xfrm>
          <a:prstGeom prst="straightConnector1">
            <a:avLst/>
          </a:prstGeom>
          <a:noFill/>
          <a:ln w="9525" cap="flat" cmpd="sng">
            <a:solidFill>
              <a:srgbClr val="FF0000"/>
            </a:solidFill>
            <a:prstDash val="solid"/>
            <a:round/>
            <a:headEnd type="none" w="lg" len="lg"/>
            <a:tailEnd type="triangle" w="lg" len="lg"/>
          </a:ln>
        </p:spPr>
      </p:cxnSp>
      <p:pic>
        <p:nvPicPr>
          <p:cNvPr id="130" name="Shape 130"/>
          <p:cNvPicPr preferRelativeResize="0"/>
          <p:nvPr/>
        </p:nvPicPr>
        <p:blipFill>
          <a:blip r:embed="rId4">
            <a:alphaModFix/>
          </a:blip>
          <a:stretch>
            <a:fillRect/>
          </a:stretch>
        </p:blipFill>
        <p:spPr>
          <a:xfrm>
            <a:off x="3233775" y="952500"/>
            <a:ext cx="2641649" cy="1383624"/>
          </a:xfrm>
          <a:prstGeom prst="rect">
            <a:avLst/>
          </a:prstGeom>
          <a:noFill/>
          <a:ln>
            <a:noFill/>
          </a:ln>
        </p:spPr>
      </p:pic>
      <p:cxnSp>
        <p:nvCxnSpPr>
          <p:cNvPr id="131" name="Shape 131"/>
          <p:cNvCxnSpPr>
            <a:endCxn id="130" idx="1"/>
          </p:cNvCxnSpPr>
          <p:nvPr/>
        </p:nvCxnSpPr>
        <p:spPr>
          <a:xfrm rot="10800000" flipH="1">
            <a:off x="2576775" y="1644312"/>
            <a:ext cx="657000" cy="2205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77300" y="1017800"/>
            <a:ext cx="2659875" cy="3164334"/>
          </a:xfrm>
          <a:prstGeom prst="rect">
            <a:avLst/>
          </a:prstGeom>
          <a:noFill/>
          <a:ln>
            <a:noFill/>
          </a:ln>
        </p:spPr>
      </p:pic>
      <p:sp>
        <p:nvSpPr>
          <p:cNvPr id="137" name="Shape 13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Creating new guest entry</a:t>
            </a:r>
          </a:p>
        </p:txBody>
      </p:sp>
      <p:sp>
        <p:nvSpPr>
          <p:cNvPr id="138" name="Shape 138"/>
          <p:cNvSpPr txBox="1">
            <a:spLocks noGrp="1"/>
          </p:cNvSpPr>
          <p:nvPr>
            <p:ph type="body" idx="1"/>
          </p:nvPr>
        </p:nvSpPr>
        <p:spPr>
          <a:xfrm>
            <a:off x="2737175" y="2241025"/>
            <a:ext cx="6146100" cy="16593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a:t>Guest ID will be auto-generated after successful guest detail creation</a:t>
            </a:r>
          </a:p>
          <a:p>
            <a:pPr marL="457200" lvl="0" indent="-228600" rtl="0">
              <a:lnSpc>
                <a:spcPct val="150000"/>
              </a:lnSpc>
              <a:spcBef>
                <a:spcPts val="0"/>
              </a:spcBef>
              <a:buAutoNum type="arabicPeriod"/>
            </a:pPr>
            <a:r>
              <a:rPr lang="en-GB"/>
              <a:t>The newly created guest details are reflected in the database.</a:t>
            </a:r>
          </a:p>
        </p:txBody>
      </p:sp>
      <p:cxnSp>
        <p:nvCxnSpPr>
          <p:cNvPr id="139" name="Shape 139"/>
          <p:cNvCxnSpPr/>
          <p:nvPr/>
        </p:nvCxnSpPr>
        <p:spPr>
          <a:xfrm flipH="1">
            <a:off x="1413900" y="1483825"/>
            <a:ext cx="561300" cy="280800"/>
          </a:xfrm>
          <a:prstGeom prst="straightConnector1">
            <a:avLst/>
          </a:prstGeom>
          <a:noFill/>
          <a:ln w="9525" cap="flat" cmpd="sng">
            <a:solidFill>
              <a:srgbClr val="FF0000"/>
            </a:solidFill>
            <a:prstDash val="solid"/>
            <a:round/>
            <a:headEnd type="none" w="lg" len="lg"/>
            <a:tailEnd type="triangle" w="lg" len="lg"/>
          </a:ln>
        </p:spPr>
      </p:cxnSp>
      <p:pic>
        <p:nvPicPr>
          <p:cNvPr id="140" name="Shape 140"/>
          <p:cNvPicPr preferRelativeResize="0"/>
          <p:nvPr/>
        </p:nvPicPr>
        <p:blipFill>
          <a:blip r:embed="rId4">
            <a:alphaModFix/>
          </a:blip>
          <a:stretch>
            <a:fillRect/>
          </a:stretch>
        </p:blipFill>
        <p:spPr>
          <a:xfrm>
            <a:off x="2737175" y="1017787"/>
            <a:ext cx="6400800" cy="714375"/>
          </a:xfrm>
          <a:prstGeom prst="rect">
            <a:avLst/>
          </a:prstGeom>
          <a:noFill/>
          <a:ln>
            <a:noFill/>
          </a:ln>
        </p:spPr>
      </p:pic>
      <p:cxnSp>
        <p:nvCxnSpPr>
          <p:cNvPr id="141" name="Shape 141"/>
          <p:cNvCxnSpPr/>
          <p:nvPr/>
        </p:nvCxnSpPr>
        <p:spPr>
          <a:xfrm rot="10800000" flipH="1">
            <a:off x="2336125" y="1654337"/>
            <a:ext cx="657000" cy="220500"/>
          </a:xfrm>
          <a:prstGeom prst="straightConnector1">
            <a:avLst/>
          </a:prstGeom>
          <a:noFill/>
          <a:ln w="19050" cap="flat" cmpd="sng">
            <a:solidFill>
              <a:srgbClr val="FF0000"/>
            </a:solidFill>
            <a:prstDash val="solid"/>
            <a:round/>
            <a:headEnd type="none" w="lg" len="lg"/>
            <a:tailEnd type="triangl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0" y="1017350"/>
            <a:ext cx="3212525" cy="3572425"/>
          </a:xfrm>
          <a:prstGeom prst="rect">
            <a:avLst/>
          </a:prstGeom>
          <a:noFill/>
          <a:ln>
            <a:noFill/>
          </a:ln>
        </p:spPr>
      </p:pic>
      <p:sp>
        <p:nvSpPr>
          <p:cNvPr id="147" name="Shape 14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Updating existing guest details</a:t>
            </a:r>
          </a:p>
        </p:txBody>
      </p:sp>
      <p:sp>
        <p:nvSpPr>
          <p:cNvPr id="148" name="Shape 148"/>
          <p:cNvSpPr txBox="1">
            <a:spLocks noGrp="1"/>
          </p:cNvSpPr>
          <p:nvPr>
            <p:ph type="body" idx="1"/>
          </p:nvPr>
        </p:nvSpPr>
        <p:spPr>
          <a:xfrm>
            <a:off x="3054949" y="1562911"/>
            <a:ext cx="5190300" cy="16593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dirty="0"/>
              <a:t>Enter and retrieve existing guest id</a:t>
            </a:r>
          </a:p>
          <a:p>
            <a:pPr marL="457200" lvl="0" indent="-228600" rtl="0">
              <a:lnSpc>
                <a:spcPct val="150000"/>
              </a:lnSpc>
              <a:spcBef>
                <a:spcPts val="0"/>
              </a:spcBef>
              <a:buAutoNum type="arabicPeriod"/>
            </a:pPr>
            <a:r>
              <a:rPr lang="en-GB" dirty="0"/>
              <a:t>Edit the relevant information to be changed</a:t>
            </a:r>
          </a:p>
          <a:p>
            <a:pPr marL="457200" lvl="0" indent="-228600" rtl="0">
              <a:lnSpc>
                <a:spcPct val="150000"/>
              </a:lnSpc>
              <a:spcBef>
                <a:spcPts val="0"/>
              </a:spcBef>
              <a:buAutoNum type="arabicPeriod"/>
            </a:pPr>
            <a:r>
              <a:rPr lang="en-GB" dirty="0"/>
              <a:t>Click on “Update” to update details</a:t>
            </a:r>
          </a:p>
          <a:p>
            <a:pPr marL="457200" lvl="0" indent="-228600" rtl="0">
              <a:lnSpc>
                <a:spcPct val="150000"/>
              </a:lnSpc>
              <a:spcBef>
                <a:spcPts val="0"/>
              </a:spcBef>
              <a:buAutoNum type="arabicPeriod"/>
            </a:pPr>
            <a:r>
              <a:rPr lang="en-GB" dirty="0"/>
              <a:t>Details will be updated and reflected on database</a:t>
            </a:r>
          </a:p>
        </p:txBody>
      </p:sp>
      <p:cxnSp>
        <p:nvCxnSpPr>
          <p:cNvPr id="149" name="Shape 149"/>
          <p:cNvCxnSpPr/>
          <p:nvPr/>
        </p:nvCxnSpPr>
        <p:spPr>
          <a:xfrm flipH="1">
            <a:off x="1413900" y="1483825"/>
            <a:ext cx="561300" cy="280800"/>
          </a:xfrm>
          <a:prstGeom prst="straightConnector1">
            <a:avLst/>
          </a:prstGeom>
          <a:noFill/>
          <a:ln w="9525" cap="flat" cmpd="sng">
            <a:solidFill>
              <a:srgbClr val="FF0000"/>
            </a:solidFill>
            <a:prstDash val="solid"/>
            <a:round/>
            <a:headEnd type="none" w="lg" len="lg"/>
            <a:tailEnd type="triangle" w="lg" len="lg"/>
          </a:ln>
        </p:spPr>
      </p:cxnSp>
      <p:cxnSp>
        <p:nvCxnSpPr>
          <p:cNvPr id="150" name="Shape 150"/>
          <p:cNvCxnSpPr/>
          <p:nvPr/>
        </p:nvCxnSpPr>
        <p:spPr>
          <a:xfrm rot="10800000" flipH="1">
            <a:off x="4160925" y="1299162"/>
            <a:ext cx="657000" cy="220500"/>
          </a:xfrm>
          <a:prstGeom prst="straightConnector1">
            <a:avLst/>
          </a:prstGeom>
          <a:noFill/>
          <a:ln w="19050" cap="flat" cmpd="sng">
            <a:solidFill>
              <a:srgbClr val="FF0000"/>
            </a:solidFill>
            <a:prstDash val="solid"/>
            <a:round/>
            <a:headEnd type="none" w="lg" len="lg"/>
            <a:tailEnd type="triangle" w="lg" len="lg"/>
          </a:ln>
        </p:spPr>
      </p:cxnSp>
      <p:cxnSp>
        <p:nvCxnSpPr>
          <p:cNvPr id="151" name="Shape 151"/>
          <p:cNvCxnSpPr/>
          <p:nvPr/>
        </p:nvCxnSpPr>
        <p:spPr>
          <a:xfrm rot="10800000">
            <a:off x="1975050" y="2807375"/>
            <a:ext cx="752100" cy="0"/>
          </a:xfrm>
          <a:prstGeom prst="straightConnector1">
            <a:avLst/>
          </a:prstGeom>
          <a:noFill/>
          <a:ln w="9525" cap="flat" cmpd="sng">
            <a:solidFill>
              <a:srgbClr val="FF0000"/>
            </a:solidFill>
            <a:prstDash val="solid"/>
            <a:round/>
            <a:headEnd type="none" w="lg" len="lg"/>
            <a:tailEnd type="triangle" w="lg" len="lg"/>
          </a:ln>
        </p:spPr>
      </p:cxnSp>
      <p:cxnSp>
        <p:nvCxnSpPr>
          <p:cNvPr id="152" name="Shape 152"/>
          <p:cNvCxnSpPr/>
          <p:nvPr/>
        </p:nvCxnSpPr>
        <p:spPr>
          <a:xfrm rot="10800000">
            <a:off x="1975050" y="3146875"/>
            <a:ext cx="752100" cy="0"/>
          </a:xfrm>
          <a:prstGeom prst="straightConnector1">
            <a:avLst/>
          </a:prstGeom>
          <a:noFill/>
          <a:ln w="9525" cap="flat" cmpd="sng">
            <a:solidFill>
              <a:srgbClr val="FF0000"/>
            </a:solidFill>
            <a:prstDash val="solid"/>
            <a:round/>
            <a:headEnd type="none" w="lg" len="lg"/>
            <a:tailEnd type="triangle" w="lg" len="lg"/>
          </a:ln>
        </p:spPr>
      </p:cxnSp>
      <p:cxnSp>
        <p:nvCxnSpPr>
          <p:cNvPr id="153" name="Shape 153"/>
          <p:cNvCxnSpPr/>
          <p:nvPr/>
        </p:nvCxnSpPr>
        <p:spPr>
          <a:xfrm rot="10800000">
            <a:off x="2678900" y="3680275"/>
            <a:ext cx="752100" cy="0"/>
          </a:xfrm>
          <a:prstGeom prst="straightConnector1">
            <a:avLst/>
          </a:prstGeom>
          <a:noFill/>
          <a:ln w="9525" cap="flat" cmpd="sng">
            <a:solidFill>
              <a:srgbClr val="FF0000"/>
            </a:solidFill>
            <a:prstDash val="solid"/>
            <a:round/>
            <a:headEnd type="none" w="lg" len="lg"/>
            <a:tailEnd type="triangle" w="lg" len="lg"/>
          </a:ln>
        </p:spPr>
      </p:cxnSp>
      <p:cxnSp>
        <p:nvCxnSpPr>
          <p:cNvPr id="154" name="Shape 154"/>
          <p:cNvCxnSpPr/>
          <p:nvPr/>
        </p:nvCxnSpPr>
        <p:spPr>
          <a:xfrm flipH="1">
            <a:off x="443375" y="4453625"/>
            <a:ext cx="561300" cy="280800"/>
          </a:xfrm>
          <a:prstGeom prst="straightConnector1">
            <a:avLst/>
          </a:prstGeom>
          <a:noFill/>
          <a:ln w="28575" cap="flat" cmpd="sng">
            <a:solidFill>
              <a:srgbClr val="FF0000"/>
            </a:solidFill>
            <a:prstDash val="solid"/>
            <a:round/>
            <a:headEnd type="none" w="lg" len="lg"/>
            <a:tailEnd type="triangle" w="lg" len="lg"/>
          </a:ln>
        </p:spPr>
      </p:cxnSp>
      <p:pic>
        <p:nvPicPr>
          <p:cNvPr id="155" name="Shape 155"/>
          <p:cNvPicPr preferRelativeResize="0"/>
          <p:nvPr/>
        </p:nvPicPr>
        <p:blipFill>
          <a:blip r:embed="rId4">
            <a:alphaModFix/>
          </a:blip>
          <a:stretch>
            <a:fillRect/>
          </a:stretch>
        </p:blipFill>
        <p:spPr>
          <a:xfrm>
            <a:off x="3779925" y="1137225"/>
            <a:ext cx="5364075" cy="161925"/>
          </a:xfrm>
          <a:prstGeom prst="rect">
            <a:avLst/>
          </a:prstGeom>
          <a:noFill/>
          <a:ln>
            <a:noFill/>
          </a:ln>
        </p:spPr>
      </p:pic>
      <p:cxnSp>
        <p:nvCxnSpPr>
          <p:cNvPr id="156" name="Shape 156"/>
          <p:cNvCxnSpPr/>
          <p:nvPr/>
        </p:nvCxnSpPr>
        <p:spPr>
          <a:xfrm rot="10800000" flipH="1">
            <a:off x="5085375" y="1299162"/>
            <a:ext cx="657000" cy="220500"/>
          </a:xfrm>
          <a:prstGeom prst="straightConnector1">
            <a:avLst/>
          </a:prstGeom>
          <a:noFill/>
          <a:ln w="19050" cap="flat" cmpd="sng">
            <a:solidFill>
              <a:srgbClr val="FF0000"/>
            </a:solidFill>
            <a:prstDash val="solid"/>
            <a:round/>
            <a:headEnd type="none" w="lg" len="lg"/>
            <a:tailEnd type="triangle" w="lg" len="lg"/>
          </a:ln>
        </p:spPr>
      </p:cxnSp>
      <p:cxnSp>
        <p:nvCxnSpPr>
          <p:cNvPr id="157" name="Shape 157"/>
          <p:cNvCxnSpPr/>
          <p:nvPr/>
        </p:nvCxnSpPr>
        <p:spPr>
          <a:xfrm rot="10800000" flipH="1">
            <a:off x="7134825" y="1299162"/>
            <a:ext cx="657000" cy="220500"/>
          </a:xfrm>
          <a:prstGeom prst="straightConnector1">
            <a:avLst/>
          </a:prstGeom>
          <a:noFill/>
          <a:ln w="19050" cap="flat" cmpd="sng">
            <a:solidFill>
              <a:srgbClr val="FF0000"/>
            </a:solidFill>
            <a:prstDash val="solid"/>
            <a:round/>
            <a:headEnd type="none" w="lg" len="lg"/>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Creating new Booking for guest</a:t>
            </a:r>
          </a:p>
        </p:txBody>
      </p:sp>
      <p:sp>
        <p:nvSpPr>
          <p:cNvPr id="163" name="Shape 163"/>
          <p:cNvSpPr txBox="1">
            <a:spLocks noGrp="1"/>
          </p:cNvSpPr>
          <p:nvPr>
            <p:ph type="body" idx="1"/>
          </p:nvPr>
        </p:nvSpPr>
        <p:spPr>
          <a:xfrm>
            <a:off x="5363100" y="1017800"/>
            <a:ext cx="3469200" cy="15141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GB"/>
              <a:t>Booking will be assigned based on selected guestid as seen on the left side of the form.</a:t>
            </a:r>
          </a:p>
          <a:p>
            <a:pPr marL="457200" lvl="0" indent="-228600" rtl="0">
              <a:lnSpc>
                <a:spcPct val="150000"/>
              </a:lnSpc>
              <a:spcBef>
                <a:spcPts val="0"/>
              </a:spcBef>
              <a:buAutoNum type="arabicPeriod"/>
            </a:pPr>
            <a:r>
              <a:rPr lang="en-GB"/>
              <a:t>Select the period of stay from the date selection calendar.</a:t>
            </a:r>
          </a:p>
        </p:txBody>
      </p:sp>
      <p:pic>
        <p:nvPicPr>
          <p:cNvPr id="164" name="Shape 164"/>
          <p:cNvPicPr preferRelativeResize="0"/>
          <p:nvPr/>
        </p:nvPicPr>
        <p:blipFill>
          <a:blip r:embed="rId3">
            <a:alphaModFix/>
          </a:blip>
          <a:stretch>
            <a:fillRect/>
          </a:stretch>
        </p:blipFill>
        <p:spPr>
          <a:xfrm>
            <a:off x="0" y="1017799"/>
            <a:ext cx="5184875" cy="2832300"/>
          </a:xfrm>
          <a:prstGeom prst="rect">
            <a:avLst/>
          </a:prstGeom>
          <a:noFill/>
          <a:ln>
            <a:noFill/>
          </a:ln>
        </p:spPr>
      </p:pic>
      <p:cxnSp>
        <p:nvCxnSpPr>
          <p:cNvPr id="165" name="Shape 165"/>
          <p:cNvCxnSpPr/>
          <p:nvPr/>
        </p:nvCxnSpPr>
        <p:spPr>
          <a:xfrm flipH="1">
            <a:off x="4311175" y="1433775"/>
            <a:ext cx="631800" cy="10200"/>
          </a:xfrm>
          <a:prstGeom prst="straightConnector1">
            <a:avLst/>
          </a:prstGeom>
          <a:noFill/>
          <a:ln w="19050" cap="flat" cmpd="sng">
            <a:solidFill>
              <a:schemeClr val="dk2"/>
            </a:solidFill>
            <a:prstDash val="solid"/>
            <a:round/>
            <a:headEnd type="none" w="lg" len="lg"/>
            <a:tailEnd type="triangle" w="lg" len="lg"/>
          </a:ln>
        </p:spPr>
      </p:cxnSp>
      <p:cxnSp>
        <p:nvCxnSpPr>
          <p:cNvPr id="166" name="Shape 166"/>
          <p:cNvCxnSpPr/>
          <p:nvPr/>
        </p:nvCxnSpPr>
        <p:spPr>
          <a:xfrm flipH="1">
            <a:off x="4311175" y="1686450"/>
            <a:ext cx="631800" cy="10200"/>
          </a:xfrm>
          <a:prstGeom prst="straightConnector1">
            <a:avLst/>
          </a:prstGeom>
          <a:noFill/>
          <a:ln w="19050" cap="flat" cmpd="sng">
            <a:solidFill>
              <a:schemeClr val="dk2"/>
            </a:solidFill>
            <a:prstDash val="solid"/>
            <a:round/>
            <a:headEnd type="none" w="lg" len="lg"/>
            <a:tailEnd type="triangle" w="lg" len="lg"/>
          </a:ln>
        </p:spPr>
      </p:cxnSp>
      <p:cxnSp>
        <p:nvCxnSpPr>
          <p:cNvPr id="167" name="Shape 167"/>
          <p:cNvCxnSpPr/>
          <p:nvPr/>
        </p:nvCxnSpPr>
        <p:spPr>
          <a:xfrm flipH="1">
            <a:off x="1688275" y="1433775"/>
            <a:ext cx="631800" cy="102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981</Words>
  <Application>Microsoft Office PowerPoint</Application>
  <PresentationFormat>On-screen Show (16:9)</PresentationFormat>
  <Paragraphs>111</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Roboto</vt:lpstr>
      <vt:lpstr>Arial</vt:lpstr>
      <vt:lpstr>geometric</vt:lpstr>
      <vt:lpstr>Swen Assignment 3 Delonix Regia Hotel Management System</vt:lpstr>
      <vt:lpstr>Introduction</vt:lpstr>
      <vt:lpstr>Guests &amp; Booking Module - Nigel Yee</vt:lpstr>
      <vt:lpstr>Retrieving existing Guest details</vt:lpstr>
      <vt:lpstr>Managing Exceptions while retrieving invalid data</vt:lpstr>
      <vt:lpstr>Creating new guest entry</vt:lpstr>
      <vt:lpstr>Creating new guest entry</vt:lpstr>
      <vt:lpstr>Updating existing guest details</vt:lpstr>
      <vt:lpstr>Creating new Booking for guest</vt:lpstr>
      <vt:lpstr>Creating new Booking for guest</vt:lpstr>
      <vt:lpstr>Selection of new room booking for guest</vt:lpstr>
      <vt:lpstr>Confirm booking of room</vt:lpstr>
      <vt:lpstr>Confirm booking of room</vt:lpstr>
      <vt:lpstr>Housekeeping and Staff Management Module-Riduwan  Allows new staff to be created inside the database Allows the retrieving information of staff Allows updating of staff information Allows deleting of staff records inside the database</vt:lpstr>
      <vt:lpstr>PowerPoint Presentation</vt:lpstr>
      <vt:lpstr>Retrieve Staff Information</vt:lpstr>
      <vt:lpstr>Update Staff Information</vt:lpstr>
      <vt:lpstr>Delete Staff Records</vt:lpstr>
      <vt:lpstr>User management and login module - Jun Jie</vt:lpstr>
      <vt:lpstr>Login</vt:lpstr>
      <vt:lpstr>Error handling in login</vt:lpstr>
      <vt:lpstr>Create Account</vt:lpstr>
      <vt:lpstr>Retrieve Account Information</vt:lpstr>
      <vt:lpstr>Update Account information</vt:lpstr>
      <vt:lpstr>Delete User Account </vt:lpstr>
      <vt:lpstr>Restaurant Booking Module - Zulafandi Allows new user to be created inside the database Allows the retrieving information of booking Allows updating of booking information</vt:lpstr>
      <vt:lpstr>PowerPoint Presentation</vt:lpstr>
      <vt:lpstr>Retrieve booking Information (zul)</vt:lpstr>
      <vt:lpstr>Update Booking Information (zul)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Assignment 3 Delonix Regia Hotel Management System</dc:title>
  <cp:lastModifiedBy>junjie sin</cp:lastModifiedBy>
  <cp:revision>5</cp:revision>
  <dcterms:modified xsi:type="dcterms:W3CDTF">2016-06-09T06:11:21Z</dcterms:modified>
</cp:coreProperties>
</file>