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5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3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1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3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17AE-40ED-4A4D-ACDF-E1F73D2749D4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A6BB-70E2-4BD7-AD2E-C86F475AB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thworks.com/discovery/edge-dete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0EBEFB-F29B-4CCF-8C19-A258E7985070}"/>
              </a:ext>
            </a:extLst>
          </p:cNvPr>
          <p:cNvSpPr txBox="1"/>
          <p:nvPr/>
        </p:nvSpPr>
        <p:spPr>
          <a:xfrm>
            <a:off x="584200" y="317500"/>
            <a:ext cx="546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影像處理 </a:t>
            </a:r>
            <a:r>
              <a:rPr lang="en-US" altLang="zh-TW" dirty="0"/>
              <a:t>Image processing</a:t>
            </a:r>
          </a:p>
          <a:p>
            <a:r>
              <a:rPr lang="zh-TW" altLang="en-US" dirty="0"/>
              <a:t>系級：統碩二</a:t>
            </a:r>
            <a:endParaRPr lang="en-US" altLang="zh-TW" dirty="0"/>
          </a:p>
          <a:p>
            <a:r>
              <a:rPr lang="zh-TW" altLang="en-US" dirty="0"/>
              <a:t>姓名：林澤慶</a:t>
            </a:r>
            <a:endParaRPr lang="en-US" altLang="zh-TW" dirty="0"/>
          </a:p>
          <a:p>
            <a:r>
              <a:rPr lang="zh-TW" altLang="en-US" dirty="0"/>
              <a:t>作業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A695B4-836D-4F9F-B519-435A3755BBF7}"/>
              </a:ext>
            </a:extLst>
          </p:cNvPr>
          <p:cNvSpPr txBox="1"/>
          <p:nvPr/>
        </p:nvSpPr>
        <p:spPr>
          <a:xfrm>
            <a:off x="685800" y="1656834"/>
            <a:ext cx="48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Remove salt-and-pepper noise</a:t>
            </a:r>
            <a:endParaRPr lang="zh-TW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20BF42-EC56-4CD9-B15F-5FD2D89514DD}"/>
              </a:ext>
            </a:extLst>
          </p:cNvPr>
          <p:cNvSpPr/>
          <p:nvPr/>
        </p:nvSpPr>
        <p:spPr>
          <a:xfrm>
            <a:off x="266700" y="2165171"/>
            <a:ext cx="6108700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TW" sz="1200" dirty="0">
                <a:latin typeface="+mn-ea"/>
                <a:cs typeface="Times New Roman" panose="02020603050405020304" pitchFamily="18" charset="0"/>
              </a:rPr>
              <a:t>(20%) Write a routine that performs two-dimensional 5x5 median filtering to try to clean up the noise of ‘bab_noise.bmp’ and ‘</a:t>
            </a:r>
            <a:r>
              <a:rPr lang="en-US" altLang="zh-TW" sz="1200" dirty="0" err="1">
                <a:latin typeface="+mn-ea"/>
                <a:cs typeface="Times New Roman" panose="02020603050405020304" pitchFamily="18" charset="0"/>
              </a:rPr>
              <a:t>peppers_noise</a:t>
            </a:r>
            <a:r>
              <a:rPr lang="en-US" altLang="zh-TW" sz="1200" dirty="0">
                <a:latin typeface="+mn-ea"/>
                <a:cs typeface="Times New Roman" panose="02020603050405020304" pitchFamily="18" charset="0"/>
              </a:rPr>
              <a:t>.’ You need to exclude the noise pixels before applying median filtering and report PSNR before and after denoising as the table below shows.</a:t>
            </a:r>
            <a:endParaRPr lang="zh-TW" altLang="zh-TW" sz="12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FC83C6E-AE98-461C-A28E-3BBEC60F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359150"/>
            <a:ext cx="2438400" cy="2438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9BA99FA-4ED7-41C6-BCC1-1268E15D9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43" y="2965424"/>
            <a:ext cx="4851057" cy="32340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5FACB94-4BF9-489D-AFAF-63D55C877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6117444"/>
            <a:ext cx="2438400" cy="2438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BADC181-2366-4F1C-AB47-02C85FAE4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43" y="5719624"/>
            <a:ext cx="4851060" cy="3234040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AFACB03-1891-41FA-9DAF-534707BA3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31251"/>
              </p:ext>
            </p:extLst>
          </p:nvPr>
        </p:nvGraphicFramePr>
        <p:xfrm>
          <a:off x="1194141" y="8755894"/>
          <a:ext cx="4320899" cy="79336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6485">
                  <a:extLst>
                    <a:ext uri="{9D8B030D-6E8A-4147-A177-3AD203B41FA5}">
                      <a16:colId xmlns:a16="http://schemas.microsoft.com/office/drawing/2014/main" val="3578016456"/>
                    </a:ext>
                  </a:extLst>
                </a:gridCol>
                <a:gridCol w="1617207">
                  <a:extLst>
                    <a:ext uri="{9D8B030D-6E8A-4147-A177-3AD203B41FA5}">
                      <a16:colId xmlns:a16="http://schemas.microsoft.com/office/drawing/2014/main" val="1267136245"/>
                    </a:ext>
                  </a:extLst>
                </a:gridCol>
                <a:gridCol w="1617207">
                  <a:extLst>
                    <a:ext uri="{9D8B030D-6E8A-4147-A177-3AD203B41FA5}">
                      <a16:colId xmlns:a16="http://schemas.microsoft.com/office/drawing/2014/main" val="1055057356"/>
                    </a:ext>
                  </a:extLst>
                </a:gridCol>
              </a:tblGrid>
              <a:tr h="395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PSNR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Before denoising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denoising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401136"/>
                  </a:ext>
                </a:extLst>
              </a:tr>
              <a:tr h="19882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Baboon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28.994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20.027 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291299"/>
                  </a:ext>
                </a:extLst>
              </a:tr>
              <a:tr h="19882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Peppers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29.673 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24.641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02825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3CDF47-59E1-4BFC-85FD-1E69C788FCBA}"/>
              </a:ext>
            </a:extLst>
          </p:cNvPr>
          <p:cNvSpPr txBox="1"/>
          <p:nvPr/>
        </p:nvSpPr>
        <p:spPr>
          <a:xfrm>
            <a:off x="809625" y="9549255"/>
            <a:ext cx="523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發現兩張圖片經過 </a:t>
            </a:r>
            <a:r>
              <a:rPr lang="en-US" altLang="zh-TW" sz="1200" dirty="0"/>
              <a:t>denoising</a:t>
            </a:r>
            <a:r>
              <a:rPr lang="zh-TW" altLang="en-US" sz="1200" dirty="0"/>
              <a:t>後，圖片的</a:t>
            </a:r>
            <a:r>
              <a:rPr lang="en-US" altLang="zh-TW" sz="1200" dirty="0"/>
              <a:t>PSNR</a:t>
            </a:r>
            <a:r>
              <a:rPr lang="zh-TW" altLang="en-US" sz="1200" dirty="0"/>
              <a:t>皆下降，但圖片相較清楚了。</a:t>
            </a:r>
          </a:p>
        </p:txBody>
      </p:sp>
    </p:spTree>
    <p:extLst>
      <p:ext uri="{BB962C8B-B14F-4D97-AF65-F5344CB8AC3E}">
        <p14:creationId xmlns:p14="http://schemas.microsoft.com/office/powerpoint/2010/main" val="5343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858A1F-1AC6-4266-85DA-A87ADCE87070}"/>
              </a:ext>
            </a:extLst>
          </p:cNvPr>
          <p:cNvSpPr/>
          <p:nvPr/>
        </p:nvSpPr>
        <p:spPr>
          <a:xfrm>
            <a:off x="527050" y="281362"/>
            <a:ext cx="5238750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TW" sz="1200" dirty="0">
                <a:latin typeface="+mj-ea"/>
                <a:ea typeface="+mj-ea"/>
                <a:cs typeface="Times New Roman" panose="02020603050405020304" pitchFamily="18" charset="0"/>
              </a:rPr>
              <a:t>b. (20%) Following the previous question, use two-dimensional 5x5 Gaussian filtering with its kernel as below and report the PSNR results:</a:t>
            </a:r>
            <a:endParaRPr lang="zh-TW" altLang="zh-TW" sz="12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1B77CC-B93B-4DF6-847C-8087DB172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157" y="791961"/>
            <a:ext cx="5485714" cy="36571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AB1D19-63BA-45E6-A6FF-635843F2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43" y="791961"/>
            <a:ext cx="5485714" cy="3657143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D5F86EB-74B5-40F2-B994-239831212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8025"/>
              </p:ext>
            </p:extLst>
          </p:nvPr>
        </p:nvGraphicFramePr>
        <p:xfrm>
          <a:off x="1194141" y="4255287"/>
          <a:ext cx="4320899" cy="6460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6485">
                  <a:extLst>
                    <a:ext uri="{9D8B030D-6E8A-4147-A177-3AD203B41FA5}">
                      <a16:colId xmlns:a16="http://schemas.microsoft.com/office/drawing/2014/main" val="3578016456"/>
                    </a:ext>
                  </a:extLst>
                </a:gridCol>
                <a:gridCol w="1617207">
                  <a:extLst>
                    <a:ext uri="{9D8B030D-6E8A-4147-A177-3AD203B41FA5}">
                      <a16:colId xmlns:a16="http://schemas.microsoft.com/office/drawing/2014/main" val="1267136245"/>
                    </a:ext>
                  </a:extLst>
                </a:gridCol>
                <a:gridCol w="1617207">
                  <a:extLst>
                    <a:ext uri="{9D8B030D-6E8A-4147-A177-3AD203B41FA5}">
                      <a16:colId xmlns:a16="http://schemas.microsoft.com/office/drawing/2014/main" val="1055057356"/>
                    </a:ext>
                  </a:extLst>
                </a:gridCol>
              </a:tblGrid>
              <a:tr h="24840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PSNR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Before denoising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denoising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401136"/>
                  </a:ext>
                </a:extLst>
              </a:tr>
              <a:tr h="19882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Baboon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28.994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19.140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291299"/>
                  </a:ext>
                </a:extLst>
              </a:tr>
              <a:tr h="19882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Peppers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29.673 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18.418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0282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412757F-D204-4A5F-AE12-883963E5DE26}"/>
              </a:ext>
            </a:extLst>
          </p:cNvPr>
          <p:cNvSpPr/>
          <p:nvPr/>
        </p:nvSpPr>
        <p:spPr>
          <a:xfrm>
            <a:off x="869950" y="5289912"/>
            <a:ext cx="5118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  <a:cs typeface="Times New Roman" panose="02020603050405020304" pitchFamily="18" charset="0"/>
              </a:rPr>
              <a:t>c. (10%) Write a </a:t>
            </a:r>
            <a:r>
              <a:rPr lang="en-US" altLang="zh-TW" sz="1200" dirty="0" err="1">
                <a:latin typeface="+mj-ea"/>
                <a:ea typeface="+mj-ea"/>
                <a:cs typeface="Times New Roman" panose="02020603050405020304" pitchFamily="18" charset="0"/>
              </a:rPr>
              <a:t>rotine</a:t>
            </a:r>
            <a:r>
              <a:rPr lang="en-US" altLang="zh-TW" sz="1200" dirty="0">
                <a:latin typeface="+mj-ea"/>
                <a:ea typeface="+mj-ea"/>
                <a:cs typeface="Times New Roman" panose="02020603050405020304" pitchFamily="18" charset="0"/>
              </a:rPr>
              <a:t> that performs two-dimensional median filtering with an adaptive kernel size on bab_noise_90.bmp. For each noise pixel “p”, the adaptive kernel size needs to be the same as the smallest size of the sliding window centered at “p” with at least one non-noise pixel. Please also report the PSNR results in the table format like Q1.a.</a:t>
            </a:r>
            <a:endParaRPr lang="zh-TW" altLang="en-US" sz="1200" dirty="0">
              <a:latin typeface="+mj-ea"/>
              <a:ea typeface="+mj-ea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620045-B9D5-482E-AA82-155CE7236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76" y="6045200"/>
            <a:ext cx="4007082" cy="2671388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2ACDF4E-35DD-45DF-8705-7F185597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89757"/>
              </p:ext>
            </p:extLst>
          </p:nvPr>
        </p:nvGraphicFramePr>
        <p:xfrm>
          <a:off x="1111591" y="8847688"/>
          <a:ext cx="4320899" cy="4472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6485">
                  <a:extLst>
                    <a:ext uri="{9D8B030D-6E8A-4147-A177-3AD203B41FA5}">
                      <a16:colId xmlns:a16="http://schemas.microsoft.com/office/drawing/2014/main" val="3578016456"/>
                    </a:ext>
                  </a:extLst>
                </a:gridCol>
                <a:gridCol w="1617207">
                  <a:extLst>
                    <a:ext uri="{9D8B030D-6E8A-4147-A177-3AD203B41FA5}">
                      <a16:colId xmlns:a16="http://schemas.microsoft.com/office/drawing/2014/main" val="1267136245"/>
                    </a:ext>
                  </a:extLst>
                </a:gridCol>
                <a:gridCol w="1617207">
                  <a:extLst>
                    <a:ext uri="{9D8B030D-6E8A-4147-A177-3AD203B41FA5}">
                      <a16:colId xmlns:a16="http://schemas.microsoft.com/office/drawing/2014/main" val="1055057356"/>
                    </a:ext>
                  </a:extLst>
                </a:gridCol>
              </a:tblGrid>
              <a:tr h="24840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PSNR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Before denoising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denoising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401136"/>
                  </a:ext>
                </a:extLst>
              </a:tr>
              <a:tr h="19882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Baboon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100" dirty="0"/>
                        <a:t>28.524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100" dirty="0"/>
                        <a:t>17.519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29129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CB23583E-17E4-479C-A4BC-B67EA0E95100}"/>
              </a:ext>
            </a:extLst>
          </p:cNvPr>
          <p:cNvSpPr txBox="1"/>
          <p:nvPr/>
        </p:nvSpPr>
        <p:spPr>
          <a:xfrm>
            <a:off x="811212" y="4953000"/>
            <a:ext cx="523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發現兩張圖片經過 </a:t>
            </a:r>
            <a:r>
              <a:rPr lang="en-US" altLang="zh-TW" sz="1200" dirty="0"/>
              <a:t>denoising</a:t>
            </a:r>
            <a:r>
              <a:rPr lang="zh-TW" altLang="en-US" sz="1200" dirty="0"/>
              <a:t>後，圖片的</a:t>
            </a:r>
            <a:r>
              <a:rPr lang="en-US" altLang="zh-TW" sz="1200" dirty="0"/>
              <a:t>PSNR</a:t>
            </a:r>
            <a:r>
              <a:rPr lang="zh-TW" altLang="en-US" sz="1200" dirty="0"/>
              <a:t>皆下降，但圖片相較清楚了。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091C2CD-8C6B-4986-88A0-B48D4CF9F30A}"/>
              </a:ext>
            </a:extLst>
          </p:cNvPr>
          <p:cNvSpPr txBox="1"/>
          <p:nvPr/>
        </p:nvSpPr>
        <p:spPr>
          <a:xfrm>
            <a:off x="869950" y="9347639"/>
            <a:ext cx="523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由於之前的雜訊點實在過多，經過</a:t>
            </a:r>
            <a:r>
              <a:rPr lang="en-US" altLang="zh-TW" sz="1200"/>
              <a:t>denoising</a:t>
            </a:r>
            <a:r>
              <a:rPr lang="zh-TW" altLang="en-US" sz="1200"/>
              <a:t>過後有稍微清楚了。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70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3627FD-C801-44E2-848A-BF40377F24F6}"/>
              </a:ext>
            </a:extLst>
          </p:cNvPr>
          <p:cNvSpPr/>
          <p:nvPr/>
        </p:nvSpPr>
        <p:spPr>
          <a:xfrm>
            <a:off x="0" y="275277"/>
            <a:ext cx="183633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2. Edge Detection</a:t>
            </a:r>
            <a:endParaRPr lang="zh-TW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39E3AE-585E-4961-9CDA-4F5CC1F28685}"/>
              </a:ext>
            </a:extLst>
          </p:cNvPr>
          <p:cNvSpPr/>
          <p:nvPr/>
        </p:nvSpPr>
        <p:spPr>
          <a:xfrm>
            <a:off x="-353961" y="650829"/>
            <a:ext cx="6858000" cy="67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altLang="zh-TW" sz="1200" dirty="0">
                <a:latin typeface="+mn-ea"/>
                <a:cs typeface="Times New Roman" panose="02020603050405020304" pitchFamily="18" charset="0"/>
              </a:rPr>
              <a:t>(25%) Please implement Sobel filtering to find the edge map for ‘pepper.bmp’, whose result should look like </a:t>
            </a:r>
            <a:r>
              <a:rPr lang="en-US" altLang="zh-TW" sz="1200" u="sng" dirty="0">
                <a:solidFill>
                  <a:srgbClr val="0563C1"/>
                </a:solidFill>
                <a:latin typeface="+mn-ea"/>
                <a:cs typeface="Times New Roman" panose="02020603050405020304" pitchFamily="18" charset="0"/>
                <a:hlinkClick r:id="rId2"/>
              </a:rPr>
              <a:t>https://www.mathworks.com/discovery/edge-detection.html</a:t>
            </a:r>
            <a:r>
              <a:rPr lang="en-US" altLang="zh-TW" sz="1200" dirty="0">
                <a:latin typeface="+mn-ea"/>
                <a:cs typeface="Times New Roman" panose="02020603050405020304" pitchFamily="18" charset="0"/>
              </a:rPr>
              <a:t> (please implement the Sobel filter by yourself)</a:t>
            </a:r>
            <a:endParaRPr lang="zh-TW" altLang="zh-TW" sz="12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0A6F69-04AB-4691-BC1B-7AEDC22D6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93" y="4420056"/>
            <a:ext cx="5485714" cy="36571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40259B-8B40-48BA-B286-3C0B1D31C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032" y="4420056"/>
            <a:ext cx="5485714" cy="36571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BB3E10-7D8C-4504-800F-8FCDB7DF8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93" y="1327296"/>
            <a:ext cx="5485714" cy="36571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E90671-331D-4733-B4A5-C0A67858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69979"/>
            <a:ext cx="2771775" cy="2771775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C4E82AD-3F52-47D0-9B6D-5C43AE54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01702"/>
              </p:ext>
            </p:extLst>
          </p:nvPr>
        </p:nvGraphicFramePr>
        <p:xfrm>
          <a:off x="1282281" y="8267699"/>
          <a:ext cx="1716036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012">
                  <a:extLst>
                    <a:ext uri="{9D8B030D-6E8A-4147-A177-3AD203B41FA5}">
                      <a16:colId xmlns:a16="http://schemas.microsoft.com/office/drawing/2014/main" val="1750294155"/>
                    </a:ext>
                  </a:extLst>
                </a:gridCol>
                <a:gridCol w="572012">
                  <a:extLst>
                    <a:ext uri="{9D8B030D-6E8A-4147-A177-3AD203B41FA5}">
                      <a16:colId xmlns:a16="http://schemas.microsoft.com/office/drawing/2014/main" val="4124327604"/>
                    </a:ext>
                  </a:extLst>
                </a:gridCol>
                <a:gridCol w="572012">
                  <a:extLst>
                    <a:ext uri="{9D8B030D-6E8A-4147-A177-3AD203B41FA5}">
                      <a16:colId xmlns:a16="http://schemas.microsoft.com/office/drawing/2014/main" val="185506545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093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281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10315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549BEE2-0139-4796-A8BB-04181CD9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02846"/>
              </p:ext>
            </p:extLst>
          </p:nvPr>
        </p:nvGraphicFramePr>
        <p:xfrm>
          <a:off x="3962923" y="8267699"/>
          <a:ext cx="1716036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012">
                  <a:extLst>
                    <a:ext uri="{9D8B030D-6E8A-4147-A177-3AD203B41FA5}">
                      <a16:colId xmlns:a16="http://schemas.microsoft.com/office/drawing/2014/main" val="1750294155"/>
                    </a:ext>
                  </a:extLst>
                </a:gridCol>
                <a:gridCol w="572012">
                  <a:extLst>
                    <a:ext uri="{9D8B030D-6E8A-4147-A177-3AD203B41FA5}">
                      <a16:colId xmlns:a16="http://schemas.microsoft.com/office/drawing/2014/main" val="4124327604"/>
                    </a:ext>
                  </a:extLst>
                </a:gridCol>
                <a:gridCol w="572012">
                  <a:extLst>
                    <a:ext uri="{9D8B030D-6E8A-4147-A177-3AD203B41FA5}">
                      <a16:colId xmlns:a16="http://schemas.microsoft.com/office/drawing/2014/main" val="185506545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093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281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103158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CECF22-A88F-4E73-B693-E3F15F0EB9C5}"/>
              </a:ext>
            </a:extLst>
          </p:cNvPr>
          <p:cNvSpPr txBox="1"/>
          <p:nvPr/>
        </p:nvSpPr>
        <p:spPr>
          <a:xfrm>
            <a:off x="1862443" y="780311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 x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AF852A-E5F7-4E40-A7C8-F2AA87739EB7}"/>
              </a:ext>
            </a:extLst>
          </p:cNvPr>
          <p:cNvSpPr txBox="1"/>
          <p:nvPr/>
        </p:nvSpPr>
        <p:spPr>
          <a:xfrm>
            <a:off x="4563766" y="780311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 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DA4E7ED-C762-425E-BD06-E4A5E109E638}"/>
              </a:ext>
            </a:extLst>
          </p:cNvPr>
          <p:cNvSpPr txBox="1"/>
          <p:nvPr/>
        </p:nvSpPr>
        <p:spPr>
          <a:xfrm>
            <a:off x="995928" y="9486898"/>
            <a:ext cx="236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用來偵測 </a:t>
            </a:r>
            <a:r>
              <a:rPr lang="en-US" altLang="zh-TW" dirty="0"/>
              <a:t>vertical edge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9280E2A-E63B-4D20-B4A7-A22CFF8B1488}"/>
              </a:ext>
            </a:extLst>
          </p:cNvPr>
          <p:cNvSpPr txBox="1"/>
          <p:nvPr/>
        </p:nvSpPr>
        <p:spPr>
          <a:xfrm>
            <a:off x="3738785" y="9486897"/>
            <a:ext cx="276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用來偵測 </a:t>
            </a:r>
            <a:r>
              <a:rPr lang="en-US" altLang="zh-TW" dirty="0"/>
              <a:t>horizontal edge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37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345C6E-653D-4651-A063-2BEDA3C59E78}"/>
              </a:ext>
            </a:extLst>
          </p:cNvPr>
          <p:cNvSpPr/>
          <p:nvPr/>
        </p:nvSpPr>
        <p:spPr>
          <a:xfrm>
            <a:off x="371475" y="505282"/>
            <a:ext cx="5800725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TW" sz="1200" dirty="0">
                <a:latin typeface="+mj-ea"/>
                <a:ea typeface="+mj-ea"/>
              </a:rPr>
              <a:t>b. (25%) Following the previous question, please use 5x5 Marr-Hildreth operator (shown below) to find the edge map. </a:t>
            </a:r>
            <a:endParaRPr lang="zh-TW" altLang="zh-TW" sz="1200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3ECEE0-0D07-4655-8CDC-5031E7551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41968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8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384</Words>
  <Application>Microsoft Office PowerPoint</Application>
  <PresentationFormat>A4 紙張 (210x297 公釐)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林澤慶</dc:creator>
  <cp:lastModifiedBy>林澤慶</cp:lastModifiedBy>
  <cp:revision>7</cp:revision>
  <dcterms:created xsi:type="dcterms:W3CDTF">2021-06-14T14:40:41Z</dcterms:created>
  <dcterms:modified xsi:type="dcterms:W3CDTF">2021-06-14T15:59:38Z</dcterms:modified>
</cp:coreProperties>
</file>