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A06C1-A19F-430C-9385-208B5A54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FF50C9-2A67-4262-823C-470B7D21E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3E3201-334C-4991-BC30-517AE4AE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0C23F5-C93A-4231-80D4-56BE46F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569BE-257C-4BBF-BEF8-BABB4541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390B6-A482-4DA4-945D-45AD878B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F8E72A-47B0-48A6-89E6-72DF1A9E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5015F-3385-40C6-BAD2-DA194776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98841B-2582-48A4-BDBE-DCACB4F7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C475B0-8744-4D11-B056-E98C8E5F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9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81ACC2-410A-45E6-9AED-3EA5A997A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2EA9A-4590-45A9-9CC5-AE9271FC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D46A32-7706-4A9E-B897-24D6DC9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5F27C-481D-485B-977B-21F29A43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4742CD-D7AB-4B17-9BC1-917BC8B9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C0D3B-CEE0-4D5C-BF80-B2D711F2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F22AA-A2E9-4269-9221-AFE8B9CC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A032F-7A18-4F02-A4C1-A17EF673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B88A95-916F-4C56-AFD5-70C2B8BC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AD8AE-C460-4A4A-A0C3-314DC5CB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F8A41-E63E-4AAE-B614-95949301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D9A44-DE1D-4277-9A85-4F28F7A4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63556F-40FB-4F5B-9AC2-21AE63A2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FCF71F-5F81-4273-B625-D7649D5A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34E83-B1D2-42FE-AB51-EBF9CD8D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0EDDA-38C5-4780-8F73-92378C5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52522-E98D-4223-B120-A87DE347A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07EDDC-6B27-4AA3-B189-D0FDBA8D7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9933B2-387F-4124-A6E7-6B16B6C2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CC081C-D198-49C5-A27E-EEAB9E53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C76689-2FBD-4D06-931D-BD780F0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51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D100F-5874-4287-A1C4-7E3BB0C0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B31C1-1856-4B83-986E-CF9FEFA5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F9EF63-C7E9-45E4-A974-3713B078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569DD5-63C2-40C3-8A8A-8C676B8C2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49FF90-039D-4CFF-9AC3-01254C32E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5BD7DF-9768-4C37-B59B-E429EDCD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602352-BE33-471C-9268-C93FAD8E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25648F-8BF3-4E88-B4EF-135CB697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7FB57-936A-45E4-A95E-B54DBAF3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A88A89-D0F3-4FE0-A916-E6BD934B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18F891-4B54-47AD-95C9-1C73DF19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6E5473-0470-4D6B-8A56-4877277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3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B09740-3363-41E9-ACD5-C08DFAEF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311AA5-99D3-4287-A7EE-C432A25E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4EA18B-7E6C-420F-B7D5-CA4C09B6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9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77825-E8F3-47ED-A124-81AA09B2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1176E-109C-4486-98DF-E228E04F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C702A1-6F0A-4095-AB78-4080C544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ED232A-A31C-4D3D-8E74-07639737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B68F2A-3925-4B19-8B35-7D6F8C39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644A84-E26D-4687-B8AF-B1901B0F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7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E29F2-9C23-4FC7-9F37-54F9726F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A9EC8E-A5A9-4E2C-9F31-21AE2F1C8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16CFED-A925-4A9F-9E15-99754C1EF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CE4342-BEAB-426A-88C0-09A0760E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BC395-DF99-4EF6-9559-43EE8023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4B1CDD-456E-4D10-B27A-602D76CA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BA8AD1-0ECB-402E-8817-6FB77BC5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933F8B-B929-459B-81AA-7CFF618A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AC0860-2D86-4072-A8E2-000CD16BB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CC59-88AC-4929-A73C-3F9B9C73920A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C3A3D-3E8D-46E9-84FC-2DB1CBEFA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C9D50-AA5B-461A-8A3F-03E8B95ED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C536-0F9F-4C5E-A288-8AB10A643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3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75B50C-B53E-4730-B0AA-061B55D736E3}"/>
              </a:ext>
            </a:extLst>
          </p:cNvPr>
          <p:cNvSpPr txBox="1"/>
          <p:nvPr/>
        </p:nvSpPr>
        <p:spPr>
          <a:xfrm>
            <a:off x="4356100" y="228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姓名：林澤慶 </a:t>
            </a:r>
            <a:endParaRPr lang="en-US" altLang="zh-TW" dirty="0"/>
          </a:p>
          <a:p>
            <a:r>
              <a:rPr lang="zh-TW" altLang="en-US" dirty="0"/>
              <a:t>系級：統計碩二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108354015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2746C6-2B19-42BA-BA1F-15333B3E3378}"/>
              </a:ext>
            </a:extLst>
          </p:cNvPr>
          <p:cNvSpPr txBox="1"/>
          <p:nvPr/>
        </p:nvSpPr>
        <p:spPr>
          <a:xfrm>
            <a:off x="292102" y="428655"/>
            <a:ext cx="406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Processing HW1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A13BA7-34A1-4146-A6FE-E57B999A44CD}"/>
              </a:ext>
            </a:extLst>
          </p:cNvPr>
          <p:cNvSpPr/>
          <p:nvPr/>
        </p:nvSpPr>
        <p:spPr>
          <a:xfrm>
            <a:off x="292102" y="1433036"/>
            <a:ext cx="6045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(10%) Create a program that combines two perfectly aligned pictures (laptop_left.png and laptop_right.png). The output should be: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37102E-16A3-4746-89F0-1D6085F7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2" y="2637472"/>
            <a:ext cx="3791479" cy="52490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40C1580-18DE-483C-A891-B3FF64CC067F}"/>
              </a:ext>
            </a:extLst>
          </p:cNvPr>
          <p:cNvSpPr txBox="1"/>
          <p:nvPr/>
        </p:nvSpPr>
        <p:spPr>
          <a:xfrm>
            <a:off x="292102" y="7937060"/>
            <a:ext cx="604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我採用</a:t>
            </a:r>
            <a:r>
              <a:rPr lang="en-US" altLang="zh-TW" dirty="0" err="1"/>
              <a:t>numpy.hstack</a:t>
            </a:r>
            <a:r>
              <a:rPr lang="zh-TW" altLang="en-US" dirty="0"/>
              <a:t>將兩個</a:t>
            </a:r>
            <a:r>
              <a:rPr lang="en-US" altLang="zh-TW" dirty="0"/>
              <a:t>array</a:t>
            </a:r>
            <a:r>
              <a:rPr lang="zh-TW" altLang="en-US" dirty="0"/>
              <a:t>進行水平合併，並透過</a:t>
            </a:r>
            <a:r>
              <a:rPr lang="en-US" altLang="zh-TW" dirty="0"/>
              <a:t>matplotlib</a:t>
            </a:r>
            <a:r>
              <a:rPr lang="zh-TW" altLang="en-US" dirty="0"/>
              <a:t>來顯示合併的圖片。</a:t>
            </a:r>
          </a:p>
        </p:txBody>
      </p:sp>
    </p:spTree>
    <p:extLst>
      <p:ext uri="{BB962C8B-B14F-4D97-AF65-F5344CB8AC3E}">
        <p14:creationId xmlns:p14="http://schemas.microsoft.com/office/powerpoint/2010/main" val="14070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60D812-F96D-4981-8F12-3F17E220E28D}"/>
              </a:ext>
            </a:extLst>
          </p:cNvPr>
          <p:cNvSpPr/>
          <p:nvPr/>
        </p:nvSpPr>
        <p:spPr>
          <a:xfrm>
            <a:off x="349250" y="404816"/>
            <a:ext cx="5829300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(20%) Following Q1, please rotate the combined image by 30 degrees clockwise (using an off-the-shelf function gets 10%, while implementing it by yourself gets the full credit)</a:t>
            </a:r>
            <a:endParaRPr lang="zh-TW" altLang="zh-TW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2D4B6E3-74CA-43F0-918D-B40C454F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4" y="1693501"/>
            <a:ext cx="4772691" cy="517279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4F73D8C-FA0A-4798-8212-CFB468F93C27}"/>
              </a:ext>
            </a:extLst>
          </p:cNvPr>
          <p:cNvSpPr txBox="1"/>
          <p:nvPr/>
        </p:nvSpPr>
        <p:spPr>
          <a:xfrm>
            <a:off x="547354" y="6866298"/>
            <a:ext cx="544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我利用</a:t>
            </a:r>
            <a:r>
              <a:rPr lang="en-US" altLang="zh-TW" sz="1200" dirty="0" err="1"/>
              <a:t>opencv</a:t>
            </a:r>
            <a:r>
              <a:rPr lang="zh-TW" altLang="en-US" sz="1200" dirty="0"/>
              <a:t>的</a:t>
            </a:r>
            <a:r>
              <a:rPr lang="en-US" altLang="zh-TW" sz="1200" dirty="0"/>
              <a:t>getRotationMatrix2D</a:t>
            </a:r>
            <a:r>
              <a:rPr lang="zh-TW" altLang="en-US" sz="1200" dirty="0"/>
              <a:t>這個</a:t>
            </a:r>
            <a:r>
              <a:rPr lang="en-US" altLang="zh-TW" sz="1200" dirty="0"/>
              <a:t>function</a:t>
            </a:r>
            <a:r>
              <a:rPr lang="zh-TW" altLang="en-US" sz="1200" dirty="0"/>
              <a:t>將圖像進行順時針旋轉</a:t>
            </a:r>
            <a:r>
              <a:rPr lang="en-US" altLang="zh-TW" sz="1200" dirty="0"/>
              <a:t>30</a:t>
            </a:r>
            <a:r>
              <a:rPr lang="zh-TW" altLang="en-US" sz="1200" dirty="0"/>
              <a:t>度，並透過</a:t>
            </a:r>
            <a:r>
              <a:rPr lang="en-US" altLang="zh-TW" sz="1200" dirty="0"/>
              <a:t>matplotlib</a:t>
            </a:r>
            <a:r>
              <a:rPr lang="zh-TW" altLang="en-US" sz="1200" dirty="0"/>
              <a:t>來顯示旋轉後的圖片。</a:t>
            </a:r>
          </a:p>
        </p:txBody>
      </p:sp>
    </p:spTree>
    <p:extLst>
      <p:ext uri="{BB962C8B-B14F-4D97-AF65-F5344CB8AC3E}">
        <p14:creationId xmlns:p14="http://schemas.microsoft.com/office/powerpoint/2010/main" val="20047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A30990-EEFE-4E82-A0FF-17FA411DD6F0}"/>
              </a:ext>
            </a:extLst>
          </p:cNvPr>
          <p:cNvSpPr txBox="1"/>
          <p:nvPr/>
        </p:nvSpPr>
        <p:spPr>
          <a:xfrm>
            <a:off x="355600" y="12369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(20%) Implement a program (not using any off-the-shelf functions) to flip the image “lena_flipped.bmp.” </a:t>
            </a: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028334-099E-4143-8D4A-B029F1DC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001930"/>
            <a:ext cx="3004183" cy="34811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869A058-3329-48AC-8416-1E9385AD26C8}"/>
              </a:ext>
            </a:extLst>
          </p:cNvPr>
          <p:cNvSpPr txBox="1"/>
          <p:nvPr/>
        </p:nvSpPr>
        <p:spPr>
          <a:xfrm>
            <a:off x="3702050" y="176212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我先將圖片利用</a:t>
            </a:r>
            <a:r>
              <a:rPr lang="en-US" altLang="zh-TW" sz="1200" dirty="0" err="1"/>
              <a:t>opencv</a:t>
            </a:r>
            <a:r>
              <a:rPr lang="zh-TW" altLang="en-US" sz="1200" dirty="0"/>
              <a:t>讀取，並將圖片從原本的</a:t>
            </a:r>
            <a:r>
              <a:rPr lang="en-US" altLang="zh-TW" sz="1200" dirty="0"/>
              <a:t>BGR</a:t>
            </a:r>
            <a:r>
              <a:rPr lang="zh-TW" altLang="en-US" sz="1200" dirty="0"/>
              <a:t>轉換成</a:t>
            </a:r>
            <a:r>
              <a:rPr lang="en-US" altLang="zh-TW" sz="1200" dirty="0"/>
              <a:t>GRB</a:t>
            </a:r>
            <a:r>
              <a:rPr lang="zh-TW" altLang="en-US" sz="1200" dirty="0"/>
              <a:t>通道，透過</a:t>
            </a:r>
            <a:r>
              <a:rPr lang="en-US" altLang="zh-TW" sz="1200" dirty="0"/>
              <a:t>matplotlib</a:t>
            </a:r>
            <a:r>
              <a:rPr lang="zh-TW" altLang="en-US" sz="1200" dirty="0"/>
              <a:t>顯示原本的圖片。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429F93-BF88-47A9-8057-4A8E2974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4715002"/>
            <a:ext cx="3004183" cy="45023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252DFA2-F41B-4161-8978-0B684F95E269}"/>
              </a:ext>
            </a:extLst>
          </p:cNvPr>
          <p:cNvSpPr txBox="1"/>
          <p:nvPr/>
        </p:nvSpPr>
        <p:spPr>
          <a:xfrm>
            <a:off x="3702050" y="5488829"/>
            <a:ext cx="300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先定義順時針旋轉圖片</a:t>
            </a:r>
            <a:r>
              <a:rPr lang="en-US" altLang="zh-TW" sz="1200" dirty="0"/>
              <a:t>90</a:t>
            </a:r>
            <a:r>
              <a:rPr lang="zh-TW" altLang="en-US" sz="1200" dirty="0"/>
              <a:t>度的函數，並透過</a:t>
            </a:r>
            <a:r>
              <a:rPr lang="en-US" altLang="zh-TW" sz="1200" dirty="0"/>
              <a:t>2</a:t>
            </a:r>
            <a:r>
              <a:rPr lang="zh-TW" altLang="en-US" sz="1200" dirty="0"/>
              <a:t>次順時針旋轉圖片</a:t>
            </a:r>
            <a:r>
              <a:rPr lang="en-US" altLang="zh-TW" sz="1200" dirty="0"/>
              <a:t>90</a:t>
            </a:r>
            <a:r>
              <a:rPr lang="zh-TW" altLang="en-US" sz="1200" dirty="0"/>
              <a:t>度達成翻轉的效果，最後透過</a:t>
            </a:r>
            <a:r>
              <a:rPr lang="en-US" altLang="zh-TW" sz="1200" dirty="0"/>
              <a:t>matplotlib</a:t>
            </a:r>
            <a:r>
              <a:rPr lang="zh-TW" altLang="en-US" sz="1200" dirty="0"/>
              <a:t>顯示翻轉的圖片。</a:t>
            </a:r>
          </a:p>
        </p:txBody>
      </p:sp>
    </p:spTree>
    <p:extLst>
      <p:ext uri="{BB962C8B-B14F-4D97-AF65-F5344CB8AC3E}">
        <p14:creationId xmlns:p14="http://schemas.microsoft.com/office/powerpoint/2010/main" val="287360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1AFE25-BDB6-4451-B576-A63C9461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965396"/>
            <a:ext cx="6448425" cy="55461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CC1913-C770-4834-B0D9-FF69DF6D602A}"/>
              </a:ext>
            </a:extLst>
          </p:cNvPr>
          <p:cNvSpPr/>
          <p:nvPr/>
        </p:nvSpPr>
        <p:spPr>
          <a:xfrm>
            <a:off x="590549" y="224929"/>
            <a:ext cx="5686425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(25%) Please overlay the image “graveler.bmp” without the white background onto the flipped 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lena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 image.</a:t>
            </a:r>
            <a:endParaRPr lang="zh-TW" altLang="zh-TW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F1294B-F380-4E0C-8BC8-96066F27A143}"/>
              </a:ext>
            </a:extLst>
          </p:cNvPr>
          <p:cNvSpPr txBox="1"/>
          <p:nvPr/>
        </p:nvSpPr>
        <p:spPr>
          <a:xfrm>
            <a:off x="285750" y="6677025"/>
            <a:ext cx="6367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我先利用</a:t>
            </a:r>
            <a:r>
              <a:rPr lang="en-US" altLang="zh-TW" sz="1200" dirty="0" err="1"/>
              <a:t>opencv</a:t>
            </a:r>
            <a:r>
              <a:rPr lang="zh-TW" altLang="en-US" sz="1200" dirty="0"/>
              <a:t>將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graveler.bmp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讀取，讓</a:t>
            </a:r>
            <a:r>
              <a:rPr lang="en-US" altLang="zh-TW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graveler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設置為前景，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flipped </a:t>
            </a:r>
            <a:r>
              <a:rPr lang="en-US" altLang="zh-TW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lena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設置為後景，為了讓前景圖片的大小與後景圖片的大小一致，將前景透過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padding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方式，把前景上下左右填補白色，接續將前景轉換成灰階，並取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250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當作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形成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，最後透過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element-wise matrix multiplication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的方式，利用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將前景與後景做出合併，最後利用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zh-TW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呈現合併圖片的結果。</a:t>
            </a:r>
            <a:endParaRPr lang="en-US" altLang="zh-TW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1A413F-EC2D-406D-88FB-922AEE762FAF}"/>
              </a:ext>
            </a:extLst>
          </p:cNvPr>
          <p:cNvSpPr/>
          <p:nvPr/>
        </p:nvSpPr>
        <p:spPr>
          <a:xfrm>
            <a:off x="203200" y="203538"/>
            <a:ext cx="665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(a) Please use a watermarking technique to embed “graveler.bmp” into the flipped </a:t>
            </a:r>
            <a:r>
              <a:rPr lang="en-US" altLang="zh-TW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lena</a:t>
            </a: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image. You need to demonstrate how to embed and retrieve “graveler.bmp” from the image with the watermark.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7210D4-0763-497F-8E8B-3244D8CF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5" y="665203"/>
            <a:ext cx="6261729" cy="53058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DCECF7B-C62B-4F0D-8245-C8F6FD6F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5" y="7218839"/>
            <a:ext cx="2383082" cy="19220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EACBA54-3540-4C60-BC14-81D26C974109}"/>
              </a:ext>
            </a:extLst>
          </p:cNvPr>
          <p:cNvSpPr txBox="1"/>
          <p:nvPr/>
        </p:nvSpPr>
        <p:spPr>
          <a:xfrm>
            <a:off x="298135" y="6070600"/>
            <a:ext cx="626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我利用</a:t>
            </a:r>
            <a:r>
              <a:rPr lang="en-US" altLang="zh-TW" sz="1200" dirty="0" err="1"/>
              <a:t>dct</a:t>
            </a:r>
            <a:r>
              <a:rPr lang="en-US" altLang="zh-TW" sz="1200" dirty="0"/>
              <a:t>(discrete cosine transform)</a:t>
            </a:r>
            <a:r>
              <a:rPr lang="zh-TW" altLang="en-US" sz="1200" dirty="0"/>
              <a:t>的方式，將小拳石的影像嵌入至翻轉後的</a:t>
            </a:r>
            <a:r>
              <a:rPr lang="en-US" altLang="zh-TW" sz="1200" dirty="0" err="1"/>
              <a:t>lena</a:t>
            </a:r>
            <a:r>
              <a:rPr lang="zh-TW" altLang="en-US" sz="1200" dirty="0"/>
              <a:t>照片中。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2D9C5B-A525-44E4-8E0F-77181D5B192F}"/>
              </a:ext>
            </a:extLst>
          </p:cNvPr>
          <p:cNvSpPr txBox="1"/>
          <p:nvPr/>
        </p:nvSpPr>
        <p:spPr>
          <a:xfrm>
            <a:off x="298135" y="6519123"/>
            <a:ext cx="626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先將</a:t>
            </a:r>
            <a:r>
              <a:rPr lang="en-US" altLang="zh-TW" sz="1200" dirty="0" err="1"/>
              <a:t>lena</a:t>
            </a:r>
            <a:r>
              <a:rPr lang="zh-TW" altLang="en-US" sz="1200" dirty="0"/>
              <a:t>與小拳石透過</a:t>
            </a:r>
            <a:r>
              <a:rPr lang="en-US" altLang="zh-TW" sz="1200" dirty="0" err="1"/>
              <a:t>dct</a:t>
            </a:r>
            <a:r>
              <a:rPr lang="zh-TW" altLang="en-US" sz="1200" dirty="0"/>
              <a:t>轉換，接著調整</a:t>
            </a:r>
            <a:r>
              <a:rPr lang="en-US" altLang="zh-TW" sz="1200" dirty="0" err="1"/>
              <a:t>lena</a:t>
            </a:r>
            <a:r>
              <a:rPr lang="zh-TW" altLang="en-US" sz="1200" dirty="0"/>
              <a:t>的權重與小拳相加，再透過</a:t>
            </a:r>
            <a:r>
              <a:rPr lang="en-US" altLang="zh-TW" sz="1200" dirty="0" err="1"/>
              <a:t>idct</a:t>
            </a:r>
            <a:r>
              <a:rPr lang="zh-TW" altLang="en-US" sz="1200" dirty="0"/>
              <a:t>投影至原本的色域空間，並將原本調整的權重調整至正常範圍，最後透過</a:t>
            </a:r>
            <a:r>
              <a:rPr lang="en-US" altLang="zh-TW" sz="1200" dirty="0"/>
              <a:t>matplotlib</a:t>
            </a:r>
            <a:r>
              <a:rPr lang="zh-TW" altLang="en-US" sz="1200" dirty="0"/>
              <a:t>顯示嵌入後的圖片。</a:t>
            </a:r>
            <a:endParaRPr lang="en-US" altLang="zh-TW" sz="1200" dirty="0"/>
          </a:p>
          <a:p>
            <a:r>
              <a:rPr lang="zh-TW" altLang="en-US" sz="1200" dirty="0"/>
              <a:t>呈現效果如左下：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203A60-5061-4872-B622-819B6E416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261" y="7257350"/>
            <a:ext cx="1547889" cy="18450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265DE5D-71A4-4B5A-9224-56F9B7AD24B4}"/>
              </a:ext>
            </a:extLst>
          </p:cNvPr>
          <p:cNvSpPr txBox="1"/>
          <p:nvPr/>
        </p:nvSpPr>
        <p:spPr>
          <a:xfrm>
            <a:off x="4752975" y="7257350"/>
            <a:ext cx="154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將嵌入後的圖片，去除原圖的資訊，提取小拳石的照片。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0713BA-3247-4109-B804-F986E66FA76A}"/>
              </a:ext>
            </a:extLst>
          </p:cNvPr>
          <p:cNvSpPr txBox="1"/>
          <p:nvPr/>
        </p:nvSpPr>
        <p:spPr>
          <a:xfrm>
            <a:off x="4752975" y="7995577"/>
            <a:ext cx="1547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先將嵌入後的圖片</a:t>
            </a:r>
            <a:endParaRPr lang="en-US" altLang="zh-TW" sz="1200" dirty="0"/>
          </a:p>
          <a:p>
            <a:r>
              <a:rPr lang="zh-TW" altLang="en-US" sz="1200" dirty="0"/>
              <a:t>調整權重，接著利用</a:t>
            </a:r>
            <a:r>
              <a:rPr lang="en-US" altLang="zh-TW" sz="1200" dirty="0" err="1"/>
              <a:t>dct</a:t>
            </a:r>
            <a:r>
              <a:rPr lang="zh-TW" altLang="en-US" sz="1200" dirty="0"/>
              <a:t>轉換與原圖轉換做相減，最後將此利用</a:t>
            </a:r>
            <a:r>
              <a:rPr lang="en-US" altLang="zh-TW" sz="1200" dirty="0" err="1"/>
              <a:t>idct</a:t>
            </a:r>
            <a:r>
              <a:rPr lang="zh-TW" altLang="en-US" sz="1200" dirty="0"/>
              <a:t>轉換至色域空間最後透過</a:t>
            </a:r>
            <a:r>
              <a:rPr lang="en-US" altLang="zh-TW" sz="1200" dirty="0"/>
              <a:t>matplotlib</a:t>
            </a:r>
            <a:r>
              <a:rPr lang="zh-TW" altLang="en-US" sz="1200" dirty="0"/>
              <a:t>顯示小拳石的圖片。呈現方式如左：</a:t>
            </a:r>
            <a:endParaRPr lang="en-US" altLang="zh-TW" sz="1200" dirty="0"/>
          </a:p>
          <a:p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87790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782AF7-E459-4608-8167-8C0945961F23}"/>
              </a:ext>
            </a:extLst>
          </p:cNvPr>
          <p:cNvSpPr/>
          <p:nvPr/>
        </p:nvSpPr>
        <p:spPr>
          <a:xfrm>
            <a:off x="-433388" y="107365"/>
            <a:ext cx="7291388" cy="67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altLang="zh-TW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(b) Please use the JPEG standard to encode the image with the watermark using different compression ratios (at least 3 different ratios), and decode it. Please check whether you can retrieve the watermark from the decoded image using the objective quality metric, PSNR.</a:t>
            </a:r>
            <a:endParaRPr lang="zh-TW" altLang="zh-TW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8DED59-F06F-4D5E-8B38-C36F4F04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1" y="879082"/>
            <a:ext cx="5596949" cy="57788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BB5FFA-4645-4624-AE96-37F500FA1AAA}"/>
              </a:ext>
            </a:extLst>
          </p:cNvPr>
          <p:cNvSpPr txBox="1"/>
          <p:nvPr/>
        </p:nvSpPr>
        <p:spPr>
          <a:xfrm>
            <a:off x="323850" y="6781800"/>
            <a:ext cx="622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將圖片每一個通道進行</a:t>
            </a:r>
            <a:r>
              <a:rPr lang="en-US" altLang="zh-TW" sz="1200" dirty="0"/>
              <a:t>bit plane</a:t>
            </a:r>
            <a:r>
              <a:rPr lang="zh-TW" altLang="en-US" sz="1200" dirty="0"/>
              <a:t>壓縮，來達成影像壓縮。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72D8C2-9E44-4462-B431-EA51F3913069}"/>
              </a:ext>
            </a:extLst>
          </p:cNvPr>
          <p:cNvSpPr txBox="1"/>
          <p:nvPr/>
        </p:nvSpPr>
        <p:spPr>
          <a:xfrm>
            <a:off x="323850" y="725805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先將圖片每一個通道進行</a:t>
            </a:r>
            <a:r>
              <a:rPr lang="en-US" altLang="zh-TW" sz="1200" dirty="0"/>
              <a:t>bit plane</a:t>
            </a:r>
            <a:r>
              <a:rPr lang="zh-TW" altLang="en-US" sz="1200" dirty="0"/>
              <a:t>分解成</a:t>
            </a:r>
            <a:r>
              <a:rPr lang="en-US" altLang="zh-TW" sz="1200" dirty="0"/>
              <a:t>8</a:t>
            </a:r>
            <a:r>
              <a:rPr lang="zh-TW" altLang="en-US" sz="1200" dirty="0"/>
              <a:t>片，並決定要將後面多少片進行合併，最後計算壓縮圖片與原圖片之間的</a:t>
            </a:r>
            <a:r>
              <a:rPr lang="en-US" altLang="zh-TW" sz="1200" dirty="0"/>
              <a:t>PSNR</a:t>
            </a:r>
            <a:r>
              <a:rPr lang="zh-TW" altLang="en-US" sz="1200" dirty="0"/>
              <a:t>數值。</a:t>
            </a:r>
          </a:p>
        </p:txBody>
      </p:sp>
    </p:spTree>
    <p:extLst>
      <p:ext uri="{BB962C8B-B14F-4D97-AF65-F5344CB8AC3E}">
        <p14:creationId xmlns:p14="http://schemas.microsoft.com/office/powerpoint/2010/main" val="145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5F8FC8B-D4C1-4A65-ACDC-A7E26E08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7" y="104488"/>
            <a:ext cx="4477375" cy="41153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5B9D03-8EB6-45F6-918F-615222A5BAEF}"/>
              </a:ext>
            </a:extLst>
          </p:cNvPr>
          <p:cNvSpPr txBox="1"/>
          <p:nvPr/>
        </p:nvSpPr>
        <p:spPr>
          <a:xfrm>
            <a:off x="600075" y="4260270"/>
            <a:ext cx="44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利用</a:t>
            </a:r>
            <a:r>
              <a:rPr lang="en-US" altLang="zh-TW" sz="1200" dirty="0"/>
              <a:t>5(a)</a:t>
            </a:r>
            <a:r>
              <a:rPr lang="zh-TW" altLang="en-US" sz="1200" dirty="0"/>
              <a:t>的方法將浮水印提取出來。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2CBB93-9E64-4B46-9AFF-F80264065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3" y="5028478"/>
            <a:ext cx="1962477" cy="19775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249E2E-B19D-456E-B886-43E9E9E7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3" y="7397517"/>
            <a:ext cx="1962477" cy="18983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356324-38B7-4C55-AB72-A5EBCB389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605" y="5028478"/>
            <a:ext cx="1962477" cy="19239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E0AE78-4C88-4B31-9D1C-4320A150C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605" y="7310290"/>
            <a:ext cx="1829676" cy="189839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D7D6A6-E0BF-434B-815D-7B096C4E6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939" y="5028479"/>
            <a:ext cx="2200262" cy="22002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D95E88-0995-4F1A-9108-281820864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2490" y="7310290"/>
            <a:ext cx="1814024" cy="18983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6BB5CF-CFFA-4871-974A-0340019B998D}"/>
              </a:ext>
            </a:extLst>
          </p:cNvPr>
          <p:cNvSpPr txBox="1"/>
          <p:nvPr/>
        </p:nvSpPr>
        <p:spPr>
          <a:xfrm>
            <a:off x="456887" y="4711071"/>
            <a:ext cx="528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以下三種在不同的壓縮比由左至右為</a:t>
            </a:r>
            <a:r>
              <a:rPr lang="en-US" altLang="zh-TW" sz="1200" dirty="0"/>
              <a:t>7/8</a:t>
            </a:r>
            <a:r>
              <a:rPr lang="zh-TW" altLang="en-US" sz="1200" dirty="0"/>
              <a:t>、</a:t>
            </a:r>
            <a:r>
              <a:rPr lang="en-US" altLang="zh-TW" sz="1200" dirty="0"/>
              <a:t>6/8</a:t>
            </a:r>
            <a:r>
              <a:rPr lang="zh-TW" altLang="en-US" sz="1200" dirty="0"/>
              <a:t>、</a:t>
            </a:r>
            <a:r>
              <a:rPr lang="en-US" altLang="zh-TW" sz="1200" dirty="0"/>
              <a:t>5/8</a:t>
            </a:r>
            <a:r>
              <a:rPr lang="zh-TW" altLang="en-US" sz="1200" dirty="0"/>
              <a:t>的影像處理情形。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EC7B48-E162-4167-BC8E-708045665C94}"/>
              </a:ext>
            </a:extLst>
          </p:cNvPr>
          <p:cNvSpPr txBox="1"/>
          <p:nvPr/>
        </p:nvSpPr>
        <p:spPr>
          <a:xfrm>
            <a:off x="304800" y="9290236"/>
            <a:ext cx="624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上面三種不同的壓縮比皆不錯，其保留原圖的一些情形，但在提取出浮水時，在壓縮比為</a:t>
            </a:r>
            <a:r>
              <a:rPr lang="en-US" altLang="zh-TW" sz="1200" dirty="0"/>
              <a:t>6/8</a:t>
            </a:r>
            <a:r>
              <a:rPr lang="zh-TW" altLang="en-US" sz="1200" dirty="0"/>
              <a:t>與</a:t>
            </a:r>
            <a:r>
              <a:rPr lang="en-US" altLang="zh-TW" sz="1200" dirty="0"/>
              <a:t>5/8</a:t>
            </a:r>
            <a:r>
              <a:rPr lang="zh-TW" altLang="en-US" sz="1200" dirty="0"/>
              <a:t>時，浮水印有些微的雜訊，但仍可辨識出此浮水印。</a:t>
            </a:r>
          </a:p>
        </p:txBody>
      </p:sp>
    </p:spTree>
    <p:extLst>
      <p:ext uri="{BB962C8B-B14F-4D97-AF65-F5344CB8AC3E}">
        <p14:creationId xmlns:p14="http://schemas.microsoft.com/office/powerpoint/2010/main" val="334272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701</Words>
  <Application>Microsoft Office PowerPoint</Application>
  <PresentationFormat>A4 紙張 (210x297 公釐)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</dc:creator>
  <cp:lastModifiedBy>ching</cp:lastModifiedBy>
  <cp:revision>17</cp:revision>
  <dcterms:created xsi:type="dcterms:W3CDTF">2021-03-19T15:58:09Z</dcterms:created>
  <dcterms:modified xsi:type="dcterms:W3CDTF">2021-03-29T18:16:05Z</dcterms:modified>
</cp:coreProperties>
</file>