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54B518-7CB0-40B9-A087-1EED5715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15355A-60F1-4490-B4EA-8C52C8637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ED89CE-6AA8-4D76-896B-9C87EC71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6A46-EC46-4A47-A754-E7176863A398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D87D2A-4054-4C6B-83DF-6F5CD14C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0F07DF-F2D1-414D-B972-259782DC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925C-938E-4549-A983-CA23547EE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25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AF2B4C-598D-4FDC-8E78-E83445FF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117644-34EF-46BD-AFDC-1421FEA0B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CDEB61-500D-4778-AF84-E7B6D0A7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6A46-EC46-4A47-A754-E7176863A398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A1B802-FEEA-47A9-86A7-F884E51F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77568A-3731-4AA2-A650-A093E973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925C-938E-4549-A983-CA23547EE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61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030690A-471D-4BFA-B434-9ECEA1010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A898C7-C3AE-4A1D-9449-4F8D2879B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17C8CE-1430-4D7B-AA3C-C938E02D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6A46-EC46-4A47-A754-E7176863A398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CA4691-0234-4F56-91AC-BBDD5FE9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2D713A-E21E-4E5E-9FDE-AE22DDD0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925C-938E-4549-A983-CA23547EE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27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AE2376-9183-4B31-A8B9-4FA1A020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EA5FAF-4524-436B-9BCA-3459EBD08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CC3203-7142-4592-A0D3-ECF45B5B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6A46-EC46-4A47-A754-E7176863A398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55CA5B-C8BC-4991-935B-F6C9150A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131CCF-E731-4166-A012-CAE7468A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925C-938E-4549-A983-CA23547EE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11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35EB4B-9544-4E14-8214-599682C89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DA6395-285A-4A59-BE45-71D044E46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3CF5F9-BE39-4F4B-9AEB-D3BA4C22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6A46-EC46-4A47-A754-E7176863A398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319ED0-8BD4-4015-9E65-BB359760C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A03F81-25B0-471C-8211-20224D70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925C-938E-4549-A983-CA23547EE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59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073B42-1FFC-4332-8519-00E7797E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0B4B38-312B-45C9-A151-9378D6FFF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22EE93-72CA-41FA-BB5E-4968B45F0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8A1D89-90C3-4C99-A746-32811D87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6A46-EC46-4A47-A754-E7176863A398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796F19-DB2F-4599-B366-8341644B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4B7925-A02F-42F3-9B4B-7A5C8FFD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925C-938E-4549-A983-CA23547EE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26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4B2FCB-F9B4-4783-9A04-761D1DFDC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17418B-61D8-41F2-BECC-BD7C4F6A6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47DB251-6A22-4554-8DB1-0413A566C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50674C5-77F3-455A-8C16-DD5AA3DA3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8D9C1E9-C26E-4258-8EA8-013029F0B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647895B-B0CA-424B-B569-174B4B9F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6A46-EC46-4A47-A754-E7176863A398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E53F750-35AD-40D8-AC00-ED6B9C53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74365EB-B25E-4C88-8005-638944EA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925C-938E-4549-A983-CA23547EE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48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C7D30F-8AEA-427E-9CE2-FD07BEE0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DFD2BFA-C338-42BE-9CCA-EA5A0D8E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6A46-EC46-4A47-A754-E7176863A398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AE09368-5A61-472F-A05A-CC52657F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86D65D-122D-4340-9EA7-102AA1C2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925C-938E-4549-A983-CA23547EE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35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A404E65-E9FB-4905-8C2B-88EB5C97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6A46-EC46-4A47-A754-E7176863A398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0EF14FB-83A3-4024-9E50-B6B6271B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D9C28E-820D-4A9B-98EB-3456035D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925C-938E-4549-A983-CA23547EE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56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816C0-A621-485E-A6F5-505A8E1E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EC0BF2-F8E8-4BC1-8341-3A56AE23D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D7EB207-AD32-4B4C-A0FA-A2D2BCCBB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290E9C-91BC-493F-95FD-D4519422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6A46-EC46-4A47-A754-E7176863A398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01677A-01D3-4789-8D4D-D4A76C03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DDBBC3-4F2D-4CE1-8414-22197FE2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925C-938E-4549-A983-CA23547EE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09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4409F-061D-4019-BE77-1F626968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06D3869-C1A8-4F0F-889E-38712394F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65A7E6-2E93-458B-96A0-3F0067E9A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50B975-C6C1-4132-9049-514F0145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6A46-EC46-4A47-A754-E7176863A398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BE8632-7D22-4537-A694-17F92EFB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8A926C-AC3A-47FA-820F-0F9CD8C2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925C-938E-4549-A983-CA23547EE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04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236D713-AC76-4328-9CDC-C5133545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1BDA37-4733-49DC-B0D0-BFA639433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1AE7CC-9FD8-4181-B0BE-A9182EEAF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C6A46-EC46-4A47-A754-E7176863A398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CAB88A-8296-4C17-A234-2F0D91150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F61283-8E04-4FAB-B4AE-C63BD4D7A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A925C-938E-4549-A983-CA23547EE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00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484F601-2460-468C-BEBC-3B0E861ED6DE}"/>
              </a:ext>
            </a:extLst>
          </p:cNvPr>
          <p:cNvSpPr txBox="1"/>
          <p:nvPr/>
        </p:nvSpPr>
        <p:spPr>
          <a:xfrm>
            <a:off x="304800" y="228600"/>
            <a:ext cx="496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影像處理作業</a:t>
            </a:r>
            <a:r>
              <a:rPr lang="en-US" altLang="zh-TW" dirty="0"/>
              <a:t>2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911B66-6F7A-4275-BCE2-8E6F556CEAC0}"/>
              </a:ext>
            </a:extLst>
          </p:cNvPr>
          <p:cNvSpPr txBox="1"/>
          <p:nvPr/>
        </p:nvSpPr>
        <p:spPr>
          <a:xfrm>
            <a:off x="304800" y="597932"/>
            <a:ext cx="496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姓名：林澤慶</a:t>
            </a:r>
            <a:endParaRPr lang="en-US" altLang="zh-TW" dirty="0"/>
          </a:p>
          <a:p>
            <a:r>
              <a:rPr lang="zh-TW" altLang="en-US" dirty="0"/>
              <a:t>學號：</a:t>
            </a:r>
            <a:r>
              <a:rPr lang="en-US" altLang="zh-TW" dirty="0"/>
              <a:t>108354015</a:t>
            </a:r>
          </a:p>
          <a:p>
            <a:r>
              <a:rPr lang="zh-TW" altLang="en-US" dirty="0"/>
              <a:t>系級：統計碩二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E4F299A-50DB-4AE7-9DFA-EB165B6B5AF3}"/>
              </a:ext>
            </a:extLst>
          </p:cNvPr>
          <p:cNvSpPr txBox="1"/>
          <p:nvPr/>
        </p:nvSpPr>
        <p:spPr>
          <a:xfrm>
            <a:off x="304800" y="1521262"/>
            <a:ext cx="496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(20%) Use binary morphological operations to 1) fix the image shown below (“text-</a:t>
            </a:r>
            <a:r>
              <a:rPr lang="en-US" altLang="zh-TW" dirty="0" err="1"/>
              <a:t>broken.tif</a:t>
            </a:r>
            <a:r>
              <a:rPr lang="en-US" altLang="zh-TW" dirty="0"/>
              <a:t>”) and 2) find the boundaries of each characters like ‘</a:t>
            </a:r>
            <a:r>
              <a:rPr lang="en-US" altLang="zh-TW" b="1" dirty="0"/>
              <a:t>Historically</a:t>
            </a:r>
            <a:r>
              <a:rPr lang="en-US" altLang="zh-TW" dirty="0"/>
              <a:t>.’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CC013F5-F6B8-456D-9012-9C1C5A8E4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8157" y="2899023"/>
            <a:ext cx="5485714" cy="365714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BAD06A0-88D8-4C5B-BEE7-961E2A84E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8157" y="6248857"/>
            <a:ext cx="5485714" cy="365714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74681A9-0054-4180-971D-27EEA0F44016}"/>
              </a:ext>
            </a:extLst>
          </p:cNvPr>
          <p:cNvSpPr txBox="1"/>
          <p:nvPr/>
        </p:nvSpPr>
        <p:spPr>
          <a:xfrm>
            <a:off x="4000500" y="3327400"/>
            <a:ext cx="267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左方圖片將</a:t>
            </a:r>
            <a:r>
              <a:rPr lang="en-US" altLang="zh-TW" dirty="0"/>
              <a:t>text-</a:t>
            </a:r>
            <a:r>
              <a:rPr lang="en-US" altLang="zh-TW" dirty="0" err="1"/>
              <a:t>broken.tif</a:t>
            </a:r>
            <a:r>
              <a:rPr lang="zh-TW" altLang="en-US" dirty="0"/>
              <a:t>進行</a:t>
            </a:r>
            <a:r>
              <a:rPr lang="en-US" altLang="zh-TW" dirty="0"/>
              <a:t>dilation</a:t>
            </a:r>
            <a:r>
              <a:rPr lang="zh-TW" altLang="en-US" dirty="0"/>
              <a:t>所產生出來的影像，用</a:t>
            </a:r>
            <a:r>
              <a:rPr lang="en-US" altLang="zh-TW" dirty="0"/>
              <a:t>dilation</a:t>
            </a:r>
            <a:r>
              <a:rPr lang="zh-TW" altLang="en-US" dirty="0"/>
              <a:t>可以將影像修飾一些殘破的缺角。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0A81FC3-108F-4C21-8072-428E9B04017D}"/>
              </a:ext>
            </a:extLst>
          </p:cNvPr>
          <p:cNvSpPr txBox="1"/>
          <p:nvPr/>
        </p:nvSpPr>
        <p:spPr>
          <a:xfrm>
            <a:off x="4000500" y="6733598"/>
            <a:ext cx="267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左方圖片將</a:t>
            </a:r>
            <a:r>
              <a:rPr lang="en-US" altLang="zh-TW" dirty="0"/>
              <a:t>text-</a:t>
            </a:r>
            <a:r>
              <a:rPr lang="en-US" altLang="zh-TW" dirty="0" err="1"/>
              <a:t>broken.tif</a:t>
            </a:r>
            <a:r>
              <a:rPr lang="zh-TW" altLang="en-US" dirty="0"/>
              <a:t>扣除</a:t>
            </a:r>
            <a:r>
              <a:rPr lang="en-US" altLang="zh-TW" dirty="0"/>
              <a:t>erosion</a:t>
            </a:r>
            <a:r>
              <a:rPr lang="zh-TW" altLang="en-US" dirty="0"/>
              <a:t>所產生出來的影像，其方法可以取出文字的邊界。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4627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C20FABE-7E6F-4E97-99EA-64BA48F3BA1B}"/>
              </a:ext>
            </a:extLst>
          </p:cNvPr>
          <p:cNvSpPr/>
          <p:nvPr/>
        </p:nvSpPr>
        <p:spPr>
          <a:xfrm>
            <a:off x="419100" y="294779"/>
            <a:ext cx="5600700" cy="67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(20%) Please use linear stretching to enhance the contrast of the image “</a:t>
            </a:r>
            <a:r>
              <a:rPr lang="en-US" altLang="zh-TW" dirty="0" err="1">
                <a:latin typeface="Calibri" panose="020F0502020204030204" pitchFamily="34" charset="0"/>
                <a:cs typeface="Times New Roman" panose="02020603050405020304" pitchFamily="18" charset="0"/>
              </a:rPr>
              <a:t>aerialview-washedout.tif</a:t>
            </a:r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.”</a:t>
            </a:r>
            <a:endParaRPr lang="zh-TW" altLang="zh-TW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2ABDB91-03FB-4F1F-80FA-932872567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6157" y="1030194"/>
            <a:ext cx="5485714" cy="365714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6B47318-5AE2-4F10-82B6-0BEE062A3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443" y="1030193"/>
            <a:ext cx="5485714" cy="365714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DF85E0B-9DF6-4758-AEF6-7F9D6E4D3FE8}"/>
              </a:ext>
            </a:extLst>
          </p:cNvPr>
          <p:cNvSpPr txBox="1"/>
          <p:nvPr/>
        </p:nvSpPr>
        <p:spPr>
          <a:xfrm>
            <a:off x="228600" y="6121400"/>
            <a:ext cx="598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左方是原本的圖像，右方則是經過</a:t>
            </a:r>
            <a:r>
              <a:rPr lang="en-US" altLang="zh-TW" dirty="0"/>
              <a:t>Linear stretching</a:t>
            </a:r>
            <a:r>
              <a:rPr lang="zh-TW" altLang="en-US" dirty="0"/>
              <a:t>的圖像，由於原本的圖像的像素質最大為</a:t>
            </a:r>
            <a:r>
              <a:rPr lang="en-US" altLang="zh-TW" dirty="0"/>
              <a:t>255</a:t>
            </a:r>
            <a:r>
              <a:rPr lang="zh-TW" altLang="en-US" dirty="0"/>
              <a:t>與最小為</a:t>
            </a:r>
            <a:r>
              <a:rPr lang="en-US" altLang="zh-TW" dirty="0"/>
              <a:t>0</a:t>
            </a:r>
            <a:r>
              <a:rPr lang="zh-TW" altLang="en-US" dirty="0"/>
              <a:t>，因此再進行</a:t>
            </a:r>
            <a:r>
              <a:rPr lang="en-US" altLang="zh-TW" dirty="0"/>
              <a:t>linear stretching</a:t>
            </a:r>
            <a:r>
              <a:rPr lang="zh-TW" altLang="en-US" dirty="0"/>
              <a:t>則是無效果的。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4A0F871-B7EB-40B3-96E7-62F5C48E1DDA}"/>
                  </a:ext>
                </a:extLst>
              </p:cNvPr>
              <p:cNvSpPr txBox="1"/>
              <p:nvPr/>
            </p:nvSpPr>
            <p:spPr>
              <a:xfrm>
                <a:off x="190500" y="4470400"/>
                <a:ext cx="6057900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𝑙𝑖𝑛𝑒𝑎𝑟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𝑠𝑡𝑟𝑒𝑡𝑐h𝑖𝑛𝑔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∗255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4A0F871-B7EB-40B3-96E7-62F5C48E1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4470400"/>
                <a:ext cx="6057900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FF4280B3-0D33-4EB5-85D3-C2A788DBB1F7}"/>
              </a:ext>
            </a:extLst>
          </p:cNvPr>
          <p:cNvSpPr txBox="1"/>
          <p:nvPr/>
        </p:nvSpPr>
        <p:spPr>
          <a:xfrm>
            <a:off x="584200" y="5295900"/>
            <a:ext cx="566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其中</a:t>
            </a:r>
            <a:r>
              <a:rPr lang="en-US" altLang="zh-TW" dirty="0"/>
              <a:t>x</a:t>
            </a:r>
            <a:r>
              <a:rPr lang="zh-TW" altLang="en-US" dirty="0"/>
              <a:t>代表像素值。</a:t>
            </a:r>
          </a:p>
        </p:txBody>
      </p:sp>
    </p:spTree>
    <p:extLst>
      <p:ext uri="{BB962C8B-B14F-4D97-AF65-F5344CB8AC3E}">
        <p14:creationId xmlns:p14="http://schemas.microsoft.com/office/powerpoint/2010/main" val="30394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9AD1E68-947A-4C3E-9F78-05FCA3ED7412}"/>
              </a:ext>
            </a:extLst>
          </p:cNvPr>
          <p:cNvSpPr/>
          <p:nvPr/>
        </p:nvSpPr>
        <p:spPr>
          <a:xfrm>
            <a:off x="698500" y="172135"/>
            <a:ext cx="546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3.</a:t>
            </a:r>
            <a:r>
              <a:rPr lang="zh-TW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Following Q.2, please use gamma stretching instead.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4D5B3F3-3449-4E3A-A7F4-72FAE1C13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221" y="628422"/>
            <a:ext cx="3517557" cy="234503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FF2CB13-3FCF-44D9-A3BC-728FF7E88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57" y="2921744"/>
            <a:ext cx="3239186" cy="215945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F0DB5E5-CADC-4BC8-9324-796BE2F5A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3886" y="2918872"/>
            <a:ext cx="3239186" cy="215945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F8FA586-61FB-45F4-8BDC-C9443AE22B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71" y="2920308"/>
            <a:ext cx="3239186" cy="215945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9C91D5F-13E1-4C34-B679-812238FE5B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57" y="2918872"/>
            <a:ext cx="3239186" cy="21594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8F28F62-F3A3-4C3A-B73E-CDB4E5C83FB3}"/>
                  </a:ext>
                </a:extLst>
              </p:cNvPr>
              <p:cNvSpPr/>
              <p:nvPr/>
            </p:nvSpPr>
            <p:spPr>
              <a:xfrm>
                <a:off x="469900" y="5078330"/>
                <a:ext cx="5842000" cy="746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𝑔𝑎𝑚𝑚𝑎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𝑠𝑡𝑟𝑒𝑡𝑐h𝑖𝑛𝑔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∗255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8F28F62-F3A3-4C3A-B73E-CDB4E5C83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5078330"/>
                <a:ext cx="5842000" cy="7468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91B01E89-D9FC-443F-805C-1EF5CA2F7440}"/>
              </a:ext>
            </a:extLst>
          </p:cNvPr>
          <p:cNvSpPr/>
          <p:nvPr/>
        </p:nvSpPr>
        <p:spPr>
          <a:xfrm>
            <a:off x="604865" y="5877608"/>
            <a:ext cx="6199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其中</a:t>
            </a:r>
            <a:r>
              <a:rPr lang="en-US" altLang="zh-TW" dirty="0"/>
              <a:t>x</a:t>
            </a:r>
            <a:r>
              <a:rPr lang="zh-TW" altLang="en-US" dirty="0"/>
              <a:t>代表像素值，</a:t>
            </a:r>
            <a:r>
              <a:rPr lang="en-US" altLang="zh-TW" dirty="0"/>
              <a:t>f(x)</a:t>
            </a:r>
            <a:r>
              <a:rPr lang="zh-TW" altLang="en-US" dirty="0"/>
              <a:t>是經過</a:t>
            </a:r>
            <a:r>
              <a:rPr lang="en-US" altLang="zh-TW" dirty="0"/>
              <a:t>gamma stretching</a:t>
            </a:r>
            <a:r>
              <a:rPr lang="zh-TW" altLang="en-US" dirty="0"/>
              <a:t>後的像素。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D9E1CC8-42C1-4BFF-9D26-DD8D85834D2C}"/>
              </a:ext>
            </a:extLst>
          </p:cNvPr>
          <p:cNvSpPr txBox="1"/>
          <p:nvPr/>
        </p:nvSpPr>
        <p:spPr>
          <a:xfrm>
            <a:off x="604865" y="6477000"/>
            <a:ext cx="5999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圖片由左至右的</a:t>
            </a:r>
            <a:r>
              <a:rPr lang="en-US" altLang="zh-TW" dirty="0"/>
              <a:t>gamma</a:t>
            </a:r>
            <a:r>
              <a:rPr lang="zh-TW" altLang="en-US" dirty="0"/>
              <a:t>值分別為</a:t>
            </a:r>
            <a:r>
              <a:rPr lang="en-US" altLang="zh-TW" dirty="0"/>
              <a:t>0.2</a:t>
            </a:r>
            <a:r>
              <a:rPr lang="zh-TW" altLang="en-US" dirty="0"/>
              <a:t>、</a:t>
            </a:r>
            <a:r>
              <a:rPr lang="en-US" altLang="zh-TW" dirty="0"/>
              <a:t>0.5</a:t>
            </a:r>
            <a:r>
              <a:rPr lang="zh-TW" altLang="en-US" dirty="0"/>
              <a:t>、</a:t>
            </a:r>
            <a:r>
              <a:rPr lang="en-US" altLang="zh-TW" dirty="0"/>
              <a:t>2</a:t>
            </a:r>
            <a:r>
              <a:rPr lang="zh-TW" altLang="en-US" dirty="0"/>
              <a:t>和</a:t>
            </a:r>
            <a:r>
              <a:rPr lang="en-US" altLang="zh-TW" dirty="0"/>
              <a:t>5</a:t>
            </a:r>
            <a:r>
              <a:rPr lang="zh-TW" altLang="en-US" dirty="0"/>
              <a:t>，由此可以發現隨著</a:t>
            </a:r>
            <a:r>
              <a:rPr lang="en-US" altLang="zh-TW" dirty="0"/>
              <a:t>gamma</a:t>
            </a:r>
            <a:r>
              <a:rPr lang="zh-TW" altLang="en-US" dirty="0"/>
              <a:t>值增加，整體而言，圖片由淺色變換至深色。</a:t>
            </a:r>
          </a:p>
        </p:txBody>
      </p:sp>
    </p:spTree>
    <p:extLst>
      <p:ext uri="{BB962C8B-B14F-4D97-AF65-F5344CB8AC3E}">
        <p14:creationId xmlns:p14="http://schemas.microsoft.com/office/powerpoint/2010/main" val="241593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7BCD69-37F0-4126-BC60-0B4881A9B1E9}"/>
              </a:ext>
            </a:extLst>
          </p:cNvPr>
          <p:cNvSpPr/>
          <p:nvPr/>
        </p:nvSpPr>
        <p:spPr>
          <a:xfrm>
            <a:off x="387350" y="218639"/>
            <a:ext cx="60833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4.</a:t>
            </a:r>
            <a:r>
              <a:rPr lang="zh-TW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Please divide the histogram of “</a:t>
            </a:r>
            <a:r>
              <a:rPr lang="en-US" altLang="zh-TW" dirty="0" err="1">
                <a:latin typeface="Calibri" panose="020F0502020204030204" pitchFamily="34" charset="0"/>
                <a:cs typeface="Times New Roman" panose="02020603050405020304" pitchFamily="18" charset="0"/>
              </a:rPr>
              <a:t>einstein</a:t>
            </a:r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-low-</a:t>
            </a:r>
            <a:r>
              <a:rPr lang="en-US" altLang="zh-TW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contrast.tif</a:t>
            </a:r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” into two sub-histograms using the mean μ of the image and apply HE to two sub-histograms separately (one ranging from 0~μ and the other from (μ+1)~255). You should implement it by yourself without using built-in APIs. 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68F702-4C4E-4565-84DB-AD6FBD958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18" y="3079929"/>
            <a:ext cx="5485714" cy="365714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FCED657-6338-45E6-8F8F-154BDC898C37}"/>
              </a:ext>
            </a:extLst>
          </p:cNvPr>
          <p:cNvSpPr txBox="1"/>
          <p:nvPr/>
        </p:nvSpPr>
        <p:spPr>
          <a:xfrm>
            <a:off x="387350" y="1879600"/>
            <a:ext cx="5861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下圖為將愛因斯坦的影像分層</a:t>
            </a:r>
            <a:r>
              <a:rPr lang="en-US" altLang="zh-TW" dirty="0"/>
              <a:t>2</a:t>
            </a:r>
            <a:r>
              <a:rPr lang="zh-TW" altLang="en-US" dirty="0"/>
              <a:t>部分，將低於平均像素的像素值視為一類，高於平均像素值視為另一類，再對這兩類各別進行</a:t>
            </a:r>
            <a:r>
              <a:rPr lang="en-US" altLang="zh-TW" dirty="0"/>
              <a:t>histogram equalization.</a:t>
            </a:r>
            <a:r>
              <a:rPr lang="zh-TW" altLang="en-US" dirty="0"/>
              <a:t>所產生出來的影像如下：</a:t>
            </a:r>
          </a:p>
        </p:txBody>
      </p:sp>
    </p:spTree>
    <p:extLst>
      <p:ext uri="{BB962C8B-B14F-4D97-AF65-F5344CB8AC3E}">
        <p14:creationId xmlns:p14="http://schemas.microsoft.com/office/powerpoint/2010/main" val="83420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6215</TotalTime>
  <Words>356</Words>
  <Application>Microsoft Office PowerPoint</Application>
  <PresentationFormat>A4 紙張 (210x297 公釐)</PresentationFormat>
  <Paragraphs>17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ching</dc:creator>
  <cp:lastModifiedBy>林澤慶</cp:lastModifiedBy>
  <cp:revision>14</cp:revision>
  <dcterms:created xsi:type="dcterms:W3CDTF">2021-05-05T15:16:03Z</dcterms:created>
  <dcterms:modified xsi:type="dcterms:W3CDTF">2021-05-16T14:27:36Z</dcterms:modified>
</cp:coreProperties>
</file>