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0" r:id="rId3"/>
    <p:sldId id="281" r:id="rId4"/>
    <p:sldId id="284" r:id="rId5"/>
    <p:sldId id="294" r:id="rId6"/>
    <p:sldId id="314" r:id="rId7"/>
    <p:sldId id="315" r:id="rId8"/>
    <p:sldId id="299" r:id="rId9"/>
    <p:sldId id="296" r:id="rId10"/>
    <p:sldId id="286" r:id="rId11"/>
    <p:sldId id="300" r:id="rId12"/>
    <p:sldId id="287" r:id="rId13"/>
    <p:sldId id="301" r:id="rId14"/>
    <p:sldId id="297" r:id="rId15"/>
    <p:sldId id="302" r:id="rId16"/>
    <p:sldId id="289" r:id="rId17"/>
    <p:sldId id="290" r:id="rId18"/>
    <p:sldId id="292" r:id="rId19"/>
    <p:sldId id="304" r:id="rId20"/>
    <p:sldId id="312" r:id="rId21"/>
    <p:sldId id="306" r:id="rId22"/>
    <p:sldId id="307" r:id="rId23"/>
    <p:sldId id="308" r:id="rId24"/>
    <p:sldId id="309" r:id="rId25"/>
    <p:sldId id="310" r:id="rId26"/>
    <p:sldId id="313" r:id="rId27"/>
    <p:sldId id="31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2"/>
    <a:srgbClr val="F7F7E1"/>
    <a:srgbClr val="F1F4D7"/>
    <a:srgbClr val="3B3B35"/>
    <a:srgbClr val="5F5F5D"/>
    <a:srgbClr val="585855"/>
    <a:srgbClr val="2F2F2A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352" autoAdjust="0"/>
  </p:normalViewPr>
  <p:slideViewPr>
    <p:cSldViewPr>
      <p:cViewPr varScale="1">
        <p:scale>
          <a:sx n="75" d="100"/>
          <a:sy n="75" d="100"/>
        </p:scale>
        <p:origin x="-21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FC8C036-CDE7-4E47-854B-5B76362D0516}" type="datetimeFigureOut">
              <a:rPr lang="en-US"/>
              <a:pPr>
                <a:defRPr/>
              </a:pPr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06598A7-BD4B-4DD5-9E66-B760D2C0E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76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9D8077-4819-4009-A9C4-CE59A7AB301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2074DE-899A-4745-87CF-74020F20E19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64ABEC-39D6-4DD5-A8DF-80642AA607F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737AFB-AB9C-4FFC-AB47-F9F8CE45F25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A820CA-E579-4EFB-9927-A8CF992934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1192"/>
            <a:ext cx="7772400" cy="11652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>
                    <a:lumMod val="10000"/>
                  </a:schemeClr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4192"/>
            <a:ext cx="6400800" cy="685800"/>
          </a:xfrm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F5F5D"/>
                </a:solidFill>
                <a:effectLst/>
                <a:uLnTx/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8369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6868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5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2999"/>
            <a:ext cx="4040188" cy="6613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2999"/>
            <a:ext cx="4041775" cy="6613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7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" y="0"/>
            <a:ext cx="723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>
          <a:solidFill>
            <a:srgbClr val="FCFCF2"/>
          </a:solidFill>
          <a:latin typeface="Palatino Linotype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rgbClr val="FCFCF2"/>
          </a:solidFill>
          <a:latin typeface="Palatino Linotyp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rgbClr val="FCFCF2"/>
          </a:solidFill>
          <a:latin typeface="Palatino Linotyp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rgbClr val="FCFCF2"/>
          </a:solidFill>
          <a:latin typeface="Palatino Linotyp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rgbClr val="FCFCF2"/>
          </a:solidFill>
          <a:latin typeface="Palatino Linotyp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CFCF2"/>
          </a:solidFill>
          <a:latin typeface="Palatino Linotyp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CFCF2"/>
          </a:solidFill>
          <a:latin typeface="Palatino Linotyp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CFCF2"/>
          </a:solidFill>
          <a:latin typeface="Palatino Linotyp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CFCF2"/>
          </a:solidFill>
          <a:latin typeface="Palatino Linotype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2590800"/>
            <a:ext cx="8839200" cy="9144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3B3B35"/>
                </a:solidFill>
                <a:effectLst>
                  <a:outerShdw blurRad="50800" dir="1800000" algn="ctr" rotWithShape="0">
                    <a:schemeClr val="tx1">
                      <a:lumMod val="75000"/>
                      <a:lumOff val="25000"/>
                      <a:alpha val="64000"/>
                    </a:schemeClr>
                  </a:outerShdw>
                </a:effectLst>
                <a:latin typeface="Palatino Linotype" pitchFamily="18" charset="0"/>
                <a:ea typeface="+mj-ea"/>
                <a:cs typeface="+mj-cs"/>
              </a:rPr>
              <a:t>Introduction to Maven</a:t>
            </a:r>
          </a:p>
        </p:txBody>
      </p:sp>
      <p:sp>
        <p:nvSpPr>
          <p:cNvPr id="7171" name="Subtitle 6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6858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sz="2800" dirty="0" smtClean="0"/>
              <a:t>Karla Jacobsen</a:t>
            </a:r>
          </a:p>
        </p:txBody>
      </p:sp>
      <p:sp>
        <p:nvSpPr>
          <p:cNvPr id="5" name="Subtitle 6"/>
          <p:cNvSpPr txBox="1">
            <a:spLocks/>
          </p:cNvSpPr>
          <p:nvPr/>
        </p:nvSpPr>
        <p:spPr bwMode="auto">
          <a:xfrm>
            <a:off x="1295400" y="44958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F5F5D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dirty="0" smtClean="0"/>
              <a:t>Presentation mostly stolen from Michael </a:t>
            </a:r>
            <a:r>
              <a:rPr lang="en-US" dirty="0" err="1" smtClean="0"/>
              <a:t>Youngstrom</a:t>
            </a:r>
            <a:endParaRPr lang="en-US" dirty="0" smtClean="0"/>
          </a:p>
          <a:p>
            <a:pPr fontAlgn="base">
              <a:spcAft>
                <a:spcPct val="0"/>
              </a:spcAft>
            </a:pPr>
            <a:r>
              <a:rPr lang="en-US" dirty="0"/>
              <a:t>http://tech.lds.org/wiki/Introduction_to_Maven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Packaging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7432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Build type identified using the “packaging” element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Tells Maven how to build the project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Example packaging types: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pom</a:t>
            </a:r>
            <a:r>
              <a:rPr lang="en-US" dirty="0" smtClean="0"/>
              <a:t>, jar, war, ear, custom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Default is jar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114800"/>
            <a:ext cx="8534400" cy="1816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org.lds.training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&lt;packaging&gt;jar&lt;/packaging&gt;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209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Pom</a:t>
            </a:r>
            <a:r>
              <a:rPr lang="en-US" dirty="0" smtClean="0"/>
              <a:t> files can inherit configuration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groupId</a:t>
            </a:r>
            <a:r>
              <a:rPr lang="en-US" dirty="0" smtClean="0"/>
              <a:t>, version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Project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Dependencies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Plugin </a:t>
            </a:r>
            <a:r>
              <a:rPr lang="en-US" dirty="0" smtClean="0"/>
              <a:t>configuration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3276600"/>
            <a:ext cx="8534400" cy="267765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com.tapestrysolutions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&gt;tapestry-parent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&lt;version&gt;1.1.0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&lt;/parent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&gt;maven-training&lt;/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&lt;packaging&gt;jar&lt;/packaging&gt;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 Module Projects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Maven has 1</a:t>
            </a:r>
            <a:r>
              <a:rPr lang="en-US" baseline="30000" smtClean="0"/>
              <a:t>st</a:t>
            </a:r>
            <a:r>
              <a:rPr lang="en-US" smtClean="0"/>
              <a:t> class multi-module support</a:t>
            </a:r>
          </a:p>
          <a:p>
            <a:r>
              <a:rPr lang="en-US" smtClean="0"/>
              <a:t>Each maven project creates 1 primary artifact</a:t>
            </a:r>
          </a:p>
          <a:p>
            <a:r>
              <a:rPr lang="en-US" smtClean="0"/>
              <a:t>A parent pom is used to group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4800600" cy="18161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&lt;packaging&gt;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&lt;module&gt;maven-training&lt;/module&gt;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&lt;module&gt;maven-training-web&lt;/module&gt;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&lt;/modules&gt;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  <p:pic>
        <p:nvPicPr>
          <p:cNvPr id="8" name="Picture 7" descr="multi-mod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124200"/>
            <a:ext cx="2743200" cy="2546350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Maven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Maven is opinionated about project structure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target: Default work directory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: All project source files go in this directory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/main: All sources that go into primary artifact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/test: All sources contributing to testing project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/main/java: All java source files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: All web source files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/main/resources: All non compiled source files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/test/java: All java test source files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src</a:t>
            </a:r>
            <a:r>
              <a:rPr lang="en-US" dirty="0" smtClean="0"/>
              <a:t>/test/resources: All non compiled test source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Maven Build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Maven build follow a lifecycle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Default </a:t>
            </a:r>
            <a:r>
              <a:rPr lang="en-US" dirty="0" smtClean="0"/>
              <a:t>lifecycle (phases)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generate-sources/generate-resources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compile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test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package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integration-test (pre and post)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Install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deploy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There is also a Clean lifecycle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Maven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invoke a Maven build you set a lifecycle “goal”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install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Invokes generate* and compile, test, package, integration-test, install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clean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Invokes just clean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clean compile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Clean old builds and execute generate</a:t>
            </a:r>
            <a:r>
              <a:rPr lang="en-US" smtClean="0"/>
              <a:t>*, compile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compile install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Invokes generate*, compile, test, integration-test, package, install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mvn</a:t>
            </a:r>
            <a:r>
              <a:rPr lang="en-US" dirty="0" smtClean="0"/>
              <a:t> test clean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Invokes generate*, compile, test then cleans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Maven and Dependencies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Maven revolutionized Java dependency management</a:t>
            </a:r>
          </a:p>
          <a:p>
            <a:pPr lvl="1"/>
            <a:r>
              <a:rPr lang="en-US" smtClean="0"/>
              <a:t>No more checking libraries into version control</a:t>
            </a:r>
          </a:p>
          <a:p>
            <a:r>
              <a:rPr lang="en-US" smtClean="0"/>
              <a:t>Introduced the Maven Repository concept</a:t>
            </a:r>
          </a:p>
          <a:p>
            <a:pPr lvl="1"/>
            <a:r>
              <a:rPr lang="en-US" smtClean="0"/>
              <a:t>Established Maven Central</a:t>
            </a:r>
          </a:p>
          <a:p>
            <a:r>
              <a:rPr lang="en-US" smtClean="0"/>
              <a:t>Created a module metadata file (POM)</a:t>
            </a:r>
          </a:p>
          <a:p>
            <a:r>
              <a:rPr lang="en-US" smtClean="0"/>
              <a:t>Introduced concept of transitive dependency</a:t>
            </a:r>
          </a:p>
          <a:p>
            <a:r>
              <a:rPr lang="en-US" smtClean="0"/>
              <a:t>Often include source and javadoc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a Dependency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133600"/>
          </a:xfrm>
        </p:spPr>
        <p:txBody>
          <a:bodyPr/>
          <a:lstStyle/>
          <a:p>
            <a:r>
              <a:rPr lang="en-US" smtClean="0"/>
              <a:t>Dependencies consist of:</a:t>
            </a:r>
          </a:p>
          <a:p>
            <a:pPr lvl="1"/>
            <a:r>
              <a:rPr lang="en-US" smtClean="0"/>
              <a:t>GAV</a:t>
            </a:r>
          </a:p>
          <a:p>
            <a:pPr lvl="1"/>
            <a:r>
              <a:rPr lang="en-US" smtClean="0"/>
              <a:t>Scope: compile, test, provided (default=compile)</a:t>
            </a:r>
          </a:p>
          <a:p>
            <a:pPr lvl="1"/>
            <a:r>
              <a:rPr lang="en-US" smtClean="0"/>
              <a:t>Type: jar, pom, war, ear, zip (default=jar)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505200"/>
            <a:ext cx="80772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javax.servlet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servlet-api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&lt;version&gt;2.5&lt;/version&gt;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&lt;scope&gt;provided&lt;/scope&gt;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Maven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Dependencies are downloaded from repositories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Via http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Downloaded dependencies are cached in a local repository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Usually found in ${</a:t>
            </a:r>
            <a:r>
              <a:rPr lang="en-US" dirty="0" err="1" smtClean="0"/>
              <a:t>user.home</a:t>
            </a:r>
            <a:r>
              <a:rPr lang="en-US" dirty="0" smtClean="0"/>
              <a:t>}/.m2/repository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Repository follows a simple directory structure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{</a:t>
            </a:r>
            <a:r>
              <a:rPr lang="en-US" dirty="0" err="1" smtClean="0"/>
              <a:t>groupId</a:t>
            </a:r>
            <a:r>
              <a:rPr lang="en-US" dirty="0" smtClean="0"/>
              <a:t>}/{</a:t>
            </a:r>
            <a:r>
              <a:rPr lang="en-US" dirty="0" err="1" smtClean="0"/>
              <a:t>artifactId</a:t>
            </a:r>
            <a:r>
              <a:rPr lang="en-US" dirty="0" smtClean="0"/>
              <a:t>}/{version}/{</a:t>
            </a:r>
            <a:r>
              <a:rPr lang="en-US" dirty="0" err="1" smtClean="0"/>
              <a:t>artifactId</a:t>
            </a:r>
            <a:r>
              <a:rPr lang="en-US" dirty="0" smtClean="0"/>
              <a:t>}-{version}.jar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groupId</a:t>
            </a:r>
            <a:r>
              <a:rPr lang="en-US" dirty="0" smtClean="0"/>
              <a:t> ‘.’ is replaced with ‘/’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Maven Central is primary community repo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http://</a:t>
            </a:r>
            <a:r>
              <a:rPr lang="en-US" dirty="0" smtClean="0"/>
              <a:t>repo1.maven.org/maven2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Proxy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Proxy Repositories are useful: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Organizationally cache artifacts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Allow organization some control over dependencies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Combines repositories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Tapestry uses the Nexus repository manager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All artifacts in Nexus go through approval process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License verified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Improve organizational reuse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request approval create issue in CM </a:t>
            </a:r>
            <a:r>
              <a:rPr lang="en-US" dirty="0" err="1" smtClean="0"/>
              <a:t>Jira</a:t>
            </a:r>
            <a:r>
              <a:rPr lang="en-US" dirty="0" smtClean="0"/>
              <a:t> project: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https://jira/jira/browse/DEVSUPRT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>
                  <a:lumMod val="50000"/>
                </a:schemeClr>
              </a:contourClr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25400" dir="6000000" algn="ctr" rotWithShape="0">
                    <a:schemeClr val="accent6">
                      <a:lumMod val="40000"/>
                      <a:lumOff val="60000"/>
                      <a:alpha val="37000"/>
                    </a:schemeClr>
                  </a:outerShdw>
                </a:effectLst>
              </a:rPr>
              <a:t>Outline</a:t>
            </a:r>
            <a:endParaRPr lang="en-US" dirty="0">
              <a:effectLst>
                <a:outerShdw blurRad="25400" dir="6000000" algn="ctr" rotWithShape="0">
                  <a:schemeClr val="accent6">
                    <a:lumMod val="40000"/>
                    <a:lumOff val="60000"/>
                    <a:alpha val="37000"/>
                  </a:schemeClr>
                </a:outerShdw>
              </a:effectLst>
            </a:endParaRP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Introduce Maven</a:t>
            </a:r>
          </a:p>
          <a:p>
            <a:r>
              <a:rPr lang="en-US" smtClean="0"/>
              <a:t>Basic Maven Pom File and Project Structure</a:t>
            </a:r>
          </a:p>
          <a:p>
            <a:r>
              <a:rPr lang="en-US" smtClean="0"/>
              <a:t>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828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Repositories are defined in the </a:t>
            </a:r>
            <a:r>
              <a:rPr lang="en-US" dirty="0" err="1" smtClean="0"/>
              <a:t>pom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Repositories can be inherited from parent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Repositories are keyed by id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Downloading snapshots can be controlled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048000"/>
            <a:ext cx="9144000" cy="33239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repositories&gt;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repository&gt;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&lt;id&gt;releases&lt;/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&lt;name&gt;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Tapestry Release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Repository&lt;/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&gt;https://nexus.devnet.local/nexus/content/repositories/releases&lt;/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url&gt;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repository&gt;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id&gt;snapshots&lt;/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&lt;name&gt;Tapestry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Snapshot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Repository&lt;/name&gt;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&gt;https://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nexus.devnet.local/nexus/content/repositories/snapshots&lt;/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url&gt;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repository&gt;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repositories&gt;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Transitive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Transitive Dependency Definition: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dependency that should be included when declaring project itself is a dependency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ProjectA</a:t>
            </a:r>
            <a:r>
              <a:rPr lang="en-US" dirty="0" smtClean="0"/>
              <a:t> depends on </a:t>
            </a:r>
            <a:r>
              <a:rPr lang="en-US" dirty="0" err="1" smtClean="0"/>
              <a:t>ProjectB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If </a:t>
            </a:r>
            <a:r>
              <a:rPr lang="en-US" dirty="0" err="1" smtClean="0"/>
              <a:t>ProjectC</a:t>
            </a:r>
            <a:r>
              <a:rPr lang="en-US" dirty="0" smtClean="0"/>
              <a:t> depends on </a:t>
            </a:r>
            <a:r>
              <a:rPr lang="en-US" dirty="0" err="1" smtClean="0"/>
              <a:t>ProjectA</a:t>
            </a:r>
            <a:r>
              <a:rPr lang="en-US" dirty="0" smtClean="0"/>
              <a:t> then </a:t>
            </a:r>
            <a:r>
              <a:rPr lang="en-US" dirty="0" err="1" smtClean="0"/>
              <a:t>ProjectB</a:t>
            </a:r>
            <a:r>
              <a:rPr lang="en-US" dirty="0" smtClean="0"/>
              <a:t> is automatically included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Only compile and runtime scopes are transitive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Transitive dependencies are controlled using: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Exclusions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Optional declarations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Exclusions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Exclusions exclude transitive dependencies</a:t>
            </a:r>
          </a:p>
          <a:p>
            <a:r>
              <a:rPr lang="en-US" smtClean="0"/>
              <a:t>Dependency consumer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38400"/>
            <a:ext cx="8077200" cy="354012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&lt;exclusions&gt;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&lt;exclusion&gt;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&gt;commons-logging&lt;/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&gt;commons-logging&lt;/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  &lt;/exclusion&gt;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&lt;/exclusions&gt;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Optional Dependencies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828800"/>
          </a:xfrm>
        </p:spPr>
        <p:txBody>
          <a:bodyPr/>
          <a:lstStyle/>
          <a:p>
            <a:r>
              <a:rPr lang="en-US" smtClean="0"/>
              <a:t>Don’t propagate dependency transitively</a:t>
            </a:r>
          </a:p>
          <a:p>
            <a:r>
              <a:rPr lang="en-US" smtClean="0"/>
              <a:t>Dependency producer solution</a:t>
            </a:r>
          </a:p>
          <a:p>
            <a:r>
              <a:rPr lang="en-US" smtClean="0"/>
              <a:t>Optional is under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52800"/>
            <a:ext cx="8077200" cy="24622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&lt;optional&gt;true&lt;/optional&gt;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2098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What do you do when versions collide?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Allow Maven to manage it?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Complex and less predictable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Take control yourself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Manage the version manually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Java you cannot use both versions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077200" cy="267811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105400"/>
            <a:ext cx="8686800" cy="9144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Other uses for Dependency Management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Allowing parent </a:t>
            </a:r>
            <a:r>
              <a:rPr lang="en-US" dirty="0" err="1" smtClean="0"/>
              <a:t>pom</a:t>
            </a:r>
            <a:r>
              <a:rPr lang="en-US" dirty="0" smtClean="0"/>
              <a:t> to manage versions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Unify exclusions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8077200" cy="3970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&lt;version&gt;3.0.5.RELEASE&lt;/version&gt;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&lt;/dependency&gt;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dependencyManagement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org.springframework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&gt;spring-core&lt;/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&lt;/dependency&gt;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&lt;!-- Look ma, no version! --&gt;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Maven is a different kind of build tool</a:t>
            </a:r>
          </a:p>
          <a:p>
            <a:r>
              <a:rPr lang="en-US" smtClean="0"/>
              <a:t>It is easy to create multi-module builds</a:t>
            </a:r>
          </a:p>
          <a:p>
            <a:r>
              <a:rPr lang="en-US" smtClean="0"/>
              <a:t>Dependencies are awesome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Tapestry </a:t>
            </a:r>
            <a:r>
              <a:rPr lang="en-US" dirty="0" smtClean="0"/>
              <a:t>parent </a:t>
            </a:r>
            <a:r>
              <a:rPr lang="en-US" dirty="0" smtClean="0"/>
              <a:t>POM – Why?</a:t>
            </a:r>
          </a:p>
          <a:p>
            <a:r>
              <a:rPr lang="en-US" dirty="0" smtClean="0"/>
              <a:t>Tour of Nexus</a:t>
            </a:r>
          </a:p>
          <a:p>
            <a:r>
              <a:rPr lang="en-US" dirty="0" smtClean="0"/>
              <a:t>Example build and release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2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Maven 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Is a Java build tool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“project management and comprehension tool”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 Apache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Mostly sponsored by </a:t>
            </a:r>
            <a:r>
              <a:rPr lang="en-US" dirty="0" err="1" smtClean="0"/>
              <a:t>Sonatype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History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Maven 1 (2003)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Very Ugly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Used in Stack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Maven 2 (2005)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Complete rewrite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Not backwards Compatible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Used in Stack 2.0,2.1,2.2,3.0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Maven 3 (2010)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Same as Maven 2 but more stable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Used in Stack 2.3, 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Maven Features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Dependency System</a:t>
            </a:r>
          </a:p>
          <a:p>
            <a:r>
              <a:rPr lang="en-US" smtClean="0"/>
              <a:t>Multi-module builds</a:t>
            </a:r>
          </a:p>
          <a:p>
            <a:r>
              <a:rPr lang="en-US" smtClean="0"/>
              <a:t>Consistent project structure</a:t>
            </a:r>
          </a:p>
          <a:p>
            <a:r>
              <a:rPr lang="en-US" smtClean="0"/>
              <a:t>Consistent build model</a:t>
            </a:r>
          </a:p>
          <a:p>
            <a:r>
              <a:rPr lang="en-US" smtClean="0"/>
              <a:t>Plugin oriented</a:t>
            </a:r>
          </a:p>
          <a:p>
            <a:r>
              <a:rPr lang="en-US" smtClean="0"/>
              <a:t>Project generated 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Maven Mindset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All build systems are essentially the same: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Compile Source code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Copy Resource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Compile and Run Tests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Package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Deploy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Cleanup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Describe the project and configure the build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You don’t script a build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Maven has no concept of a condition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Plugins</a:t>
            </a:r>
            <a:r>
              <a:rPr lang="en-US" dirty="0" smtClean="0"/>
              <a:t> are configured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Java Build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Ant (2000)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Granddaddy of Java Build Tools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Scripting in XML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Very flexible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Ant+Ivy</a:t>
            </a:r>
            <a:r>
              <a:rPr lang="en-US" dirty="0" smtClean="0"/>
              <a:t> (2004)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Ant but with Dependency Management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Gradle</a:t>
            </a:r>
            <a:r>
              <a:rPr lang="en-US" dirty="0" smtClean="0"/>
              <a:t> (2008)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Attempt to combine Maven structure with Groovy Scripting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Easily extensible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Immature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Maven Learning Resources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Maven Homepage</a:t>
            </a:r>
          </a:p>
          <a:p>
            <a:pPr lvl="1"/>
            <a:r>
              <a:rPr lang="en-US" smtClean="0"/>
              <a:t>http://maven.apache.org</a:t>
            </a:r>
          </a:p>
          <a:p>
            <a:pPr lvl="2"/>
            <a:r>
              <a:rPr lang="en-US" smtClean="0"/>
              <a:t>Reference Documentation for Maven</a:t>
            </a:r>
          </a:p>
          <a:p>
            <a:pPr lvl="2"/>
            <a:r>
              <a:rPr lang="en-US" smtClean="0"/>
              <a:t>Reference Documentation for core Plugins</a:t>
            </a:r>
          </a:p>
          <a:p>
            <a:r>
              <a:rPr lang="en-US" smtClean="0"/>
              <a:t>Sonatype Resources</a:t>
            </a:r>
          </a:p>
          <a:p>
            <a:pPr lvl="1"/>
            <a:r>
              <a:rPr lang="en-US" smtClean="0"/>
              <a:t>http://www.sonatype.com/resource-center.html</a:t>
            </a:r>
          </a:p>
          <a:p>
            <a:pPr lvl="2"/>
            <a:r>
              <a:rPr lang="en-US" smtClean="0"/>
              <a:t>Free Books</a:t>
            </a:r>
          </a:p>
          <a:p>
            <a:pPr lvl="2"/>
            <a:r>
              <a:rPr lang="en-US" smtClean="0"/>
              <a:t>Videos</a:t>
            </a:r>
          </a:p>
          <a:p>
            <a:pPr lvl="2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Maven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Stands for Project Object Model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Describes a project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Name and Version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Artifact Type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Dependencies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Plugins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Profiles (Alternate build configurations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Name (GAV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2004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Maven uniquely identifies a project using: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groupID</a:t>
            </a:r>
            <a:r>
              <a:rPr lang="en-US" dirty="0" smtClean="0"/>
              <a:t>: Arbitrary project grouping identifier (no spaces or colons)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Usually loosely based on Java package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artfiactId</a:t>
            </a:r>
            <a:r>
              <a:rPr lang="en-US" dirty="0" smtClean="0"/>
              <a:t>: Arbitrary name of project (no spaces or colons)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version: Version of project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Format {Major}.{Minor}.{</a:t>
            </a:r>
            <a:r>
              <a:rPr lang="en-US" dirty="0" err="1" smtClean="0"/>
              <a:t>Maintanence</a:t>
            </a:r>
            <a:r>
              <a:rPr lang="en-US" dirty="0" smtClean="0"/>
              <a:t>}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Add ‘-SNAPSHOT ‘ to identify in development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GAV </a:t>
            </a:r>
            <a:r>
              <a:rPr lang="en-US" b="1" dirty="0" err="1" smtClean="0"/>
              <a:t>Coodinate</a:t>
            </a:r>
            <a:r>
              <a:rPr lang="en-US" dirty="0" smtClean="0"/>
              <a:t> Syntax</a:t>
            </a:r>
            <a:r>
              <a:rPr lang="en-US" dirty="0" smtClean="0"/>
              <a:t>: </a:t>
            </a:r>
            <a:r>
              <a:rPr lang="en-US" dirty="0" err="1" smtClean="0"/>
              <a:t>groupId:artifactId:version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4419600"/>
            <a:ext cx="8534400" cy="1600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&gt;4.0.0&lt;/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com.tapestrysolutions.example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&gt;example-parent&lt;/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LDSTECH Developers Conference">
  <a:themeElements>
    <a:clrScheme name="LDSTECH Dev Conf">
      <a:dk1>
        <a:srgbClr val="3B3B35"/>
      </a:dk1>
      <a:lt1>
        <a:srgbClr val="E9E4DF"/>
      </a:lt1>
      <a:dk2>
        <a:srgbClr val="5F5F5D"/>
      </a:dk2>
      <a:lt2>
        <a:srgbClr val="E7E2DD"/>
      </a:lt2>
      <a:accent1>
        <a:srgbClr val="3C483C"/>
      </a:accent1>
      <a:accent2>
        <a:srgbClr val="656784"/>
      </a:accent2>
      <a:accent3>
        <a:srgbClr val="564E5B"/>
      </a:accent3>
      <a:accent4>
        <a:srgbClr val="7E5656"/>
      </a:accent4>
      <a:accent5>
        <a:srgbClr val="8C7767"/>
      </a:accent5>
      <a:accent6>
        <a:srgbClr val="C8B79C"/>
      </a:accent6>
      <a:hlink>
        <a:srgbClr val="E9E4DF"/>
      </a:hlink>
      <a:folHlink>
        <a:srgbClr val="5F5F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25923</TotalTime>
  <Words>1454</Words>
  <Application>Microsoft Office PowerPoint</Application>
  <PresentationFormat>On-screen Show (4:3)</PresentationFormat>
  <Paragraphs>327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LDSTECH Developers Conference</vt:lpstr>
      <vt:lpstr>PowerPoint Presentation</vt:lpstr>
      <vt:lpstr>Outline</vt:lpstr>
      <vt:lpstr>Maven Background</vt:lpstr>
      <vt:lpstr>Maven Features</vt:lpstr>
      <vt:lpstr>The Maven Mindset</vt:lpstr>
      <vt:lpstr>Other Java Build Tools</vt:lpstr>
      <vt:lpstr>Maven Learning Resources</vt:lpstr>
      <vt:lpstr>Maven POM</vt:lpstr>
      <vt:lpstr>Project Name (GAV)</vt:lpstr>
      <vt:lpstr>Packaging</vt:lpstr>
      <vt:lpstr>Project Inheritance</vt:lpstr>
      <vt:lpstr>Multi Module Projects</vt:lpstr>
      <vt:lpstr>Maven Conventions</vt:lpstr>
      <vt:lpstr>Maven Build Lifecycle</vt:lpstr>
      <vt:lpstr>Example Maven Goals</vt:lpstr>
      <vt:lpstr>Maven and Dependencies</vt:lpstr>
      <vt:lpstr>Adding a Dependency</vt:lpstr>
      <vt:lpstr>Maven Repositories</vt:lpstr>
      <vt:lpstr>Proxy Repositories</vt:lpstr>
      <vt:lpstr>Defining a repository</vt:lpstr>
      <vt:lpstr>Transitive Dependencies</vt:lpstr>
      <vt:lpstr>Dependency Exclusions</vt:lpstr>
      <vt:lpstr>Optional Dependencies</vt:lpstr>
      <vt:lpstr>Dependency Management</vt:lpstr>
      <vt:lpstr>Using Dependency Management</vt:lpstr>
      <vt:lpstr>Summary</vt:lpstr>
      <vt:lpstr>Other 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YoungstromMJ</dc:creator>
  <cp:lastModifiedBy>Karla Jacobsen</cp:lastModifiedBy>
  <cp:revision>232</cp:revision>
  <dcterms:created xsi:type="dcterms:W3CDTF">2010-03-31T20:04:18Z</dcterms:created>
  <dcterms:modified xsi:type="dcterms:W3CDTF">2013-04-30T23:12:56Z</dcterms:modified>
</cp:coreProperties>
</file>