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notesMasterIdLst>
    <p:notesMasterId r:id="rId11"/>
  </p:notesMasterIdLst>
  <p:sldIdLst>
    <p:sldId id="256" r:id="rId2"/>
    <p:sldId id="274" r:id="rId3"/>
    <p:sldId id="272" r:id="rId4"/>
    <p:sldId id="257" r:id="rId5"/>
    <p:sldId id="276" r:id="rId6"/>
    <p:sldId id="258" r:id="rId7"/>
    <p:sldId id="269" r:id="rId8"/>
    <p:sldId id="270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5"/>
    <p:restoredTop sz="93582"/>
  </p:normalViewPr>
  <p:slideViewPr>
    <p:cSldViewPr snapToGrid="0" snapToObjects="1">
      <p:cViewPr varScale="1">
        <p:scale>
          <a:sx n="76" d="100"/>
          <a:sy n="76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E4A7-2B9D-6744-BA4F-61DE616D03D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D883-A233-2849-B8C6-B412C8FAA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362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done: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user,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feature(responsive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design,</a:t>
            </a:r>
            <a:r>
              <a:rPr lang="zh-CN" altLang="en-US" baseline="0" dirty="0"/>
              <a:t> </a:t>
            </a:r>
            <a:r>
              <a:rPr lang="en-US" altLang="zh-CN" baseline="0" dirty="0"/>
              <a:t>fancy</a:t>
            </a:r>
            <a:r>
              <a:rPr lang="zh-CN" altLang="en-US" baseline="0" dirty="0"/>
              <a:t> </a:t>
            </a:r>
            <a:r>
              <a:rPr lang="en-US" altLang="zh-CN" baseline="0" dirty="0"/>
              <a:t>view,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audience:</a:t>
            </a:r>
            <a:r>
              <a:rPr lang="zh-CN" altLang="en-US" dirty="0"/>
              <a:t> </a:t>
            </a:r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29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Procedural,</a:t>
            </a:r>
            <a:r>
              <a:rPr lang="zh-CN" altLang="en-US" baseline="0" dirty="0"/>
              <a:t> </a:t>
            </a:r>
            <a:r>
              <a:rPr lang="en-US" altLang="zh-CN" baseline="0" dirty="0"/>
              <a:t>C,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Fortran,</a:t>
            </a:r>
            <a:r>
              <a:rPr lang="zh-CN" altLang="en-US" baseline="0" dirty="0"/>
              <a:t> </a:t>
            </a:r>
            <a:r>
              <a:rPr lang="en-US" altLang="zh-CN" baseline="0" dirty="0"/>
              <a:t>Pascal</a:t>
            </a:r>
          </a:p>
          <a:p>
            <a:r>
              <a:rPr lang="en-US" altLang="zh-CN" baseline="0" dirty="0"/>
              <a:t>View,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OO,</a:t>
            </a:r>
            <a:r>
              <a:rPr lang="zh-CN" altLang="en-US" dirty="0"/>
              <a:t> </a:t>
            </a:r>
            <a:r>
              <a:rPr lang="en-US" altLang="zh-CN" dirty="0"/>
              <a:t>Java,</a:t>
            </a:r>
            <a:r>
              <a:rPr lang="zh-CN" altLang="en-US" baseline="0" dirty="0"/>
              <a:t> </a:t>
            </a:r>
            <a:r>
              <a:rPr lang="en-US" altLang="zh-CN" baseline="0" dirty="0"/>
              <a:t>TS,</a:t>
            </a:r>
            <a:r>
              <a:rPr lang="zh-CN" altLang="en-US" baseline="0" dirty="0"/>
              <a:t> </a:t>
            </a:r>
            <a:r>
              <a:rPr lang="en-US" altLang="zh-CN" baseline="0" dirty="0"/>
              <a:t>ES6</a:t>
            </a:r>
            <a:endParaRPr lang="en-US" altLang="zh-CN" dirty="0"/>
          </a:p>
          <a:p>
            <a:r>
              <a:rPr lang="en-US" altLang="zh-CN" dirty="0"/>
              <a:t>FP,</a:t>
            </a:r>
          </a:p>
          <a:p>
            <a:r>
              <a:rPr lang="en-US" altLang="zh-CN" dirty="0"/>
              <a:t>Reactive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Program,</a:t>
            </a:r>
            <a:r>
              <a:rPr lang="zh-CN" altLang="en-US" baseline="0" dirty="0"/>
              <a:t> </a:t>
            </a:r>
            <a:r>
              <a:rPr lang="en-US" altLang="zh-CN" baseline="0" dirty="0"/>
              <a:t>RXJS</a:t>
            </a:r>
          </a:p>
          <a:p>
            <a:endParaRPr lang="en-US" baseline="0" dirty="0"/>
          </a:p>
          <a:p>
            <a:r>
              <a:rPr lang="en-US" altLang="zh-CN" baseline="0" dirty="0"/>
              <a:t>FLUX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75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98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4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83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4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45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74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62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63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61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77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25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1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5513D0-FDF9-D44F-A356-1CC02D21D102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448800" y="80016"/>
            <a:ext cx="2614285" cy="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ejs/vue-dev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u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9833"/>
            <a:ext cx="9634331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BTT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Tech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Notes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5478"/>
            <a:ext cx="10953750" cy="4363064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0304053" y="1695396"/>
            <a:ext cx="1278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Zhang Ming</a:t>
            </a:r>
          </a:p>
        </p:txBody>
      </p:sp>
    </p:spTree>
    <p:extLst>
      <p:ext uri="{BB962C8B-B14F-4D97-AF65-F5344CB8AC3E}">
        <p14:creationId xmlns:p14="http://schemas.microsoft.com/office/powerpoint/2010/main" val="11696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TextBox 51      (向天歌演示原创作品：www.TopPPT.cn)"/>
          <p:cNvSpPr txBox="1"/>
          <p:nvPr/>
        </p:nvSpPr>
        <p:spPr>
          <a:xfrm>
            <a:off x="689215" y="887336"/>
            <a:ext cx="761104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>
              <a:spcBef>
                <a:spcPct val="0"/>
              </a:spcBef>
              <a:buNone/>
              <a:defRPr sz="3600" b="0" i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dirty="0"/>
              <a:t>Client Engine Architecture</a:t>
            </a:r>
            <a:endParaRPr lang="en-US" altLang="zh-CN" dirty="0">
              <a:sym typeface="+mn-ea"/>
            </a:endParaRPr>
          </a:p>
        </p:txBody>
      </p:sp>
      <p:sp>
        <p:nvSpPr>
          <p:cNvPr id="139" name="矩形 6"/>
          <p:cNvSpPr>
            <a:spLocks noChangeArrowheads="1"/>
          </p:cNvSpPr>
          <p:nvPr/>
        </p:nvSpPr>
        <p:spPr bwMode="auto">
          <a:xfrm>
            <a:off x="6288380" y="2964629"/>
            <a:ext cx="4565208" cy="315645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WAS/Liberty</a:t>
            </a:r>
            <a:endParaRPr lang="zh-CN" altLang="en-US" sz="1200" dirty="0"/>
          </a:p>
        </p:txBody>
      </p:sp>
      <p:sp>
        <p:nvSpPr>
          <p:cNvPr id="140" name="矩形 7"/>
          <p:cNvSpPr>
            <a:spLocks noChangeArrowheads="1"/>
          </p:cNvSpPr>
          <p:nvPr/>
        </p:nvSpPr>
        <p:spPr bwMode="auto">
          <a:xfrm>
            <a:off x="6360995" y="3176489"/>
            <a:ext cx="4407893" cy="279936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BTT Server</a:t>
            </a:r>
            <a:endParaRPr lang="zh-CN" altLang="en-US" sz="120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5615126" y="2471593"/>
            <a:ext cx="862" cy="4000718"/>
          </a:xfrm>
          <a:prstGeom prst="line">
            <a:avLst/>
          </a:prstGeom>
          <a:ln w="666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2"/>
          <p:cNvSpPr>
            <a:spLocks noChangeArrowheads="1"/>
          </p:cNvSpPr>
          <p:nvPr/>
        </p:nvSpPr>
        <p:spPr bwMode="auto">
          <a:xfrm>
            <a:off x="3336814" y="2753748"/>
            <a:ext cx="1463614" cy="307921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Browser/Device</a:t>
            </a:r>
            <a:endParaRPr lang="zh-CN" altLang="en-US" sz="1200" dirty="0"/>
          </a:p>
        </p:txBody>
      </p:sp>
      <p:sp>
        <p:nvSpPr>
          <p:cNvPr id="143" name="矩形 2"/>
          <p:cNvSpPr>
            <a:spLocks noChangeArrowheads="1"/>
          </p:cNvSpPr>
          <p:nvPr/>
        </p:nvSpPr>
        <p:spPr bwMode="auto">
          <a:xfrm>
            <a:off x="3433562" y="2964629"/>
            <a:ext cx="1283150" cy="272310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Client App</a:t>
            </a:r>
            <a:endParaRPr lang="zh-CN" alt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8372334" y="5706124"/>
            <a:ext cx="3044254" cy="102209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b" anchorCtr="1"/>
          <a:lstStyle/>
          <a:p>
            <a:r>
              <a:rPr 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level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372334" y="4547196"/>
            <a:ext cx="3044254" cy="102209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r>
              <a:rPr 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Tooling(user) level</a:t>
            </a:r>
          </a:p>
        </p:txBody>
      </p:sp>
      <p:sp>
        <p:nvSpPr>
          <p:cNvPr id="146" name="Line Callout 2 (Accent Bar) 145"/>
          <p:cNvSpPr/>
          <p:nvPr/>
        </p:nvSpPr>
        <p:spPr>
          <a:xfrm>
            <a:off x="8372334" y="3517093"/>
            <a:ext cx="2481254" cy="892403"/>
          </a:xfrm>
          <a:prstGeom prst="accentCallout2">
            <a:avLst>
              <a:gd name="adj1" fmla="val 74995"/>
              <a:gd name="adj2" fmla="val -4186"/>
              <a:gd name="adj3" fmla="val 75100"/>
              <a:gd name="adj4" fmla="val -8702"/>
              <a:gd name="adj5" fmla="val 233342"/>
              <a:gd name="adj6" fmla="val -15120"/>
            </a:avLst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altLang="zh-CN" sz="1200" dirty="0"/>
          </a:p>
        </p:txBody>
      </p:sp>
      <p:sp>
        <p:nvSpPr>
          <p:cNvPr id="147" name="矩形 3"/>
          <p:cNvSpPr>
            <a:spLocks noChangeArrowheads="1"/>
          </p:cNvSpPr>
          <p:nvPr/>
        </p:nvSpPr>
        <p:spPr bwMode="auto">
          <a:xfrm>
            <a:off x="3539153" y="3180409"/>
            <a:ext cx="1089898" cy="6582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HTML/CSS/</a:t>
            </a:r>
          </a:p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4"/>
          <p:cNvSpPr>
            <a:spLocks noChangeArrowheads="1"/>
          </p:cNvSpPr>
          <p:nvPr/>
        </p:nvSpPr>
        <p:spPr bwMode="auto">
          <a:xfrm>
            <a:off x="3514939" y="4116135"/>
            <a:ext cx="1114112" cy="147554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Engine</a:t>
            </a:r>
            <a:endParaRPr lang="zh-CN" altLang="en-US" sz="13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1"/>
          <p:cNvSpPr>
            <a:spLocks noChangeArrowheads="1"/>
          </p:cNvSpPr>
          <p:nvPr/>
        </p:nvSpPr>
        <p:spPr bwMode="auto">
          <a:xfrm>
            <a:off x="6883049" y="4817526"/>
            <a:ext cx="1094801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Data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1"/>
          <p:cNvSpPr>
            <a:spLocks noChangeArrowheads="1"/>
          </p:cNvSpPr>
          <p:nvPr/>
        </p:nvSpPr>
        <p:spPr bwMode="auto">
          <a:xfrm>
            <a:off x="6876233" y="5428364"/>
            <a:ext cx="1101616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Flow/OP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"/>
          <p:cNvSpPr>
            <a:spLocks noChangeArrowheads="1"/>
          </p:cNvSpPr>
          <p:nvPr/>
        </p:nvSpPr>
        <p:spPr bwMode="auto">
          <a:xfrm>
            <a:off x="6443220" y="3588320"/>
            <a:ext cx="172326" cy="225080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0"/>
          <a:lstStyle/>
          <a:p>
            <a:pPr algn="ctr">
              <a:buFont typeface="Arial" charset="0"/>
              <a:buNone/>
            </a:pPr>
            <a:endParaRPr lang="en-US" altLang="zh-CN" sz="750" dirty="0"/>
          </a:p>
        </p:txBody>
      </p:sp>
      <p:sp>
        <p:nvSpPr>
          <p:cNvPr id="152" name="矩形 11"/>
          <p:cNvSpPr>
            <a:spLocks noChangeArrowheads="1"/>
          </p:cNvSpPr>
          <p:nvPr/>
        </p:nvSpPr>
        <p:spPr bwMode="auto">
          <a:xfrm>
            <a:off x="6876234" y="4202924"/>
            <a:ext cx="1087227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Session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Right Arrow 137"/>
          <p:cNvSpPr>
            <a:spLocks noChangeArrowheads="1"/>
          </p:cNvSpPr>
          <p:nvPr/>
        </p:nvSpPr>
        <p:spPr bwMode="auto">
          <a:xfrm rot="10800000">
            <a:off x="4702556" y="5298771"/>
            <a:ext cx="1533567" cy="85608"/>
          </a:xfrm>
          <a:prstGeom prst="leftRightArrow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endParaRPr lang="zh-CN" altLang="zh-CN" sz="1350"/>
          </a:p>
        </p:txBody>
      </p:sp>
      <p:sp>
        <p:nvSpPr>
          <p:cNvPr id="154" name="Right Arrow 137"/>
          <p:cNvSpPr>
            <a:spLocks noChangeArrowheads="1"/>
          </p:cNvSpPr>
          <p:nvPr/>
        </p:nvSpPr>
        <p:spPr bwMode="auto">
          <a:xfrm rot="5400000">
            <a:off x="3896994" y="3929514"/>
            <a:ext cx="270650" cy="102596"/>
          </a:xfrm>
          <a:prstGeom prst="leftRightArrow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endParaRPr lang="zh-CN" altLang="zh-CN" sz="1350"/>
          </a:p>
        </p:txBody>
      </p:sp>
      <p:sp>
        <p:nvSpPr>
          <p:cNvPr id="155" name="矩形 11"/>
          <p:cNvSpPr>
            <a:spLocks noChangeArrowheads="1"/>
          </p:cNvSpPr>
          <p:nvPr/>
        </p:nvSpPr>
        <p:spPr bwMode="auto">
          <a:xfrm>
            <a:off x="6876234" y="3588321"/>
            <a:ext cx="1087227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Definition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6" name="Elbow Connector 155"/>
          <p:cNvCxnSpPr>
            <a:stCxn id="172" idx="3"/>
            <a:endCxn id="176" idx="1"/>
          </p:cNvCxnSpPr>
          <p:nvPr/>
        </p:nvCxnSpPr>
        <p:spPr>
          <a:xfrm flipV="1">
            <a:off x="6615547" y="3793704"/>
            <a:ext cx="260687" cy="92002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72" idx="3"/>
            <a:endCxn id="173" idx="1"/>
          </p:cNvCxnSpPr>
          <p:nvPr/>
        </p:nvCxnSpPr>
        <p:spPr>
          <a:xfrm flipV="1">
            <a:off x="6615547" y="4408307"/>
            <a:ext cx="260687" cy="305419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72" idx="3"/>
            <a:endCxn id="169" idx="1"/>
          </p:cNvCxnSpPr>
          <p:nvPr/>
        </p:nvCxnSpPr>
        <p:spPr>
          <a:xfrm>
            <a:off x="6615546" y="4713724"/>
            <a:ext cx="267503" cy="309184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72" idx="3"/>
            <a:endCxn id="171" idx="1"/>
          </p:cNvCxnSpPr>
          <p:nvPr/>
        </p:nvCxnSpPr>
        <p:spPr>
          <a:xfrm>
            <a:off x="6615547" y="4713726"/>
            <a:ext cx="260687" cy="92002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2 (Accent Bar) 159"/>
          <p:cNvSpPr/>
          <p:nvPr/>
        </p:nvSpPr>
        <p:spPr>
          <a:xfrm>
            <a:off x="1404257" y="2753746"/>
            <a:ext cx="1494201" cy="1601386"/>
          </a:xfrm>
          <a:prstGeom prst="accentCallout2">
            <a:avLst>
              <a:gd name="adj1" fmla="val 31395"/>
              <a:gd name="adj2" fmla="val 107004"/>
              <a:gd name="adj3" fmla="val 47771"/>
              <a:gd name="adj4" fmla="val 120565"/>
              <a:gd name="adj5" fmla="val 47706"/>
              <a:gd name="adj6" fmla="val 143932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VUE,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</a:p>
        </p:txBody>
      </p:sp>
      <p:sp>
        <p:nvSpPr>
          <p:cNvPr id="161" name="Line Callout 2 (Accent Bar) 160"/>
          <p:cNvSpPr/>
          <p:nvPr/>
        </p:nvSpPr>
        <p:spPr>
          <a:xfrm>
            <a:off x="6818299" y="6230418"/>
            <a:ext cx="1217485" cy="341650"/>
          </a:xfrm>
          <a:prstGeom prst="accentCallout2">
            <a:avLst>
              <a:gd name="adj1" fmla="val 46571"/>
              <a:gd name="adj2" fmla="val -412"/>
              <a:gd name="adj3" fmla="val 46825"/>
              <a:gd name="adj4" fmla="val -12006"/>
              <a:gd name="adj5" fmla="val -108611"/>
              <a:gd name="adj6" fmla="val -24362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API</a:t>
            </a:r>
          </a:p>
          <a:p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Handler</a:t>
            </a:r>
          </a:p>
        </p:txBody>
      </p:sp>
      <p:sp>
        <p:nvSpPr>
          <p:cNvPr id="162" name="矩形 11"/>
          <p:cNvSpPr>
            <a:spLocks noChangeArrowheads="1"/>
          </p:cNvSpPr>
          <p:nvPr/>
        </p:nvSpPr>
        <p:spPr bwMode="auto">
          <a:xfrm>
            <a:off x="3588581" y="4408984"/>
            <a:ext cx="991327" cy="2917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1"/>
          <p:cNvSpPr>
            <a:spLocks noChangeArrowheads="1"/>
          </p:cNvSpPr>
          <p:nvPr/>
        </p:nvSpPr>
        <p:spPr bwMode="auto">
          <a:xfrm>
            <a:off x="3588439" y="4806173"/>
            <a:ext cx="991327" cy="2917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1"/>
          <p:cNvSpPr>
            <a:spLocks noChangeArrowheads="1"/>
          </p:cNvSpPr>
          <p:nvPr/>
        </p:nvSpPr>
        <p:spPr bwMode="auto">
          <a:xfrm>
            <a:off x="3578106" y="5194495"/>
            <a:ext cx="991327" cy="2917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Donut 164"/>
          <p:cNvSpPr/>
          <p:nvPr/>
        </p:nvSpPr>
        <p:spPr>
          <a:xfrm>
            <a:off x="8383279" y="3818458"/>
            <a:ext cx="88751" cy="114171"/>
          </a:xfrm>
          <a:prstGeom prst="don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736970" y="3726360"/>
            <a:ext cx="500260" cy="29138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</a:p>
        </p:txBody>
      </p:sp>
      <p:sp>
        <p:nvSpPr>
          <p:cNvPr id="167" name="Flowchart: Manual Input 61"/>
          <p:cNvSpPr/>
          <p:nvPr/>
        </p:nvSpPr>
        <p:spPr>
          <a:xfrm>
            <a:off x="9400587" y="3639775"/>
            <a:ext cx="615953" cy="464552"/>
          </a:xfrm>
          <a:prstGeom prst="flowChartManualInpu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r>
              <a:rPr 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State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8472030" y="3872051"/>
            <a:ext cx="264941" cy="3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9237230" y="3872051"/>
            <a:ext cx="1633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0016539" y="3872051"/>
            <a:ext cx="5854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10016539" y="3683689"/>
            <a:ext cx="233346" cy="188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172914" y="3434978"/>
            <a:ext cx="525588" cy="29138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8427654" y="3495507"/>
            <a:ext cx="0" cy="322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736969" y="4228598"/>
            <a:ext cx="7018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Output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059204" y="3819481"/>
            <a:ext cx="63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Event</a:t>
            </a:r>
            <a:endParaRPr lang="en-US" sz="1350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9423322" y="4124231"/>
            <a:ext cx="0" cy="322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10016538" y="4104328"/>
            <a:ext cx="0" cy="342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398735" y="3410114"/>
            <a:ext cx="713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Launch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0013081" y="4232385"/>
            <a:ext cx="6531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</a:t>
            </a:r>
          </a:p>
        </p:txBody>
      </p:sp>
      <p:sp>
        <p:nvSpPr>
          <p:cNvPr id="180" name="Line Callout 3 (Accent Bar) 179"/>
          <p:cNvSpPr/>
          <p:nvPr/>
        </p:nvSpPr>
        <p:spPr>
          <a:xfrm>
            <a:off x="8566506" y="4824919"/>
            <a:ext cx="1086651" cy="647776"/>
          </a:xfrm>
          <a:prstGeom prst="accentCallout3">
            <a:avLst>
              <a:gd name="adj1" fmla="val 52113"/>
              <a:gd name="adj2" fmla="val -5980"/>
              <a:gd name="adj3" fmla="val 51856"/>
              <a:gd name="adj4" fmla="val -16390"/>
              <a:gd name="adj5" fmla="val -55312"/>
              <a:gd name="adj6" fmla="val -7563"/>
              <a:gd name="adj7" fmla="val -54911"/>
              <a:gd name="adj8" fmla="val 73797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 fields (name) that can be read from client side.</a:t>
            </a:r>
          </a:p>
        </p:txBody>
      </p:sp>
      <p:sp>
        <p:nvSpPr>
          <p:cNvPr id="181" name="Line Callout 3 (Accent Bar) 180"/>
          <p:cNvSpPr/>
          <p:nvPr/>
        </p:nvSpPr>
        <p:spPr>
          <a:xfrm>
            <a:off x="9920229" y="4824918"/>
            <a:ext cx="1407611" cy="647776"/>
          </a:xfrm>
          <a:prstGeom prst="accentCallout3">
            <a:avLst>
              <a:gd name="adj1" fmla="val 49622"/>
              <a:gd name="adj2" fmla="val -5980"/>
              <a:gd name="adj3" fmla="val 49366"/>
              <a:gd name="adj4" fmla="val -13910"/>
              <a:gd name="adj5" fmla="val -54832"/>
              <a:gd name="adj6" fmla="val -5796"/>
              <a:gd name="adj7" fmla="val -56108"/>
              <a:gd name="adj8" fmla="val 38724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 fields (name) that can be submitted from client side.</a:t>
            </a:r>
          </a:p>
        </p:txBody>
      </p:sp>
      <p:sp>
        <p:nvSpPr>
          <p:cNvPr id="182" name="Line Callout 3 (Accent Bar) 181"/>
          <p:cNvSpPr/>
          <p:nvPr/>
        </p:nvSpPr>
        <p:spPr>
          <a:xfrm>
            <a:off x="8566504" y="5835846"/>
            <a:ext cx="1353724" cy="624036"/>
          </a:xfrm>
          <a:prstGeom prst="accentCallout3">
            <a:avLst>
              <a:gd name="adj1" fmla="val 52113"/>
              <a:gd name="adj2" fmla="val -3070"/>
              <a:gd name="adj3" fmla="val 52114"/>
              <a:gd name="adj4" fmla="val -10862"/>
              <a:gd name="adj5" fmla="val -4622"/>
              <a:gd name="adj6" fmla="val -10770"/>
              <a:gd name="adj7" fmla="val -57033"/>
              <a:gd name="adj8" fmla="val 23465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URI[String]</a:t>
            </a: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Data[JSON]</a:t>
            </a: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 field name[SET]</a:t>
            </a:r>
          </a:p>
          <a:p>
            <a:r>
              <a:rPr lang="en-US" sz="9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Constraints[MAP]</a:t>
            </a:r>
          </a:p>
        </p:txBody>
      </p:sp>
      <p:sp>
        <p:nvSpPr>
          <p:cNvPr id="183" name="Line Callout 3 (Accent Bar) 182"/>
          <p:cNvSpPr/>
          <p:nvPr/>
        </p:nvSpPr>
        <p:spPr>
          <a:xfrm>
            <a:off x="10176726" y="5827717"/>
            <a:ext cx="1151112" cy="624036"/>
          </a:xfrm>
          <a:prstGeom prst="accentCallout3">
            <a:avLst>
              <a:gd name="adj1" fmla="val 52113"/>
              <a:gd name="adj2" fmla="val -3070"/>
              <a:gd name="adj3" fmla="val 52114"/>
              <a:gd name="adj4" fmla="val -12054"/>
              <a:gd name="adj5" fmla="val -3329"/>
              <a:gd name="adj6" fmla="val -11962"/>
              <a:gd name="adj7" fmla="val -57034"/>
              <a:gd name="adj8" fmla="val 15793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Form, </a:t>
            </a:r>
            <a:r>
              <a:rPr lang="en-US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9496370" y="5472693"/>
            <a:ext cx="690930" cy="679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87198" y="2254691"/>
            <a:ext cx="40403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At client side, developer can adopt any framework they like!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299290" y="2331283"/>
            <a:ext cx="40403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At server side, developer can focus on business flow and data process.</a:t>
            </a:r>
          </a:p>
        </p:txBody>
      </p:sp>
      <p:sp>
        <p:nvSpPr>
          <p:cNvPr id="187" name="Line Callout 2 (Accent Bar) 186"/>
          <p:cNvSpPr/>
          <p:nvPr/>
        </p:nvSpPr>
        <p:spPr>
          <a:xfrm>
            <a:off x="1158328" y="4426080"/>
            <a:ext cx="1746743" cy="1549772"/>
          </a:xfrm>
          <a:prstGeom prst="accentCallout2">
            <a:avLst>
              <a:gd name="adj1" fmla="val 30618"/>
              <a:gd name="adj2" fmla="val 104380"/>
              <a:gd name="adj3" fmla="val 7263"/>
              <a:gd name="adj4" fmla="val 117256"/>
              <a:gd name="adj5" fmla="val 7091"/>
              <a:gd name="adj6" fmla="val 136419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JavaScript Interface:</a:t>
            </a:r>
          </a:p>
          <a:p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Eng.session.establish</a:t>
            </a:r>
            <a:r>
              <a:rPr 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r>
              <a:rPr lang="en-US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Eng.session.destroy</a:t>
            </a:r>
            <a:r>
              <a:rPr 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Eng.execOP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  <a:endParaRPr lang="en-US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Eng.launchFlow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Flow.changeEvent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Flow.store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Store.validate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0432" y="6046800"/>
            <a:ext cx="414999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Less than 10 main APIs, simple and easy to use.</a:t>
            </a:r>
          </a:p>
          <a:p>
            <a:r>
              <a:rPr lang="en-US" sz="1200" dirty="0"/>
              <a:t>Only define data(type and constrains) at server side.</a:t>
            </a:r>
          </a:p>
          <a:p>
            <a:r>
              <a:rPr lang="en-US" sz="1200" dirty="0"/>
              <a:t>Data validation would be done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537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987126"/>
            <a:ext cx="8761413" cy="706964"/>
          </a:xfrm>
        </p:spPr>
        <p:txBody>
          <a:bodyPr/>
          <a:lstStyle/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991" y="2459761"/>
            <a:ext cx="3150834" cy="4638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Browser: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Angular,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VUE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608168" y="2455173"/>
            <a:ext cx="2137403" cy="4638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Desktop:</a:t>
            </a:r>
            <a:r>
              <a:rPr kumimoji="1" lang="zh-CN" altLang="en-US" dirty="0"/>
              <a:t> </a:t>
            </a:r>
            <a:r>
              <a:rPr lang="en-US" i="1" dirty="0"/>
              <a:t>Electron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43991" y="3081131"/>
            <a:ext cx="8702984" cy="4638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Bootstrap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responsive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043991" y="3729452"/>
            <a:ext cx="8702983" cy="4638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 Client Engine(Adapter)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043991" y="4947975"/>
            <a:ext cx="4619961" cy="463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</a:p>
        </p:txBody>
      </p:sp>
      <p:sp>
        <p:nvSpPr>
          <p:cNvPr id="71" name="矩形 70"/>
          <p:cNvSpPr/>
          <p:nvPr/>
        </p:nvSpPr>
        <p:spPr>
          <a:xfrm>
            <a:off x="1043991" y="5596296"/>
            <a:ext cx="4619961" cy="463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Back-end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39416" y="2339008"/>
            <a:ext cx="9073008" cy="2026095"/>
          </a:xfrm>
          <a:prstGeom prst="rect">
            <a:avLst/>
          </a:prstGeom>
          <a:noFill/>
          <a:ln w="222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39416" y="4778177"/>
            <a:ext cx="4957058" cy="1410947"/>
          </a:xfrm>
          <a:prstGeom prst="rect">
            <a:avLst/>
          </a:prstGeom>
          <a:noFill/>
          <a:ln w="222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984940" y="3081131"/>
            <a:ext cx="115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App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592977" y="6373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7808" y="2455173"/>
            <a:ext cx="3152817" cy="4638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Mobile: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IONIC,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Native</a:t>
            </a:r>
            <a:endParaRPr kumimoji="1" lang="zh-CN" altLang="en-US" dirty="0"/>
          </a:p>
        </p:txBody>
      </p:sp>
      <p:sp>
        <p:nvSpPr>
          <p:cNvPr id="16" name="矩形 69"/>
          <p:cNvSpPr/>
          <p:nvPr/>
        </p:nvSpPr>
        <p:spPr>
          <a:xfrm>
            <a:off x="5964034" y="4947975"/>
            <a:ext cx="3801355" cy="454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Designer</a:t>
            </a:r>
            <a:r>
              <a:rPr kumimoji="1" lang="zh-CN" altLang="en-US" dirty="0"/>
              <a:t> </a:t>
            </a:r>
          </a:p>
        </p:txBody>
      </p:sp>
      <p:sp>
        <p:nvSpPr>
          <p:cNvPr id="18" name="文本框 74"/>
          <p:cNvSpPr txBox="1"/>
          <p:nvPr/>
        </p:nvSpPr>
        <p:spPr>
          <a:xfrm>
            <a:off x="9765389" y="494797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tooling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Vue</a:t>
            </a:r>
            <a:r>
              <a:rPr lang="en-US" altLang="zh-CN" dirty="0"/>
              <a:t>(</a:t>
            </a:r>
            <a:r>
              <a:rPr lang="en-US" altLang="zh-CN" dirty="0" err="1"/>
              <a:t>Vuex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endParaRPr lang="en-US" altLang="zh-CN" dirty="0"/>
          </a:p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adapter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accelerate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</a:p>
          <a:p>
            <a:endParaRPr lang="en-US" altLang="zh-CN" dirty="0"/>
          </a:p>
          <a:p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integrate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endParaRPr lang="en-US" altLang="zh-CN" dirty="0"/>
          </a:p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demonstrate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33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73561" cy="706964"/>
          </a:xfrm>
        </p:spPr>
        <p:txBody>
          <a:bodyPr/>
          <a:lstStyle/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Vue</a:t>
            </a:r>
            <a:endParaRPr kumimoji="1"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00667" y="4068948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48888" y="4068109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Data/State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48888" y="2371196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8318" y="2335221"/>
            <a:ext cx="1855694" cy="636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1"/>
            <a:endCxn id="13" idx="3"/>
          </p:cNvCxnSpPr>
          <p:nvPr/>
        </p:nvCxnSpPr>
        <p:spPr>
          <a:xfrm flipH="1" flipV="1">
            <a:off x="7104582" y="4350498"/>
            <a:ext cx="2396085" cy="83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2812" y="4591046"/>
            <a:ext cx="9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Vuex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500667" y="3425007"/>
            <a:ext cx="223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Vue</a:t>
            </a:r>
            <a:r>
              <a:rPr lang="en-US" dirty="0"/>
              <a:t>-router</a:t>
            </a:r>
          </a:p>
          <a:p>
            <a:r>
              <a:rPr lang="en-US" dirty="0" err="1"/>
              <a:t>Vuex</a:t>
            </a:r>
            <a:r>
              <a:rPr lang="en-US" dirty="0"/>
              <a:t>-router-sync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48752" y="3293290"/>
            <a:ext cx="22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</a:p>
          <a:p>
            <a:r>
              <a:rPr lang="en-US" altLang="zh-CN" dirty="0"/>
              <a:t>Local storage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340" y="1692399"/>
            <a:ext cx="4323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 err="1"/>
              <a:t>Vue</a:t>
            </a:r>
            <a:r>
              <a:rPr lang="en-US" altLang="zh-CN" dirty="0"/>
              <a:t>-strap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  <a:p>
            <a:r>
              <a:rPr lang="en-US" altLang="zh-CN" dirty="0"/>
              <a:t>Muse-UI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Material –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altLang="zh-CN" dirty="0" err="1"/>
              <a:t>Iview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  <a:p>
            <a:r>
              <a:rPr lang="en-US" altLang="zh-CN" dirty="0" err="1"/>
              <a:t>ElementUI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</p:txBody>
      </p:sp>
      <p:cxnSp>
        <p:nvCxnSpPr>
          <p:cNvPr id="35" name="Straight Arrow Connector 34"/>
          <p:cNvCxnSpPr>
            <a:stCxn id="13" idx="0"/>
            <a:endCxn id="14" idx="2"/>
          </p:cNvCxnSpPr>
          <p:nvPr/>
        </p:nvCxnSpPr>
        <p:spPr>
          <a:xfrm flipV="1">
            <a:off x="6176735" y="2935973"/>
            <a:ext cx="0" cy="1132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7" idx="3"/>
            <a:endCxn id="13" idx="1"/>
          </p:cNvCxnSpPr>
          <p:nvPr/>
        </p:nvCxnSpPr>
        <p:spPr>
          <a:xfrm>
            <a:off x="2534555" y="4350429"/>
            <a:ext cx="2714333" cy="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cxnSpLocks/>
            <a:stCxn id="14" idx="1"/>
            <a:endCxn id="15" idx="3"/>
          </p:cNvCxnSpPr>
          <p:nvPr/>
        </p:nvCxnSpPr>
        <p:spPr>
          <a:xfrm rot="10800000" flipV="1">
            <a:off x="2554012" y="2653585"/>
            <a:ext cx="2694876" cy="3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39890" y="4068040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Mutate</a:t>
            </a:r>
          </a:p>
        </p:txBody>
      </p:sp>
      <p:sp>
        <p:nvSpPr>
          <p:cNvPr id="49" name="矩形 70"/>
          <p:cNvSpPr/>
          <p:nvPr/>
        </p:nvSpPr>
        <p:spPr>
          <a:xfrm>
            <a:off x="8689307" y="6289749"/>
            <a:ext cx="2667054" cy="463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Back-end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51" name="矩形 69"/>
          <p:cNvSpPr/>
          <p:nvPr/>
        </p:nvSpPr>
        <p:spPr>
          <a:xfrm>
            <a:off x="8689307" y="5363871"/>
            <a:ext cx="2667054" cy="463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</a:p>
        </p:txBody>
      </p:sp>
      <p:sp>
        <p:nvSpPr>
          <p:cNvPr id="56" name="矩形 65"/>
          <p:cNvSpPr/>
          <p:nvPr/>
        </p:nvSpPr>
        <p:spPr>
          <a:xfrm>
            <a:off x="5125540" y="5371254"/>
            <a:ext cx="2138084" cy="4638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 Client Engine</a:t>
            </a:r>
            <a:endParaRPr kumimoji="1" lang="zh-CN" altLang="en-US" dirty="0"/>
          </a:p>
        </p:txBody>
      </p:sp>
      <p:cxnSp>
        <p:nvCxnSpPr>
          <p:cNvPr id="70" name="Elbow Connector 69"/>
          <p:cNvCxnSpPr>
            <a:cxnSpLocks/>
            <a:stCxn id="48" idx="2"/>
            <a:endCxn id="56" idx="1"/>
          </p:cNvCxnSpPr>
          <p:nvPr/>
        </p:nvCxnSpPr>
        <p:spPr>
          <a:xfrm rot="16200000" flipH="1">
            <a:off x="3895118" y="4372744"/>
            <a:ext cx="1165795" cy="1295050"/>
          </a:xfrm>
          <a:prstGeom prst="bentConnector2">
            <a:avLst/>
          </a:prstGeom>
          <a:ln w="857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6" idx="3"/>
            <a:endCxn id="51" idx="1"/>
          </p:cNvCxnSpPr>
          <p:nvPr/>
        </p:nvCxnSpPr>
        <p:spPr>
          <a:xfrm flipV="1">
            <a:off x="7263624" y="5595784"/>
            <a:ext cx="1425683" cy="73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2"/>
            <a:endCxn id="49" idx="0"/>
          </p:cNvCxnSpPr>
          <p:nvPr/>
        </p:nvCxnSpPr>
        <p:spPr>
          <a:xfrm>
            <a:off x="10022834" y="5827697"/>
            <a:ext cx="0" cy="46205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37628" y="5099083"/>
            <a:ext cx="1337867" cy="332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675D3-8F85-D743-93D6-B6AE6E3BAE41}"/>
              </a:ext>
            </a:extLst>
          </p:cNvPr>
          <p:cNvSpPr/>
          <p:nvPr/>
        </p:nvSpPr>
        <p:spPr>
          <a:xfrm>
            <a:off x="3065017" y="229537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Dispatch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D7F9620-0566-504B-9D42-99E1FCA2E82E}"/>
              </a:ext>
            </a:extLst>
          </p:cNvPr>
          <p:cNvSpPr/>
          <p:nvPr/>
        </p:nvSpPr>
        <p:spPr>
          <a:xfrm>
            <a:off x="678861" y="4068040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95B620-8DEB-1D42-93D2-65E3CD7F0344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1606708" y="2972024"/>
            <a:ext cx="19457" cy="1096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0EC1C-C0C2-5248-AAE0-6688BEFB47AC}"/>
              </a:ext>
            </a:extLst>
          </p:cNvPr>
          <p:cNvSpPr/>
          <p:nvPr/>
        </p:nvSpPr>
        <p:spPr>
          <a:xfrm>
            <a:off x="510879" y="3293290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Commit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CAE5EF-59A8-7D48-9F6C-1D6C11B47FD3}"/>
              </a:ext>
            </a:extLst>
          </p:cNvPr>
          <p:cNvSpPr/>
          <p:nvPr/>
        </p:nvSpPr>
        <p:spPr>
          <a:xfrm>
            <a:off x="7490215" y="440638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routing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C5A174-C937-F041-A249-D6DA64FCA86D}"/>
              </a:ext>
            </a:extLst>
          </p:cNvPr>
          <p:cNvSpPr/>
          <p:nvPr/>
        </p:nvSpPr>
        <p:spPr>
          <a:xfrm>
            <a:off x="882134" y="1745137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Axios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Promise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565131-7CEE-2B40-95FC-B0C0469B7D29}"/>
              </a:ext>
            </a:extLst>
          </p:cNvPr>
          <p:cNvSpPr txBox="1"/>
          <p:nvPr/>
        </p:nvSpPr>
        <p:spPr>
          <a:xfrm>
            <a:off x="757879" y="4335701"/>
            <a:ext cx="223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A11226-D32E-DD48-B786-853C829F5852}"/>
              </a:ext>
            </a:extLst>
          </p:cNvPr>
          <p:cNvSpPr txBox="1"/>
          <p:nvPr/>
        </p:nvSpPr>
        <p:spPr>
          <a:xfrm>
            <a:off x="198240" y="2641570"/>
            <a:ext cx="33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synchronous/asynchronous</a:t>
            </a:r>
          </a:p>
        </p:txBody>
      </p:sp>
    </p:spTree>
    <p:extLst>
      <p:ext uri="{BB962C8B-B14F-4D97-AF65-F5344CB8AC3E}">
        <p14:creationId xmlns:p14="http://schemas.microsoft.com/office/powerpoint/2010/main" val="40579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 notes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/>
              <a:t>Contributed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尤雨溪</a:t>
            </a:r>
            <a:r>
              <a:rPr kumimoji="1" lang="en-US" altLang="zh-CN" sz="1600" dirty="0"/>
              <a:t>, @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hlinkClick r:id="rId3"/>
              </a:rPr>
              <a:t>https://cn.vuejs.org/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lang="en-US" altLang="zh-CN" sz="1600" b="1" dirty="0"/>
              <a:t>MVVM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Model, Data driven, Same as Angular and Ember</a:t>
            </a:r>
            <a:endParaRPr lang="en-US" sz="1600" b="1" dirty="0"/>
          </a:p>
          <a:p>
            <a:r>
              <a:rPr lang="en-US" sz="1600" b="1" dirty="0"/>
              <a:t>Component-Based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compose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complex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UI, Same as React</a:t>
            </a:r>
            <a:endParaRPr lang="en-US" sz="1600" b="1" dirty="0"/>
          </a:p>
          <a:p>
            <a:r>
              <a:rPr lang="en-US" sz="1600" b="1" dirty="0"/>
              <a:t>Bidirectional data binding</a:t>
            </a:r>
          </a:p>
          <a:p>
            <a:r>
              <a:rPr lang="en-US" altLang="zh-CN" sz="1600" b="1" dirty="0"/>
              <a:t>.</a:t>
            </a:r>
            <a:r>
              <a:rPr lang="en-US" altLang="zh-CN" sz="1600" b="1" dirty="0" err="1"/>
              <a:t>vue</a:t>
            </a:r>
            <a:r>
              <a:rPr lang="en-US" altLang="zh-CN" sz="1600" b="1" dirty="0"/>
              <a:t> SFC</a:t>
            </a:r>
            <a:r>
              <a:rPr lang="zh-CN" altLang="en-US" sz="1600" b="1" dirty="0"/>
              <a:t> ： </a:t>
            </a:r>
            <a:r>
              <a:rPr lang="en-US" altLang="zh-CN" sz="1600" b="1" dirty="0"/>
              <a:t>Single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File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Component and Build tools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webpack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or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Browserify</a:t>
            </a:r>
            <a:r>
              <a:rPr lang="zh-CN" altLang="en-US" sz="1600" b="1" dirty="0"/>
              <a:t> </a:t>
            </a:r>
            <a:endParaRPr lang="en-US" altLang="zh-CN" sz="1600" b="1" dirty="0"/>
          </a:p>
          <a:p>
            <a:r>
              <a:rPr lang="en-US" altLang="zh-CN" sz="1600" b="1" dirty="0"/>
              <a:t>Support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Type Script</a:t>
            </a:r>
          </a:p>
          <a:p>
            <a:r>
              <a:rPr lang="en-US" altLang="zh-CN" sz="1600" b="1" dirty="0"/>
              <a:t>Support instruct and customer instruct. e.g. v-show v-html v-if v-for v-bind v-model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73561" cy="706964"/>
          </a:xfrm>
        </p:spPr>
        <p:txBody>
          <a:bodyPr/>
          <a:lstStyle/>
          <a:p>
            <a:r>
              <a:rPr kumimoji="1" lang="en-US" altLang="zh-CN" dirty="0"/>
              <a:t>Tech notes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358189"/>
            <a:ext cx="8761412" cy="422308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Vuex</a:t>
            </a:r>
            <a:r>
              <a:rPr lang="en-US" dirty="0"/>
              <a:t> is a </a:t>
            </a:r>
            <a:r>
              <a:rPr lang="en-US" b="1" dirty="0"/>
              <a:t>state management pattern + library</a:t>
            </a:r>
            <a:r>
              <a:rPr lang="en-US" dirty="0"/>
              <a:t> for </a:t>
            </a:r>
            <a:r>
              <a:rPr lang="en-US" dirty="0" err="1"/>
              <a:t>Vue.js</a:t>
            </a:r>
            <a:r>
              <a:rPr lang="en-US" dirty="0"/>
              <a:t> applications. It also integrates with </a:t>
            </a:r>
            <a:r>
              <a:rPr lang="en-US" dirty="0" err="1"/>
              <a:t>Vue's</a:t>
            </a:r>
            <a:r>
              <a:rPr lang="en-US" dirty="0"/>
              <a:t> official </a:t>
            </a:r>
            <a:r>
              <a:rPr lang="en-US" dirty="0">
                <a:hlinkClick r:id="rId2"/>
              </a:rPr>
              <a:t>devtools extension</a:t>
            </a:r>
            <a:r>
              <a:rPr lang="en-US" dirty="0"/>
              <a:t> to provide advanced features such as </a:t>
            </a:r>
            <a:r>
              <a:rPr lang="en-US" b="1" dirty="0"/>
              <a:t>zero-config time-travel </a:t>
            </a:r>
            <a:r>
              <a:rPr lang="en-US" dirty="0"/>
              <a:t>debugging and </a:t>
            </a:r>
            <a:r>
              <a:rPr lang="en-US" b="1" dirty="0"/>
              <a:t>state snapshot export / import</a:t>
            </a:r>
            <a:r>
              <a:rPr lang="en-US" dirty="0"/>
              <a:t>.  </a:t>
            </a:r>
            <a:r>
              <a:rPr kumimoji="1" lang="en-US" altLang="zh-CN" dirty="0"/>
              <a:t>@ https://</a:t>
            </a:r>
            <a:r>
              <a:rPr kumimoji="1" lang="en-US" altLang="zh-CN" dirty="0" err="1"/>
              <a:t>vuex.vuejs.org</a:t>
            </a:r>
            <a:r>
              <a:rPr kumimoji="1" lang="en-US" altLang="zh-CN" dirty="0"/>
              <a:t>/   </a:t>
            </a:r>
          </a:p>
          <a:p>
            <a:r>
              <a:rPr kumimoji="1" lang="en-US" altLang="zh-CN" b="1" dirty="0"/>
              <a:t>State</a:t>
            </a:r>
          </a:p>
          <a:p>
            <a:pPr lvl="1"/>
            <a:r>
              <a:rPr lang="en-US" dirty="0"/>
              <a:t>State is a plain 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dirty="0"/>
              <a:t>arbitrarily</a:t>
            </a:r>
          </a:p>
          <a:p>
            <a:pPr marL="342900" lvl="1" indent="-342900"/>
            <a:r>
              <a:rPr kumimoji="1" lang="en-US" altLang="zh-CN" sz="1800" b="1" dirty="0"/>
              <a:t>Getter</a:t>
            </a:r>
          </a:p>
          <a:p>
            <a:pPr lvl="1"/>
            <a:r>
              <a:rPr lang="en-US" dirty="0"/>
              <a:t>Sometimes we may need to compute derived state based on store state, for example filtering through a list of items and counting them</a:t>
            </a:r>
          </a:p>
          <a:p>
            <a:pPr marL="342900" lvl="1" indent="-342900"/>
            <a:r>
              <a:rPr kumimoji="1" lang="en-US" sz="1800" b="1" dirty="0"/>
              <a:t>Mutation</a:t>
            </a:r>
          </a:p>
          <a:p>
            <a:pPr lvl="1"/>
            <a:r>
              <a:rPr lang="en-US" dirty="0"/>
              <a:t>The only way to actually change state in a </a:t>
            </a:r>
            <a:r>
              <a:rPr lang="en-US" dirty="0" err="1"/>
              <a:t>Vuex</a:t>
            </a:r>
            <a:r>
              <a:rPr lang="en-US" dirty="0"/>
              <a:t> store is by committing a mutation. 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mutations are very similar to events: each mutation has a string </a:t>
            </a:r>
            <a:r>
              <a:rPr lang="en-US" b="1" dirty="0"/>
              <a:t>type</a:t>
            </a:r>
            <a:r>
              <a:rPr lang="en-US" dirty="0"/>
              <a:t> and a </a:t>
            </a:r>
            <a:r>
              <a:rPr lang="en-US" b="1" dirty="0"/>
              <a:t>handler</a:t>
            </a:r>
            <a:r>
              <a:rPr lang="en-US" dirty="0"/>
              <a:t>. The handler function is where we perform actual state modifications, and it will receive the state as the first argument: a </a:t>
            </a:r>
            <a:r>
              <a:rPr lang="en-US" altLang="zh-CN" dirty="0"/>
              <a:t>plain</a:t>
            </a:r>
            <a:r>
              <a:rPr lang="zh-CN" altLang="en-US" dirty="0"/>
              <a:t> </a:t>
            </a:r>
            <a:r>
              <a:rPr lang="en-US" dirty="0"/>
              <a:t>function that takes state and action as arguments, and returns the next state of the app</a:t>
            </a:r>
            <a:r>
              <a:rPr lang="zh-CN" altLang="en-US" dirty="0"/>
              <a:t> </a:t>
            </a:r>
            <a:r>
              <a:rPr lang="en-US" dirty="0"/>
              <a:t>to tie state and actions together</a:t>
            </a:r>
          </a:p>
          <a:p>
            <a:pPr lvl="1"/>
            <a:r>
              <a:rPr lang="en-US" b="1" dirty="0"/>
              <a:t>Mutations Must Be Synchronous</a:t>
            </a:r>
            <a:endParaRPr lang="en-US" dirty="0"/>
          </a:p>
          <a:p>
            <a:pPr marL="342900" lvl="1" indent="-342900"/>
            <a:r>
              <a:rPr kumimoji="1" lang="en-US" sz="1800" b="1" dirty="0"/>
              <a:t>Action</a:t>
            </a:r>
          </a:p>
          <a:p>
            <a:pPr marL="742950" lvl="2" indent="-342900"/>
            <a:r>
              <a:rPr lang="en-US" dirty="0"/>
              <a:t>Instead of mutating the state, actions commit mutations.</a:t>
            </a:r>
          </a:p>
          <a:p>
            <a:pPr marL="742950" lvl="2" indent="-342900"/>
            <a:r>
              <a:rPr lang="en-US" dirty="0"/>
              <a:t>Actions can contain arbitrary </a:t>
            </a:r>
            <a:r>
              <a:rPr lang="en-US" b="1" dirty="0"/>
              <a:t>asynchronous</a:t>
            </a:r>
            <a:r>
              <a:rPr lang="en-US" dirty="0"/>
              <a:t> operations.</a:t>
            </a:r>
            <a:endParaRPr kumimoji="1" lang="en-US" sz="1600" b="1" dirty="0"/>
          </a:p>
          <a:p>
            <a:pPr marL="342900" lvl="1" indent="-342900"/>
            <a:r>
              <a:rPr kumimoji="1" lang="en-US" sz="1800" b="1" dirty="0"/>
              <a:t>Module</a:t>
            </a:r>
          </a:p>
          <a:p>
            <a:pPr marL="742950" lvl="2" indent="-342900"/>
            <a:r>
              <a:rPr lang="en-US" dirty="0" err="1"/>
              <a:t>Vuex</a:t>
            </a:r>
            <a:r>
              <a:rPr lang="en-US" dirty="0"/>
              <a:t> allows us to divide our store into </a:t>
            </a:r>
            <a:r>
              <a:rPr lang="en-US" b="1" dirty="0"/>
              <a:t>modules</a:t>
            </a:r>
            <a:r>
              <a:rPr lang="en-US" dirty="0"/>
              <a:t>. Each module can contain its own state, mutations, actions, getters</a:t>
            </a:r>
            <a:endParaRPr kumimoji="1"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373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73561" cy="706964"/>
          </a:xfrm>
        </p:spPr>
        <p:txBody>
          <a:bodyPr/>
          <a:lstStyle/>
          <a:p>
            <a:r>
              <a:rPr kumimoji="1" lang="en-US" altLang="zh-CN" dirty="0"/>
              <a:t>Tech notes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/>
            <a:r>
              <a:rPr kumimoji="1" lang="en-US" sz="1800" b="1" dirty="0"/>
              <a:t>TypeScript</a:t>
            </a:r>
          </a:p>
          <a:p>
            <a:pPr marL="742950" lvl="2" indent="-342900"/>
            <a:r>
              <a:rPr kumimoji="1" lang="en-US" altLang="zh-CN" sz="1600" dirty="0" err="1"/>
              <a:t>Vue</a:t>
            </a:r>
            <a:r>
              <a:rPr kumimoji="1" lang="en-US" altLang="zh-CN" sz="1600" dirty="0"/>
              <a:t> 2.5.0 support type script</a:t>
            </a:r>
          </a:p>
          <a:p>
            <a:pPr marL="742950" lvl="2" indent="-342900"/>
            <a:r>
              <a:rPr kumimoji="1" lang="en-US" sz="1600" dirty="0" err="1"/>
              <a:t>vue</a:t>
            </a:r>
            <a:r>
              <a:rPr kumimoji="1" lang="en-US" sz="1600" dirty="0"/>
              <a:t>-class-component and </a:t>
            </a:r>
            <a:r>
              <a:rPr kumimoji="1" lang="en-US" sz="1600" dirty="0" err="1"/>
              <a:t>vue</a:t>
            </a:r>
            <a:r>
              <a:rPr kumimoji="1" lang="en-US" sz="1600" dirty="0"/>
              <a:t>-property-decorator</a:t>
            </a:r>
          </a:p>
          <a:p>
            <a:pPr marL="342900" lvl="1" indent="-342900"/>
            <a:r>
              <a:rPr kumimoji="1" lang="en-US" sz="1800" b="1" dirty="0" err="1"/>
              <a:t>vue</a:t>
            </a:r>
            <a:r>
              <a:rPr kumimoji="1" lang="en-US" sz="1800" b="1" dirty="0"/>
              <a:t>-router</a:t>
            </a:r>
          </a:p>
          <a:p>
            <a:pPr marL="742950" lvl="2" indent="-342900"/>
            <a:r>
              <a:rPr kumimoji="1" lang="en-US" sz="1600" dirty="0" err="1"/>
              <a:t>Vue</a:t>
            </a:r>
            <a:r>
              <a:rPr kumimoji="1" lang="en-US" sz="1600" dirty="0"/>
              <a:t> Router is the official router for </a:t>
            </a:r>
            <a:r>
              <a:rPr kumimoji="1"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Vue.js</a:t>
            </a:r>
            <a:r>
              <a:rPr kumimoji="1" lang="en-US" sz="1600" dirty="0"/>
              <a:t>. </a:t>
            </a:r>
          </a:p>
          <a:p>
            <a:pPr marL="342900" lvl="1" indent="-342900"/>
            <a:r>
              <a:rPr kumimoji="1" lang="en-US" sz="1800" b="1" dirty="0" err="1"/>
              <a:t>vuex</a:t>
            </a:r>
            <a:r>
              <a:rPr kumimoji="1" lang="en-US" sz="1800" b="1" dirty="0"/>
              <a:t>-router-sync</a:t>
            </a:r>
          </a:p>
          <a:p>
            <a:pPr marL="742950" lvl="2" indent="-342900"/>
            <a:r>
              <a:rPr kumimoji="1" lang="en-US" sz="1600" dirty="0"/>
              <a:t>Sync </a:t>
            </a:r>
            <a:r>
              <a:rPr kumimoji="1" lang="en-US" sz="1600" dirty="0" err="1"/>
              <a:t>vue</a:t>
            </a:r>
            <a:r>
              <a:rPr kumimoji="1" lang="en-US" sz="1600" dirty="0"/>
              <a:t>-router's current $route as part of </a:t>
            </a:r>
            <a:r>
              <a:rPr kumimoji="1" lang="en-US" sz="1600" dirty="0" err="1"/>
              <a:t>vuex</a:t>
            </a:r>
            <a:r>
              <a:rPr kumimoji="1" lang="en-US" sz="1600" dirty="0"/>
              <a:t> store's state.</a:t>
            </a:r>
          </a:p>
          <a:p>
            <a:pPr marL="342900" lvl="1" indent="-342900"/>
            <a:r>
              <a:rPr kumimoji="1" lang="en-US" altLang="zh-CN" sz="1800" b="1" dirty="0" err="1"/>
              <a:t>Iview</a:t>
            </a:r>
            <a:r>
              <a:rPr kumimoji="1" lang="en-US" altLang="zh-CN" sz="1800" b="1" dirty="0"/>
              <a:t> and Element UI </a:t>
            </a:r>
          </a:p>
          <a:p>
            <a:pPr marL="742950" lvl="2" indent="-342900"/>
            <a:r>
              <a:rPr kumimoji="1" lang="en-US" altLang="zh-CN" sz="1600" dirty="0"/>
              <a:t>Base on Bootstrap UI framework and Less. </a:t>
            </a:r>
          </a:p>
          <a:p>
            <a:pPr marL="342900" lvl="1" indent="-342900"/>
            <a:r>
              <a:rPr kumimoji="1" lang="en-US" altLang="zh-CN" sz="1800" b="1" dirty="0"/>
              <a:t>Webpack</a:t>
            </a:r>
          </a:p>
          <a:p>
            <a:pPr marL="742950" lvl="2" indent="-342900"/>
            <a:r>
              <a:rPr kumimoji="1" lang="en-US" sz="1600" dirty="0"/>
              <a:t>Official React bindings for </a:t>
            </a:r>
            <a:r>
              <a:rPr kumimoji="1" lang="en-US" sz="1600" dirty="0" err="1"/>
              <a:t>Redux</a:t>
            </a:r>
            <a:endParaRPr kumimoji="1" lang="en-US" sz="1600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F968-7E07-E44C-8187-EE4C06B1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6A39-BCF6-6E42-BAE6-104C5B0E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FireFox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Chrome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81363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9266</TotalTime>
  <Words>527</Words>
  <Application>Microsoft Macintosh PowerPoint</Application>
  <PresentationFormat>Widescreen</PresentationFormat>
  <Paragraphs>161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DengXian</vt:lpstr>
      <vt:lpstr>微软雅黑</vt:lpstr>
      <vt:lpstr>宋体</vt:lpstr>
      <vt:lpstr>Arial</vt:lpstr>
      <vt:lpstr>Century Gothic</vt:lpstr>
      <vt:lpstr>Mangal</vt:lpstr>
      <vt:lpstr>Menlo</vt:lpstr>
      <vt:lpstr>Wingdings 3</vt:lpstr>
      <vt:lpstr>Ion Boardroom</vt:lpstr>
      <vt:lpstr>PowerPoint Presentation</vt:lpstr>
      <vt:lpstr>PowerPoint Presentation</vt:lpstr>
      <vt:lpstr>BTT App Architecture</vt:lpstr>
      <vt:lpstr>Background</vt:lpstr>
      <vt:lpstr>BTT App Architecture – Vue</vt:lpstr>
      <vt:lpstr>Tech notes – Vue</vt:lpstr>
      <vt:lpstr>Tech notes – Vuex</vt:lpstr>
      <vt:lpstr>Tech notes – Others</vt:lpstr>
      <vt:lpstr>Browser Support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93</cp:revision>
  <dcterms:created xsi:type="dcterms:W3CDTF">2017-09-20T05:54:33Z</dcterms:created>
  <dcterms:modified xsi:type="dcterms:W3CDTF">2018-10-19T08:12:40Z</dcterms:modified>
</cp:coreProperties>
</file>