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351577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33926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4105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1098345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106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14819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952620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389061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04916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18433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9381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331310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106190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406534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11126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03E07A-1A79-45C3-A088-919F4F18FD42}"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241735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03E07A-1A79-45C3-A088-919F4F18FD42}"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6825D9-9624-40C7-A224-8C7E284F8AF1}" type="slidenum">
              <a:rPr kumimoji="1" lang="ja-JP" altLang="en-US" smtClean="0"/>
              <a:t>‹#›</a:t>
            </a:fld>
            <a:endParaRPr kumimoji="1" lang="ja-JP" altLang="en-US"/>
          </a:p>
        </p:txBody>
      </p:sp>
    </p:spTree>
    <p:extLst>
      <p:ext uri="{BB962C8B-B14F-4D97-AF65-F5344CB8AC3E}">
        <p14:creationId xmlns:p14="http://schemas.microsoft.com/office/powerpoint/2010/main" val="3951436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CD39E-43B8-4207-BF03-3B091BA1ADDE}"/>
              </a:ext>
            </a:extLst>
          </p:cNvPr>
          <p:cNvSpPr>
            <a:spLocks noGrp="1"/>
          </p:cNvSpPr>
          <p:nvPr>
            <p:ph type="ctrTitle"/>
          </p:nvPr>
        </p:nvSpPr>
        <p:spPr>
          <a:xfrm>
            <a:off x="1613648" y="2076373"/>
            <a:ext cx="8292352" cy="1120626"/>
          </a:xfrm>
        </p:spPr>
        <p:txBody>
          <a:bodyPr/>
          <a:lstStyle/>
          <a:p>
            <a:r>
              <a:rPr kumimoji="1" lang="ja-JP" altLang="en-US" dirty="0"/>
              <a:t>冷蔵庫の在庫確認アプリ</a:t>
            </a:r>
            <a:r>
              <a:rPr kumimoji="1" lang="en-US" altLang="ja-JP" dirty="0"/>
              <a:t>	</a:t>
            </a:r>
            <a:endParaRPr kumimoji="1" lang="ja-JP" altLang="en-US" dirty="0"/>
          </a:p>
        </p:txBody>
      </p:sp>
      <p:sp>
        <p:nvSpPr>
          <p:cNvPr id="3" name="字幕 2">
            <a:extLst>
              <a:ext uri="{FF2B5EF4-FFF2-40B4-BE49-F238E27FC236}">
                <a16:creationId xmlns:a16="http://schemas.microsoft.com/office/drawing/2014/main" id="{603D2033-8AA9-4940-BF20-37BAFD17587A}"/>
              </a:ext>
            </a:extLst>
          </p:cNvPr>
          <p:cNvSpPr>
            <a:spLocks noGrp="1"/>
          </p:cNvSpPr>
          <p:nvPr>
            <p:ph type="subTitle" idx="1"/>
          </p:nvPr>
        </p:nvSpPr>
        <p:spPr>
          <a:xfrm>
            <a:off x="4423944" y="4572351"/>
            <a:ext cx="2322136" cy="498623"/>
          </a:xfrm>
        </p:spPr>
        <p:txBody>
          <a:bodyPr>
            <a:normAutofit fontScale="85000" lnSpcReduction="20000"/>
          </a:bodyPr>
          <a:lstStyle/>
          <a:p>
            <a:r>
              <a:rPr kumimoji="1" lang="ja-JP" altLang="en-US" sz="3600" dirty="0"/>
              <a:t>垣内健太</a:t>
            </a:r>
          </a:p>
        </p:txBody>
      </p:sp>
    </p:spTree>
    <p:extLst>
      <p:ext uri="{BB962C8B-B14F-4D97-AF65-F5344CB8AC3E}">
        <p14:creationId xmlns:p14="http://schemas.microsoft.com/office/powerpoint/2010/main" val="88329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ED262-58C0-4D19-97AD-B2C3F2E0A752}"/>
              </a:ext>
            </a:extLst>
          </p:cNvPr>
          <p:cNvSpPr>
            <a:spLocks noGrp="1"/>
          </p:cNvSpPr>
          <p:nvPr>
            <p:ph type="title"/>
          </p:nvPr>
        </p:nvSpPr>
        <p:spPr/>
        <p:txBody>
          <a:bodyPr/>
          <a:lstStyle/>
          <a:p>
            <a:r>
              <a:rPr kumimoji="1" lang="ja-JP" altLang="en-US" dirty="0"/>
              <a:t>背景</a:t>
            </a:r>
          </a:p>
        </p:txBody>
      </p:sp>
      <p:pic>
        <p:nvPicPr>
          <p:cNvPr id="5" name="コンテンツ プレースホルダー 4">
            <a:extLst>
              <a:ext uri="{FF2B5EF4-FFF2-40B4-BE49-F238E27FC236}">
                <a16:creationId xmlns:a16="http://schemas.microsoft.com/office/drawing/2014/main" id="{2A336D3D-6486-464F-866A-CA8F6BC5D3CD}"/>
              </a:ext>
            </a:extLst>
          </p:cNvPr>
          <p:cNvPicPr>
            <a:picLocks noGrp="1" noChangeAspect="1"/>
          </p:cNvPicPr>
          <p:nvPr>
            <p:ph idx="1"/>
          </p:nvPr>
        </p:nvPicPr>
        <p:blipFill>
          <a:blip r:embed="rId2"/>
          <a:stretch>
            <a:fillRect/>
          </a:stretch>
        </p:blipFill>
        <p:spPr>
          <a:xfrm>
            <a:off x="6710082" y="1685100"/>
            <a:ext cx="5218822" cy="3684618"/>
          </a:xfrm>
          <a:ln>
            <a:solidFill>
              <a:schemeClr val="tx1"/>
            </a:solidFill>
          </a:ln>
        </p:spPr>
      </p:pic>
      <p:sp>
        <p:nvSpPr>
          <p:cNvPr id="10" name="テキスト ボックス 9">
            <a:extLst>
              <a:ext uri="{FF2B5EF4-FFF2-40B4-BE49-F238E27FC236}">
                <a16:creationId xmlns:a16="http://schemas.microsoft.com/office/drawing/2014/main" id="{FAC557F5-B772-48CD-82BA-8FF81ED8135D}"/>
              </a:ext>
            </a:extLst>
          </p:cNvPr>
          <p:cNvSpPr txBox="1"/>
          <p:nvPr/>
        </p:nvSpPr>
        <p:spPr>
          <a:xfrm>
            <a:off x="6223761" y="5489992"/>
            <a:ext cx="6100482" cy="369332"/>
          </a:xfrm>
          <a:prstGeom prst="rect">
            <a:avLst/>
          </a:prstGeom>
          <a:noFill/>
        </p:spPr>
        <p:txBody>
          <a:bodyPr wrap="square">
            <a:spAutoFit/>
          </a:bodyPr>
          <a:lstStyle/>
          <a:p>
            <a:r>
              <a:rPr lang="ja-JP" altLang="en-US" dirty="0"/>
              <a:t>食品廃棄物等の利用状況等</a:t>
            </a:r>
            <a:r>
              <a:rPr lang="en-US" altLang="ja-JP" dirty="0"/>
              <a:t>(</a:t>
            </a:r>
            <a:r>
              <a:rPr lang="ja-JP" altLang="en-US" dirty="0"/>
              <a:t>平成</a:t>
            </a:r>
            <a:r>
              <a:rPr lang="en-US" altLang="ja-JP" dirty="0"/>
              <a:t>30</a:t>
            </a:r>
            <a:r>
              <a:rPr lang="ja-JP" altLang="en-US" dirty="0"/>
              <a:t>年度推計</a:t>
            </a:r>
            <a:r>
              <a:rPr lang="en-US" altLang="ja-JP" dirty="0"/>
              <a:t>)</a:t>
            </a:r>
            <a:r>
              <a:rPr lang="ja-JP" altLang="en-US" dirty="0"/>
              <a:t>＜概念図＞</a:t>
            </a:r>
          </a:p>
        </p:txBody>
      </p:sp>
      <p:sp>
        <p:nvSpPr>
          <p:cNvPr id="11" name="テキスト ボックス 10">
            <a:extLst>
              <a:ext uri="{FF2B5EF4-FFF2-40B4-BE49-F238E27FC236}">
                <a16:creationId xmlns:a16="http://schemas.microsoft.com/office/drawing/2014/main" id="{AFCDF310-636D-403C-8D30-96A91EE60E6F}"/>
              </a:ext>
            </a:extLst>
          </p:cNvPr>
          <p:cNvSpPr txBox="1"/>
          <p:nvPr/>
        </p:nvSpPr>
        <p:spPr>
          <a:xfrm>
            <a:off x="470647" y="1488281"/>
            <a:ext cx="5889812" cy="1754326"/>
          </a:xfrm>
          <a:prstGeom prst="rect">
            <a:avLst/>
          </a:prstGeom>
          <a:noFill/>
        </p:spPr>
        <p:txBody>
          <a:bodyPr wrap="square" rtlCol="0">
            <a:spAutoFit/>
          </a:bodyPr>
          <a:lstStyle/>
          <a:p>
            <a:r>
              <a:rPr kumimoji="1" lang="ja-JP" altLang="en-US" dirty="0"/>
              <a:t>・日本社会における、食材ロスは大きな問題である。</a:t>
            </a:r>
            <a:endParaRPr kumimoji="1" lang="en-US" altLang="ja-JP" dirty="0"/>
          </a:p>
          <a:p>
            <a:endParaRPr kumimoji="1" lang="en-US" altLang="ja-JP" dirty="0"/>
          </a:p>
          <a:p>
            <a:r>
              <a:rPr kumimoji="1" lang="ja-JP" altLang="en-US" dirty="0"/>
              <a:t>・国全体での年間食品ロスは約</a:t>
            </a:r>
            <a:r>
              <a:rPr kumimoji="1" lang="en-US" altLang="ja-JP" dirty="0"/>
              <a:t>600</a:t>
            </a:r>
            <a:r>
              <a:rPr kumimoji="1" lang="ja-JP" altLang="en-US" dirty="0"/>
              <a:t>万トン</a:t>
            </a:r>
            <a:endParaRPr kumimoji="1" lang="en-US" altLang="ja-JP" dirty="0"/>
          </a:p>
          <a:p>
            <a:endParaRPr kumimoji="1" lang="en-US" altLang="ja-JP" dirty="0"/>
          </a:p>
          <a:p>
            <a:r>
              <a:rPr kumimoji="1" lang="ja-JP" altLang="en-US" dirty="0"/>
              <a:t>・家庭系の食品ロスは</a:t>
            </a:r>
            <a:r>
              <a:rPr kumimoji="1" lang="en-US" altLang="ja-JP" dirty="0"/>
              <a:t>276</a:t>
            </a:r>
            <a:r>
              <a:rPr kumimoji="1" lang="ja-JP" altLang="en-US" dirty="0"/>
              <a:t>万トンであり</a:t>
            </a:r>
            <a:r>
              <a:rPr kumimoji="1" lang="en-US" altLang="ja-JP" dirty="0"/>
              <a:t>46%</a:t>
            </a:r>
            <a:r>
              <a:rPr kumimoji="1" lang="ja-JP" altLang="en-US" dirty="0"/>
              <a:t>をも占める。</a:t>
            </a:r>
            <a:endParaRPr kumimoji="1" lang="en-US" altLang="ja-JP" dirty="0"/>
          </a:p>
          <a:p>
            <a:endParaRPr kumimoji="1" lang="en-US" altLang="ja-JP" dirty="0"/>
          </a:p>
        </p:txBody>
      </p:sp>
      <p:sp>
        <p:nvSpPr>
          <p:cNvPr id="12" name="矢印: 下 11">
            <a:extLst>
              <a:ext uri="{FF2B5EF4-FFF2-40B4-BE49-F238E27FC236}">
                <a16:creationId xmlns:a16="http://schemas.microsoft.com/office/drawing/2014/main" id="{7C386651-61DE-4F07-A3EE-B98D2BE335EB}"/>
              </a:ext>
            </a:extLst>
          </p:cNvPr>
          <p:cNvSpPr/>
          <p:nvPr/>
        </p:nvSpPr>
        <p:spPr>
          <a:xfrm>
            <a:off x="3121956" y="3429000"/>
            <a:ext cx="587189" cy="692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F26D166-6303-4958-9757-D9A0887A7D59}"/>
              </a:ext>
            </a:extLst>
          </p:cNvPr>
          <p:cNvSpPr txBox="1"/>
          <p:nvPr/>
        </p:nvSpPr>
        <p:spPr>
          <a:xfrm>
            <a:off x="181817" y="4817613"/>
            <a:ext cx="6467469" cy="461665"/>
          </a:xfrm>
          <a:prstGeom prst="rect">
            <a:avLst/>
          </a:prstGeom>
          <a:solidFill>
            <a:schemeClr val="accent2"/>
          </a:solidFill>
        </p:spPr>
        <p:txBody>
          <a:bodyPr wrap="square" rtlCol="0">
            <a:spAutoFit/>
          </a:bodyPr>
          <a:lstStyle/>
          <a:p>
            <a:pPr algn="ctr"/>
            <a:r>
              <a:rPr kumimoji="1" lang="ja-JP" altLang="en-US" sz="2400" dirty="0">
                <a:solidFill>
                  <a:schemeClr val="bg1"/>
                </a:solidFill>
              </a:rPr>
              <a:t>家庭での食品ロスは減らせるのではないか？</a:t>
            </a:r>
          </a:p>
        </p:txBody>
      </p:sp>
    </p:spTree>
    <p:extLst>
      <p:ext uri="{BB962C8B-B14F-4D97-AF65-F5344CB8AC3E}">
        <p14:creationId xmlns:p14="http://schemas.microsoft.com/office/powerpoint/2010/main" val="22932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91C38-C977-41B8-8CA2-D61A9E8F17E7}"/>
              </a:ext>
            </a:extLst>
          </p:cNvPr>
          <p:cNvSpPr>
            <a:spLocks noGrp="1"/>
          </p:cNvSpPr>
          <p:nvPr>
            <p:ph type="title"/>
          </p:nvPr>
        </p:nvSpPr>
        <p:spPr/>
        <p:txBody>
          <a:bodyPr/>
          <a:lstStyle/>
          <a:p>
            <a:r>
              <a:rPr kumimoji="1" lang="ja-JP" altLang="en-US" u="sng" dirty="0"/>
              <a:t>目的、ターゲット</a:t>
            </a:r>
          </a:p>
        </p:txBody>
      </p:sp>
      <p:sp>
        <p:nvSpPr>
          <p:cNvPr id="3" name="コンテンツ プレースホルダー 2">
            <a:extLst>
              <a:ext uri="{FF2B5EF4-FFF2-40B4-BE49-F238E27FC236}">
                <a16:creationId xmlns:a16="http://schemas.microsoft.com/office/drawing/2014/main" id="{1DCBD61E-B9FF-4437-8086-2F7A4333A84B}"/>
              </a:ext>
            </a:extLst>
          </p:cNvPr>
          <p:cNvSpPr>
            <a:spLocks noGrp="1"/>
          </p:cNvSpPr>
          <p:nvPr>
            <p:ph idx="1"/>
          </p:nvPr>
        </p:nvSpPr>
        <p:spPr/>
        <p:txBody>
          <a:bodyPr/>
          <a:lstStyle/>
          <a:p>
            <a:pPr marL="0" indent="0">
              <a:buNone/>
            </a:pPr>
            <a:r>
              <a:rPr kumimoji="1" lang="ja-JP" altLang="en-US" sz="3600" dirty="0"/>
              <a:t>・目的</a:t>
            </a:r>
            <a:endParaRPr kumimoji="1" lang="en-US" altLang="ja-JP" sz="3600" dirty="0"/>
          </a:p>
          <a:p>
            <a:pPr marL="0" indent="0">
              <a:buNone/>
            </a:pPr>
            <a:r>
              <a:rPr lang="ja-JP" altLang="en-US" sz="2000" dirty="0"/>
              <a:t>　</a:t>
            </a:r>
            <a:r>
              <a:rPr kumimoji="1" lang="ja-JP" altLang="en-US" sz="2000" dirty="0"/>
              <a:t>食材の買い出しに行く際、家にどのような食材があるか忘れて</a:t>
            </a:r>
            <a:endParaRPr kumimoji="1" lang="en-US" altLang="ja-JP" sz="2000" dirty="0"/>
          </a:p>
          <a:p>
            <a:pPr marL="0" indent="0">
              <a:buNone/>
            </a:pPr>
            <a:r>
              <a:rPr kumimoji="1" lang="ja-JP" altLang="en-US" sz="2000" dirty="0"/>
              <a:t>しまい家にある食材を重複して購入すること</a:t>
            </a:r>
            <a:r>
              <a:rPr lang="ja-JP" altLang="en-US" sz="2000" dirty="0"/>
              <a:t>による食品ロスの削減</a:t>
            </a:r>
            <a:endParaRPr kumimoji="1" lang="en-US" altLang="ja-JP" sz="2000" dirty="0"/>
          </a:p>
          <a:p>
            <a:pPr marL="0" indent="0">
              <a:buNone/>
            </a:pPr>
            <a:endParaRPr lang="en-US" altLang="ja-JP" dirty="0"/>
          </a:p>
          <a:p>
            <a:pPr marL="0" indent="0">
              <a:buNone/>
            </a:pPr>
            <a:r>
              <a:rPr kumimoji="1" lang="ja-JP" altLang="en-US" sz="3600" dirty="0"/>
              <a:t>・ターゲット</a:t>
            </a:r>
            <a:endParaRPr kumimoji="1" lang="en-US" altLang="ja-JP" sz="3600" dirty="0"/>
          </a:p>
          <a:p>
            <a:pPr marL="0" indent="0">
              <a:buNone/>
            </a:pPr>
            <a:r>
              <a:rPr lang="ja-JP" altLang="en-US" dirty="0"/>
              <a:t>　主婦や一人暮らしなどの、</a:t>
            </a:r>
            <a:r>
              <a:rPr lang="ja-JP" altLang="en-US" sz="2400" dirty="0"/>
              <a:t>自炊</a:t>
            </a:r>
            <a:r>
              <a:rPr lang="ja-JP" altLang="en-US" sz="2000" dirty="0"/>
              <a:t>を行う人全般</a:t>
            </a:r>
            <a:endParaRPr kumimoji="1" lang="ja-JP" altLang="en-US" sz="2000" dirty="0"/>
          </a:p>
        </p:txBody>
      </p:sp>
    </p:spTree>
    <p:extLst>
      <p:ext uri="{BB962C8B-B14F-4D97-AF65-F5344CB8AC3E}">
        <p14:creationId xmlns:p14="http://schemas.microsoft.com/office/powerpoint/2010/main" val="4738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361F7-E75A-457A-B303-03AEAE65C649}"/>
              </a:ext>
            </a:extLst>
          </p:cNvPr>
          <p:cNvSpPr>
            <a:spLocks noGrp="1"/>
          </p:cNvSpPr>
          <p:nvPr>
            <p:ph type="title"/>
          </p:nvPr>
        </p:nvSpPr>
        <p:spPr/>
        <p:txBody>
          <a:bodyPr/>
          <a:lstStyle/>
          <a:p>
            <a:r>
              <a:rPr kumimoji="1" lang="ja-JP" altLang="en-US" u="sng" dirty="0"/>
              <a:t>システム概要</a:t>
            </a:r>
          </a:p>
        </p:txBody>
      </p:sp>
      <p:sp>
        <p:nvSpPr>
          <p:cNvPr id="3" name="コンテンツ プレースホルダー 2">
            <a:extLst>
              <a:ext uri="{FF2B5EF4-FFF2-40B4-BE49-F238E27FC236}">
                <a16:creationId xmlns:a16="http://schemas.microsoft.com/office/drawing/2014/main" id="{BA6BFAFB-822B-4755-BE43-85B731F580D4}"/>
              </a:ext>
            </a:extLst>
          </p:cNvPr>
          <p:cNvSpPr>
            <a:spLocks noGrp="1"/>
          </p:cNvSpPr>
          <p:nvPr>
            <p:ph idx="1"/>
          </p:nvPr>
        </p:nvSpPr>
        <p:spPr>
          <a:xfrm>
            <a:off x="829734" y="1837860"/>
            <a:ext cx="6584078" cy="3880773"/>
          </a:xfrm>
        </p:spPr>
        <p:txBody>
          <a:bodyPr>
            <a:normAutofit/>
          </a:bodyPr>
          <a:lstStyle/>
          <a:p>
            <a:pPr marL="0" indent="0">
              <a:buNone/>
            </a:pPr>
            <a:r>
              <a:rPr kumimoji="1" lang="ja-JP" altLang="en-US" sz="2800" dirty="0"/>
              <a:t>主に３つの機能で構成されています</a:t>
            </a:r>
            <a:endParaRPr kumimoji="1" lang="en-US" altLang="ja-JP" sz="2800" dirty="0"/>
          </a:p>
          <a:p>
            <a:pPr marL="0" indent="0">
              <a:buNone/>
            </a:pPr>
            <a:endParaRPr kumimoji="1" lang="en-US" altLang="ja-JP" sz="2000" dirty="0"/>
          </a:p>
          <a:p>
            <a:pPr marL="0" indent="0">
              <a:buNone/>
            </a:pPr>
            <a:r>
              <a:rPr lang="ja-JP" altLang="en-US" sz="2000" dirty="0"/>
              <a:t>・冷蔵庫の中身確認・登録・削除機能</a:t>
            </a:r>
            <a:endParaRPr lang="en-US" altLang="ja-JP" sz="2000" dirty="0"/>
          </a:p>
          <a:p>
            <a:pPr marL="0" indent="0">
              <a:buNone/>
            </a:pPr>
            <a:endParaRPr lang="en-US" altLang="ja-JP" sz="2000" dirty="0"/>
          </a:p>
          <a:p>
            <a:pPr marL="0" indent="0">
              <a:buNone/>
            </a:pPr>
            <a:r>
              <a:rPr kumimoji="1" lang="ja-JP" altLang="en-US" sz="2000" dirty="0"/>
              <a:t>・冷蔵庫の中の食材からのレシピ提案機能</a:t>
            </a:r>
            <a:endParaRPr kumimoji="1" lang="en-US" altLang="ja-JP" sz="2000" dirty="0"/>
          </a:p>
          <a:p>
            <a:pPr marL="0" indent="0">
              <a:buNone/>
            </a:pPr>
            <a:r>
              <a:rPr kumimoji="1" lang="ja-JP" altLang="en-US" sz="2000" dirty="0"/>
              <a:t>（現在データベースの関係で和食のみ）</a:t>
            </a:r>
            <a:endParaRPr kumimoji="1" lang="en-US" altLang="ja-JP" sz="2000" dirty="0"/>
          </a:p>
          <a:p>
            <a:pPr marL="0" indent="0">
              <a:buNone/>
            </a:pPr>
            <a:endParaRPr kumimoji="1" lang="en-US" altLang="ja-JP" sz="2000" dirty="0"/>
          </a:p>
          <a:p>
            <a:pPr marL="0" indent="0">
              <a:buNone/>
            </a:pPr>
            <a:r>
              <a:rPr lang="ja-JP" altLang="en-US" sz="2000" dirty="0"/>
              <a:t>・過去作成した料理の閲覧、投稿機能</a:t>
            </a:r>
            <a:endParaRPr kumimoji="1" lang="ja-JP" altLang="en-US" sz="2000" dirty="0"/>
          </a:p>
        </p:txBody>
      </p:sp>
    </p:spTree>
    <p:extLst>
      <p:ext uri="{BB962C8B-B14F-4D97-AF65-F5344CB8AC3E}">
        <p14:creationId xmlns:p14="http://schemas.microsoft.com/office/powerpoint/2010/main" val="18477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C24CE-4A0B-4D87-975C-D6919805E568}"/>
              </a:ext>
            </a:extLst>
          </p:cNvPr>
          <p:cNvSpPr>
            <a:spLocks noGrp="1"/>
          </p:cNvSpPr>
          <p:nvPr>
            <p:ph type="title"/>
          </p:nvPr>
        </p:nvSpPr>
        <p:spPr/>
        <p:txBody>
          <a:bodyPr/>
          <a:lstStyle/>
          <a:p>
            <a:r>
              <a:rPr kumimoji="1" lang="ja-JP" altLang="en-US" u="sng" dirty="0"/>
              <a:t>このシステムの売り</a:t>
            </a:r>
          </a:p>
        </p:txBody>
      </p:sp>
      <p:sp>
        <p:nvSpPr>
          <p:cNvPr id="3" name="コンテンツ プレースホルダー 2">
            <a:extLst>
              <a:ext uri="{FF2B5EF4-FFF2-40B4-BE49-F238E27FC236}">
                <a16:creationId xmlns:a16="http://schemas.microsoft.com/office/drawing/2014/main" id="{585B99C6-FE7E-4DAC-86C6-B4F01E98A68C}"/>
              </a:ext>
            </a:extLst>
          </p:cNvPr>
          <p:cNvSpPr>
            <a:spLocks noGrp="1"/>
          </p:cNvSpPr>
          <p:nvPr>
            <p:ph idx="1"/>
          </p:nvPr>
        </p:nvSpPr>
        <p:spPr>
          <a:xfrm>
            <a:off x="1199741" y="1882040"/>
            <a:ext cx="10515600" cy="4351338"/>
          </a:xfrm>
        </p:spPr>
        <p:txBody>
          <a:bodyPr/>
          <a:lstStyle/>
          <a:p>
            <a:pPr marL="0" indent="0">
              <a:buNone/>
            </a:pPr>
            <a:r>
              <a:rPr kumimoji="1" lang="ja-JP" altLang="en-US" dirty="0"/>
              <a:t>冷蔵庫の中身を記録するだけならスマホのメモ帳機能で良い</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しかし、ご飯を作るときは、冷蔵庫の中から考える必要がある。</a:t>
            </a: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p:txBody>
      </p:sp>
      <p:sp>
        <p:nvSpPr>
          <p:cNvPr id="4" name="矢印: 下 3">
            <a:extLst>
              <a:ext uri="{FF2B5EF4-FFF2-40B4-BE49-F238E27FC236}">
                <a16:creationId xmlns:a16="http://schemas.microsoft.com/office/drawing/2014/main" id="{DB1EC86E-62D3-4169-84EB-C9DC8624F857}"/>
              </a:ext>
            </a:extLst>
          </p:cNvPr>
          <p:cNvSpPr/>
          <p:nvPr/>
        </p:nvSpPr>
        <p:spPr>
          <a:xfrm>
            <a:off x="4020667" y="2349421"/>
            <a:ext cx="672353" cy="6902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F167F5BB-1C3B-43D9-B391-DCA67B58AC6D}"/>
              </a:ext>
            </a:extLst>
          </p:cNvPr>
          <p:cNvSpPr/>
          <p:nvPr/>
        </p:nvSpPr>
        <p:spPr>
          <a:xfrm>
            <a:off x="4020666" y="3700103"/>
            <a:ext cx="672353" cy="763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3973E6F-BBD2-42A1-AAFB-E829B168EA4F}"/>
              </a:ext>
            </a:extLst>
          </p:cNvPr>
          <p:cNvSpPr txBox="1"/>
          <p:nvPr/>
        </p:nvSpPr>
        <p:spPr>
          <a:xfrm>
            <a:off x="1199741" y="5312257"/>
            <a:ext cx="6036300" cy="523220"/>
          </a:xfrm>
          <a:prstGeom prst="rect">
            <a:avLst/>
          </a:prstGeom>
          <a:solidFill>
            <a:schemeClr val="accent1"/>
          </a:solidFill>
          <a:ln>
            <a:solidFill>
              <a:schemeClr val="bg1"/>
            </a:solidFill>
          </a:ln>
        </p:spPr>
        <p:txBody>
          <a:bodyPr wrap="square" rtlCol="0">
            <a:spAutoFit/>
          </a:bodyPr>
          <a:lstStyle/>
          <a:p>
            <a:r>
              <a:rPr kumimoji="1" lang="ja-JP" altLang="en-US" sz="2800" dirty="0">
                <a:solidFill>
                  <a:schemeClr val="bg1"/>
                </a:solidFill>
              </a:rPr>
              <a:t>プログラムでレシピを提案しよう！</a:t>
            </a:r>
          </a:p>
        </p:txBody>
      </p:sp>
    </p:spTree>
    <p:extLst>
      <p:ext uri="{BB962C8B-B14F-4D97-AF65-F5344CB8AC3E}">
        <p14:creationId xmlns:p14="http://schemas.microsoft.com/office/powerpoint/2010/main" val="219784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C3556-B7F9-41A3-B480-DE4502BCAC01}"/>
              </a:ext>
            </a:extLst>
          </p:cNvPr>
          <p:cNvSpPr>
            <a:spLocks noGrp="1"/>
          </p:cNvSpPr>
          <p:nvPr>
            <p:ph type="title"/>
          </p:nvPr>
        </p:nvSpPr>
        <p:spPr/>
        <p:txBody>
          <a:bodyPr/>
          <a:lstStyle/>
          <a:p>
            <a:r>
              <a:rPr kumimoji="1" lang="ja-JP" altLang="en-US" u="sng" dirty="0"/>
              <a:t>不足機能</a:t>
            </a:r>
          </a:p>
        </p:txBody>
      </p:sp>
      <p:sp>
        <p:nvSpPr>
          <p:cNvPr id="3" name="コンテンツ プレースホルダー 2">
            <a:extLst>
              <a:ext uri="{FF2B5EF4-FFF2-40B4-BE49-F238E27FC236}">
                <a16:creationId xmlns:a16="http://schemas.microsoft.com/office/drawing/2014/main" id="{57832C9F-B81F-460D-BBFB-F3D94F60CA5D}"/>
              </a:ext>
            </a:extLst>
          </p:cNvPr>
          <p:cNvSpPr>
            <a:spLocks noGrp="1"/>
          </p:cNvSpPr>
          <p:nvPr>
            <p:ph idx="1"/>
          </p:nvPr>
        </p:nvSpPr>
        <p:spPr/>
        <p:txBody>
          <a:bodyPr/>
          <a:lstStyle/>
          <a:p>
            <a:r>
              <a:rPr lang="ja-JP" altLang="en-US" dirty="0"/>
              <a:t>レシピが現在、和食のみしか追加できていない</a:t>
            </a:r>
            <a:endParaRPr lang="en-US" altLang="ja-JP" dirty="0"/>
          </a:p>
          <a:p>
            <a:endParaRPr kumimoji="1" lang="en-US" altLang="ja-JP" dirty="0"/>
          </a:p>
          <a:p>
            <a:r>
              <a:rPr kumimoji="1" lang="ja-JP" altLang="en-US" dirty="0"/>
              <a:t>サジェストするレシピの判定基準に調味料等が含まれていない</a:t>
            </a:r>
            <a:endParaRPr kumimoji="1" lang="en-US" altLang="ja-JP" dirty="0"/>
          </a:p>
          <a:p>
            <a:endParaRPr lang="en-US" altLang="ja-JP" dirty="0"/>
          </a:p>
          <a:p>
            <a:r>
              <a:rPr lang="ja-JP" altLang="en-US" dirty="0"/>
              <a:t>料理レシピにつけられている、タグをユーザーが編集・追加できる機能</a:t>
            </a:r>
            <a:endParaRPr lang="en-US" altLang="ja-JP" dirty="0"/>
          </a:p>
          <a:p>
            <a:endParaRPr lang="en-US" altLang="ja-JP" dirty="0"/>
          </a:p>
          <a:p>
            <a:pPr marL="0" indent="0">
              <a:buNone/>
            </a:pPr>
            <a:endParaRPr kumimoji="1" lang="ja-JP" altLang="en-US" dirty="0"/>
          </a:p>
        </p:txBody>
      </p:sp>
    </p:spTree>
    <p:extLst>
      <p:ext uri="{BB962C8B-B14F-4D97-AF65-F5344CB8AC3E}">
        <p14:creationId xmlns:p14="http://schemas.microsoft.com/office/powerpoint/2010/main" val="16176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87484-E365-4D31-A8A9-E177179A3A08}"/>
              </a:ext>
            </a:extLst>
          </p:cNvPr>
          <p:cNvSpPr>
            <a:spLocks noGrp="1"/>
          </p:cNvSpPr>
          <p:nvPr>
            <p:ph type="title"/>
          </p:nvPr>
        </p:nvSpPr>
        <p:spPr/>
        <p:txBody>
          <a:bodyPr/>
          <a:lstStyle/>
          <a:p>
            <a:r>
              <a:rPr kumimoji="1" lang="ja-JP" altLang="en-US" u="sng" dirty="0"/>
              <a:t>今後のシステム展望</a:t>
            </a:r>
          </a:p>
        </p:txBody>
      </p:sp>
      <p:sp>
        <p:nvSpPr>
          <p:cNvPr id="3" name="コンテンツ プレースホルダー 2">
            <a:extLst>
              <a:ext uri="{FF2B5EF4-FFF2-40B4-BE49-F238E27FC236}">
                <a16:creationId xmlns:a16="http://schemas.microsoft.com/office/drawing/2014/main" id="{1C5AD50D-D005-4B3F-B123-565E93DC74EA}"/>
              </a:ext>
            </a:extLst>
          </p:cNvPr>
          <p:cNvSpPr>
            <a:spLocks noGrp="1"/>
          </p:cNvSpPr>
          <p:nvPr>
            <p:ph idx="1"/>
          </p:nvPr>
        </p:nvSpPr>
        <p:spPr/>
        <p:txBody>
          <a:bodyPr>
            <a:normAutofit/>
          </a:bodyPr>
          <a:lstStyle/>
          <a:p>
            <a:r>
              <a:rPr lang="ja-JP" altLang="en-US" dirty="0"/>
              <a:t>一人の力で膨大な量のレシピのタグ付けを行うことは難しいため、利用するユーザーの力を借りてタグ付けを行ってもらいサジェストの質を向上させる</a:t>
            </a:r>
            <a:endParaRPr lang="en-US" altLang="ja-JP" dirty="0"/>
          </a:p>
          <a:p>
            <a:endParaRPr lang="en-US" altLang="ja-JP" dirty="0"/>
          </a:p>
          <a:p>
            <a:r>
              <a:rPr lang="ja-JP" altLang="en-US" dirty="0"/>
              <a:t>過去作った料理から不足している栄養素をもとめて、栄養面で食材の提案を行う</a:t>
            </a:r>
            <a:endParaRPr lang="en-US" altLang="ja-JP" dirty="0"/>
          </a:p>
          <a:p>
            <a:endParaRPr kumimoji="1" lang="en-US" altLang="ja-JP" dirty="0"/>
          </a:p>
          <a:p>
            <a:r>
              <a:rPr kumimoji="1" lang="ja-JP" altLang="en-US" dirty="0"/>
              <a:t>現在レシピの一致数からサジェストを行っているがサジェストするごとにユーザーに提案が正常にできていたかアンケートなどを行い、遺伝的アルゴリズムなどを用いたアルゴリズムに変更し精度の向上</a:t>
            </a:r>
          </a:p>
        </p:txBody>
      </p:sp>
    </p:spTree>
    <p:extLst>
      <p:ext uri="{BB962C8B-B14F-4D97-AF65-F5344CB8AC3E}">
        <p14:creationId xmlns:p14="http://schemas.microsoft.com/office/powerpoint/2010/main" val="297727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B9508-2762-41E0-B7C5-1AE2A11C2A5C}"/>
              </a:ext>
            </a:extLst>
          </p:cNvPr>
          <p:cNvSpPr>
            <a:spLocks noGrp="1"/>
          </p:cNvSpPr>
          <p:nvPr>
            <p:ph type="title"/>
          </p:nvPr>
        </p:nvSpPr>
        <p:spPr/>
        <p:txBody>
          <a:bodyPr/>
          <a:lstStyle/>
          <a:p>
            <a:r>
              <a:rPr kumimoji="1" lang="ja-JP" altLang="en-US" u="sng" dirty="0"/>
              <a:t>今回の開発を通じての感想</a:t>
            </a:r>
          </a:p>
        </p:txBody>
      </p:sp>
      <p:sp>
        <p:nvSpPr>
          <p:cNvPr id="3" name="コンテンツ プレースホルダー 2">
            <a:extLst>
              <a:ext uri="{FF2B5EF4-FFF2-40B4-BE49-F238E27FC236}">
                <a16:creationId xmlns:a16="http://schemas.microsoft.com/office/drawing/2014/main" id="{E4DB1BC1-1DD1-4A33-A59C-9F3DCFDCE4D6}"/>
              </a:ext>
            </a:extLst>
          </p:cNvPr>
          <p:cNvSpPr>
            <a:spLocks noGrp="1"/>
          </p:cNvSpPr>
          <p:nvPr>
            <p:ph idx="1"/>
          </p:nvPr>
        </p:nvSpPr>
        <p:spPr/>
        <p:txBody>
          <a:bodyPr>
            <a:normAutofit/>
          </a:bodyPr>
          <a:lstStyle/>
          <a:p>
            <a:r>
              <a:rPr kumimoji="1" lang="ja-JP" altLang="en-US" dirty="0"/>
              <a:t>データベースの設計に時間をかけて綿密に練ったが実装に取り掛かると不備があり想像より難易度が高かった</a:t>
            </a:r>
            <a:endParaRPr kumimoji="1" lang="en-US" altLang="ja-JP" dirty="0"/>
          </a:p>
          <a:p>
            <a:endParaRPr lang="en-US" altLang="ja-JP" dirty="0"/>
          </a:p>
          <a:p>
            <a:r>
              <a:rPr lang="ja-JP" altLang="en-US" dirty="0"/>
              <a:t>実装に入り、自分自身でテストしているとき設計時には気づかなかった不便な点が多く表れたので実際に使用するというのもかなり重要であると感じた</a:t>
            </a:r>
            <a:endParaRPr lang="en-US" altLang="ja-JP" dirty="0"/>
          </a:p>
          <a:p>
            <a:endParaRPr kumimoji="1" lang="en-US" altLang="ja-JP" dirty="0"/>
          </a:p>
          <a:p>
            <a:r>
              <a:rPr lang="ja-JP" altLang="en-US" dirty="0"/>
              <a:t>実装を行った後で、楽に実装できる方法をいくつか見つけたので言語等のリファレンスなどをある程度読み、どのようなものがあるかということだけでも知っておくことがとても重要だと感じた</a:t>
            </a:r>
            <a:endParaRPr kumimoji="1" lang="ja-JP" altLang="en-US" dirty="0"/>
          </a:p>
        </p:txBody>
      </p:sp>
    </p:spTree>
    <p:extLst>
      <p:ext uri="{BB962C8B-B14F-4D97-AF65-F5344CB8AC3E}">
        <p14:creationId xmlns:p14="http://schemas.microsoft.com/office/powerpoint/2010/main" val="237623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83F6E09-077C-4534-BB2F-216A28CE15B3}"/>
              </a:ext>
            </a:extLst>
          </p:cNvPr>
          <p:cNvSpPr>
            <a:spLocks noGrp="1"/>
          </p:cNvSpPr>
          <p:nvPr>
            <p:ph idx="1"/>
          </p:nvPr>
        </p:nvSpPr>
        <p:spPr>
          <a:xfrm>
            <a:off x="1276950" y="3021675"/>
            <a:ext cx="8365111" cy="814649"/>
          </a:xfrm>
        </p:spPr>
        <p:txBody>
          <a:bodyPr>
            <a:noAutofit/>
          </a:bodyPr>
          <a:lstStyle/>
          <a:p>
            <a:pPr marL="0" indent="0">
              <a:buNone/>
            </a:pPr>
            <a:r>
              <a:rPr lang="ja-JP" altLang="en-US" sz="4400" dirty="0"/>
              <a:t>ご清聴</a:t>
            </a:r>
            <a:r>
              <a:rPr kumimoji="1" lang="ja-JP" altLang="en-US" sz="4400" dirty="0"/>
              <a:t>ありがとうございました</a:t>
            </a:r>
          </a:p>
        </p:txBody>
      </p:sp>
    </p:spTree>
    <p:extLst>
      <p:ext uri="{BB962C8B-B14F-4D97-AF65-F5344CB8AC3E}">
        <p14:creationId xmlns:p14="http://schemas.microsoft.com/office/powerpoint/2010/main" val="331432822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455</TotalTime>
  <Words>481</Words>
  <Application>Microsoft Office PowerPoint</Application>
  <PresentationFormat>ワイド画面</PresentationFormat>
  <Paragraphs>52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Arial</vt:lpstr>
      <vt:lpstr>Trebuchet MS</vt:lpstr>
      <vt:lpstr>Wingdings 3</vt:lpstr>
      <vt:lpstr>ファセット</vt:lpstr>
      <vt:lpstr>冷蔵庫の在庫確認アプリ </vt:lpstr>
      <vt:lpstr>背景</vt:lpstr>
      <vt:lpstr>目的、ターゲット</vt:lpstr>
      <vt:lpstr>システム概要</vt:lpstr>
      <vt:lpstr>このシステムの売り</vt:lpstr>
      <vt:lpstr>不足機能</vt:lpstr>
      <vt:lpstr>今後のシステム展望</vt:lpstr>
      <vt:lpstr>今回の開発を通じての感想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冷蔵庫の在庫確認アプリ </dc:title>
  <dc:creator> </dc:creator>
  <cp:lastModifiedBy> </cp:lastModifiedBy>
  <cp:revision>5</cp:revision>
  <dcterms:created xsi:type="dcterms:W3CDTF">2021-11-04T02:12:27Z</dcterms:created>
  <dcterms:modified xsi:type="dcterms:W3CDTF">2021-11-05T06:12:23Z</dcterms:modified>
</cp:coreProperties>
</file>