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9" r:id="rId5"/>
    <p:sldId id="268" r:id="rId6"/>
    <p:sldId id="270" r:id="rId7"/>
    <p:sldId id="271" r:id="rId8"/>
    <p:sldId id="274" r:id="rId9"/>
    <p:sldId id="275" r:id="rId10"/>
    <p:sldId id="273" r:id="rId11"/>
    <p:sldId id="264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38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76AF3-22F8-1A41-9553-EC51EDA2C3E2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24C6D-42C2-2445-89DE-409E525A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6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– 20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31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67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– 30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0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 – 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-30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4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– 40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-1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 – 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 – 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2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– 30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9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– 30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9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4C6D-42C2-2445-89DE-409E525A46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8994-7D1F-794A-964D-EC53EF3F2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42533"/>
            <a:ext cx="6815669" cy="1786467"/>
          </a:xfrm>
        </p:spPr>
        <p:txBody>
          <a:bodyPr/>
          <a:lstStyle/>
          <a:p>
            <a:br>
              <a:rPr lang="en-US" sz="4400" b="1" dirty="0"/>
            </a:br>
            <a:r>
              <a:rPr lang="en-US" sz="4400" b="1" dirty="0"/>
              <a:t>old, expensive &amp; traditional wines are (=!) the best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E9E-BF75-8B46-A9F7-6CBEE5D11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047067"/>
            <a:ext cx="6815669" cy="931332"/>
          </a:xfrm>
        </p:spPr>
        <p:txBody>
          <a:bodyPr>
            <a:normAutofit/>
          </a:bodyPr>
          <a:lstStyle/>
          <a:p>
            <a:r>
              <a:rPr lang="en-US" dirty="0"/>
              <a:t>an analysis of wines and wine myths</a:t>
            </a:r>
          </a:p>
          <a:p>
            <a:r>
              <a:rPr lang="en-US" dirty="0"/>
              <a:t>by Sonja </a:t>
            </a:r>
            <a:r>
              <a:rPr lang="en-US" dirty="0" err="1"/>
              <a:t>Matejina</a:t>
            </a:r>
            <a:r>
              <a:rPr lang="en-US" dirty="0"/>
              <a:t> &amp; Laura </a:t>
            </a:r>
            <a:r>
              <a:rPr lang="en-US" dirty="0" err="1"/>
              <a:t>Wensley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1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3E2-3A3E-8747-BAD0-93CEAD7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99- and 100-point wines under $100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C3FF35-91D9-8241-8235-4F70F7BA6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8616" y="2557463"/>
            <a:ext cx="8594768" cy="3317875"/>
          </a:xfrm>
        </p:spPr>
      </p:pic>
    </p:spTree>
    <p:extLst>
      <p:ext uri="{BB962C8B-B14F-4D97-AF65-F5344CB8AC3E}">
        <p14:creationId xmlns:p14="http://schemas.microsoft.com/office/powerpoint/2010/main" val="30687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3E2-3A3E-8747-BAD0-93CEAD7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7745-3057-DC40-A005-F426CCAB4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Age does not mean quality</a:t>
            </a:r>
          </a:p>
          <a:p>
            <a:r>
              <a:rPr lang="en-US" sz="2800" dirty="0"/>
              <a:t>Price does not mean quality</a:t>
            </a:r>
          </a:p>
          <a:p>
            <a:r>
              <a:rPr lang="en-US" sz="2800" dirty="0"/>
              <a:t>Older wine are not more expensive</a:t>
            </a:r>
          </a:p>
          <a:p>
            <a:r>
              <a:rPr lang="en-US" sz="2800" dirty="0"/>
              <a:t>While the best wines do in fact come from the most notable wine countries -France, US, Italy and Portugal- English wines are actually better tasting on average; with the caveat that they are by far the most expensive by value.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0DFC-CC63-5041-B913-4D842FF6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problems/solutions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62812-7A33-D040-9B16-A29DD580E039}"/>
              </a:ext>
            </a:extLst>
          </p:cNvPr>
          <p:cNvSpPr txBox="1"/>
          <p:nvPr/>
        </p:nvSpPr>
        <p:spPr>
          <a:xfrm>
            <a:off x="1549398" y="2460712"/>
            <a:ext cx="934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Extracting number (year) from string using regular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08895-F7EB-4446-B392-1C2EBCD0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98" y="3158645"/>
            <a:ext cx="9347200" cy="24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5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65C8-13F7-BC4D-8986-7C59E061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4B89-74EB-4048-9CA2-01FB4467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 these trends still hold true for different varieties?</a:t>
            </a:r>
          </a:p>
          <a:p>
            <a:r>
              <a:rPr lang="en-US" dirty="0"/>
              <a:t>Do wineries in the same region have the same annual trends?</a:t>
            </a:r>
          </a:p>
          <a:p>
            <a:r>
              <a:rPr lang="en-US" dirty="0"/>
              <a:t>Is there a correlation between points and weather data?</a:t>
            </a:r>
          </a:p>
          <a:p>
            <a:r>
              <a:rPr lang="en-US" dirty="0"/>
              <a:t>Is there a “perfect weather pattern” to produce the best wine?</a:t>
            </a:r>
          </a:p>
          <a:p>
            <a:r>
              <a:rPr lang="en-US" dirty="0"/>
              <a:t>Do tasters have biases in their ratings?</a:t>
            </a:r>
          </a:p>
        </p:txBody>
      </p:sp>
    </p:spTree>
    <p:extLst>
      <p:ext uri="{BB962C8B-B14F-4D97-AF65-F5344CB8AC3E}">
        <p14:creationId xmlns:p14="http://schemas.microsoft.com/office/powerpoint/2010/main" val="125332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4E25-04CB-9C4F-A48A-193C0849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Cheers!!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52EB4-CD17-F64F-9960-204ABC87A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066" y="2624669"/>
            <a:ext cx="4334933" cy="3251199"/>
          </a:xfrm>
        </p:spPr>
      </p:pic>
    </p:spTree>
    <p:extLst>
      <p:ext uri="{BB962C8B-B14F-4D97-AF65-F5344CB8AC3E}">
        <p14:creationId xmlns:p14="http://schemas.microsoft.com/office/powerpoint/2010/main" val="388051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BE74-A989-AC47-B161-36EE5FED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090621"/>
            <a:ext cx="9601196" cy="862166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922B-A32B-AC40-9C13-F0A5A194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10725"/>
            <a:ext cx="9601196" cy="3365143"/>
          </a:xfrm>
        </p:spPr>
        <p:txBody>
          <a:bodyPr>
            <a:noAutofit/>
          </a:bodyPr>
          <a:lstStyle/>
          <a:p>
            <a:r>
              <a:rPr lang="en-US" dirty="0"/>
              <a:t>H1: 	Quality of wine depends on the year of its production. </a:t>
            </a:r>
          </a:p>
          <a:p>
            <a:pPr marL="0" indent="0">
              <a:buNone/>
            </a:pPr>
            <a:r>
              <a:rPr lang="en-US" dirty="0"/>
              <a:t>		The older the wine, the better it tastes.</a:t>
            </a:r>
          </a:p>
          <a:p>
            <a:r>
              <a:rPr lang="en-US" dirty="0"/>
              <a:t>H2: 	Price is a strong indicator of quality. </a:t>
            </a:r>
          </a:p>
          <a:p>
            <a:pPr marL="0" indent="0">
              <a:buNone/>
            </a:pPr>
            <a:r>
              <a:rPr lang="en-US" dirty="0"/>
              <a:t>		The more expensive the wine, the better it tastes.</a:t>
            </a:r>
          </a:p>
          <a:p>
            <a:r>
              <a:rPr lang="en-US" dirty="0"/>
              <a:t>H3: 	Old world wines are the gold standard. </a:t>
            </a:r>
          </a:p>
          <a:p>
            <a:pPr marL="0" indent="0">
              <a:buNone/>
            </a:pPr>
            <a:r>
              <a:rPr lang="en-US" dirty="0"/>
              <a:t>		Wines from France taste better.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009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459F-8296-DA4E-A4DF-6E41E966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11199"/>
            <a:ext cx="9601196" cy="1303867"/>
          </a:xfrm>
        </p:spPr>
        <p:txBody>
          <a:bodyPr/>
          <a:lstStyle/>
          <a:p>
            <a:r>
              <a:rPr lang="en-US" b="1" dirty="0"/>
              <a:t>wine list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8AF42-0954-2E4B-8EDA-B610623DD310}"/>
              </a:ext>
            </a:extLst>
          </p:cNvPr>
          <p:cNvSpPr txBox="1"/>
          <p:nvPr/>
        </p:nvSpPr>
        <p:spPr>
          <a:xfrm>
            <a:off x="1563711" y="2691310"/>
            <a:ext cx="3487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‘country’, ‘points’, 'price’ , ’province’,</a:t>
            </a:r>
          </a:p>
          <a:p>
            <a:r>
              <a:rPr lang="en-US" dirty="0"/>
              <a:t>‘title’, ‘variety’, ‘year’, ‘price bin’, </a:t>
            </a:r>
          </a:p>
          <a:p>
            <a:r>
              <a:rPr lang="en-US" dirty="0"/>
              <a:t>‘points bin’, ‘price per point'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A5B78E-1A12-BA4F-9005-E7B5D5DF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37" y="1817510"/>
            <a:ext cx="9410700" cy="723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5F0B4C-D892-1640-9B70-9E7046D2C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189" y="2781695"/>
            <a:ext cx="5273409" cy="3084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9BBAF-AF2C-984F-8CBD-E69E649ED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642" y="3614640"/>
            <a:ext cx="3324030" cy="24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A92D-84B5-4F41-914D-4378552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68" y="517012"/>
            <a:ext cx="9601196" cy="1303867"/>
          </a:xfrm>
        </p:spPr>
        <p:txBody>
          <a:bodyPr/>
          <a:lstStyle/>
          <a:p>
            <a:r>
              <a:rPr lang="en-US" b="1" dirty="0"/>
              <a:t>H1: the older, the better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EAC7EC-4E99-F745-B04F-9E4415F87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85" y="1570998"/>
            <a:ext cx="9863847" cy="2293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DA410-69F2-F347-9AD8-C765FAC22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85" y="3742476"/>
            <a:ext cx="10023049" cy="22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7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A92D-84B5-4F41-914D-4378552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68" y="857975"/>
            <a:ext cx="9601196" cy="1303867"/>
          </a:xfrm>
        </p:spPr>
        <p:txBody>
          <a:bodyPr/>
          <a:lstStyle/>
          <a:p>
            <a:r>
              <a:rPr lang="en-US" b="1" dirty="0"/>
              <a:t>H2: the more expensive, the better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EA635A-B159-2149-A5F2-4D9F2F8D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28" y="2776411"/>
            <a:ext cx="3216243" cy="2798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7A2FF1-9641-654E-831B-23ABAA79D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327" y="2776410"/>
            <a:ext cx="3435345" cy="27988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49CEFE-6E1A-B04B-ADF5-BC90BFAC2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328" y="2744597"/>
            <a:ext cx="3411665" cy="279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8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A92D-84B5-4F41-914D-4378552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68" y="517012"/>
            <a:ext cx="9601196" cy="1303867"/>
          </a:xfrm>
        </p:spPr>
        <p:txBody>
          <a:bodyPr/>
          <a:lstStyle/>
          <a:p>
            <a:r>
              <a:rPr lang="en-US" b="1" dirty="0"/>
              <a:t>H3: better wines are from France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F58DC-430A-3848-8721-226E4C50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84" y="2530768"/>
            <a:ext cx="10891432" cy="36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9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A92D-84B5-4F41-914D-4378552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68" y="517012"/>
            <a:ext cx="9601196" cy="1303867"/>
          </a:xfrm>
        </p:spPr>
        <p:txBody>
          <a:bodyPr/>
          <a:lstStyle/>
          <a:p>
            <a:r>
              <a:rPr lang="en-US" b="1" dirty="0"/>
              <a:t>H3: better wines are from France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438B7-ECA8-AD4E-85F1-0D5CF321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9" y="2438400"/>
            <a:ext cx="10421257" cy="35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3E2-3A3E-8747-BAD0-93CEAD74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09" y="444340"/>
            <a:ext cx="10050975" cy="1759052"/>
          </a:xfrm>
        </p:spPr>
        <p:txBody>
          <a:bodyPr>
            <a:normAutofit/>
          </a:bodyPr>
          <a:lstStyle/>
          <a:p>
            <a:r>
              <a:rPr lang="en-US" b="1" dirty="0"/>
              <a:t>best value wines in the top 25%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B7DC3-CF62-3444-9AB4-BE00442A2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48" y="2452178"/>
            <a:ext cx="9598903" cy="344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6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811B4C3-243D-CA40-8914-970F5D1DCFD5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best wines under $30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A30DB-0274-8648-8C15-44881549E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07" y="2669098"/>
            <a:ext cx="8324985" cy="33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21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3625</TotalTime>
  <Words>291</Words>
  <Application>Microsoft Macintosh PowerPoint</Application>
  <PresentationFormat>Widescreen</PresentationFormat>
  <Paragraphs>62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 old, expensive &amp; traditional wines are (=!) the best</vt:lpstr>
      <vt:lpstr>hypotheses</vt:lpstr>
      <vt:lpstr>wine list data set</vt:lpstr>
      <vt:lpstr>H1: the older, the better</vt:lpstr>
      <vt:lpstr>H2: the more expensive, the better</vt:lpstr>
      <vt:lpstr>H3: better wines are from France</vt:lpstr>
      <vt:lpstr>H3: better wines are from France</vt:lpstr>
      <vt:lpstr>best value wines in the top 25%</vt:lpstr>
      <vt:lpstr>PowerPoint Presentation</vt:lpstr>
      <vt:lpstr>99- and 100-point wines under $100</vt:lpstr>
      <vt:lpstr>conclusion</vt:lpstr>
      <vt:lpstr>problems/solutions</vt:lpstr>
      <vt:lpstr>future research</vt:lpstr>
      <vt:lpstr>Cheers!!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Analysis – the older, the better/pricier</dc:title>
  <dc:creator>Sonja Miholič</dc:creator>
  <cp:lastModifiedBy>Sonja Miholič</cp:lastModifiedBy>
  <cp:revision>51</cp:revision>
  <dcterms:created xsi:type="dcterms:W3CDTF">2019-03-31T15:43:05Z</dcterms:created>
  <dcterms:modified xsi:type="dcterms:W3CDTF">2019-04-05T03:30:13Z</dcterms:modified>
</cp:coreProperties>
</file>