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Krona One"/>
      <p:regular r:id="rId13"/>
    </p:embeddedFont>
    <p:embeddedFont>
      <p:font typeface="Hanken Grotesk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Open Sans Medium"/>
      <p:regular r:id="rId34"/>
      <p:bold r:id="rId35"/>
      <p:italic r:id="rId36"/>
      <p:boldItalic r:id="rId37"/>
    </p:embeddedFont>
    <p:embeddedFont>
      <p:font typeface="Inter Medium"/>
      <p:regular r:id="rId38"/>
      <p:bold r:id="rId39"/>
    </p:embeddedFont>
    <p:embeddedFont>
      <p:font typeface="Space Grotesk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-regular.fntdata"/><Relationship Id="rId20" Type="http://schemas.openxmlformats.org/officeDocument/2006/relationships/font" Target="fonts/RobotoMedium-italic.fntdata"/><Relationship Id="rId41" Type="http://schemas.openxmlformats.org/officeDocument/2006/relationships/font" Target="fonts/SpaceGrotesk-bold.fntdata"/><Relationship Id="rId22" Type="http://schemas.openxmlformats.org/officeDocument/2006/relationships/font" Target="fonts/Poppins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5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LatoLight-italic.fntdata"/><Relationship Id="rId13" Type="http://schemas.openxmlformats.org/officeDocument/2006/relationships/font" Target="fonts/KronaOne-regular.fntdata"/><Relationship Id="rId35" Type="http://schemas.openxmlformats.org/officeDocument/2006/relationships/font" Target="fonts/OpenSansMedium-bold.fntdata"/><Relationship Id="rId12" Type="http://schemas.openxmlformats.org/officeDocument/2006/relationships/slide" Target="slides/slide6.xml"/><Relationship Id="rId34" Type="http://schemas.openxmlformats.org/officeDocument/2006/relationships/font" Target="fonts/OpenSansMedium-regular.fntdata"/><Relationship Id="rId15" Type="http://schemas.openxmlformats.org/officeDocument/2006/relationships/font" Target="fonts/HankenGrotesk-bold.fntdata"/><Relationship Id="rId37" Type="http://schemas.openxmlformats.org/officeDocument/2006/relationships/font" Target="fonts/OpenSansMedium-boldItalic.fntdata"/><Relationship Id="rId14" Type="http://schemas.openxmlformats.org/officeDocument/2006/relationships/font" Target="fonts/HankenGrotesk-regular.fntdata"/><Relationship Id="rId36" Type="http://schemas.openxmlformats.org/officeDocument/2006/relationships/font" Target="fonts/OpenSansMedium-italic.fntdata"/><Relationship Id="rId17" Type="http://schemas.openxmlformats.org/officeDocument/2006/relationships/font" Target="fonts/HankenGrotesk-boldItalic.fntdata"/><Relationship Id="rId39" Type="http://schemas.openxmlformats.org/officeDocument/2006/relationships/font" Target="fonts/InterMedium-bold.fntdata"/><Relationship Id="rId16" Type="http://schemas.openxmlformats.org/officeDocument/2006/relationships/font" Target="fonts/HankenGrotesk-italic.fntdata"/><Relationship Id="rId38" Type="http://schemas.openxmlformats.org/officeDocument/2006/relationships/font" Target="fonts/InterMedium-regular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10782838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10782838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SLIDES_API107828385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SLIDES_API107828385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SLIDES_API107828385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SLIDES_API107828385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SLIDES_API107828385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SLIDES_API107828385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107828385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107828385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07828385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07828385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Gene Set Enrichment and Pathway Analysis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This presentation provides an overview of gene set enrichment analysis and pathway analysis in single-cell RNA-seq data.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Single-cell RNA-seq provides insights into cell type variations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30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Differential gene expression analysis is followed by gene set enrichment analysis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30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Aim is to identify over-represented gene programs in an experimental condition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2" name="Google Shape;192;p30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 ontologies, biological processes, and regulatory pathways are examined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Motivation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35" r="16635" t="0"/>
          <a:stretch/>
        </p:blipFill>
        <p:spPr>
          <a:xfrm>
            <a:off x="0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 sets define biological processes and pathways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Examples: epithelial to mesenchymal transition, MAPK signalling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 genes in each gene set are used to obtain a test statistic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Enrichment of the gene set is assessed using the test statistic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Relevant Collection of Gene Set Signatures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Competitive gene set testing: genes in the set are highly ranked in terms of differential expression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6" name="Google Shape;206;p32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Self-contained gene set testing: genes in the set are differentially expressed without regard to other genes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7" name="Google Shape;207;p32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Inter-gene correlations exist in biological data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8" name="Google Shape;208;p32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Only a few tests accommodate inter-gene correlations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Null Hypotheses in Gene Set Enrichment Analysis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35" r="16635" t="0"/>
          <a:stretch/>
        </p:blipFill>
        <p:spPr>
          <a:xfrm>
            <a:off x="0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 set enrichment analysis is crucial in singlecell RNA-seq data analysis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It helps identify overrepresented gene programs and pathways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Different types of gene set tests have different interpretations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it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Consider intergene correlations in the analysis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Conclusion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Thank you for your time 😊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