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2" r:id="rId3"/>
    <p:sldId id="263" r:id="rId4"/>
    <p:sldId id="264" r:id="rId5"/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2"/>
  </p:normalViewPr>
  <p:slideViewPr>
    <p:cSldViewPr snapToGrid="0">
      <p:cViewPr varScale="1">
        <p:scale>
          <a:sx n="93" d="100"/>
          <a:sy n="93" d="100"/>
        </p:scale>
        <p:origin x="115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B6D-765F-B941-835F-5A0516A1953E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21E9-8531-3548-9FCB-3A8E8AEA03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98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B6D-765F-B941-835F-5A0516A1953E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21E9-8531-3548-9FCB-3A8E8AEA03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3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B6D-765F-B941-835F-5A0516A1953E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21E9-8531-3548-9FCB-3A8E8AEA03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42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B6D-765F-B941-835F-5A0516A1953E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21E9-8531-3548-9FCB-3A8E8AEA03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49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B6D-765F-B941-835F-5A0516A1953E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21E9-8531-3548-9FCB-3A8E8AEA03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22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B6D-765F-B941-835F-5A0516A1953E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21E9-8531-3548-9FCB-3A8E8AEA03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81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B6D-765F-B941-835F-5A0516A1953E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21E9-8531-3548-9FCB-3A8E8AEA03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888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B6D-765F-B941-835F-5A0516A1953E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21E9-8531-3548-9FCB-3A8E8AEA03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06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B6D-765F-B941-835F-5A0516A1953E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21E9-8531-3548-9FCB-3A8E8AEA03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61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B6D-765F-B941-835F-5A0516A1953E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21E9-8531-3548-9FCB-3A8E8AEA03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05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B6D-765F-B941-835F-5A0516A1953E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21E9-8531-3548-9FCB-3A8E8AEA03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59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CB6D-765F-B941-835F-5A0516A1953E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21E9-8531-3548-9FCB-3A8E8AEA03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10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atijalab.org/seurat/reference/scale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satijalab.org/seurat/reference/findcluster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tijalab.org/seurat/reference/findneighbors" TargetMode="External"/><Relationship Id="rId5" Type="http://schemas.openxmlformats.org/officeDocument/2006/relationships/hyperlink" Target="https://satijalab.org/seurat/reference/elbowplot" TargetMode="External"/><Relationship Id="rId4" Type="http://schemas.openxmlformats.org/officeDocument/2006/relationships/hyperlink" Target="https://satijalab.org/seurat/reference/jackstrawplo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atijalab.org/seurat/reference/findallmark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71FECF4-A37D-DB7E-BFDE-6DBC5593A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49400"/>
            <a:ext cx="7772400" cy="469364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31D1CA-DD69-743E-D184-37A0169C50BD}"/>
              </a:ext>
            </a:extLst>
          </p:cNvPr>
          <p:cNvSpPr txBox="1"/>
          <p:nvPr/>
        </p:nvSpPr>
        <p:spPr>
          <a:xfrm>
            <a:off x="342900" y="274320"/>
            <a:ext cx="3210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Practical</a:t>
            </a:r>
            <a:r>
              <a:rPr lang="it-IT" sz="2000" dirty="0"/>
              <a:t> session: 13-09-2023</a:t>
            </a:r>
          </a:p>
        </p:txBody>
      </p:sp>
    </p:spTree>
    <p:extLst>
      <p:ext uri="{BB962C8B-B14F-4D97-AF65-F5344CB8AC3E}">
        <p14:creationId xmlns:p14="http://schemas.microsoft.com/office/powerpoint/2010/main" val="336754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3C40CD6-2E92-2F2F-9E4A-8B85D5722465}"/>
              </a:ext>
            </a:extLst>
          </p:cNvPr>
          <p:cNvSpPr txBox="1"/>
          <p:nvPr/>
        </p:nvSpPr>
        <p:spPr>
          <a:xfrm>
            <a:off x="293183" y="22823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/>
              <a:t>A bite of </a:t>
            </a:r>
            <a:r>
              <a:rPr lang="it-IT" sz="2400" b="1" dirty="0" err="1"/>
              <a:t>terminology</a:t>
            </a:r>
            <a:endParaRPr lang="it-IT" sz="24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16C6DEF-0E8A-6E53-9ED3-FBE6B9F505F4}"/>
              </a:ext>
            </a:extLst>
          </p:cNvPr>
          <p:cNvSpPr txBox="1"/>
          <p:nvPr/>
        </p:nvSpPr>
        <p:spPr>
          <a:xfrm>
            <a:off x="79957" y="966785"/>
            <a:ext cx="70466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Feature reduction</a:t>
            </a:r>
            <a:r>
              <a:rPr lang="en-US" sz="1600">
                <a:solidFill>
                  <a:srgbClr val="10101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:</a:t>
            </a:r>
            <a:r>
              <a:rPr lang="en-US" sz="1600" b="0" i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also known as dimensionality reduction, is a process used in </a:t>
            </a:r>
            <a:r>
              <a:rPr lang="en-US" sz="1600" b="0" i="0" u="none" strike="noStrike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machine learning</a:t>
            </a:r>
            <a:r>
              <a:rPr lang="en-US" sz="1600" b="0" i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to reduce the number of input variables or features in a dataset. </a:t>
            </a:r>
            <a:r>
              <a:rPr lang="en-US" sz="1600" b="0" i="0" dirty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The primary goal is to simplify the dataset while retaining its essential characteristics, which can help improve the performance of machine learning models. </a:t>
            </a:r>
            <a:r>
              <a:rPr lang="en-US" sz="1600" dirty="0">
                <a:solidFill>
                  <a:srgbClr val="10101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D</a:t>
            </a:r>
            <a:r>
              <a:rPr lang="en-US" sz="1600" b="0" i="0" dirty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atasets often contain a large number of features, some of which may be irrelevant, redundant, or noisy</a:t>
            </a:r>
            <a:endParaRPr lang="it-IT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25520BA-13F9-291C-960F-5325ABD61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631" y="2948223"/>
            <a:ext cx="5610548" cy="144406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2EFB939-B393-B24F-29E8-67B8C5E4FC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818"/>
          <a:stretch/>
        </p:blipFill>
        <p:spPr>
          <a:xfrm>
            <a:off x="1266324" y="4457926"/>
            <a:ext cx="6497162" cy="19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E270EE5-4341-D773-C826-C718B2FC1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9" y="3755235"/>
            <a:ext cx="7848258" cy="248074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16DDEE0-07D7-CB48-8AE8-5E518043BA8B}"/>
              </a:ext>
            </a:extLst>
          </p:cNvPr>
          <p:cNvSpPr txBox="1"/>
          <p:nvPr/>
        </p:nvSpPr>
        <p:spPr>
          <a:xfrm>
            <a:off x="1100971" y="30286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effectLst/>
                <a:highlight>
                  <a:srgbClr val="FFFFFF"/>
                </a:highlight>
              </a:rPr>
              <a:t>k-</a:t>
            </a:r>
            <a:r>
              <a:rPr lang="it-IT" b="1" i="0" dirty="0" err="1">
                <a:effectLst/>
                <a:highlight>
                  <a:srgbClr val="FFFFFF"/>
                </a:highlight>
              </a:rPr>
              <a:t>nearest</a:t>
            </a:r>
            <a:r>
              <a:rPr lang="it-IT" b="1" i="0" dirty="0">
                <a:effectLst/>
                <a:highlight>
                  <a:srgbClr val="FFFFFF"/>
                </a:highlight>
              </a:rPr>
              <a:t> </a:t>
            </a:r>
            <a:r>
              <a:rPr lang="it-IT" b="1" i="0" dirty="0" err="1">
                <a:effectLst/>
                <a:highlight>
                  <a:srgbClr val="FFFFFF"/>
                </a:highlight>
              </a:rPr>
              <a:t>neighbors</a:t>
            </a:r>
            <a:r>
              <a:rPr lang="it-IT" b="1" i="0" dirty="0">
                <a:effectLst/>
                <a:highlight>
                  <a:srgbClr val="FFFFFF"/>
                </a:highlight>
              </a:rPr>
              <a:t> (KNN) </a:t>
            </a:r>
            <a:r>
              <a:rPr lang="it-IT" b="1" i="0" dirty="0" err="1">
                <a:effectLst/>
                <a:highlight>
                  <a:srgbClr val="FFFFFF"/>
                </a:highlight>
              </a:rPr>
              <a:t>algorithm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C1552BE-5EEF-65A3-7818-B6224F452EFC}"/>
              </a:ext>
            </a:extLst>
          </p:cNvPr>
          <p:cNvSpPr txBox="1"/>
          <p:nvPr/>
        </p:nvSpPr>
        <p:spPr>
          <a:xfrm>
            <a:off x="6068664" y="3579691"/>
            <a:ext cx="262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K=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neighbors</a:t>
            </a:r>
            <a:r>
              <a:rPr lang="it-IT" dirty="0"/>
              <a:t>=3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E9FE772-BCDD-709A-A5A6-437C24118745}"/>
              </a:ext>
            </a:extLst>
          </p:cNvPr>
          <p:cNvSpPr txBox="1"/>
          <p:nvPr/>
        </p:nvSpPr>
        <p:spPr>
          <a:xfrm>
            <a:off x="79957" y="966785"/>
            <a:ext cx="70466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r>
              <a:rPr lang="en-US" sz="1600" b="0" i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is </a:t>
            </a:r>
            <a:r>
              <a:rPr lang="en-US" sz="1600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 unsupervised machine </a:t>
            </a:r>
            <a:r>
              <a:rPr lang="en-US" sz="1600" b="0" i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learning task. </a:t>
            </a:r>
            <a:r>
              <a:rPr lang="en-US" sz="1600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Using a clustering algorithm means you're going to give the algorithm a lot of input data with no labels and let it find any groupings in the data it can. Those groupings are called clusters. A cluster is a group of data points that are similar to each other based on their relation to surrounding data point</a:t>
            </a:r>
            <a:endParaRPr lang="it-IT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3C40CD6-2E92-2F2F-9E4A-8B85D5722465}"/>
              </a:ext>
            </a:extLst>
          </p:cNvPr>
          <p:cNvSpPr txBox="1"/>
          <p:nvPr/>
        </p:nvSpPr>
        <p:spPr>
          <a:xfrm>
            <a:off x="293183" y="22823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/>
              <a:t>A bite of </a:t>
            </a:r>
            <a:r>
              <a:rPr lang="it-IT" sz="2400" b="1" dirty="0" err="1"/>
              <a:t>terminology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267090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27C0804-4363-9CA0-60E0-B601CEA97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6" b="48138"/>
          <a:stretch/>
        </p:blipFill>
        <p:spPr>
          <a:xfrm>
            <a:off x="424396" y="3486692"/>
            <a:ext cx="8295207" cy="273779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D27923B-E5A8-1942-63D8-7AD477DCF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405" y="188856"/>
            <a:ext cx="4256265" cy="288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1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454E02E-1282-0403-3299-DCA25579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10" y="2210146"/>
            <a:ext cx="6938010" cy="315364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770817B-45F4-0482-A776-294FA03E924E}"/>
              </a:ext>
            </a:extLst>
          </p:cNvPr>
          <p:cNvSpPr txBox="1"/>
          <p:nvPr/>
        </p:nvSpPr>
        <p:spPr>
          <a:xfrm>
            <a:off x="460974" y="197206"/>
            <a:ext cx="849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1. </a:t>
            </a:r>
            <a:r>
              <a:rPr lang="it-IT" sz="2400" b="1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Identification</a:t>
            </a:r>
            <a:r>
              <a:rPr lang="it-IT" sz="24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of </a:t>
            </a:r>
            <a:r>
              <a:rPr lang="it-IT" sz="2400" b="1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highly</a:t>
            </a:r>
            <a:r>
              <a:rPr lang="it-IT" sz="24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400" b="1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variable</a:t>
            </a:r>
            <a:r>
              <a:rPr lang="it-IT" sz="24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features (feature </a:t>
            </a:r>
            <a:r>
              <a:rPr lang="it-IT" sz="2400" b="1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selection</a:t>
            </a:r>
            <a:r>
              <a:rPr lang="it-IT" sz="24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endParaRPr lang="it-IT" sz="2400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BD1D4D-1D05-D118-0D03-A57C74F68E20}"/>
              </a:ext>
            </a:extLst>
          </p:cNvPr>
          <p:cNvSpPr txBox="1"/>
          <p:nvPr/>
        </p:nvSpPr>
        <p:spPr>
          <a:xfrm>
            <a:off x="460974" y="800100"/>
            <a:ext cx="882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Estimation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of a subset of features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that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exhibit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high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cell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-to-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cell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variation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in the dataset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034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5057F0-427E-3CE1-035E-C106F51ECDBD}"/>
              </a:ext>
            </a:extLst>
          </p:cNvPr>
          <p:cNvSpPr txBox="1"/>
          <p:nvPr/>
        </p:nvSpPr>
        <p:spPr>
          <a:xfrm>
            <a:off x="2784667" y="182880"/>
            <a:ext cx="30925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2. Scaling the data</a:t>
            </a:r>
          </a:p>
          <a:p>
            <a:pPr algn="ctr"/>
            <a:endParaRPr lang="it-IT" sz="28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6E78EAB-05F9-B162-D360-4CA33F463061}"/>
              </a:ext>
            </a:extLst>
          </p:cNvPr>
          <p:cNvSpPr txBox="1"/>
          <p:nvPr/>
        </p:nvSpPr>
        <p:spPr>
          <a:xfrm>
            <a:off x="237395" y="822960"/>
            <a:ext cx="89066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 The </a:t>
            </a:r>
            <a:r>
              <a:rPr lang="it-IT" b="0" i="0" u="sng" strike="noStrike" dirty="0"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ScaleData()</a:t>
            </a:r>
            <a:r>
              <a:rPr lang="it-IT" b="0" i="0" u="sng" dirty="0">
                <a:effectLst/>
                <a:latin typeface="Lato" panose="020F0502020204030203" pitchFamily="34" charset="0"/>
              </a:rPr>
              <a:t> 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function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Shifts the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expression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of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each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gene, so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that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the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mean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expression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across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cells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is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Scales the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expression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of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each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gene, so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that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the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variance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across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cells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is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1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This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step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gives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equal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weight in downstream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analyses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, so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that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highly-expressed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genes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do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not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dominate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The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results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of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this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are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stored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in 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pbmc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[["RNA"]]@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scale.data</a:t>
            </a:r>
            <a:endParaRPr lang="it-IT" b="0" i="0" dirty="0">
              <a:solidFill>
                <a:srgbClr val="2C3E50"/>
              </a:solidFill>
              <a:effectLst/>
              <a:latin typeface="Lato" panose="020F0502020204030203" pitchFamily="34" charset="0"/>
            </a:endParaRPr>
          </a:p>
          <a:p>
            <a:pPr algn="just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6ABCBD-A6EC-3505-B339-952F8E76ABAB}"/>
              </a:ext>
            </a:extLst>
          </p:cNvPr>
          <p:cNvSpPr txBox="1"/>
          <p:nvPr/>
        </p:nvSpPr>
        <p:spPr>
          <a:xfrm>
            <a:off x="1545697" y="2618721"/>
            <a:ext cx="64972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3. </a:t>
            </a:r>
            <a:r>
              <a:rPr lang="it-IT" sz="2800" b="1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Perform</a:t>
            </a:r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linear </a:t>
            </a:r>
            <a:r>
              <a:rPr lang="it-IT" sz="2800" b="1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dimensional</a:t>
            </a:r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800" b="1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reduction</a:t>
            </a:r>
            <a:endParaRPr lang="it-IT" sz="2800" b="1" i="0" dirty="0">
              <a:solidFill>
                <a:srgbClr val="2C3E50"/>
              </a:solidFill>
              <a:effectLst/>
              <a:latin typeface="Lato" panose="020F0502020204030203" pitchFamily="34" charset="0"/>
            </a:endParaRPr>
          </a:p>
          <a:p>
            <a:pPr algn="ctr"/>
            <a:endParaRPr lang="it-IT" sz="2800" b="1" i="0" dirty="0">
              <a:solidFill>
                <a:srgbClr val="2C3E50"/>
              </a:solidFill>
              <a:effectLst/>
              <a:latin typeface="Lato" panose="020F0502020204030203" pitchFamily="34" charset="0"/>
            </a:endParaRPr>
          </a:p>
          <a:p>
            <a:pPr algn="ctr"/>
            <a:endParaRPr lang="it-IT" sz="2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917FFD-07DD-791D-0328-CC9369F0FDC0}"/>
              </a:ext>
            </a:extLst>
          </p:cNvPr>
          <p:cNvSpPr txBox="1"/>
          <p:nvPr/>
        </p:nvSpPr>
        <p:spPr>
          <a:xfrm>
            <a:off x="148590" y="3311218"/>
            <a:ext cx="801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By default,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only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the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previously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determined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variable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features are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used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as</a:t>
            </a:r>
            <a:r>
              <a:rPr lang="it-IT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input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AC07D86-6EA9-72E5-59A7-C9B9B9285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730" y="4089799"/>
            <a:ext cx="3289225" cy="20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4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AC73F3-9DF6-2F37-BB62-3DF892A33CCF}"/>
              </a:ext>
            </a:extLst>
          </p:cNvPr>
          <p:cNvSpPr txBox="1"/>
          <p:nvPr/>
        </p:nvSpPr>
        <p:spPr>
          <a:xfrm>
            <a:off x="834390" y="191185"/>
            <a:ext cx="9041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4. Determine the ‘</a:t>
            </a:r>
            <a:r>
              <a:rPr lang="it-IT" sz="2800" b="1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dimensionality</a:t>
            </a:r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’ of the dataset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09055D2-DE0D-B8D1-1784-F5602045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1" y="1669125"/>
            <a:ext cx="3432810" cy="205968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B1B4160-86E6-75D7-E994-471C02C0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290" y="1827312"/>
            <a:ext cx="3040380" cy="182422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96FFD2-7D67-5692-5AED-C1146465A5EA}"/>
              </a:ext>
            </a:extLst>
          </p:cNvPr>
          <p:cNvSpPr txBox="1"/>
          <p:nvPr/>
        </p:nvSpPr>
        <p:spPr>
          <a:xfrm>
            <a:off x="2474595" y="3651540"/>
            <a:ext cx="90411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>
                <a:solidFill>
                  <a:srgbClr val="2C3E50"/>
                </a:solidFill>
                <a:latin typeface="Lato" panose="020F0502020204030203" pitchFamily="34" charset="0"/>
              </a:rPr>
              <a:t>5</a:t>
            </a:r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. Cluster the </a:t>
            </a:r>
            <a:r>
              <a:rPr lang="it-IT" sz="2800" b="1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cells</a:t>
            </a:r>
            <a:endParaRPr lang="it-IT" sz="2800" b="1" i="0" dirty="0">
              <a:solidFill>
                <a:srgbClr val="2C3E50"/>
              </a:solidFill>
              <a:effectLst/>
              <a:latin typeface="Lato" panose="020F0502020204030203" pitchFamily="34" charset="0"/>
            </a:endParaRPr>
          </a:p>
          <a:p>
            <a:endParaRPr lang="it-IT" sz="2800" b="1" i="0" dirty="0">
              <a:solidFill>
                <a:srgbClr val="2C3E5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E25243E-A0D2-FAA0-0D40-637303701B55}"/>
              </a:ext>
            </a:extLst>
          </p:cNvPr>
          <p:cNvSpPr txBox="1"/>
          <p:nvPr/>
        </p:nvSpPr>
        <p:spPr>
          <a:xfrm>
            <a:off x="66707" y="846504"/>
            <a:ext cx="9077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it-IT" sz="1600" u="none" strike="noStrike" dirty="0">
                <a:solidFill>
                  <a:srgbClr val="375F84"/>
                </a:solidFill>
                <a:effectLst/>
                <a:hlinkClick r:id="rId4"/>
              </a:rPr>
              <a:t>JackStrawPlot()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function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provides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a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visualization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tool for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comparing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the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distribution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of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p-values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</a:p>
          <a:p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for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each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PC. An alternative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heuristic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method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generates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an ‘Elbow plot’: a ranking of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principle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</a:p>
          <a:p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components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based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on the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percentage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of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variance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explained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by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each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one (</a:t>
            </a:r>
            <a:r>
              <a:rPr lang="it-IT" sz="1600" u="none" strike="noStrike" dirty="0">
                <a:solidFill>
                  <a:srgbClr val="375F84"/>
                </a:solidFill>
                <a:effectLst/>
                <a:hlinkClick r:id="rId5"/>
              </a:rPr>
              <a:t>ElbowPlot()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function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)</a:t>
            </a:r>
            <a:endParaRPr lang="it-IT" sz="16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B5355B3-5E4F-657A-E776-2229F33AA97D}"/>
              </a:ext>
            </a:extLst>
          </p:cNvPr>
          <p:cNvSpPr txBox="1"/>
          <p:nvPr/>
        </p:nvSpPr>
        <p:spPr>
          <a:xfrm>
            <a:off x="228600" y="4150645"/>
            <a:ext cx="87439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The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methods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embed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cells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in a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graph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structure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- for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example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a K-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nearest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neighbor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(KNN)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graph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, with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edges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drawn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between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cells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with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similar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feature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expression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patterns, and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then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attempt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to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partition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this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graph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into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highly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interconnected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‘quasi-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cliques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’ or ‘communities’.</a:t>
            </a:r>
          </a:p>
          <a:p>
            <a:r>
              <a:rPr lang="it-IT" sz="1600" dirty="0">
                <a:solidFill>
                  <a:srgbClr val="2C3E50"/>
                </a:solidFill>
                <a:latin typeface="Lato" panose="020F0502020204030203" pitchFamily="34" charset="0"/>
              </a:rPr>
              <a:t>-</a:t>
            </a:r>
            <a:r>
              <a:rPr lang="it-IT" sz="1600" u="none" strike="noStrike" dirty="0">
                <a:solidFill>
                  <a:srgbClr val="375F84"/>
                </a:solidFill>
                <a:effectLst/>
                <a:hlinkClick r:id="rId6"/>
              </a:rPr>
              <a:t>FindNeighbors()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function</a:t>
            </a:r>
            <a:r>
              <a:rPr lang="it-IT" sz="1600" dirty="0">
                <a:solidFill>
                  <a:srgbClr val="2C3E50"/>
                </a:solidFill>
                <a:latin typeface="Lato" panose="020F0502020204030203" pitchFamily="34" charset="0"/>
              </a:rPr>
              <a:t> </a:t>
            </a:r>
            <a:r>
              <a:rPr lang="it-IT" sz="1600" dirty="0">
                <a:solidFill>
                  <a:srgbClr val="2C3E50"/>
                </a:solidFill>
                <a:latin typeface="Lato" panose="020F0502020204030203" pitchFamily="34" charset="0"/>
                <a:sym typeface="Wingdings" pitchFamily="2" charset="2"/>
              </a:rPr>
              <a:t>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it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creates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a KNN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graph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based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on the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euclidean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distance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in PCA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space</a:t>
            </a:r>
            <a:endParaRPr lang="it-IT" sz="1600" b="0" i="0" dirty="0">
              <a:solidFill>
                <a:srgbClr val="2C3E50"/>
              </a:solidFill>
              <a:effectLst/>
              <a:latin typeface="Lato" panose="020F0502020204030203" pitchFamily="34" charset="0"/>
            </a:endParaRPr>
          </a:p>
          <a:p>
            <a:r>
              <a:rPr lang="it-IT" sz="1600" dirty="0">
                <a:solidFill>
                  <a:srgbClr val="2C3E50"/>
                </a:solidFill>
                <a:latin typeface="Lato" panose="020F0502020204030203" pitchFamily="34" charset="0"/>
              </a:rPr>
              <a:t>- </a:t>
            </a:r>
            <a:r>
              <a:rPr lang="it-IT" sz="1600" b="0" i="0" u="none" strike="noStrike" dirty="0">
                <a:solidFill>
                  <a:srgbClr val="375F8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FindClusters()</a:t>
            </a:r>
            <a:r>
              <a:rPr lang="it-IT" sz="1600" b="0" i="0" u="none" strike="noStrike" dirty="0">
                <a:solidFill>
                  <a:srgbClr val="375F8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u="none" strike="noStrike" dirty="0" err="1">
                <a:effectLst/>
                <a:latin typeface=""/>
                <a:cs typeface="Calibri" panose="020F0502020204030204" pitchFamily="34" charset="0"/>
              </a:rPr>
              <a:t>function</a:t>
            </a:r>
            <a:r>
              <a:rPr lang="it-IT" sz="1600" b="0" i="0" u="none" strike="noStrike" dirty="0">
                <a:effectLst/>
                <a:latin typeface=""/>
                <a:cs typeface="Calibri" panose="020F0502020204030204" pitchFamily="34" charset="0"/>
              </a:rPr>
              <a:t> </a:t>
            </a:r>
            <a:r>
              <a:rPr lang="it-IT" sz="1600" b="0" i="0" u="none" strike="noStrike" dirty="0">
                <a:effectLst/>
                <a:latin typeface="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it-IT" sz="1600" b="0" i="0" u="none" strike="noStrike" dirty="0" err="1">
                <a:effectLst/>
                <a:latin typeface=""/>
                <a:cs typeface="Calibri" panose="020F0502020204030204" pitchFamily="34" charset="0"/>
                <a:sym typeface="Wingdings" pitchFamily="2" charset="2"/>
              </a:rPr>
              <a:t>it</a:t>
            </a:r>
            <a:r>
              <a:rPr lang="it-IT" sz="1600" b="0" i="0" u="none" strike="noStrike" dirty="0">
                <a:effectLst/>
                <a:latin typeface="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iteratively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groups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cells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together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using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a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resolution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parameter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that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sets the ‘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granularity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’ of the downstream clustering</a:t>
            </a:r>
            <a:endParaRPr lang="it-IT" sz="1600" dirty="0">
              <a:latin typeface="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2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D6A785A-78A1-00E1-8883-17E4DC6AA4AF}"/>
              </a:ext>
            </a:extLst>
          </p:cNvPr>
          <p:cNvSpPr txBox="1"/>
          <p:nvPr/>
        </p:nvSpPr>
        <p:spPr>
          <a:xfrm>
            <a:off x="254185" y="4121921"/>
            <a:ext cx="8727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2C3E50"/>
                </a:solidFill>
                <a:latin typeface="Lato" panose="020F0502020204030203" pitchFamily="34" charset="0"/>
              </a:rPr>
              <a:t>7</a:t>
            </a:r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.Run non-linear </a:t>
            </a:r>
            <a:r>
              <a:rPr lang="it-IT" sz="2800" b="1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dimensional</a:t>
            </a:r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800" b="1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reduction</a:t>
            </a:r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(UMAP/</a:t>
            </a:r>
            <a:r>
              <a:rPr lang="it-IT" sz="2800" b="1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tSNE</a:t>
            </a:r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endParaRPr lang="it-IT" sz="28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BA0133-D0E2-B104-721D-D17060A0B055}"/>
              </a:ext>
            </a:extLst>
          </p:cNvPr>
          <p:cNvSpPr txBox="1"/>
          <p:nvPr/>
        </p:nvSpPr>
        <p:spPr>
          <a:xfrm>
            <a:off x="254185" y="4737474"/>
            <a:ext cx="9131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The goal of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these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algorithms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is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to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learn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the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underlying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manifold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of the data in order to place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similar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</a:p>
          <a:p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cells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together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in low-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dimensional</a:t>
            </a:r>
            <a:r>
              <a:rPr lang="it-IT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6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space</a:t>
            </a:r>
            <a:endParaRPr lang="it-IT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A7DF027-65E6-92D5-90A4-541B174B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5076029"/>
            <a:ext cx="2354540" cy="168181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DBC2AEA-CB69-C903-6C19-7DF2832DCE6F}"/>
              </a:ext>
            </a:extLst>
          </p:cNvPr>
          <p:cNvSpPr txBox="1"/>
          <p:nvPr/>
        </p:nvSpPr>
        <p:spPr>
          <a:xfrm>
            <a:off x="917064" y="0"/>
            <a:ext cx="6966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6.Determine the </a:t>
            </a:r>
            <a:r>
              <a:rPr lang="it-IT" sz="2800" b="1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resolution</a:t>
            </a:r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800" b="1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level</a:t>
            </a:r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(</a:t>
            </a:r>
            <a:r>
              <a:rPr lang="it-IT" sz="2800" b="1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Clustree</a:t>
            </a:r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endParaRPr lang="it-IT" sz="2800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7792482-0B27-3EAD-216F-B1A6BDC83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98" y="1542599"/>
            <a:ext cx="2579322" cy="257932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1B1BA67-AB62-2E05-D5A0-D5E0BAB445C1}"/>
              </a:ext>
            </a:extLst>
          </p:cNvPr>
          <p:cNvSpPr txBox="1"/>
          <p:nvPr/>
        </p:nvSpPr>
        <p:spPr>
          <a:xfrm>
            <a:off x="254185" y="765810"/>
            <a:ext cx="88862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 build a clustering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tree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need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to look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how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cells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move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the clustering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resolution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is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increased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Each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cluster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forms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node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the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tree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edges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are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constructed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by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considering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the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cells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a cluster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</a:p>
          <a:p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lower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resolution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that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end up in a cluster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the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next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highest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resolution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805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0E7DE9-6C20-4DFC-DAAC-6DEA20DE10FC}"/>
              </a:ext>
            </a:extLst>
          </p:cNvPr>
          <p:cNvSpPr txBox="1"/>
          <p:nvPr/>
        </p:nvSpPr>
        <p:spPr>
          <a:xfrm>
            <a:off x="114300" y="114300"/>
            <a:ext cx="9029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8. </a:t>
            </a:r>
            <a:r>
              <a:rPr lang="it-IT" sz="2800" b="1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Finding</a:t>
            </a:r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800" b="1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differentially</a:t>
            </a:r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800" b="1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expressed</a:t>
            </a:r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features </a:t>
            </a:r>
          </a:p>
          <a:p>
            <a:pPr algn="just"/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(cluster </a:t>
            </a:r>
            <a:r>
              <a:rPr lang="it-IT" sz="2800" b="1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biomarkers</a:t>
            </a:r>
            <a:r>
              <a:rPr lang="it-IT" sz="28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240DC84-C098-ADDD-BB38-FF0CF5CFFA72}"/>
              </a:ext>
            </a:extLst>
          </p:cNvPr>
          <p:cNvSpPr txBox="1"/>
          <p:nvPr/>
        </p:nvSpPr>
        <p:spPr>
          <a:xfrm>
            <a:off x="114300" y="1068407"/>
            <a:ext cx="89723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Seurat can help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you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find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markers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that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define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clusters via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differential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expression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. By default,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it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identifies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positive </a:t>
            </a:r>
          </a:p>
          <a:p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and negative markers of a single cluster (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specified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in </a:t>
            </a:r>
            <a:r>
              <a:rPr lang="it-IT" sz="1400" dirty="0"/>
              <a:t>ident.1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),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compared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to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all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other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cells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. </a:t>
            </a:r>
            <a:r>
              <a:rPr lang="it-IT" sz="1400" u="none" strike="noStrike" dirty="0">
                <a:solidFill>
                  <a:srgbClr val="375F84"/>
                </a:solidFill>
                <a:effectLst/>
                <a:hlinkClick r:id="rId2"/>
              </a:rPr>
              <a:t>FindAllMarkers()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automates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this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process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for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all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clusters,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but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you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can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also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test groups of clusters vs. 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each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other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, or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against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all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1400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cells</a:t>
            </a:r>
            <a:r>
              <a:rPr lang="it-IT" sz="14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.</a:t>
            </a:r>
            <a:endParaRPr lang="it-IT" sz="1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007332A-F2D2-0871-9E62-F8D484739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0" y="1807071"/>
            <a:ext cx="5474970" cy="291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35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610</Words>
  <Application>Microsoft Office PowerPoint</Application>
  <PresentationFormat>Presentazione su schermo (4:3)</PresentationFormat>
  <Paragraphs>38</Paragraphs>
  <Slides>9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Open Sans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Roberta Carriero</dc:creator>
  <cp:lastModifiedBy>Lambroia Luca</cp:lastModifiedBy>
  <cp:revision>7</cp:revision>
  <dcterms:created xsi:type="dcterms:W3CDTF">2023-09-11T12:53:20Z</dcterms:created>
  <dcterms:modified xsi:type="dcterms:W3CDTF">2024-07-22T14:04:38Z</dcterms:modified>
</cp:coreProperties>
</file>