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3" r:id="rId2"/>
    <p:sldId id="309" r:id="rId3"/>
    <p:sldId id="284" r:id="rId4"/>
    <p:sldId id="285" r:id="rId5"/>
    <p:sldId id="287" r:id="rId6"/>
    <p:sldId id="288" r:id="rId7"/>
    <p:sldId id="311" r:id="rId8"/>
    <p:sldId id="307" r:id="rId9"/>
    <p:sldId id="302" r:id="rId10"/>
    <p:sldId id="304" r:id="rId11"/>
    <p:sldId id="305" r:id="rId12"/>
    <p:sldId id="303" r:id="rId13"/>
    <p:sldId id="308" r:id="rId14"/>
    <p:sldId id="306" r:id="rId15"/>
    <p:sldId id="310" r:id="rId16"/>
    <p:sldId id="294" r:id="rId17"/>
    <p:sldId id="295" r:id="rId18"/>
    <p:sldId id="297" r:id="rId19"/>
    <p:sldId id="298" r:id="rId2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01"/>
  </p:normalViewPr>
  <p:slideViewPr>
    <p:cSldViewPr snapToGrid="0">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9FE6A-697A-0242-ADE0-CBC3A178C6C9}" type="datetimeFigureOut">
              <a:rPr lang="en-GB" smtClean="0"/>
              <a:t>12/09/2023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4A89B-7DC7-6B4A-8F88-FE8AB2749F94}" type="slidenum">
              <a:rPr lang="en-GB" smtClean="0"/>
              <a:t>‹#›</a:t>
            </a:fld>
            <a:endParaRPr lang="en-GB"/>
          </a:p>
        </p:txBody>
      </p:sp>
    </p:spTree>
    <p:extLst>
      <p:ext uri="{BB962C8B-B14F-4D97-AF65-F5344CB8AC3E}">
        <p14:creationId xmlns:p14="http://schemas.microsoft.com/office/powerpoint/2010/main" val="45253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GB" dirty="0"/>
          </a:p>
        </p:txBody>
      </p:sp>
    </p:spTree>
    <p:extLst>
      <p:ext uri="{BB962C8B-B14F-4D97-AF65-F5344CB8AC3E}">
        <p14:creationId xmlns:p14="http://schemas.microsoft.com/office/powerpoint/2010/main" val="385347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GB" b="0" i="0" dirty="0">
                <a:solidFill>
                  <a:srgbClr val="374151"/>
                </a:solidFill>
                <a:effectLst/>
                <a:latin typeface="Söhne"/>
              </a:rPr>
              <a:t>The drop-out rate in single-cell RNA sequencing (</a:t>
            </a:r>
            <a:r>
              <a:rPr lang="en-GB" b="0" i="0" dirty="0" err="1">
                <a:solidFill>
                  <a:srgbClr val="374151"/>
                </a:solidFill>
                <a:effectLst/>
                <a:latin typeface="Söhne"/>
              </a:rPr>
              <a:t>scRNA-seq</a:t>
            </a:r>
            <a:r>
              <a:rPr lang="en-GB" b="0" i="0" dirty="0">
                <a:solidFill>
                  <a:srgbClr val="374151"/>
                </a:solidFill>
                <a:effectLst/>
                <a:latin typeface="Söhne"/>
              </a:rPr>
              <a:t>) refers to the phenomenon where the expression of certain genes is not detected or is significantly underestimated in individual cells. It occurs due to technical limitations in capturing and measuring gene expression at the single-cell level.</a:t>
            </a:r>
          </a:p>
          <a:p>
            <a:r>
              <a:rPr lang="en-GB" b="0" i="0" dirty="0">
                <a:solidFill>
                  <a:srgbClr val="374151"/>
                </a:solidFill>
                <a:effectLst/>
                <a:latin typeface="Söhne"/>
              </a:rPr>
              <a:t>The drop-out rate in single-cell RNA sequencing (</a:t>
            </a:r>
            <a:r>
              <a:rPr lang="en-GB" b="0" i="0" dirty="0" err="1">
                <a:solidFill>
                  <a:srgbClr val="374151"/>
                </a:solidFill>
                <a:effectLst/>
                <a:latin typeface="Söhne"/>
              </a:rPr>
              <a:t>scRNA-seq</a:t>
            </a:r>
            <a:r>
              <a:rPr lang="en-GB" b="0" i="0" dirty="0">
                <a:solidFill>
                  <a:srgbClr val="374151"/>
                </a:solidFill>
                <a:effectLst/>
                <a:latin typeface="Söhne"/>
              </a:rPr>
              <a:t>) refers to the phenomenon where the expression of certain genes is not detected or is significantly underestimated in individual cells. It occurs due to technical limitations in capturing and measuring gene expression at the single-cell level.</a:t>
            </a:r>
          </a:p>
          <a:p>
            <a:pPr algn="l"/>
            <a:r>
              <a:rPr lang="en-GB" b="0" i="0" dirty="0">
                <a:solidFill>
                  <a:srgbClr val="374151"/>
                </a:solidFill>
                <a:effectLst/>
                <a:latin typeface="Söhne"/>
              </a:rPr>
              <a:t>The drop-out rate affects downstream analysis and interpretation of </a:t>
            </a:r>
            <a:r>
              <a:rPr lang="en-GB" b="0" i="0" dirty="0" err="1">
                <a:solidFill>
                  <a:srgbClr val="374151"/>
                </a:solidFill>
                <a:effectLst/>
                <a:latin typeface="Söhne"/>
              </a:rPr>
              <a:t>scRNA-seq</a:t>
            </a:r>
            <a:r>
              <a:rPr lang="en-GB" b="0" i="0" dirty="0">
                <a:solidFill>
                  <a:srgbClr val="374151"/>
                </a:solidFill>
                <a:effectLst/>
                <a:latin typeface="Söhne"/>
              </a:rPr>
              <a:t> data. It can impact the accuracy of cell clustering, identification of rare cell types, and estimation of gene expression levels. Furthermore, drop-out events may introduce biases in the identification of differentially expressed genes and hinder the detection of important biological signals.</a:t>
            </a:r>
          </a:p>
          <a:p>
            <a:pPr algn="l"/>
            <a:r>
              <a:rPr lang="en-GB" b="0" i="0" dirty="0">
                <a:solidFill>
                  <a:srgbClr val="374151"/>
                </a:solidFill>
                <a:effectLst/>
                <a:latin typeface="Söhne"/>
              </a:rPr>
              <a:t>To address the drop-out issue, various computational methods have been developed. These methods aim to impute or model the missing expression values, accounting for the drop-out events. Techniques such as zero-inflation models, probabilistic </a:t>
            </a:r>
            <a:r>
              <a:rPr lang="en-GB" b="0" i="0" dirty="0" err="1">
                <a:solidFill>
                  <a:srgbClr val="374151"/>
                </a:solidFill>
                <a:effectLst/>
                <a:latin typeface="Söhne"/>
              </a:rPr>
              <a:t>modeling</a:t>
            </a:r>
            <a:r>
              <a:rPr lang="en-GB" b="0" i="0" dirty="0">
                <a:solidFill>
                  <a:srgbClr val="374151"/>
                </a:solidFill>
                <a:effectLst/>
                <a:latin typeface="Söhne"/>
              </a:rPr>
              <a:t>, and statistical algorithms have been employed to mitigate the impact of drop-outs on downstream analysis.</a:t>
            </a:r>
          </a:p>
          <a:p>
            <a:pPr algn="l"/>
            <a:r>
              <a:rPr lang="en-GB" b="0" i="0" dirty="0">
                <a:solidFill>
                  <a:srgbClr val="374151"/>
                </a:solidFill>
                <a:effectLst/>
                <a:latin typeface="Söhne"/>
              </a:rPr>
              <a:t>It's important to note that the drop-out rate varies depending on the </a:t>
            </a:r>
            <a:r>
              <a:rPr lang="en-GB" b="0" i="0" dirty="0" err="1">
                <a:solidFill>
                  <a:srgbClr val="374151"/>
                </a:solidFill>
                <a:effectLst/>
                <a:latin typeface="Söhne"/>
              </a:rPr>
              <a:t>scRNA-seq</a:t>
            </a:r>
            <a:r>
              <a:rPr lang="en-GB" b="0" i="0" dirty="0">
                <a:solidFill>
                  <a:srgbClr val="374151"/>
                </a:solidFill>
                <a:effectLst/>
                <a:latin typeface="Söhne"/>
              </a:rPr>
              <a:t> protocol, experimental conditions, and the specific cell type or tissue being studied. Advances in </a:t>
            </a:r>
            <a:r>
              <a:rPr lang="en-GB" b="0" i="0" dirty="0" err="1">
                <a:solidFill>
                  <a:srgbClr val="374151"/>
                </a:solidFill>
                <a:effectLst/>
                <a:latin typeface="Söhne"/>
              </a:rPr>
              <a:t>scRNA-seq</a:t>
            </a:r>
            <a:r>
              <a:rPr lang="en-GB" b="0" i="0" dirty="0">
                <a:solidFill>
                  <a:srgbClr val="374151"/>
                </a:solidFill>
                <a:effectLst/>
                <a:latin typeface="Söhne"/>
              </a:rPr>
              <a:t> technologies, library preparation methods, and data analysis techniques continue to improve sensitivity and reduce the drop-out rate, enabling more accurate profiling of gene expression at the single-cell level.</a:t>
            </a:r>
          </a:p>
          <a:p>
            <a:endParaRPr lang="en-GB" dirty="0"/>
          </a:p>
        </p:txBody>
      </p:sp>
    </p:spTree>
    <p:extLst>
      <p:ext uri="{BB962C8B-B14F-4D97-AF65-F5344CB8AC3E}">
        <p14:creationId xmlns:p14="http://schemas.microsoft.com/office/powerpoint/2010/main" val="331711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GB" b="0" i="0" dirty="0">
                <a:solidFill>
                  <a:srgbClr val="374151"/>
                </a:solidFill>
                <a:effectLst/>
                <a:latin typeface="Söhne"/>
              </a:rPr>
              <a:t>Several statistical methods are employed to detect hyper-variable genes in </a:t>
            </a:r>
            <a:r>
              <a:rPr lang="en-GB" b="0" i="0" dirty="0" err="1">
                <a:solidFill>
                  <a:srgbClr val="374151"/>
                </a:solidFill>
                <a:effectLst/>
                <a:latin typeface="Söhne"/>
              </a:rPr>
              <a:t>scRNA-seq</a:t>
            </a:r>
            <a:r>
              <a:rPr lang="en-GB" b="0" i="0" dirty="0">
                <a:solidFill>
                  <a:srgbClr val="374151"/>
                </a:solidFill>
                <a:effectLst/>
                <a:latin typeface="Söhne"/>
              </a:rPr>
              <a:t> data. These methods assess the variability in gene expression across cells while accounting for technical factors, such as library size effects or batch effects. Commonly used metrics for assessing variability include the coefficient of variation (CV), mean-variance relationship, or statistical tests based on dispersion estimation.</a:t>
            </a:r>
          </a:p>
          <a:p>
            <a:endParaRPr lang="en-GB" dirty="0"/>
          </a:p>
          <a:p>
            <a:r>
              <a:rPr lang="en-GB" b="0" i="0" dirty="0">
                <a:solidFill>
                  <a:srgbClr val="374151"/>
                </a:solidFill>
                <a:effectLst/>
                <a:latin typeface="Söhne"/>
              </a:rPr>
              <a:t>Furthermore, hyper-variable gene analysis allows the identification of gene signatures associated with specific cell types, states, or experimental conditions. These signatures can serve as biomarkers or targets for further investigation and may contribute to our understanding of cellular heterogeneity, development, disease mechanisms, and therapeutic interventions.</a:t>
            </a:r>
            <a:endParaRPr lang="en-GB" dirty="0"/>
          </a:p>
        </p:txBody>
      </p:sp>
    </p:spTree>
    <p:extLst>
      <p:ext uri="{BB962C8B-B14F-4D97-AF65-F5344CB8AC3E}">
        <p14:creationId xmlns:p14="http://schemas.microsoft.com/office/powerpoint/2010/main" val="208548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 long time PCA was the preferred method to perform dimension reduction.</a:t>
            </a:r>
          </a:p>
          <a:p>
            <a:r>
              <a:rPr lang="en-GB" dirty="0"/>
              <a:t>It’s well known, having been around 1901 and is still robust for many uses.</a:t>
            </a:r>
          </a:p>
          <a:p>
            <a:r>
              <a:rPr lang="en-GB" dirty="0"/>
              <a:t>But it it does not perform particularly well in the case of flow cytometry because of the way populations are distributed  in a single channel.</a:t>
            </a:r>
          </a:p>
          <a:p>
            <a:r>
              <a:rPr lang="en-GB" dirty="0"/>
              <a:t>To meet this challenge some new algorithm have been developed , </a:t>
            </a:r>
            <a:r>
              <a:rPr lang="en-GB" dirty="0" err="1"/>
              <a:t>tSNE</a:t>
            </a:r>
            <a:r>
              <a:rPr lang="en-GB" dirty="0"/>
              <a:t> in 2008 and more recently UMAP.</a:t>
            </a:r>
          </a:p>
          <a:p>
            <a:r>
              <a:rPr lang="en-GB" dirty="0"/>
              <a:t>The reason why </a:t>
            </a:r>
            <a:r>
              <a:rPr lang="en-GB" dirty="0" err="1"/>
              <a:t>tSNE</a:t>
            </a:r>
            <a:r>
              <a:rPr lang="en-GB" dirty="0"/>
              <a:t> and UMAP are preferred for flow cytometry because they use a non-linear projection technique unlike PCA which calculates in straight lines</a:t>
            </a:r>
          </a:p>
          <a:p>
            <a:endParaRPr lang="en-GB" dirty="0"/>
          </a:p>
          <a:p>
            <a:endParaRPr lang="en-GB" dirty="0"/>
          </a:p>
          <a:p>
            <a:pPr algn="l"/>
            <a:r>
              <a:rPr lang="en-GB" b="0" i="0" dirty="0">
                <a:solidFill>
                  <a:srgbClr val="000000"/>
                </a:solidFill>
                <a:effectLst/>
                <a:latin typeface="Söhne"/>
              </a:rPr>
              <a:t>Principal Component Analysis (PCA) and Uniform Manifold Approximation and Projection (UMAP) are both dimension reduction techniques commonly used in data analysis, but they have some fundamental differences:</a:t>
            </a:r>
          </a:p>
          <a:p>
            <a:pPr algn="l">
              <a:buFont typeface="+mj-lt"/>
              <a:buAutoNum type="arabicPeriod"/>
            </a:pPr>
            <a:r>
              <a:rPr lang="en-GB" b="0" i="0" dirty="0">
                <a:solidFill>
                  <a:srgbClr val="000000"/>
                </a:solidFill>
                <a:effectLst/>
                <a:latin typeface="Söhne"/>
              </a:rPr>
              <a:t>Algorithm:</a:t>
            </a:r>
          </a:p>
          <a:p>
            <a:pPr marL="742950" lvl="1" indent="-285750" algn="l">
              <a:buFont typeface="+mj-lt"/>
              <a:buAutoNum type="arabicPeriod"/>
            </a:pPr>
            <a:r>
              <a:rPr lang="en-GB" b="0" i="0" dirty="0">
                <a:solidFill>
                  <a:srgbClr val="000000"/>
                </a:solidFill>
                <a:effectLst/>
                <a:latin typeface="Söhne"/>
              </a:rPr>
              <a:t>PCA: PCA is a linear dimension reduction technique that identifies orthogonal axes (principal components) that capture the maximum variance in the data.</a:t>
            </a:r>
          </a:p>
          <a:p>
            <a:pPr marL="742950" lvl="1" indent="-285750" algn="l">
              <a:buFont typeface="+mj-lt"/>
              <a:buAutoNum type="arabicPeriod"/>
            </a:pPr>
            <a:r>
              <a:rPr lang="en-GB" b="0" i="0" dirty="0">
                <a:solidFill>
                  <a:srgbClr val="000000"/>
                </a:solidFill>
                <a:effectLst/>
                <a:latin typeface="Söhne"/>
              </a:rPr>
              <a:t>UMAP: UMAP is a non-linear dimension reduction technique that uses a graph-based approach to create a low-dimensional representation of the data, preserving both local and global structure.</a:t>
            </a:r>
          </a:p>
          <a:p>
            <a:pPr algn="l">
              <a:buFont typeface="+mj-lt"/>
              <a:buAutoNum type="arabicPeriod"/>
            </a:pPr>
            <a:r>
              <a:rPr lang="en-GB" b="0" i="0" dirty="0">
                <a:solidFill>
                  <a:srgbClr val="000000"/>
                </a:solidFill>
                <a:effectLst/>
                <a:latin typeface="Söhne"/>
              </a:rPr>
              <a:t>Preserving Data Structure:</a:t>
            </a:r>
          </a:p>
          <a:p>
            <a:pPr marL="742950" lvl="1" indent="-285750" algn="l">
              <a:buFont typeface="+mj-lt"/>
              <a:buAutoNum type="arabicPeriod"/>
            </a:pPr>
            <a:r>
              <a:rPr lang="en-GB" b="0" i="0" dirty="0">
                <a:solidFill>
                  <a:srgbClr val="000000"/>
                </a:solidFill>
                <a:effectLst/>
                <a:latin typeface="Söhne"/>
              </a:rPr>
              <a:t>PCA: PCA aims to preserve the overall variance in the data but may not capture complex non-linear relationships or preserve local structure well.</a:t>
            </a:r>
          </a:p>
          <a:p>
            <a:pPr marL="742950" lvl="1" indent="-285750" algn="l">
              <a:buFont typeface="+mj-lt"/>
              <a:buAutoNum type="arabicPeriod"/>
            </a:pPr>
            <a:r>
              <a:rPr lang="en-GB" b="0" i="0" dirty="0">
                <a:solidFill>
                  <a:srgbClr val="000000"/>
                </a:solidFill>
                <a:effectLst/>
                <a:latin typeface="Söhne"/>
              </a:rPr>
              <a:t>UMAP: UMAP is designed to preserve both local and global structure in the data, making it particularly useful for visualizing and exploring complex datasets.</a:t>
            </a:r>
          </a:p>
          <a:p>
            <a:pPr algn="l">
              <a:buFont typeface="+mj-lt"/>
              <a:buAutoNum type="arabicPeriod"/>
            </a:pPr>
            <a:r>
              <a:rPr lang="en-GB" b="0" i="0" dirty="0">
                <a:solidFill>
                  <a:srgbClr val="000000"/>
                </a:solidFill>
                <a:effectLst/>
                <a:latin typeface="Söhne"/>
              </a:rPr>
              <a:t>Interpretability:</a:t>
            </a:r>
          </a:p>
          <a:p>
            <a:pPr marL="742950" lvl="1" indent="-285750" algn="l">
              <a:buFont typeface="+mj-lt"/>
              <a:buAutoNum type="arabicPeriod"/>
            </a:pPr>
            <a:r>
              <a:rPr lang="en-GB" b="0" i="0" dirty="0">
                <a:solidFill>
                  <a:srgbClr val="000000"/>
                </a:solidFill>
                <a:effectLst/>
                <a:latin typeface="Söhne"/>
              </a:rPr>
              <a:t>PCA: The principal components in PCA have clear interpretations as linear combinations of the original variables, which can be useful for understanding the dominant patterns in the data.</a:t>
            </a:r>
          </a:p>
          <a:p>
            <a:pPr marL="742950" lvl="1" indent="-285750" algn="l">
              <a:buFont typeface="+mj-lt"/>
              <a:buAutoNum type="arabicPeriod"/>
            </a:pPr>
            <a:r>
              <a:rPr lang="en-GB" b="0" i="0" dirty="0">
                <a:solidFill>
                  <a:srgbClr val="000000"/>
                </a:solidFill>
                <a:effectLst/>
                <a:latin typeface="Söhne"/>
              </a:rPr>
              <a:t>UMAP: UMAP does not have direct interpretability of its dimensions, as they are derived from a complex non-linear transformation. UMAP is primarily used for visualization and exploration rather than interpretation.</a:t>
            </a:r>
          </a:p>
          <a:p>
            <a:pPr algn="l">
              <a:buFont typeface="+mj-lt"/>
              <a:buAutoNum type="arabicPeriod"/>
            </a:pPr>
            <a:r>
              <a:rPr lang="en-GB" b="0" i="0" dirty="0">
                <a:solidFill>
                  <a:srgbClr val="000000"/>
                </a:solidFill>
                <a:effectLst/>
                <a:latin typeface="Söhne"/>
              </a:rPr>
              <a:t>Computational Efficiency:</a:t>
            </a:r>
          </a:p>
          <a:p>
            <a:pPr marL="742950" lvl="1" indent="-285750" algn="l">
              <a:buFont typeface="+mj-lt"/>
              <a:buAutoNum type="arabicPeriod"/>
            </a:pPr>
            <a:r>
              <a:rPr lang="en-GB" b="0" i="0" dirty="0">
                <a:solidFill>
                  <a:srgbClr val="000000"/>
                </a:solidFill>
                <a:effectLst/>
                <a:latin typeface="Söhne"/>
              </a:rPr>
              <a:t>PCA: PCA is computationally efficient and scales well to large datasets.</a:t>
            </a:r>
          </a:p>
          <a:p>
            <a:pPr marL="742950" lvl="1" indent="-285750" algn="l">
              <a:buFont typeface="+mj-lt"/>
              <a:buAutoNum type="arabicPeriod"/>
            </a:pPr>
            <a:r>
              <a:rPr lang="en-GB" b="0" i="0" dirty="0">
                <a:solidFill>
                  <a:srgbClr val="000000"/>
                </a:solidFill>
                <a:effectLst/>
                <a:latin typeface="Söhne"/>
              </a:rPr>
              <a:t>UMAP: UMAP is more computationally intensive, especially for large datasets. It can require more time and memory resources compared to PCA.</a:t>
            </a:r>
          </a:p>
          <a:p>
            <a:pPr algn="l">
              <a:buFont typeface="+mj-lt"/>
              <a:buAutoNum type="arabicPeriod"/>
            </a:pPr>
            <a:r>
              <a:rPr lang="en-GB" b="0" i="0" dirty="0">
                <a:solidFill>
                  <a:srgbClr val="000000"/>
                </a:solidFill>
                <a:effectLst/>
                <a:latin typeface="Söhne"/>
              </a:rPr>
              <a:t>Parameter Sensitivity:</a:t>
            </a:r>
          </a:p>
          <a:p>
            <a:pPr marL="742950" lvl="1" indent="-285750" algn="l">
              <a:buFont typeface="+mj-lt"/>
              <a:buAutoNum type="arabicPeriod"/>
            </a:pPr>
            <a:r>
              <a:rPr lang="en-GB" b="0" i="0" dirty="0">
                <a:solidFill>
                  <a:srgbClr val="000000"/>
                </a:solidFill>
                <a:effectLst/>
                <a:latin typeface="Söhne"/>
              </a:rPr>
              <a:t>PCA: PCA is relatively robust and less sensitive to parameter settings.</a:t>
            </a:r>
          </a:p>
          <a:p>
            <a:pPr marL="742950" lvl="1" indent="-285750" algn="l">
              <a:buFont typeface="+mj-lt"/>
              <a:buAutoNum type="arabicPeriod"/>
            </a:pPr>
            <a:r>
              <a:rPr lang="en-GB" b="0" i="0" dirty="0">
                <a:solidFill>
                  <a:srgbClr val="000000"/>
                </a:solidFill>
                <a:effectLst/>
                <a:latin typeface="Söhne"/>
              </a:rPr>
              <a:t>UMAP: UMAP has a few important parameters, such as the number of nearest </a:t>
            </a:r>
            <a:r>
              <a:rPr lang="en-GB" b="0" i="0" dirty="0" err="1">
                <a:solidFill>
                  <a:srgbClr val="000000"/>
                </a:solidFill>
                <a:effectLst/>
                <a:latin typeface="Söhne"/>
              </a:rPr>
              <a:t>neighbors</a:t>
            </a:r>
            <a:r>
              <a:rPr lang="en-GB" b="0" i="0" dirty="0">
                <a:solidFill>
                  <a:srgbClr val="000000"/>
                </a:solidFill>
                <a:effectLst/>
                <a:latin typeface="Söhne"/>
              </a:rPr>
              <a:t> and the minimum distance, which can significantly affect the results. Appropriate parameter tuning is required for optimal UMAP performance.</a:t>
            </a:r>
          </a:p>
          <a:p>
            <a:pPr algn="l"/>
            <a:r>
              <a:rPr lang="en-GB" b="0" i="0" dirty="0">
                <a:solidFill>
                  <a:srgbClr val="000000"/>
                </a:solidFill>
                <a:effectLst/>
                <a:latin typeface="Söhne"/>
              </a:rPr>
              <a:t>Both PCA and UMAP have their strengths and weaknesses, and the choice between them depends on the specific data and analysis goals. PCA is widely used for linear dimension reduction and pattern identification, while UMAP is </a:t>
            </a:r>
            <a:r>
              <a:rPr lang="en-GB" b="0" i="0" dirty="0" err="1">
                <a:solidFill>
                  <a:srgbClr val="000000"/>
                </a:solidFill>
                <a:effectLst/>
                <a:latin typeface="Söhne"/>
              </a:rPr>
              <a:t>favored</a:t>
            </a:r>
            <a:r>
              <a:rPr lang="en-GB" b="0" i="0" dirty="0">
                <a:solidFill>
                  <a:srgbClr val="000000"/>
                </a:solidFill>
                <a:effectLst/>
                <a:latin typeface="Söhne"/>
              </a:rPr>
              <a:t> for non-linear structure preservation and visualization.</a:t>
            </a:r>
          </a:p>
          <a:p>
            <a:pPr algn="l"/>
            <a:br>
              <a:rPr lang="en-GB" b="0" i="0" dirty="0">
                <a:solidFill>
                  <a:srgbClr val="000000"/>
                </a:solidFill>
                <a:effectLst/>
                <a:latin typeface="Söhne"/>
              </a:rPr>
            </a:br>
            <a:endParaRPr lang="en-GB" b="0" i="0" dirty="0">
              <a:solidFill>
                <a:srgbClr val="000000"/>
              </a:solidFill>
              <a:effectLst/>
              <a:latin typeface="Söhne"/>
            </a:endParaRPr>
          </a:p>
          <a:p>
            <a:endParaRPr lang="en-GB" dirty="0"/>
          </a:p>
        </p:txBody>
      </p:sp>
      <p:sp>
        <p:nvSpPr>
          <p:cNvPr id="4" name="Slide Number Placeholder 3"/>
          <p:cNvSpPr>
            <a:spLocks noGrp="1"/>
          </p:cNvSpPr>
          <p:nvPr>
            <p:ph type="sldNum" sz="quarter" idx="5"/>
          </p:nvPr>
        </p:nvSpPr>
        <p:spPr/>
        <p:txBody>
          <a:bodyPr/>
          <a:lstStyle/>
          <a:p>
            <a:fld id="{3C775552-BC3E-414B-943F-07EC1C73D478}" type="slidenum">
              <a:rPr lang="en-GB" smtClean="0"/>
              <a:t>9</a:t>
            </a:fld>
            <a:endParaRPr lang="en-GB"/>
          </a:p>
        </p:txBody>
      </p:sp>
    </p:spTree>
    <p:extLst>
      <p:ext uri="{BB962C8B-B14F-4D97-AF65-F5344CB8AC3E}">
        <p14:creationId xmlns:p14="http://schemas.microsoft.com/office/powerpoint/2010/main" val="391760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graphs shows how a linear reduction</a:t>
            </a:r>
            <a:r>
              <a:rPr lang="en-GB" baseline="0" dirty="0"/>
              <a:t> technique like PCA draws a projection through the data where it is most variable.</a:t>
            </a:r>
          </a:p>
          <a:p>
            <a:r>
              <a:rPr lang="en-GB" baseline="0" dirty="0"/>
              <a:t>It reduced the data to single dimension which retain he information that is the most interesting to us, that is the separation of the populations from each other.</a:t>
            </a:r>
          </a:p>
          <a:p>
            <a:endParaRPr lang="en-GB" baseline="0" dirty="0"/>
          </a:p>
          <a:p>
            <a:r>
              <a:rPr lang="en-GB" baseline="0" dirty="0"/>
              <a:t>   </a:t>
            </a:r>
            <a:endParaRPr lang="en-GB" dirty="0"/>
          </a:p>
        </p:txBody>
      </p:sp>
      <p:sp>
        <p:nvSpPr>
          <p:cNvPr id="4" name="Slide Number Placeholder 3"/>
          <p:cNvSpPr>
            <a:spLocks noGrp="1"/>
          </p:cNvSpPr>
          <p:nvPr>
            <p:ph type="sldNum" sz="quarter" idx="5"/>
          </p:nvPr>
        </p:nvSpPr>
        <p:spPr/>
        <p:txBody>
          <a:bodyPr/>
          <a:lstStyle/>
          <a:p>
            <a:fld id="{3C775552-BC3E-414B-943F-07EC1C73D478}" type="slidenum">
              <a:rPr lang="en-GB" smtClean="0"/>
              <a:t>10</a:t>
            </a:fld>
            <a:endParaRPr lang="en-GB"/>
          </a:p>
        </p:txBody>
      </p:sp>
    </p:spTree>
    <p:extLst>
      <p:ext uri="{BB962C8B-B14F-4D97-AF65-F5344CB8AC3E}">
        <p14:creationId xmlns:p14="http://schemas.microsoft.com/office/powerpoint/2010/main" val="730194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PCA linear reduction technique became problematic when confronted which population which clumps clump closely together as they do in Cytometry. </a:t>
            </a:r>
          </a:p>
          <a:p>
            <a:r>
              <a:rPr lang="en-GB" baseline="0" dirty="0"/>
              <a:t>In this example PCA is not able to separate populations that take a spiral formation  </a:t>
            </a:r>
          </a:p>
        </p:txBody>
      </p:sp>
      <p:sp>
        <p:nvSpPr>
          <p:cNvPr id="4" name="Slide Number Placeholder 3"/>
          <p:cNvSpPr>
            <a:spLocks noGrp="1"/>
          </p:cNvSpPr>
          <p:nvPr>
            <p:ph type="sldNum" sz="quarter" idx="5"/>
          </p:nvPr>
        </p:nvSpPr>
        <p:spPr/>
        <p:txBody>
          <a:bodyPr/>
          <a:lstStyle/>
          <a:p>
            <a:fld id="{3C775552-BC3E-414B-943F-07EC1C73D478}" type="slidenum">
              <a:rPr lang="en-GB" smtClean="0"/>
              <a:t>11</a:t>
            </a:fld>
            <a:endParaRPr lang="en-GB"/>
          </a:p>
        </p:txBody>
      </p:sp>
    </p:spTree>
    <p:extLst>
      <p:ext uri="{BB962C8B-B14F-4D97-AF65-F5344CB8AC3E}">
        <p14:creationId xmlns:p14="http://schemas.microsoft.com/office/powerpoint/2010/main" val="52305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For this we need modern techniques, such us </a:t>
            </a:r>
            <a:r>
              <a:rPr lang="en-GB" baseline="0" dirty="0" err="1"/>
              <a:t>tSNE</a:t>
            </a:r>
            <a:r>
              <a:rPr lang="en-GB" baseline="0" dirty="0"/>
              <a:t> and UMAP, that are not linear.</a:t>
            </a:r>
          </a:p>
          <a:p>
            <a:r>
              <a:rPr lang="en-GB" baseline="0" dirty="0"/>
              <a:t>Non linear techniques are capable of calculating curved representation of data variation which can have closely aligned projected onto them without overlapping </a:t>
            </a:r>
          </a:p>
        </p:txBody>
      </p:sp>
      <p:sp>
        <p:nvSpPr>
          <p:cNvPr id="4" name="Slide Number Placeholder 3"/>
          <p:cNvSpPr>
            <a:spLocks noGrp="1"/>
          </p:cNvSpPr>
          <p:nvPr>
            <p:ph type="sldNum" sz="quarter" idx="5"/>
          </p:nvPr>
        </p:nvSpPr>
        <p:spPr/>
        <p:txBody>
          <a:bodyPr/>
          <a:lstStyle/>
          <a:p>
            <a:fld id="{3C775552-BC3E-414B-943F-07EC1C73D478}" type="slidenum">
              <a:rPr lang="en-GB" smtClean="0"/>
              <a:t>12</a:t>
            </a:fld>
            <a:endParaRPr lang="en-GB"/>
          </a:p>
        </p:txBody>
      </p:sp>
    </p:spTree>
    <p:extLst>
      <p:ext uri="{BB962C8B-B14F-4D97-AF65-F5344CB8AC3E}">
        <p14:creationId xmlns:p14="http://schemas.microsoft.com/office/powerpoint/2010/main" val="81806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important o remember that Dimension Reduction techniques create a “representation” of your data but is not your “actual” data.</a:t>
            </a:r>
          </a:p>
          <a:p>
            <a:r>
              <a:rPr lang="en-GB" dirty="0"/>
              <a:t>Your data has been change in order to reduce the high dimensions into something that human can visualize.</a:t>
            </a:r>
          </a:p>
          <a:p>
            <a:r>
              <a:rPr lang="en-GB" dirty="0"/>
              <a:t>This change bring a loss of information and while the algorithms are  designed to keep as much important information as they can, they are not perfect. </a:t>
            </a:r>
          </a:p>
          <a:p>
            <a:r>
              <a:rPr lang="en-GB" dirty="0"/>
              <a:t>The advantage of non-linear calculations is that they are better at maintaining the structure of data as they reduce the dimensions.</a:t>
            </a:r>
          </a:p>
          <a:p>
            <a:r>
              <a:rPr lang="en-GB" dirty="0"/>
              <a:t>Therefor they are better at making visualization so human can spot correlation.</a:t>
            </a:r>
          </a:p>
          <a:p>
            <a:r>
              <a:rPr lang="en-GB" dirty="0"/>
              <a:t>Later we will see in more </a:t>
            </a:r>
            <a:r>
              <a:rPr lang="en-GB" dirty="0" err="1"/>
              <a:t>datail</a:t>
            </a:r>
            <a:r>
              <a:rPr lang="en-GB" dirty="0"/>
              <a:t> in crusty   </a:t>
            </a:r>
          </a:p>
        </p:txBody>
      </p:sp>
      <p:sp>
        <p:nvSpPr>
          <p:cNvPr id="4" name="Slide Number Placeholder 3"/>
          <p:cNvSpPr>
            <a:spLocks noGrp="1"/>
          </p:cNvSpPr>
          <p:nvPr>
            <p:ph type="sldNum" sz="quarter" idx="5"/>
          </p:nvPr>
        </p:nvSpPr>
        <p:spPr/>
        <p:txBody>
          <a:bodyPr/>
          <a:lstStyle/>
          <a:p>
            <a:fld id="{3C775552-BC3E-414B-943F-07EC1C73D478}" type="slidenum">
              <a:rPr lang="en-GB" smtClean="0"/>
              <a:t>13</a:t>
            </a:fld>
            <a:endParaRPr lang="en-GB"/>
          </a:p>
        </p:txBody>
      </p:sp>
    </p:spTree>
    <p:extLst>
      <p:ext uri="{BB962C8B-B14F-4D97-AF65-F5344CB8AC3E}">
        <p14:creationId xmlns:p14="http://schemas.microsoft.com/office/powerpoint/2010/main" val="3278809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important o remember that Dimension Reduction techniques create a “representation” of your data but is not your “actual” data.</a:t>
            </a:r>
          </a:p>
          <a:p>
            <a:r>
              <a:rPr lang="en-GB" dirty="0"/>
              <a:t>Your data has been change in order to reduce the high dimensions into something that human can visualize.</a:t>
            </a:r>
          </a:p>
          <a:p>
            <a:r>
              <a:rPr lang="en-GB" dirty="0"/>
              <a:t>This change bring a loss of information and while the algorithms are  designed to keep as much important information as they can, they are not perfect. </a:t>
            </a:r>
          </a:p>
          <a:p>
            <a:r>
              <a:rPr lang="en-GB" dirty="0"/>
              <a:t>The advantage of non-linear calculations is that they are better at maintaining the structure of data as they reduce the dimensions.</a:t>
            </a:r>
          </a:p>
          <a:p>
            <a:r>
              <a:rPr lang="en-GB" dirty="0"/>
              <a:t>Therefor they are better at making visualization so human can spot correlation.</a:t>
            </a:r>
          </a:p>
          <a:p>
            <a:r>
              <a:rPr lang="en-GB" dirty="0"/>
              <a:t>Later we will see in more </a:t>
            </a:r>
            <a:r>
              <a:rPr lang="en-GB" dirty="0" err="1"/>
              <a:t>datail</a:t>
            </a:r>
            <a:r>
              <a:rPr lang="en-GB" dirty="0"/>
              <a:t> in crusty   </a:t>
            </a:r>
          </a:p>
        </p:txBody>
      </p:sp>
      <p:sp>
        <p:nvSpPr>
          <p:cNvPr id="4" name="Slide Number Placeholder 3"/>
          <p:cNvSpPr>
            <a:spLocks noGrp="1"/>
          </p:cNvSpPr>
          <p:nvPr>
            <p:ph type="sldNum" sz="quarter" idx="5"/>
          </p:nvPr>
        </p:nvSpPr>
        <p:spPr/>
        <p:txBody>
          <a:bodyPr/>
          <a:lstStyle/>
          <a:p>
            <a:fld id="{3C775552-BC3E-414B-943F-07EC1C73D478}" type="slidenum">
              <a:rPr lang="en-GB" smtClean="0"/>
              <a:t>14</a:t>
            </a:fld>
            <a:endParaRPr lang="en-GB"/>
          </a:p>
        </p:txBody>
      </p:sp>
    </p:spTree>
    <p:extLst>
      <p:ext uri="{BB962C8B-B14F-4D97-AF65-F5344CB8AC3E}">
        <p14:creationId xmlns:p14="http://schemas.microsoft.com/office/powerpoint/2010/main" val="327880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069F-F9BD-5683-0307-B2068AD6974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EE652D3-CB96-7378-1C0C-EC217D9BF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A53E3BA-BC9C-3EA1-A439-D661F73EC99B}"/>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5" name="Footer Placeholder 4">
            <a:extLst>
              <a:ext uri="{FF2B5EF4-FFF2-40B4-BE49-F238E27FC236}">
                <a16:creationId xmlns:a16="http://schemas.microsoft.com/office/drawing/2014/main" id="{56A1B91D-DE75-AAA2-CC5E-BE9BCAD661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F5D391-25DD-609A-D596-08834B36E1FA}"/>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277267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DD-53A7-948B-685C-0C6BDC9A04D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E99FA29-8355-9FD0-4332-DC7DE7E611F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09CB670-B0C4-45B8-D5FF-A1A33F27AC3D}"/>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5" name="Footer Placeholder 4">
            <a:extLst>
              <a:ext uri="{FF2B5EF4-FFF2-40B4-BE49-F238E27FC236}">
                <a16:creationId xmlns:a16="http://schemas.microsoft.com/office/drawing/2014/main" id="{FF2558EA-2381-CCD1-EA10-4DA0976408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41843C-BB29-23C0-95A9-5528930B6C68}"/>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59662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E30318-2128-10BD-387F-6C6802295FA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86735BE-2FA6-5B88-7743-7C7554B51E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D250F7E-A8EA-163E-387C-39BCDB39AB1E}"/>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5" name="Footer Placeholder 4">
            <a:extLst>
              <a:ext uri="{FF2B5EF4-FFF2-40B4-BE49-F238E27FC236}">
                <a16:creationId xmlns:a16="http://schemas.microsoft.com/office/drawing/2014/main" id="{C5F71153-5188-B5AB-D4ED-7B3EE5337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DEC53E-07DA-9B81-55AC-F4E9B8181437}"/>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134430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88DE-DEBB-2D32-BB16-C860BBA4BAB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6DF73BF-C258-76A0-98CF-4C17857A23E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B09E8D-D57E-8E61-7095-0476E98327B9}"/>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5" name="Footer Placeholder 4">
            <a:extLst>
              <a:ext uri="{FF2B5EF4-FFF2-40B4-BE49-F238E27FC236}">
                <a16:creationId xmlns:a16="http://schemas.microsoft.com/office/drawing/2014/main" id="{45816289-9BC4-3106-B1B9-3255EF5B06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F3DED4-9866-CAB4-1105-53D7F7450112}"/>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422397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5F7-44C5-7CBC-17FB-15B84C1DC4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C3BBFAF-1FD3-EDDD-9F9F-DE9FD1B53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85D79A4-CA4F-583F-79E0-E7CEF5D9934F}"/>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5" name="Footer Placeholder 4">
            <a:extLst>
              <a:ext uri="{FF2B5EF4-FFF2-40B4-BE49-F238E27FC236}">
                <a16:creationId xmlns:a16="http://schemas.microsoft.com/office/drawing/2014/main" id="{4A8A7A28-7FC7-1507-2F43-465D313686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25E72A-3D01-D59C-D1A4-F4CA57E7564C}"/>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385605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056B-D8D8-3C1C-9FDC-ABEB06F3584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1CD3159-9EB5-5049-7916-F02D13AB04D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500388F-AA60-1805-6D3D-39F83FCBCA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6735EC2-D135-504B-1DA6-4ECED16C45AC}"/>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6" name="Footer Placeholder 5">
            <a:extLst>
              <a:ext uri="{FF2B5EF4-FFF2-40B4-BE49-F238E27FC236}">
                <a16:creationId xmlns:a16="http://schemas.microsoft.com/office/drawing/2014/main" id="{0814EDB1-F2DE-42B5-A21A-2C2C7EDAFA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0875CD-68AE-4BA3-C15D-8FB4C280A704}"/>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236345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B7BD-BB5D-9010-5B36-A6B473F9625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8E30278-B651-5CF1-396B-0FC4F20FC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41801E-8844-40D8-6925-A77EEC0A1E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8C9A7BD-1E3E-A17D-8CF1-4FA75C275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DE81E1-8CF2-EBF4-07DE-5012ABABF7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DCE3116-7FF8-462D-D9DB-4DB465E8CFA6}"/>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8" name="Footer Placeholder 7">
            <a:extLst>
              <a:ext uri="{FF2B5EF4-FFF2-40B4-BE49-F238E27FC236}">
                <a16:creationId xmlns:a16="http://schemas.microsoft.com/office/drawing/2014/main" id="{DC008B48-BCE3-6ACC-93F4-C84415B7DA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611B45E-148B-A8E1-77D5-B8FE1A52AE25}"/>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203305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1D2-88D0-518C-68E8-4856572DC46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6482E68-1B8A-75B2-D4A9-0F8B8124B4FB}"/>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4" name="Footer Placeholder 3">
            <a:extLst>
              <a:ext uri="{FF2B5EF4-FFF2-40B4-BE49-F238E27FC236}">
                <a16:creationId xmlns:a16="http://schemas.microsoft.com/office/drawing/2014/main" id="{355CCE0E-848C-356E-F31C-4C3CC9E2CF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F61AAA-CAA8-FFC9-1F25-014728343336}"/>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56028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CBE40-FB24-86ED-33B4-781EC9432A30}"/>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3" name="Footer Placeholder 2">
            <a:extLst>
              <a:ext uri="{FF2B5EF4-FFF2-40B4-BE49-F238E27FC236}">
                <a16:creationId xmlns:a16="http://schemas.microsoft.com/office/drawing/2014/main" id="{A17A03F7-15DB-3294-39E0-9110724AF2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A114D8-2859-3550-80D8-F778A45E5568}"/>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415969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3E2F-DB46-868F-6A6F-26B5895D68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88AEBC5-1F80-314A-2BCF-3DD53450B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3169E67-B4CC-173E-BA2E-38F61EA2D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A59360-2355-BF0E-E241-5C8D6EF71CA4}"/>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6" name="Footer Placeholder 5">
            <a:extLst>
              <a:ext uri="{FF2B5EF4-FFF2-40B4-BE49-F238E27FC236}">
                <a16:creationId xmlns:a16="http://schemas.microsoft.com/office/drawing/2014/main" id="{A4AAA35C-891C-9F28-6962-36F4DE3800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A8D16-D7B7-AB41-311A-FA164A9A6D35}"/>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250307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A664-533F-B838-E32B-885C6F123D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11A3FB1-837E-3B25-E880-E12F41193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255B29-E24E-2E50-33A0-4EBBB168B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97565C-7D3B-BFCE-2DF5-FF9E6B07E47A}"/>
              </a:ext>
            </a:extLst>
          </p:cNvPr>
          <p:cNvSpPr>
            <a:spLocks noGrp="1"/>
          </p:cNvSpPr>
          <p:nvPr>
            <p:ph type="dt" sz="half" idx="10"/>
          </p:nvPr>
        </p:nvSpPr>
        <p:spPr/>
        <p:txBody>
          <a:bodyPr/>
          <a:lstStyle/>
          <a:p>
            <a:fld id="{B8DD8011-6E0E-744B-B67E-05B78AFE8F94}" type="datetimeFigureOut">
              <a:rPr lang="en-GB" smtClean="0"/>
              <a:t>12/09/2023</a:t>
            </a:fld>
            <a:endParaRPr lang="en-GB"/>
          </a:p>
        </p:txBody>
      </p:sp>
      <p:sp>
        <p:nvSpPr>
          <p:cNvPr id="6" name="Footer Placeholder 5">
            <a:extLst>
              <a:ext uri="{FF2B5EF4-FFF2-40B4-BE49-F238E27FC236}">
                <a16:creationId xmlns:a16="http://schemas.microsoft.com/office/drawing/2014/main" id="{3805EFFE-5768-54D0-5F40-18F1A02A75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7D6A70-D6C3-3C52-681B-FF4121304674}"/>
              </a:ext>
            </a:extLst>
          </p:cNvPr>
          <p:cNvSpPr>
            <a:spLocks noGrp="1"/>
          </p:cNvSpPr>
          <p:nvPr>
            <p:ph type="sldNum" sz="quarter" idx="12"/>
          </p:nvPr>
        </p:nvSpPr>
        <p:spPr/>
        <p:txBody>
          <a:bodyPr/>
          <a:lstStyle/>
          <a:p>
            <a:fld id="{452384F6-0644-B648-8730-55BBB8C6F8AA}" type="slidenum">
              <a:rPr lang="en-GB" smtClean="0"/>
              <a:t>‹#›</a:t>
            </a:fld>
            <a:endParaRPr lang="en-GB"/>
          </a:p>
        </p:txBody>
      </p:sp>
    </p:spTree>
    <p:extLst>
      <p:ext uri="{BB962C8B-B14F-4D97-AF65-F5344CB8AC3E}">
        <p14:creationId xmlns:p14="http://schemas.microsoft.com/office/powerpoint/2010/main" val="24327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72FF9-C018-54A2-B59A-C13CAEAB7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8A27A89-70CF-5A04-9534-312972E5E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6C03AC9-862A-00A2-65DF-29A754C0A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D8011-6E0E-744B-B67E-05B78AFE8F94}" type="datetimeFigureOut">
              <a:rPr lang="en-GB" smtClean="0"/>
              <a:t>12/09/2023</a:t>
            </a:fld>
            <a:endParaRPr lang="en-GB"/>
          </a:p>
        </p:txBody>
      </p:sp>
      <p:sp>
        <p:nvSpPr>
          <p:cNvPr id="5" name="Footer Placeholder 4">
            <a:extLst>
              <a:ext uri="{FF2B5EF4-FFF2-40B4-BE49-F238E27FC236}">
                <a16:creationId xmlns:a16="http://schemas.microsoft.com/office/drawing/2014/main" id="{9C211A5F-A394-A01B-C392-E5FF7CFDF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846B79-298F-DADA-9246-B3ABE1019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384F6-0644-B648-8730-55BBB8C6F8AA}" type="slidenum">
              <a:rPr lang="en-GB" smtClean="0"/>
              <a:t>‹#›</a:t>
            </a:fld>
            <a:endParaRPr lang="en-GB"/>
          </a:p>
        </p:txBody>
      </p:sp>
    </p:spTree>
    <p:extLst>
      <p:ext uri="{BB962C8B-B14F-4D97-AF65-F5344CB8AC3E}">
        <p14:creationId xmlns:p14="http://schemas.microsoft.com/office/powerpoint/2010/main" val="20406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A9C3-E974-769D-E04F-43A16F0C8CCB}"/>
              </a:ext>
            </a:extLst>
          </p:cNvPr>
          <p:cNvSpPr>
            <a:spLocks noGrp="1"/>
          </p:cNvSpPr>
          <p:nvPr>
            <p:ph type="ctrTitle"/>
          </p:nvPr>
        </p:nvSpPr>
        <p:spPr>
          <a:xfrm>
            <a:off x="890338" y="640080"/>
            <a:ext cx="3734014" cy="3566160"/>
          </a:xfrm>
        </p:spPr>
        <p:txBody>
          <a:bodyPr anchor="b">
            <a:normAutofit/>
          </a:bodyPr>
          <a:lstStyle/>
          <a:p>
            <a:pPr algn="l"/>
            <a:r>
              <a:rPr lang="en-US" sz="5416" b="1" kern="0" spc="-131">
                <a:latin typeface="+mn-lt"/>
                <a:ea typeface="Inter" pitchFamily="34" charset="-122"/>
                <a:cs typeface="Inter" pitchFamily="34" charset="-120"/>
              </a:rPr>
              <a:t>Exploring the world of Single Cell Technology</a:t>
            </a:r>
            <a:endParaRPr lang="en-US" sz="5416">
              <a:latin typeface="+mn-lt"/>
            </a:endParaRPr>
          </a:p>
        </p:txBody>
      </p:sp>
      <p:sp>
        <p:nvSpPr>
          <p:cNvPr id="3" name="Subtitle 2">
            <a:extLst>
              <a:ext uri="{FF2B5EF4-FFF2-40B4-BE49-F238E27FC236}">
                <a16:creationId xmlns:a16="http://schemas.microsoft.com/office/drawing/2014/main" id="{6EC08D6C-03F8-4837-D201-5456318DB3B6}"/>
              </a:ext>
            </a:extLst>
          </p:cNvPr>
          <p:cNvSpPr>
            <a:spLocks noGrp="1"/>
          </p:cNvSpPr>
          <p:nvPr>
            <p:ph type="subTitle" idx="1"/>
          </p:nvPr>
        </p:nvSpPr>
        <p:spPr>
          <a:xfrm>
            <a:off x="890338" y="4636008"/>
            <a:ext cx="3952882" cy="1702178"/>
          </a:xfrm>
        </p:spPr>
        <p:txBody>
          <a:bodyPr vert="horz" lIns="91440" tIns="45720" rIns="91440" bIns="45720" rtlCol="0">
            <a:normAutofit/>
          </a:bodyPr>
          <a:lstStyle/>
          <a:p>
            <a:pPr algn="l"/>
            <a:r>
              <a:rPr lang="en-GB" dirty="0"/>
              <a:t>Single Cell Analysis Boot Camp</a:t>
            </a:r>
          </a:p>
          <a:p>
            <a:pPr algn="l"/>
            <a:r>
              <a:rPr lang="en-GB" dirty="0"/>
              <a:t>Day 2</a:t>
            </a:r>
          </a:p>
          <a:p>
            <a:pPr algn="l"/>
            <a:r>
              <a:rPr lang="en-GB" dirty="0"/>
              <a:t>September 2023</a:t>
            </a:r>
          </a:p>
          <a:p>
            <a:pPr algn="l"/>
            <a:endParaRPr lang="en-GB" dirty="0"/>
          </a:p>
        </p:txBody>
      </p:sp>
      <p:pic>
        <p:nvPicPr>
          <p:cNvPr id="5" name="Picture 4" descr="A picture containing colorfulness, screenshot, circle, pattern&#10;&#10;Description automatically generated">
            <a:extLst>
              <a:ext uri="{FF2B5EF4-FFF2-40B4-BE49-F238E27FC236}">
                <a16:creationId xmlns:a16="http://schemas.microsoft.com/office/drawing/2014/main" id="{DC7638E2-2A85-462A-4598-5D906D88F228}"/>
              </a:ext>
            </a:extLst>
          </p:cNvPr>
          <p:cNvPicPr>
            <a:picLocks noChangeAspect="1"/>
          </p:cNvPicPr>
          <p:nvPr/>
        </p:nvPicPr>
        <p:blipFill rotWithShape="1">
          <a:blip r:embed="rId3"/>
          <a:srcRect l="10554" r="14218"/>
          <a:stretch/>
        </p:blipFill>
        <p:spPr>
          <a:xfrm>
            <a:off x="5311702" y="8"/>
            <a:ext cx="6878775" cy="685799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343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F3AD8-561A-25B9-CCB2-B2005E846F12}"/>
              </a:ext>
            </a:extLst>
          </p:cNvPr>
          <p:cNvSpPr txBox="1"/>
          <p:nvPr/>
        </p:nvSpPr>
        <p:spPr>
          <a:xfrm>
            <a:off x="238539" y="214373"/>
            <a:ext cx="8181561" cy="646331"/>
          </a:xfrm>
          <a:prstGeom prst="rect">
            <a:avLst/>
          </a:prstGeom>
          <a:noFill/>
        </p:spPr>
        <p:txBody>
          <a:bodyPr wrap="square" rtlCol="0">
            <a:spAutoFit/>
          </a:bodyPr>
          <a:lstStyle/>
          <a:p>
            <a:r>
              <a:rPr lang="en-GB" sz="3600" dirty="0"/>
              <a:t>Dimension Reduction </a:t>
            </a:r>
          </a:p>
        </p:txBody>
      </p:sp>
      <p:cxnSp>
        <p:nvCxnSpPr>
          <p:cNvPr id="4" name="Straight Arrow Connector 3">
            <a:extLst>
              <a:ext uri="{FF2B5EF4-FFF2-40B4-BE49-F238E27FC236}">
                <a16:creationId xmlns:a16="http://schemas.microsoft.com/office/drawing/2014/main" id="{17EB1BAF-CFDA-1E25-59DA-808321320226}"/>
              </a:ext>
            </a:extLst>
          </p:cNvPr>
          <p:cNvCxnSpPr>
            <a:cxnSpLocks/>
          </p:cNvCxnSpPr>
          <p:nvPr/>
        </p:nvCxnSpPr>
        <p:spPr>
          <a:xfrm flipV="1">
            <a:off x="5423647" y="479533"/>
            <a:ext cx="0" cy="47737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0B4DDF0-81E8-0EC5-043E-530CC8D2581D}"/>
              </a:ext>
            </a:extLst>
          </p:cNvPr>
          <p:cNvCxnSpPr>
            <a:cxnSpLocks/>
          </p:cNvCxnSpPr>
          <p:nvPr/>
        </p:nvCxnSpPr>
        <p:spPr>
          <a:xfrm>
            <a:off x="5423647" y="5253317"/>
            <a:ext cx="64702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37DB24-B58E-92D1-948C-508FCE6185DA}"/>
              </a:ext>
            </a:extLst>
          </p:cNvPr>
          <p:cNvCxnSpPr>
            <a:cxnSpLocks/>
          </p:cNvCxnSpPr>
          <p:nvPr/>
        </p:nvCxnSpPr>
        <p:spPr>
          <a:xfrm flipV="1">
            <a:off x="5649590" y="2854255"/>
            <a:ext cx="6244333" cy="7674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5BA6361-73DD-25B6-28E4-710A09EBFC9A}"/>
              </a:ext>
            </a:extLst>
          </p:cNvPr>
          <p:cNvSpPr/>
          <p:nvPr/>
        </p:nvSpPr>
        <p:spPr>
          <a:xfrm rot="21075499">
            <a:off x="6060142" y="4025063"/>
            <a:ext cx="871818" cy="842675"/>
          </a:xfrm>
          <a:prstGeom prst="ellipse">
            <a:avLst/>
          </a:prstGeom>
          <a:solidFill>
            <a:schemeClr val="accent6">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30" name="Oval 29">
            <a:extLst>
              <a:ext uri="{FF2B5EF4-FFF2-40B4-BE49-F238E27FC236}">
                <a16:creationId xmlns:a16="http://schemas.microsoft.com/office/drawing/2014/main" id="{F1FFFE71-CDD6-5AAD-1EFB-96C9296F5960}"/>
              </a:ext>
            </a:extLst>
          </p:cNvPr>
          <p:cNvSpPr/>
          <p:nvPr/>
        </p:nvSpPr>
        <p:spPr>
          <a:xfrm rot="20570666">
            <a:off x="6697875" y="2242071"/>
            <a:ext cx="871818" cy="842675"/>
          </a:xfrm>
          <a:prstGeom prst="ellipse">
            <a:avLst/>
          </a:prstGeom>
          <a:solidFill>
            <a:schemeClr val="accent2">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31" name="Oval 30">
            <a:extLst>
              <a:ext uri="{FF2B5EF4-FFF2-40B4-BE49-F238E27FC236}">
                <a16:creationId xmlns:a16="http://schemas.microsoft.com/office/drawing/2014/main" id="{ED77FD3F-690C-2327-7879-4B0D964867E7}"/>
              </a:ext>
            </a:extLst>
          </p:cNvPr>
          <p:cNvSpPr/>
          <p:nvPr/>
        </p:nvSpPr>
        <p:spPr>
          <a:xfrm rot="21003514">
            <a:off x="9172105" y="3621743"/>
            <a:ext cx="871818" cy="842675"/>
          </a:xfrm>
          <a:prstGeom prst="ellipse">
            <a:avLst/>
          </a:prstGeom>
          <a:solidFill>
            <a:srgbClr val="FF8AD8"/>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
        <p:nvSpPr>
          <p:cNvPr id="32" name="Oval 31">
            <a:extLst>
              <a:ext uri="{FF2B5EF4-FFF2-40B4-BE49-F238E27FC236}">
                <a16:creationId xmlns:a16="http://schemas.microsoft.com/office/drawing/2014/main" id="{B7553341-0A3A-BEB8-4507-7B887C85FFAD}"/>
              </a:ext>
            </a:extLst>
          </p:cNvPr>
          <p:cNvSpPr/>
          <p:nvPr/>
        </p:nvSpPr>
        <p:spPr>
          <a:xfrm rot="20768345">
            <a:off x="10079781" y="3162310"/>
            <a:ext cx="871818" cy="842675"/>
          </a:xfrm>
          <a:prstGeom prst="ellipse">
            <a:avLst/>
          </a:prstGeom>
          <a:solidFill>
            <a:srgbClr val="7030A0"/>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33" name="Oval 32">
            <a:extLst>
              <a:ext uri="{FF2B5EF4-FFF2-40B4-BE49-F238E27FC236}">
                <a16:creationId xmlns:a16="http://schemas.microsoft.com/office/drawing/2014/main" id="{F502F0AE-9029-DBBC-38CE-08429D191ED8}"/>
              </a:ext>
            </a:extLst>
          </p:cNvPr>
          <p:cNvSpPr/>
          <p:nvPr/>
        </p:nvSpPr>
        <p:spPr>
          <a:xfrm rot="20864431">
            <a:off x="10662543" y="1423267"/>
            <a:ext cx="871818" cy="842675"/>
          </a:xfrm>
          <a:prstGeom prst="ellipse">
            <a:avLst/>
          </a:prstGeom>
          <a:solidFill>
            <a:schemeClr val="accent4">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cxnSp>
        <p:nvCxnSpPr>
          <p:cNvPr id="43" name="Straight Arrow Connector 42">
            <a:extLst>
              <a:ext uri="{FF2B5EF4-FFF2-40B4-BE49-F238E27FC236}">
                <a16:creationId xmlns:a16="http://schemas.microsoft.com/office/drawing/2014/main" id="{530E22EC-03B1-37DF-2E65-3E37F7FE2213}"/>
              </a:ext>
            </a:extLst>
          </p:cNvPr>
          <p:cNvCxnSpPr>
            <a:cxnSpLocks/>
            <a:stCxn id="14" idx="2"/>
          </p:cNvCxnSpPr>
          <p:nvPr/>
        </p:nvCxnSpPr>
        <p:spPr>
          <a:xfrm flipH="1" flipV="1">
            <a:off x="5916707" y="3583648"/>
            <a:ext cx="148499" cy="9290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AADDD85-CE29-19CA-77E5-789490301BA0}"/>
              </a:ext>
            </a:extLst>
          </p:cNvPr>
          <p:cNvCxnSpPr>
            <a:cxnSpLocks/>
            <a:stCxn id="14" idx="6"/>
          </p:cNvCxnSpPr>
          <p:nvPr/>
        </p:nvCxnSpPr>
        <p:spPr>
          <a:xfrm flipH="1" flipV="1">
            <a:off x="6778259" y="3499233"/>
            <a:ext cx="148637" cy="8809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0CE575-DE88-A302-F728-EDDD69C7FD0C}"/>
              </a:ext>
            </a:extLst>
          </p:cNvPr>
          <p:cNvCxnSpPr>
            <a:cxnSpLocks/>
            <a:stCxn id="30" idx="2"/>
          </p:cNvCxnSpPr>
          <p:nvPr/>
        </p:nvCxnSpPr>
        <p:spPr>
          <a:xfrm>
            <a:off x="6717270" y="2791988"/>
            <a:ext cx="139847" cy="66522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57CF84-74C2-0C5E-7624-BA5FB06EED5C}"/>
              </a:ext>
            </a:extLst>
          </p:cNvPr>
          <p:cNvCxnSpPr>
            <a:cxnSpLocks/>
            <a:stCxn id="30" idx="6"/>
          </p:cNvCxnSpPr>
          <p:nvPr/>
        </p:nvCxnSpPr>
        <p:spPr>
          <a:xfrm>
            <a:off x="7550298" y="2534830"/>
            <a:ext cx="160139" cy="82119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439D7A-F9E4-E23F-6E60-142B7B2139D4}"/>
              </a:ext>
            </a:extLst>
          </p:cNvPr>
          <p:cNvCxnSpPr>
            <a:cxnSpLocks/>
            <a:stCxn id="29" idx="2"/>
          </p:cNvCxnSpPr>
          <p:nvPr/>
        </p:nvCxnSpPr>
        <p:spPr>
          <a:xfrm>
            <a:off x="7560913" y="1585765"/>
            <a:ext cx="378438" cy="17578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9A2CE21-F0A8-3479-E6B7-5B379CF6C300}"/>
              </a:ext>
            </a:extLst>
          </p:cNvPr>
          <p:cNvCxnSpPr>
            <a:cxnSpLocks/>
          </p:cNvCxnSpPr>
          <p:nvPr/>
        </p:nvCxnSpPr>
        <p:spPr>
          <a:xfrm>
            <a:off x="8404770" y="1356343"/>
            <a:ext cx="397503" cy="187622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AC1ABF-A684-52F0-6E68-EFF1B781C4A3}"/>
              </a:ext>
            </a:extLst>
          </p:cNvPr>
          <p:cNvSpPr/>
          <p:nvPr/>
        </p:nvSpPr>
        <p:spPr>
          <a:xfrm rot="20770399">
            <a:off x="7548282" y="1060251"/>
            <a:ext cx="871818" cy="842675"/>
          </a:xfrm>
          <a:prstGeom prst="ellipse">
            <a:avLst/>
          </a:prstGeom>
          <a:solidFill>
            <a:schemeClr val="accent1">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cxnSp>
        <p:nvCxnSpPr>
          <p:cNvPr id="64" name="Straight Arrow Connector 63">
            <a:extLst>
              <a:ext uri="{FF2B5EF4-FFF2-40B4-BE49-F238E27FC236}">
                <a16:creationId xmlns:a16="http://schemas.microsoft.com/office/drawing/2014/main" id="{547C2733-70F3-24B4-5E6D-AD6FE658EF54}"/>
              </a:ext>
            </a:extLst>
          </p:cNvPr>
          <p:cNvCxnSpPr>
            <a:cxnSpLocks/>
            <a:stCxn id="33" idx="2"/>
          </p:cNvCxnSpPr>
          <p:nvPr/>
        </p:nvCxnSpPr>
        <p:spPr>
          <a:xfrm>
            <a:off x="10672484" y="1937166"/>
            <a:ext cx="257048" cy="10392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CA74431-5F24-69D8-5DDB-4164CCFB3F55}"/>
              </a:ext>
            </a:extLst>
          </p:cNvPr>
          <p:cNvCxnSpPr>
            <a:cxnSpLocks/>
            <a:stCxn id="33" idx="6"/>
          </p:cNvCxnSpPr>
          <p:nvPr/>
        </p:nvCxnSpPr>
        <p:spPr>
          <a:xfrm>
            <a:off x="11524421" y="1752044"/>
            <a:ext cx="277488" cy="111438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530CF9E-0237-CBB3-F7D4-0D131F9E0825}"/>
              </a:ext>
            </a:extLst>
          </p:cNvPr>
          <p:cNvCxnSpPr>
            <a:cxnSpLocks/>
            <a:stCxn id="31" idx="2"/>
          </p:cNvCxnSpPr>
          <p:nvPr/>
        </p:nvCxnSpPr>
        <p:spPr>
          <a:xfrm flipH="1" flipV="1">
            <a:off x="9003400" y="3218157"/>
            <a:ext cx="175250" cy="90018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85ABEA1-D80D-C41D-8889-B996923461E4}"/>
              </a:ext>
            </a:extLst>
          </p:cNvPr>
          <p:cNvCxnSpPr>
            <a:cxnSpLocks/>
            <a:stCxn id="31" idx="6"/>
          </p:cNvCxnSpPr>
          <p:nvPr/>
        </p:nvCxnSpPr>
        <p:spPr>
          <a:xfrm flipH="1" flipV="1">
            <a:off x="9855752" y="3116700"/>
            <a:ext cx="181626" cy="8511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F18D866-6264-67AC-AAE9-046BC04B4AE1}"/>
              </a:ext>
            </a:extLst>
          </p:cNvPr>
          <p:cNvCxnSpPr>
            <a:cxnSpLocks/>
            <a:stCxn id="32" idx="6"/>
          </p:cNvCxnSpPr>
          <p:nvPr/>
        </p:nvCxnSpPr>
        <p:spPr>
          <a:xfrm flipH="1" flipV="1">
            <a:off x="10847295" y="2985911"/>
            <a:ext cx="91611" cy="4933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850CC6F-5F10-042D-7D3E-9660FE3CF8F1}"/>
              </a:ext>
            </a:extLst>
          </p:cNvPr>
          <p:cNvCxnSpPr>
            <a:cxnSpLocks/>
          </p:cNvCxnSpPr>
          <p:nvPr/>
        </p:nvCxnSpPr>
        <p:spPr>
          <a:xfrm flipV="1">
            <a:off x="5649590" y="5849509"/>
            <a:ext cx="6542410" cy="7205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0E00FA-C0A0-18D1-224C-C0577FF5D4DD}"/>
              </a:ext>
            </a:extLst>
          </p:cNvPr>
          <p:cNvCxnSpPr>
            <a:cxnSpLocks/>
          </p:cNvCxnSpPr>
          <p:nvPr/>
        </p:nvCxnSpPr>
        <p:spPr>
          <a:xfrm flipH="1" flipV="1">
            <a:off x="9988810" y="3116700"/>
            <a:ext cx="90971" cy="53015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E3A1AA22-B97B-426F-1C77-2EA56DB3D396}"/>
              </a:ext>
            </a:extLst>
          </p:cNvPr>
          <p:cNvSpPr/>
          <p:nvPr/>
        </p:nvSpPr>
        <p:spPr>
          <a:xfrm>
            <a:off x="6041793" y="5510364"/>
            <a:ext cx="871818" cy="842675"/>
          </a:xfrm>
          <a:prstGeom prst="ellipse">
            <a:avLst/>
          </a:prstGeom>
          <a:solidFill>
            <a:schemeClr val="accent6">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95" name="Oval 94">
            <a:extLst>
              <a:ext uri="{FF2B5EF4-FFF2-40B4-BE49-F238E27FC236}">
                <a16:creationId xmlns:a16="http://schemas.microsoft.com/office/drawing/2014/main" id="{A44C7B26-3CA6-E1CA-D239-34F29686DFF7}"/>
              </a:ext>
            </a:extLst>
          </p:cNvPr>
          <p:cNvSpPr/>
          <p:nvPr/>
        </p:nvSpPr>
        <p:spPr>
          <a:xfrm>
            <a:off x="7085957" y="5501543"/>
            <a:ext cx="871818" cy="842675"/>
          </a:xfrm>
          <a:prstGeom prst="ellipse">
            <a:avLst/>
          </a:prstGeom>
          <a:solidFill>
            <a:schemeClr val="accent2">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96" name="Oval 95">
            <a:extLst>
              <a:ext uri="{FF2B5EF4-FFF2-40B4-BE49-F238E27FC236}">
                <a16:creationId xmlns:a16="http://schemas.microsoft.com/office/drawing/2014/main" id="{D25D7B04-E84E-F40C-E53F-16D065C6B7B1}"/>
              </a:ext>
            </a:extLst>
          </p:cNvPr>
          <p:cNvSpPr/>
          <p:nvPr/>
        </p:nvSpPr>
        <p:spPr>
          <a:xfrm>
            <a:off x="9192412" y="5483905"/>
            <a:ext cx="871818" cy="842675"/>
          </a:xfrm>
          <a:prstGeom prst="ellipse">
            <a:avLst/>
          </a:prstGeom>
          <a:solidFill>
            <a:srgbClr val="FF8AD8"/>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
        <p:nvSpPr>
          <p:cNvPr id="97" name="Oval 96">
            <a:extLst>
              <a:ext uri="{FF2B5EF4-FFF2-40B4-BE49-F238E27FC236}">
                <a16:creationId xmlns:a16="http://schemas.microsoft.com/office/drawing/2014/main" id="{C7AF6BDB-E63E-1BC2-D3BD-D15884351DC7}"/>
              </a:ext>
            </a:extLst>
          </p:cNvPr>
          <p:cNvSpPr/>
          <p:nvPr/>
        </p:nvSpPr>
        <p:spPr>
          <a:xfrm>
            <a:off x="10213585" y="5475086"/>
            <a:ext cx="871818" cy="842675"/>
          </a:xfrm>
          <a:prstGeom prst="ellipse">
            <a:avLst/>
          </a:prstGeom>
          <a:solidFill>
            <a:srgbClr val="7030A0"/>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98" name="Oval 97">
            <a:extLst>
              <a:ext uri="{FF2B5EF4-FFF2-40B4-BE49-F238E27FC236}">
                <a16:creationId xmlns:a16="http://schemas.microsoft.com/office/drawing/2014/main" id="{8C9D88D7-286C-05F3-3DC3-3F27069ABBA5}"/>
              </a:ext>
            </a:extLst>
          </p:cNvPr>
          <p:cNvSpPr/>
          <p:nvPr/>
        </p:nvSpPr>
        <p:spPr>
          <a:xfrm>
            <a:off x="11148967" y="5466267"/>
            <a:ext cx="871818" cy="842675"/>
          </a:xfrm>
          <a:prstGeom prst="ellipse">
            <a:avLst/>
          </a:prstGeom>
          <a:solidFill>
            <a:schemeClr val="accent4">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sp>
        <p:nvSpPr>
          <p:cNvPr id="99" name="Oval 98">
            <a:extLst>
              <a:ext uri="{FF2B5EF4-FFF2-40B4-BE49-F238E27FC236}">
                <a16:creationId xmlns:a16="http://schemas.microsoft.com/office/drawing/2014/main" id="{E640D515-BC20-480B-D323-948A521572A8}"/>
              </a:ext>
            </a:extLst>
          </p:cNvPr>
          <p:cNvSpPr/>
          <p:nvPr/>
        </p:nvSpPr>
        <p:spPr>
          <a:xfrm>
            <a:off x="8160056" y="5492724"/>
            <a:ext cx="871818" cy="842675"/>
          </a:xfrm>
          <a:prstGeom prst="ellipse">
            <a:avLst/>
          </a:prstGeom>
          <a:solidFill>
            <a:schemeClr val="accent1">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104" name="TextBox 103">
            <a:extLst>
              <a:ext uri="{FF2B5EF4-FFF2-40B4-BE49-F238E27FC236}">
                <a16:creationId xmlns:a16="http://schemas.microsoft.com/office/drawing/2014/main" id="{3FD4E3FD-D0EA-69B0-0F90-55BFD06FC5EB}"/>
              </a:ext>
            </a:extLst>
          </p:cNvPr>
          <p:cNvSpPr txBox="1"/>
          <p:nvPr/>
        </p:nvSpPr>
        <p:spPr>
          <a:xfrm>
            <a:off x="7566248" y="5009963"/>
            <a:ext cx="1685365" cy="369332"/>
          </a:xfrm>
          <a:prstGeom prst="rect">
            <a:avLst/>
          </a:prstGeom>
          <a:solidFill>
            <a:schemeClr val="bg1"/>
          </a:solidFill>
        </p:spPr>
        <p:txBody>
          <a:bodyPr wrap="square" rtlCol="0">
            <a:spAutoFit/>
          </a:bodyPr>
          <a:lstStyle/>
          <a:p>
            <a:pPr algn="ctr"/>
            <a:r>
              <a:rPr lang="en-GB" dirty="0"/>
              <a:t>X-Axis</a:t>
            </a:r>
          </a:p>
        </p:txBody>
      </p:sp>
      <p:sp>
        <p:nvSpPr>
          <p:cNvPr id="105" name="TextBox 104">
            <a:extLst>
              <a:ext uri="{FF2B5EF4-FFF2-40B4-BE49-F238E27FC236}">
                <a16:creationId xmlns:a16="http://schemas.microsoft.com/office/drawing/2014/main" id="{7F28A97D-8872-F5FE-C079-DDF395C3C6D3}"/>
              </a:ext>
            </a:extLst>
          </p:cNvPr>
          <p:cNvSpPr txBox="1"/>
          <p:nvPr/>
        </p:nvSpPr>
        <p:spPr>
          <a:xfrm>
            <a:off x="4508351" y="2330359"/>
            <a:ext cx="1685365" cy="369332"/>
          </a:xfrm>
          <a:prstGeom prst="rect">
            <a:avLst/>
          </a:prstGeom>
          <a:solidFill>
            <a:schemeClr val="bg1"/>
          </a:solidFill>
        </p:spPr>
        <p:txBody>
          <a:bodyPr wrap="square" rtlCol="0">
            <a:spAutoFit/>
          </a:bodyPr>
          <a:lstStyle/>
          <a:p>
            <a:pPr algn="ctr"/>
            <a:r>
              <a:rPr lang="en-GB" dirty="0"/>
              <a:t>Y-Axis</a:t>
            </a:r>
          </a:p>
        </p:txBody>
      </p:sp>
      <p:sp>
        <p:nvSpPr>
          <p:cNvPr id="106" name="TextBox 105">
            <a:extLst>
              <a:ext uri="{FF2B5EF4-FFF2-40B4-BE49-F238E27FC236}">
                <a16:creationId xmlns:a16="http://schemas.microsoft.com/office/drawing/2014/main" id="{FB84BEE6-602A-9829-AB1F-F0982D6E6752}"/>
              </a:ext>
            </a:extLst>
          </p:cNvPr>
          <p:cNvSpPr txBox="1"/>
          <p:nvPr/>
        </p:nvSpPr>
        <p:spPr>
          <a:xfrm>
            <a:off x="6227701" y="408998"/>
            <a:ext cx="5197699" cy="369332"/>
          </a:xfrm>
          <a:prstGeom prst="rect">
            <a:avLst/>
          </a:prstGeom>
          <a:solidFill>
            <a:schemeClr val="bg1"/>
          </a:solidFill>
        </p:spPr>
        <p:txBody>
          <a:bodyPr wrap="square" rtlCol="0">
            <a:spAutoFit/>
          </a:bodyPr>
          <a:lstStyle/>
          <a:p>
            <a:pPr algn="ctr"/>
            <a:r>
              <a:rPr lang="en-GB" dirty="0"/>
              <a:t>Linear Populations projected to a linear calculation</a:t>
            </a:r>
          </a:p>
        </p:txBody>
      </p:sp>
      <p:sp>
        <p:nvSpPr>
          <p:cNvPr id="107" name="TextBox 106">
            <a:extLst>
              <a:ext uri="{FF2B5EF4-FFF2-40B4-BE49-F238E27FC236}">
                <a16:creationId xmlns:a16="http://schemas.microsoft.com/office/drawing/2014/main" id="{796AD5E6-A33F-78A6-8206-3AF4027579BF}"/>
              </a:ext>
            </a:extLst>
          </p:cNvPr>
          <p:cNvSpPr txBox="1"/>
          <p:nvPr/>
        </p:nvSpPr>
        <p:spPr>
          <a:xfrm>
            <a:off x="0" y="1517844"/>
            <a:ext cx="6257511" cy="1077218"/>
          </a:xfrm>
          <a:prstGeom prst="rect">
            <a:avLst/>
          </a:prstGeom>
          <a:noFill/>
        </p:spPr>
        <p:txBody>
          <a:bodyPr wrap="square" rtlCol="0">
            <a:spAutoFit/>
          </a:bodyPr>
          <a:lstStyle/>
          <a:p>
            <a:r>
              <a:rPr lang="en-GB" sz="3200" dirty="0">
                <a:solidFill>
                  <a:schemeClr val="accent1"/>
                </a:solidFill>
              </a:rPr>
              <a:t>Dimension reduction discards </a:t>
            </a:r>
          </a:p>
          <a:p>
            <a:r>
              <a:rPr lang="en-GB" sz="3200" dirty="0">
                <a:solidFill>
                  <a:schemeClr val="accent1"/>
                </a:solidFill>
              </a:rPr>
              <a:t>redundant information</a:t>
            </a:r>
          </a:p>
        </p:txBody>
      </p:sp>
      <p:sp>
        <p:nvSpPr>
          <p:cNvPr id="109" name="TextBox 108">
            <a:extLst>
              <a:ext uri="{FF2B5EF4-FFF2-40B4-BE49-F238E27FC236}">
                <a16:creationId xmlns:a16="http://schemas.microsoft.com/office/drawing/2014/main" id="{D6473A01-DE5A-72C5-A2B7-364E145AD124}"/>
              </a:ext>
            </a:extLst>
          </p:cNvPr>
          <p:cNvSpPr txBox="1"/>
          <p:nvPr/>
        </p:nvSpPr>
        <p:spPr>
          <a:xfrm>
            <a:off x="70600" y="3293806"/>
            <a:ext cx="5227947" cy="830997"/>
          </a:xfrm>
          <a:prstGeom prst="rect">
            <a:avLst/>
          </a:prstGeom>
          <a:noFill/>
        </p:spPr>
        <p:txBody>
          <a:bodyPr wrap="square" rtlCol="0">
            <a:spAutoFit/>
          </a:bodyPr>
          <a:lstStyle/>
          <a:p>
            <a:r>
              <a:rPr lang="en-GB" sz="2400" dirty="0"/>
              <a:t>The Population progression through X and Y axes is the </a:t>
            </a:r>
            <a:r>
              <a:rPr lang="en-GB" sz="2400" b="1" dirty="0"/>
              <a:t>redundant</a:t>
            </a:r>
            <a:r>
              <a:rPr lang="en-GB" sz="2400" dirty="0"/>
              <a:t> information  </a:t>
            </a:r>
          </a:p>
        </p:txBody>
      </p:sp>
      <p:sp>
        <p:nvSpPr>
          <p:cNvPr id="110" name="TextBox 109">
            <a:extLst>
              <a:ext uri="{FF2B5EF4-FFF2-40B4-BE49-F238E27FC236}">
                <a16:creationId xmlns:a16="http://schemas.microsoft.com/office/drawing/2014/main" id="{CD948D84-9AFC-2172-504E-00A190A24F1D}"/>
              </a:ext>
            </a:extLst>
          </p:cNvPr>
          <p:cNvSpPr txBox="1"/>
          <p:nvPr/>
        </p:nvSpPr>
        <p:spPr>
          <a:xfrm>
            <a:off x="70600" y="4679367"/>
            <a:ext cx="5227947" cy="830997"/>
          </a:xfrm>
          <a:prstGeom prst="rect">
            <a:avLst/>
          </a:prstGeom>
          <a:noFill/>
        </p:spPr>
        <p:txBody>
          <a:bodyPr wrap="square" rtlCol="0">
            <a:spAutoFit/>
          </a:bodyPr>
          <a:lstStyle/>
          <a:p>
            <a:r>
              <a:rPr lang="en-GB" sz="2400" dirty="0"/>
              <a:t>Degree of Separation from each other is the relevant information</a:t>
            </a:r>
          </a:p>
        </p:txBody>
      </p:sp>
      <p:sp>
        <p:nvSpPr>
          <p:cNvPr id="111" name="TextBox 110">
            <a:extLst>
              <a:ext uri="{FF2B5EF4-FFF2-40B4-BE49-F238E27FC236}">
                <a16:creationId xmlns:a16="http://schemas.microsoft.com/office/drawing/2014/main" id="{F5134C65-EB37-8E24-4A10-AA7E49F75683}"/>
              </a:ext>
            </a:extLst>
          </p:cNvPr>
          <p:cNvSpPr txBox="1"/>
          <p:nvPr/>
        </p:nvSpPr>
        <p:spPr>
          <a:xfrm>
            <a:off x="7996519" y="6497997"/>
            <a:ext cx="2450873" cy="369332"/>
          </a:xfrm>
          <a:prstGeom prst="rect">
            <a:avLst/>
          </a:prstGeom>
          <a:solidFill>
            <a:schemeClr val="bg1"/>
          </a:solidFill>
        </p:spPr>
        <p:txBody>
          <a:bodyPr wrap="square" rtlCol="0">
            <a:spAutoFit/>
          </a:bodyPr>
          <a:lstStyle/>
          <a:p>
            <a:pPr algn="ctr"/>
            <a:r>
              <a:rPr lang="en-GB" dirty="0"/>
              <a:t>Clear separation </a:t>
            </a:r>
          </a:p>
        </p:txBody>
      </p:sp>
    </p:spTree>
    <p:extLst>
      <p:ext uri="{BB962C8B-B14F-4D97-AF65-F5344CB8AC3E}">
        <p14:creationId xmlns:p14="http://schemas.microsoft.com/office/powerpoint/2010/main" val="366549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F3AD8-561A-25B9-CCB2-B2005E846F12}"/>
              </a:ext>
            </a:extLst>
          </p:cNvPr>
          <p:cNvSpPr txBox="1"/>
          <p:nvPr/>
        </p:nvSpPr>
        <p:spPr>
          <a:xfrm>
            <a:off x="238539" y="214373"/>
            <a:ext cx="8181561" cy="646331"/>
          </a:xfrm>
          <a:prstGeom prst="rect">
            <a:avLst/>
          </a:prstGeom>
          <a:noFill/>
        </p:spPr>
        <p:txBody>
          <a:bodyPr wrap="square" rtlCol="0">
            <a:spAutoFit/>
          </a:bodyPr>
          <a:lstStyle/>
          <a:p>
            <a:r>
              <a:rPr lang="en-GB" sz="3600" dirty="0"/>
              <a:t>Linear vs Non Linear</a:t>
            </a:r>
          </a:p>
        </p:txBody>
      </p:sp>
      <p:cxnSp>
        <p:nvCxnSpPr>
          <p:cNvPr id="4" name="Straight Arrow Connector 3">
            <a:extLst>
              <a:ext uri="{FF2B5EF4-FFF2-40B4-BE49-F238E27FC236}">
                <a16:creationId xmlns:a16="http://schemas.microsoft.com/office/drawing/2014/main" id="{17EB1BAF-CFDA-1E25-59DA-808321320226}"/>
              </a:ext>
            </a:extLst>
          </p:cNvPr>
          <p:cNvCxnSpPr>
            <a:cxnSpLocks/>
          </p:cNvCxnSpPr>
          <p:nvPr/>
        </p:nvCxnSpPr>
        <p:spPr>
          <a:xfrm flipV="1">
            <a:off x="5423647" y="479533"/>
            <a:ext cx="0" cy="47737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0B4DDF0-81E8-0EC5-043E-530CC8D2581D}"/>
              </a:ext>
            </a:extLst>
          </p:cNvPr>
          <p:cNvCxnSpPr>
            <a:cxnSpLocks/>
          </p:cNvCxnSpPr>
          <p:nvPr/>
        </p:nvCxnSpPr>
        <p:spPr>
          <a:xfrm>
            <a:off x="5423647" y="5253317"/>
            <a:ext cx="64702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37DB24-B58E-92D1-948C-508FCE6185DA}"/>
              </a:ext>
            </a:extLst>
          </p:cNvPr>
          <p:cNvCxnSpPr>
            <a:cxnSpLocks/>
          </p:cNvCxnSpPr>
          <p:nvPr/>
        </p:nvCxnSpPr>
        <p:spPr>
          <a:xfrm flipV="1">
            <a:off x="5649590" y="2854255"/>
            <a:ext cx="6244333" cy="7674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5BA6361-73DD-25B6-28E4-710A09EBFC9A}"/>
              </a:ext>
            </a:extLst>
          </p:cNvPr>
          <p:cNvSpPr/>
          <p:nvPr/>
        </p:nvSpPr>
        <p:spPr>
          <a:xfrm rot="21075499">
            <a:off x="6060142" y="4025063"/>
            <a:ext cx="871818" cy="842675"/>
          </a:xfrm>
          <a:prstGeom prst="ellipse">
            <a:avLst/>
          </a:prstGeom>
          <a:solidFill>
            <a:schemeClr val="accent6">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30" name="Oval 29">
            <a:extLst>
              <a:ext uri="{FF2B5EF4-FFF2-40B4-BE49-F238E27FC236}">
                <a16:creationId xmlns:a16="http://schemas.microsoft.com/office/drawing/2014/main" id="{F1FFFE71-CDD6-5AAD-1EFB-96C9296F5960}"/>
              </a:ext>
            </a:extLst>
          </p:cNvPr>
          <p:cNvSpPr/>
          <p:nvPr/>
        </p:nvSpPr>
        <p:spPr>
          <a:xfrm rot="20570666">
            <a:off x="6697875" y="2242071"/>
            <a:ext cx="871818" cy="842675"/>
          </a:xfrm>
          <a:prstGeom prst="ellipse">
            <a:avLst/>
          </a:prstGeom>
          <a:solidFill>
            <a:schemeClr val="accent2">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31" name="Oval 30">
            <a:extLst>
              <a:ext uri="{FF2B5EF4-FFF2-40B4-BE49-F238E27FC236}">
                <a16:creationId xmlns:a16="http://schemas.microsoft.com/office/drawing/2014/main" id="{ED77FD3F-690C-2327-7879-4B0D964867E7}"/>
              </a:ext>
            </a:extLst>
          </p:cNvPr>
          <p:cNvSpPr/>
          <p:nvPr/>
        </p:nvSpPr>
        <p:spPr>
          <a:xfrm>
            <a:off x="8410105" y="3621743"/>
            <a:ext cx="871818" cy="842675"/>
          </a:xfrm>
          <a:prstGeom prst="ellipse">
            <a:avLst/>
          </a:prstGeom>
          <a:solidFill>
            <a:srgbClr val="FF8AD8"/>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
        <p:nvSpPr>
          <p:cNvPr id="32" name="Oval 31">
            <a:extLst>
              <a:ext uri="{FF2B5EF4-FFF2-40B4-BE49-F238E27FC236}">
                <a16:creationId xmlns:a16="http://schemas.microsoft.com/office/drawing/2014/main" id="{B7553341-0A3A-BEB8-4507-7B887C85FFAD}"/>
              </a:ext>
            </a:extLst>
          </p:cNvPr>
          <p:cNvSpPr/>
          <p:nvPr/>
        </p:nvSpPr>
        <p:spPr>
          <a:xfrm rot="20768345">
            <a:off x="10079781" y="3162310"/>
            <a:ext cx="871818" cy="842675"/>
          </a:xfrm>
          <a:prstGeom prst="ellipse">
            <a:avLst/>
          </a:prstGeom>
          <a:solidFill>
            <a:srgbClr val="7030A0"/>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33" name="Oval 32">
            <a:extLst>
              <a:ext uri="{FF2B5EF4-FFF2-40B4-BE49-F238E27FC236}">
                <a16:creationId xmlns:a16="http://schemas.microsoft.com/office/drawing/2014/main" id="{F502F0AE-9029-DBBC-38CE-08429D191ED8}"/>
              </a:ext>
            </a:extLst>
          </p:cNvPr>
          <p:cNvSpPr/>
          <p:nvPr/>
        </p:nvSpPr>
        <p:spPr>
          <a:xfrm rot="20864431">
            <a:off x="9354443" y="1537567"/>
            <a:ext cx="871818" cy="842675"/>
          </a:xfrm>
          <a:prstGeom prst="ellipse">
            <a:avLst/>
          </a:prstGeom>
          <a:solidFill>
            <a:schemeClr val="accent4">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cxnSp>
        <p:nvCxnSpPr>
          <p:cNvPr id="43" name="Straight Arrow Connector 42">
            <a:extLst>
              <a:ext uri="{FF2B5EF4-FFF2-40B4-BE49-F238E27FC236}">
                <a16:creationId xmlns:a16="http://schemas.microsoft.com/office/drawing/2014/main" id="{530E22EC-03B1-37DF-2E65-3E37F7FE2213}"/>
              </a:ext>
            </a:extLst>
          </p:cNvPr>
          <p:cNvCxnSpPr>
            <a:cxnSpLocks/>
            <a:stCxn id="14" idx="2"/>
          </p:cNvCxnSpPr>
          <p:nvPr/>
        </p:nvCxnSpPr>
        <p:spPr>
          <a:xfrm flipH="1" flipV="1">
            <a:off x="5916707" y="3583648"/>
            <a:ext cx="148499" cy="9290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AADDD85-CE29-19CA-77E5-789490301BA0}"/>
              </a:ext>
            </a:extLst>
          </p:cNvPr>
          <p:cNvCxnSpPr>
            <a:cxnSpLocks/>
            <a:stCxn id="14" idx="6"/>
          </p:cNvCxnSpPr>
          <p:nvPr/>
        </p:nvCxnSpPr>
        <p:spPr>
          <a:xfrm flipH="1" flipV="1">
            <a:off x="6778259" y="3499233"/>
            <a:ext cx="148637" cy="8809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0CE575-DE88-A302-F728-EDDD69C7FD0C}"/>
              </a:ext>
            </a:extLst>
          </p:cNvPr>
          <p:cNvCxnSpPr>
            <a:cxnSpLocks/>
            <a:stCxn id="30" idx="2"/>
          </p:cNvCxnSpPr>
          <p:nvPr/>
        </p:nvCxnSpPr>
        <p:spPr>
          <a:xfrm>
            <a:off x="6717270" y="2791988"/>
            <a:ext cx="139847" cy="66522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57CF84-74C2-0C5E-7624-BA5FB06EED5C}"/>
              </a:ext>
            </a:extLst>
          </p:cNvPr>
          <p:cNvCxnSpPr>
            <a:cxnSpLocks/>
            <a:stCxn id="30" idx="6"/>
          </p:cNvCxnSpPr>
          <p:nvPr/>
        </p:nvCxnSpPr>
        <p:spPr>
          <a:xfrm>
            <a:off x="7550298" y="2534830"/>
            <a:ext cx="160139" cy="82119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439D7A-F9E4-E23F-6E60-142B7B2139D4}"/>
              </a:ext>
            </a:extLst>
          </p:cNvPr>
          <p:cNvCxnSpPr>
            <a:cxnSpLocks/>
            <a:stCxn id="29" idx="2"/>
          </p:cNvCxnSpPr>
          <p:nvPr/>
        </p:nvCxnSpPr>
        <p:spPr>
          <a:xfrm>
            <a:off x="7558204" y="1574062"/>
            <a:ext cx="381147" cy="176951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9A2CE21-F0A8-3479-E6B7-5B379CF6C300}"/>
              </a:ext>
            </a:extLst>
          </p:cNvPr>
          <p:cNvCxnSpPr>
            <a:cxnSpLocks/>
          </p:cNvCxnSpPr>
          <p:nvPr/>
        </p:nvCxnSpPr>
        <p:spPr>
          <a:xfrm>
            <a:off x="8404770" y="1356343"/>
            <a:ext cx="397503" cy="187622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AC1ABF-A684-52F0-6E68-EFF1B781C4A3}"/>
              </a:ext>
            </a:extLst>
          </p:cNvPr>
          <p:cNvSpPr/>
          <p:nvPr/>
        </p:nvSpPr>
        <p:spPr>
          <a:xfrm rot="20865135">
            <a:off x="7548282" y="1060251"/>
            <a:ext cx="871818" cy="842675"/>
          </a:xfrm>
          <a:prstGeom prst="ellipse">
            <a:avLst/>
          </a:prstGeom>
          <a:solidFill>
            <a:schemeClr val="accent1">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cxnSp>
        <p:nvCxnSpPr>
          <p:cNvPr id="64" name="Straight Arrow Connector 63">
            <a:extLst>
              <a:ext uri="{FF2B5EF4-FFF2-40B4-BE49-F238E27FC236}">
                <a16:creationId xmlns:a16="http://schemas.microsoft.com/office/drawing/2014/main" id="{547C2733-70F3-24B4-5E6D-AD6FE658EF54}"/>
              </a:ext>
            </a:extLst>
          </p:cNvPr>
          <p:cNvCxnSpPr>
            <a:cxnSpLocks/>
            <a:stCxn id="33" idx="2"/>
          </p:cNvCxnSpPr>
          <p:nvPr/>
        </p:nvCxnSpPr>
        <p:spPr>
          <a:xfrm>
            <a:off x="9364384" y="2051466"/>
            <a:ext cx="257048" cy="10392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CA74431-5F24-69D8-5DDB-4164CCFB3F55}"/>
              </a:ext>
            </a:extLst>
          </p:cNvPr>
          <p:cNvCxnSpPr>
            <a:cxnSpLocks/>
            <a:stCxn id="33" idx="6"/>
          </p:cNvCxnSpPr>
          <p:nvPr/>
        </p:nvCxnSpPr>
        <p:spPr>
          <a:xfrm>
            <a:off x="10216321" y="1866344"/>
            <a:ext cx="277488" cy="111438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530CF9E-0237-CBB3-F7D4-0D131F9E0825}"/>
              </a:ext>
            </a:extLst>
          </p:cNvPr>
          <p:cNvCxnSpPr>
            <a:cxnSpLocks/>
            <a:stCxn id="31" idx="2"/>
          </p:cNvCxnSpPr>
          <p:nvPr/>
        </p:nvCxnSpPr>
        <p:spPr>
          <a:xfrm flipH="1" flipV="1">
            <a:off x="8292837" y="3305187"/>
            <a:ext cx="117268" cy="73789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85ABEA1-D80D-C41D-8889-B996923461E4}"/>
              </a:ext>
            </a:extLst>
          </p:cNvPr>
          <p:cNvCxnSpPr>
            <a:cxnSpLocks/>
            <a:stCxn id="31" idx="6"/>
          </p:cNvCxnSpPr>
          <p:nvPr/>
        </p:nvCxnSpPr>
        <p:spPr>
          <a:xfrm flipH="1" flipV="1">
            <a:off x="9110299" y="3194579"/>
            <a:ext cx="171624" cy="8485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F18D866-6264-67AC-AAE9-046BC04B4AE1}"/>
              </a:ext>
            </a:extLst>
          </p:cNvPr>
          <p:cNvCxnSpPr>
            <a:cxnSpLocks/>
            <a:stCxn id="32" idx="6"/>
          </p:cNvCxnSpPr>
          <p:nvPr/>
        </p:nvCxnSpPr>
        <p:spPr>
          <a:xfrm flipH="1" flipV="1">
            <a:off x="10847295" y="2985911"/>
            <a:ext cx="91611" cy="4933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0E00FA-C0A0-18D1-224C-C0577FF5D4DD}"/>
              </a:ext>
            </a:extLst>
          </p:cNvPr>
          <p:cNvCxnSpPr>
            <a:cxnSpLocks/>
          </p:cNvCxnSpPr>
          <p:nvPr/>
        </p:nvCxnSpPr>
        <p:spPr>
          <a:xfrm flipH="1" flipV="1">
            <a:off x="9988810" y="3116700"/>
            <a:ext cx="90971" cy="53015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FD4E3FD-D0EA-69B0-0F90-55BFD06FC5EB}"/>
              </a:ext>
            </a:extLst>
          </p:cNvPr>
          <p:cNvSpPr txBox="1"/>
          <p:nvPr/>
        </p:nvSpPr>
        <p:spPr>
          <a:xfrm>
            <a:off x="7566248" y="5009963"/>
            <a:ext cx="1685365" cy="369332"/>
          </a:xfrm>
          <a:prstGeom prst="rect">
            <a:avLst/>
          </a:prstGeom>
          <a:solidFill>
            <a:schemeClr val="bg1"/>
          </a:solidFill>
        </p:spPr>
        <p:txBody>
          <a:bodyPr wrap="square" rtlCol="0">
            <a:spAutoFit/>
          </a:bodyPr>
          <a:lstStyle/>
          <a:p>
            <a:pPr algn="ctr"/>
            <a:r>
              <a:rPr lang="en-GB" dirty="0"/>
              <a:t>X-Axis</a:t>
            </a:r>
          </a:p>
        </p:txBody>
      </p:sp>
      <p:sp>
        <p:nvSpPr>
          <p:cNvPr id="105" name="TextBox 104">
            <a:extLst>
              <a:ext uri="{FF2B5EF4-FFF2-40B4-BE49-F238E27FC236}">
                <a16:creationId xmlns:a16="http://schemas.microsoft.com/office/drawing/2014/main" id="{7F28A97D-8872-F5FE-C079-DDF395C3C6D3}"/>
              </a:ext>
            </a:extLst>
          </p:cNvPr>
          <p:cNvSpPr txBox="1"/>
          <p:nvPr/>
        </p:nvSpPr>
        <p:spPr>
          <a:xfrm>
            <a:off x="4508351" y="2330359"/>
            <a:ext cx="1685365" cy="369332"/>
          </a:xfrm>
          <a:prstGeom prst="rect">
            <a:avLst/>
          </a:prstGeom>
          <a:solidFill>
            <a:schemeClr val="bg1"/>
          </a:solidFill>
        </p:spPr>
        <p:txBody>
          <a:bodyPr wrap="square" rtlCol="0">
            <a:spAutoFit/>
          </a:bodyPr>
          <a:lstStyle/>
          <a:p>
            <a:pPr algn="ctr"/>
            <a:r>
              <a:rPr lang="en-GB" dirty="0"/>
              <a:t>Y-Axis</a:t>
            </a:r>
          </a:p>
        </p:txBody>
      </p:sp>
      <p:sp>
        <p:nvSpPr>
          <p:cNvPr id="106" name="TextBox 105">
            <a:extLst>
              <a:ext uri="{FF2B5EF4-FFF2-40B4-BE49-F238E27FC236}">
                <a16:creationId xmlns:a16="http://schemas.microsoft.com/office/drawing/2014/main" id="{FB84BEE6-602A-9829-AB1F-F0982D6E6752}"/>
              </a:ext>
            </a:extLst>
          </p:cNvPr>
          <p:cNvSpPr txBox="1"/>
          <p:nvPr/>
        </p:nvSpPr>
        <p:spPr>
          <a:xfrm>
            <a:off x="6227701" y="408998"/>
            <a:ext cx="5197699" cy="369332"/>
          </a:xfrm>
          <a:prstGeom prst="rect">
            <a:avLst/>
          </a:prstGeom>
          <a:solidFill>
            <a:schemeClr val="bg1"/>
          </a:solidFill>
        </p:spPr>
        <p:txBody>
          <a:bodyPr wrap="square" rtlCol="0">
            <a:spAutoFit/>
          </a:bodyPr>
          <a:lstStyle/>
          <a:p>
            <a:pPr algn="ctr"/>
            <a:r>
              <a:rPr lang="en-GB" dirty="0"/>
              <a:t>Linear Populations projected to a linear calculation</a:t>
            </a:r>
          </a:p>
        </p:txBody>
      </p:sp>
      <p:sp>
        <p:nvSpPr>
          <p:cNvPr id="107" name="TextBox 106">
            <a:extLst>
              <a:ext uri="{FF2B5EF4-FFF2-40B4-BE49-F238E27FC236}">
                <a16:creationId xmlns:a16="http://schemas.microsoft.com/office/drawing/2014/main" id="{796AD5E6-A33F-78A6-8206-3AF4027579BF}"/>
              </a:ext>
            </a:extLst>
          </p:cNvPr>
          <p:cNvSpPr txBox="1"/>
          <p:nvPr/>
        </p:nvSpPr>
        <p:spPr>
          <a:xfrm>
            <a:off x="1" y="1517844"/>
            <a:ext cx="5298546" cy="1569660"/>
          </a:xfrm>
          <a:prstGeom prst="rect">
            <a:avLst/>
          </a:prstGeom>
          <a:noFill/>
        </p:spPr>
        <p:txBody>
          <a:bodyPr wrap="square" rtlCol="0">
            <a:spAutoFit/>
          </a:bodyPr>
          <a:lstStyle/>
          <a:p>
            <a:r>
              <a:rPr lang="en-GB" sz="3200" dirty="0">
                <a:solidFill>
                  <a:schemeClr val="accent1"/>
                </a:solidFill>
              </a:rPr>
              <a:t>Flow cytometry population tend to clump in spiral formation</a:t>
            </a:r>
          </a:p>
        </p:txBody>
      </p:sp>
      <p:sp>
        <p:nvSpPr>
          <p:cNvPr id="109" name="TextBox 108">
            <a:extLst>
              <a:ext uri="{FF2B5EF4-FFF2-40B4-BE49-F238E27FC236}">
                <a16:creationId xmlns:a16="http://schemas.microsoft.com/office/drawing/2014/main" id="{D6473A01-DE5A-72C5-A2B7-364E145AD124}"/>
              </a:ext>
            </a:extLst>
          </p:cNvPr>
          <p:cNvSpPr txBox="1"/>
          <p:nvPr/>
        </p:nvSpPr>
        <p:spPr>
          <a:xfrm>
            <a:off x="70600" y="3497006"/>
            <a:ext cx="5227947" cy="830997"/>
          </a:xfrm>
          <a:prstGeom prst="rect">
            <a:avLst/>
          </a:prstGeom>
          <a:noFill/>
        </p:spPr>
        <p:txBody>
          <a:bodyPr wrap="square" rtlCol="0">
            <a:spAutoFit/>
          </a:bodyPr>
          <a:lstStyle/>
          <a:p>
            <a:r>
              <a:rPr lang="en-GB" sz="2400" dirty="0"/>
              <a:t>Linear Dimension reduction techniques (</a:t>
            </a:r>
            <a:r>
              <a:rPr lang="en-GB" sz="2400" dirty="0" err="1"/>
              <a:t>e.g</a:t>
            </a:r>
            <a:r>
              <a:rPr lang="en-GB" sz="2400" dirty="0"/>
              <a:t> PCA) can struggle o separate these.  </a:t>
            </a:r>
          </a:p>
        </p:txBody>
      </p:sp>
      <p:cxnSp>
        <p:nvCxnSpPr>
          <p:cNvPr id="3" name="Straight Connector 2">
            <a:extLst>
              <a:ext uri="{FF2B5EF4-FFF2-40B4-BE49-F238E27FC236}">
                <a16:creationId xmlns:a16="http://schemas.microsoft.com/office/drawing/2014/main" id="{93FB4911-F3CA-FCB6-01BB-DDA08CA108ED}"/>
              </a:ext>
            </a:extLst>
          </p:cNvPr>
          <p:cNvCxnSpPr>
            <a:cxnSpLocks/>
          </p:cNvCxnSpPr>
          <p:nvPr/>
        </p:nvCxnSpPr>
        <p:spPr>
          <a:xfrm flipV="1">
            <a:off x="5649590" y="5849509"/>
            <a:ext cx="6542410" cy="7205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0151E74-85C7-0024-5BCD-1C91E7EAA3D2}"/>
              </a:ext>
            </a:extLst>
          </p:cNvPr>
          <p:cNvSpPr/>
          <p:nvPr/>
        </p:nvSpPr>
        <p:spPr>
          <a:xfrm>
            <a:off x="6041793" y="5510364"/>
            <a:ext cx="871818" cy="842675"/>
          </a:xfrm>
          <a:prstGeom prst="ellipse">
            <a:avLst/>
          </a:prstGeom>
          <a:solidFill>
            <a:schemeClr val="accent6">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6" name="Oval 5">
            <a:extLst>
              <a:ext uri="{FF2B5EF4-FFF2-40B4-BE49-F238E27FC236}">
                <a16:creationId xmlns:a16="http://schemas.microsoft.com/office/drawing/2014/main" id="{613F929D-3C24-6E5C-903A-0AC72DFCDC65}"/>
              </a:ext>
            </a:extLst>
          </p:cNvPr>
          <p:cNvSpPr/>
          <p:nvPr/>
        </p:nvSpPr>
        <p:spPr>
          <a:xfrm>
            <a:off x="7085957" y="5501543"/>
            <a:ext cx="871818" cy="842675"/>
          </a:xfrm>
          <a:prstGeom prst="ellipse">
            <a:avLst/>
          </a:prstGeom>
          <a:solidFill>
            <a:schemeClr val="accent2">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8" name="Oval 7">
            <a:extLst>
              <a:ext uri="{FF2B5EF4-FFF2-40B4-BE49-F238E27FC236}">
                <a16:creationId xmlns:a16="http://schemas.microsoft.com/office/drawing/2014/main" id="{7CC293A8-D562-944D-56E2-EAD82D01B979}"/>
              </a:ext>
            </a:extLst>
          </p:cNvPr>
          <p:cNvSpPr/>
          <p:nvPr/>
        </p:nvSpPr>
        <p:spPr>
          <a:xfrm>
            <a:off x="8455812" y="5483905"/>
            <a:ext cx="871818" cy="842675"/>
          </a:xfrm>
          <a:prstGeom prst="ellipse">
            <a:avLst/>
          </a:prstGeom>
          <a:solidFill>
            <a:srgbClr val="FF8AD8"/>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
        <p:nvSpPr>
          <p:cNvPr id="9" name="Oval 8">
            <a:extLst>
              <a:ext uri="{FF2B5EF4-FFF2-40B4-BE49-F238E27FC236}">
                <a16:creationId xmlns:a16="http://schemas.microsoft.com/office/drawing/2014/main" id="{32A33ACF-68BC-79C9-F5D2-AA9CEE799728}"/>
              </a:ext>
            </a:extLst>
          </p:cNvPr>
          <p:cNvSpPr/>
          <p:nvPr/>
        </p:nvSpPr>
        <p:spPr>
          <a:xfrm>
            <a:off x="10463167" y="5466267"/>
            <a:ext cx="871818" cy="842675"/>
          </a:xfrm>
          <a:prstGeom prst="ellipse">
            <a:avLst/>
          </a:prstGeom>
          <a:solidFill>
            <a:schemeClr val="accent4">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sp>
        <p:nvSpPr>
          <p:cNvPr id="10" name="Oval 9">
            <a:extLst>
              <a:ext uri="{FF2B5EF4-FFF2-40B4-BE49-F238E27FC236}">
                <a16:creationId xmlns:a16="http://schemas.microsoft.com/office/drawing/2014/main" id="{269EC6B4-2003-3CBA-86BD-6D46F4BDDDEB}"/>
              </a:ext>
            </a:extLst>
          </p:cNvPr>
          <p:cNvSpPr/>
          <p:nvPr/>
        </p:nvSpPr>
        <p:spPr>
          <a:xfrm>
            <a:off x="10213585" y="5475086"/>
            <a:ext cx="871818" cy="842675"/>
          </a:xfrm>
          <a:prstGeom prst="ellipse">
            <a:avLst/>
          </a:prstGeom>
          <a:solidFill>
            <a:srgbClr val="7030A0"/>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11" name="Oval 10">
            <a:extLst>
              <a:ext uri="{FF2B5EF4-FFF2-40B4-BE49-F238E27FC236}">
                <a16:creationId xmlns:a16="http://schemas.microsoft.com/office/drawing/2014/main" id="{D21418D5-706B-A71A-D513-FA52A42CFEA5}"/>
              </a:ext>
            </a:extLst>
          </p:cNvPr>
          <p:cNvSpPr/>
          <p:nvPr/>
        </p:nvSpPr>
        <p:spPr>
          <a:xfrm>
            <a:off x="8160056" y="5492724"/>
            <a:ext cx="871818" cy="842675"/>
          </a:xfrm>
          <a:prstGeom prst="ellipse">
            <a:avLst/>
          </a:prstGeom>
          <a:solidFill>
            <a:schemeClr val="accent1">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13" name="TextBox 12">
            <a:extLst>
              <a:ext uri="{FF2B5EF4-FFF2-40B4-BE49-F238E27FC236}">
                <a16:creationId xmlns:a16="http://schemas.microsoft.com/office/drawing/2014/main" id="{4D5798F7-5FD3-6A5F-710A-751127684EB5}"/>
              </a:ext>
            </a:extLst>
          </p:cNvPr>
          <p:cNvSpPr txBox="1"/>
          <p:nvPr/>
        </p:nvSpPr>
        <p:spPr>
          <a:xfrm>
            <a:off x="7513919" y="6497997"/>
            <a:ext cx="2450873" cy="369332"/>
          </a:xfrm>
          <a:prstGeom prst="rect">
            <a:avLst/>
          </a:prstGeom>
          <a:solidFill>
            <a:schemeClr val="bg1"/>
          </a:solidFill>
        </p:spPr>
        <p:txBody>
          <a:bodyPr wrap="square" rtlCol="0">
            <a:spAutoFit/>
          </a:bodyPr>
          <a:lstStyle/>
          <a:p>
            <a:pPr algn="ctr"/>
            <a:r>
              <a:rPr lang="en-GB" dirty="0"/>
              <a:t>No Clear separation </a:t>
            </a:r>
          </a:p>
        </p:txBody>
      </p:sp>
    </p:spTree>
    <p:extLst>
      <p:ext uri="{BB962C8B-B14F-4D97-AF65-F5344CB8AC3E}">
        <p14:creationId xmlns:p14="http://schemas.microsoft.com/office/powerpoint/2010/main" val="24926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F3AD8-561A-25B9-CCB2-B2005E846F12}"/>
              </a:ext>
            </a:extLst>
          </p:cNvPr>
          <p:cNvSpPr txBox="1"/>
          <p:nvPr/>
        </p:nvSpPr>
        <p:spPr>
          <a:xfrm>
            <a:off x="238539" y="214373"/>
            <a:ext cx="8181561" cy="646331"/>
          </a:xfrm>
          <a:prstGeom prst="rect">
            <a:avLst/>
          </a:prstGeom>
          <a:noFill/>
        </p:spPr>
        <p:txBody>
          <a:bodyPr wrap="square" rtlCol="0">
            <a:spAutoFit/>
          </a:bodyPr>
          <a:lstStyle/>
          <a:p>
            <a:r>
              <a:rPr lang="en-GB" sz="3600" dirty="0"/>
              <a:t>Linear vs Non Linear</a:t>
            </a:r>
          </a:p>
        </p:txBody>
      </p:sp>
      <p:cxnSp>
        <p:nvCxnSpPr>
          <p:cNvPr id="4" name="Straight Arrow Connector 3">
            <a:extLst>
              <a:ext uri="{FF2B5EF4-FFF2-40B4-BE49-F238E27FC236}">
                <a16:creationId xmlns:a16="http://schemas.microsoft.com/office/drawing/2014/main" id="{17EB1BAF-CFDA-1E25-59DA-808321320226}"/>
              </a:ext>
            </a:extLst>
          </p:cNvPr>
          <p:cNvCxnSpPr>
            <a:cxnSpLocks/>
          </p:cNvCxnSpPr>
          <p:nvPr/>
        </p:nvCxnSpPr>
        <p:spPr>
          <a:xfrm flipV="1">
            <a:off x="5423647" y="479533"/>
            <a:ext cx="0" cy="47737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0B4DDF0-81E8-0EC5-043E-530CC8D2581D}"/>
              </a:ext>
            </a:extLst>
          </p:cNvPr>
          <p:cNvCxnSpPr>
            <a:cxnSpLocks/>
          </p:cNvCxnSpPr>
          <p:nvPr/>
        </p:nvCxnSpPr>
        <p:spPr>
          <a:xfrm>
            <a:off x="5423647" y="5253317"/>
            <a:ext cx="64702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5BA6361-73DD-25B6-28E4-710A09EBFC9A}"/>
              </a:ext>
            </a:extLst>
          </p:cNvPr>
          <p:cNvSpPr/>
          <p:nvPr/>
        </p:nvSpPr>
        <p:spPr>
          <a:xfrm>
            <a:off x="5847602" y="3962728"/>
            <a:ext cx="871818" cy="842675"/>
          </a:xfrm>
          <a:prstGeom prst="ellipse">
            <a:avLst/>
          </a:prstGeom>
          <a:solidFill>
            <a:schemeClr val="accent6">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30" name="Oval 29">
            <a:extLst>
              <a:ext uri="{FF2B5EF4-FFF2-40B4-BE49-F238E27FC236}">
                <a16:creationId xmlns:a16="http://schemas.microsoft.com/office/drawing/2014/main" id="{F1FFFE71-CDD6-5AAD-1EFB-96C9296F5960}"/>
              </a:ext>
            </a:extLst>
          </p:cNvPr>
          <p:cNvSpPr/>
          <p:nvPr/>
        </p:nvSpPr>
        <p:spPr>
          <a:xfrm>
            <a:off x="6309316" y="2515914"/>
            <a:ext cx="871818" cy="842675"/>
          </a:xfrm>
          <a:prstGeom prst="ellipse">
            <a:avLst/>
          </a:prstGeom>
          <a:solidFill>
            <a:schemeClr val="accent2">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31" name="Oval 30">
            <a:extLst>
              <a:ext uri="{FF2B5EF4-FFF2-40B4-BE49-F238E27FC236}">
                <a16:creationId xmlns:a16="http://schemas.microsoft.com/office/drawing/2014/main" id="{ED77FD3F-690C-2327-7879-4B0D964867E7}"/>
              </a:ext>
            </a:extLst>
          </p:cNvPr>
          <p:cNvSpPr/>
          <p:nvPr/>
        </p:nvSpPr>
        <p:spPr>
          <a:xfrm rot="21003514">
            <a:off x="9148168" y="3675708"/>
            <a:ext cx="871818" cy="842675"/>
          </a:xfrm>
          <a:prstGeom prst="ellipse">
            <a:avLst/>
          </a:prstGeom>
          <a:solidFill>
            <a:srgbClr val="FF8AD8"/>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
        <p:nvSpPr>
          <p:cNvPr id="32" name="Oval 31">
            <a:extLst>
              <a:ext uri="{FF2B5EF4-FFF2-40B4-BE49-F238E27FC236}">
                <a16:creationId xmlns:a16="http://schemas.microsoft.com/office/drawing/2014/main" id="{B7553341-0A3A-BEB8-4507-7B887C85FFAD}"/>
              </a:ext>
            </a:extLst>
          </p:cNvPr>
          <p:cNvSpPr/>
          <p:nvPr/>
        </p:nvSpPr>
        <p:spPr>
          <a:xfrm rot="20768345">
            <a:off x="10465803" y="3116986"/>
            <a:ext cx="871818" cy="842675"/>
          </a:xfrm>
          <a:prstGeom prst="ellipse">
            <a:avLst/>
          </a:prstGeom>
          <a:solidFill>
            <a:srgbClr val="7030A0"/>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cxnSp>
        <p:nvCxnSpPr>
          <p:cNvPr id="43" name="Straight Arrow Connector 42">
            <a:extLst>
              <a:ext uri="{FF2B5EF4-FFF2-40B4-BE49-F238E27FC236}">
                <a16:creationId xmlns:a16="http://schemas.microsoft.com/office/drawing/2014/main" id="{530E22EC-03B1-37DF-2E65-3E37F7FE2213}"/>
              </a:ext>
            </a:extLst>
          </p:cNvPr>
          <p:cNvCxnSpPr>
            <a:cxnSpLocks/>
            <a:stCxn id="14" idx="0"/>
          </p:cNvCxnSpPr>
          <p:nvPr/>
        </p:nvCxnSpPr>
        <p:spPr>
          <a:xfrm>
            <a:off x="6283511" y="3962728"/>
            <a:ext cx="996785" cy="65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AADDD85-CE29-19CA-77E5-789490301BA0}"/>
              </a:ext>
            </a:extLst>
          </p:cNvPr>
          <p:cNvCxnSpPr>
            <a:cxnSpLocks/>
            <a:endCxn id="139" idx="0"/>
          </p:cNvCxnSpPr>
          <p:nvPr/>
        </p:nvCxnSpPr>
        <p:spPr>
          <a:xfrm>
            <a:off x="6257511" y="4805403"/>
            <a:ext cx="638589" cy="78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0CE575-DE88-A302-F728-EDDD69C7FD0C}"/>
              </a:ext>
            </a:extLst>
          </p:cNvPr>
          <p:cNvCxnSpPr>
            <a:cxnSpLocks/>
            <a:stCxn id="30" idx="4"/>
          </p:cNvCxnSpPr>
          <p:nvPr/>
        </p:nvCxnSpPr>
        <p:spPr>
          <a:xfrm flipV="1">
            <a:off x="6745225" y="3340453"/>
            <a:ext cx="835869" cy="1813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57CF84-74C2-0C5E-7624-BA5FB06EED5C}"/>
              </a:ext>
            </a:extLst>
          </p:cNvPr>
          <p:cNvCxnSpPr>
            <a:cxnSpLocks/>
            <a:stCxn id="30" idx="0"/>
          </p:cNvCxnSpPr>
          <p:nvPr/>
        </p:nvCxnSpPr>
        <p:spPr>
          <a:xfrm>
            <a:off x="6745225" y="2515914"/>
            <a:ext cx="1251294" cy="143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439D7A-F9E4-E23F-6E60-142B7B2139D4}"/>
              </a:ext>
            </a:extLst>
          </p:cNvPr>
          <p:cNvCxnSpPr>
            <a:cxnSpLocks/>
            <a:stCxn id="29" idx="4"/>
          </p:cNvCxnSpPr>
          <p:nvPr/>
        </p:nvCxnSpPr>
        <p:spPr>
          <a:xfrm>
            <a:off x="7586283" y="2058736"/>
            <a:ext cx="617917" cy="27162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9A2CE21-F0A8-3479-E6B7-5B379CF6C300}"/>
              </a:ext>
            </a:extLst>
          </p:cNvPr>
          <p:cNvCxnSpPr>
            <a:cxnSpLocks/>
            <a:stCxn id="29" idx="0"/>
            <a:endCxn id="139" idx="1"/>
          </p:cNvCxnSpPr>
          <p:nvPr/>
        </p:nvCxnSpPr>
        <p:spPr>
          <a:xfrm>
            <a:off x="7605515" y="1216281"/>
            <a:ext cx="1246385" cy="4982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AC1ABF-A684-52F0-6E68-EFF1B781C4A3}"/>
              </a:ext>
            </a:extLst>
          </p:cNvPr>
          <p:cNvSpPr/>
          <p:nvPr/>
        </p:nvSpPr>
        <p:spPr>
          <a:xfrm rot="78462">
            <a:off x="7159990" y="1216171"/>
            <a:ext cx="871818" cy="842675"/>
          </a:xfrm>
          <a:prstGeom prst="ellipse">
            <a:avLst/>
          </a:prstGeom>
          <a:solidFill>
            <a:schemeClr val="accent1">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cxnSp>
        <p:nvCxnSpPr>
          <p:cNvPr id="64" name="Straight Arrow Connector 63">
            <a:extLst>
              <a:ext uri="{FF2B5EF4-FFF2-40B4-BE49-F238E27FC236}">
                <a16:creationId xmlns:a16="http://schemas.microsoft.com/office/drawing/2014/main" id="{547C2733-70F3-24B4-5E6D-AD6FE658EF54}"/>
              </a:ext>
            </a:extLst>
          </p:cNvPr>
          <p:cNvCxnSpPr>
            <a:cxnSpLocks/>
            <a:stCxn id="33" idx="2"/>
          </p:cNvCxnSpPr>
          <p:nvPr/>
        </p:nvCxnSpPr>
        <p:spPr>
          <a:xfrm flipH="1">
            <a:off x="9956548" y="1202206"/>
            <a:ext cx="225764" cy="49489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CA74431-5F24-69D8-5DDB-4164CCFB3F55}"/>
              </a:ext>
            </a:extLst>
          </p:cNvPr>
          <p:cNvCxnSpPr>
            <a:cxnSpLocks/>
            <a:stCxn id="33" idx="6"/>
          </p:cNvCxnSpPr>
          <p:nvPr/>
        </p:nvCxnSpPr>
        <p:spPr>
          <a:xfrm flipH="1">
            <a:off x="10649494" y="1273226"/>
            <a:ext cx="401738" cy="7502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530CF9E-0237-CBB3-F7D4-0D131F9E0825}"/>
              </a:ext>
            </a:extLst>
          </p:cNvPr>
          <p:cNvCxnSpPr>
            <a:cxnSpLocks/>
            <a:stCxn id="31" idx="2"/>
          </p:cNvCxnSpPr>
          <p:nvPr/>
        </p:nvCxnSpPr>
        <p:spPr>
          <a:xfrm flipH="1" flipV="1">
            <a:off x="8931097" y="3294232"/>
            <a:ext cx="223616" cy="8780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85ABEA1-D80D-C41D-8889-B996923461E4}"/>
              </a:ext>
            </a:extLst>
          </p:cNvPr>
          <p:cNvCxnSpPr>
            <a:cxnSpLocks/>
            <a:stCxn id="31" idx="6"/>
          </p:cNvCxnSpPr>
          <p:nvPr/>
        </p:nvCxnSpPr>
        <p:spPr>
          <a:xfrm flipH="1" flipV="1">
            <a:off x="9745650" y="3024826"/>
            <a:ext cx="267791" cy="99696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F18D866-6264-67AC-AAE9-046BC04B4AE1}"/>
              </a:ext>
            </a:extLst>
          </p:cNvPr>
          <p:cNvCxnSpPr>
            <a:cxnSpLocks/>
            <a:stCxn id="32" idx="6"/>
          </p:cNvCxnSpPr>
          <p:nvPr/>
        </p:nvCxnSpPr>
        <p:spPr>
          <a:xfrm flipH="1" flipV="1">
            <a:off x="11039597" y="2656495"/>
            <a:ext cx="285331" cy="7774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0E00FA-C0A0-18D1-224C-C0577FF5D4DD}"/>
              </a:ext>
            </a:extLst>
          </p:cNvPr>
          <p:cNvCxnSpPr>
            <a:cxnSpLocks/>
            <a:stCxn id="32" idx="2"/>
          </p:cNvCxnSpPr>
          <p:nvPr/>
        </p:nvCxnSpPr>
        <p:spPr>
          <a:xfrm flipH="1" flipV="1">
            <a:off x="10237057" y="2945712"/>
            <a:ext cx="241440" cy="6970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FD4E3FD-D0EA-69B0-0F90-55BFD06FC5EB}"/>
              </a:ext>
            </a:extLst>
          </p:cNvPr>
          <p:cNvSpPr txBox="1"/>
          <p:nvPr/>
        </p:nvSpPr>
        <p:spPr>
          <a:xfrm>
            <a:off x="7566248" y="5009963"/>
            <a:ext cx="1685365" cy="369332"/>
          </a:xfrm>
          <a:prstGeom prst="rect">
            <a:avLst/>
          </a:prstGeom>
          <a:solidFill>
            <a:schemeClr val="bg1"/>
          </a:solidFill>
        </p:spPr>
        <p:txBody>
          <a:bodyPr wrap="square" rtlCol="0">
            <a:spAutoFit/>
          </a:bodyPr>
          <a:lstStyle/>
          <a:p>
            <a:pPr algn="ctr"/>
            <a:r>
              <a:rPr lang="en-GB" dirty="0"/>
              <a:t>X-Axis</a:t>
            </a:r>
          </a:p>
        </p:txBody>
      </p:sp>
      <p:sp>
        <p:nvSpPr>
          <p:cNvPr id="105" name="TextBox 104">
            <a:extLst>
              <a:ext uri="{FF2B5EF4-FFF2-40B4-BE49-F238E27FC236}">
                <a16:creationId xmlns:a16="http://schemas.microsoft.com/office/drawing/2014/main" id="{7F28A97D-8872-F5FE-C079-DDF395C3C6D3}"/>
              </a:ext>
            </a:extLst>
          </p:cNvPr>
          <p:cNvSpPr txBox="1"/>
          <p:nvPr/>
        </p:nvSpPr>
        <p:spPr>
          <a:xfrm>
            <a:off x="4508351" y="2330359"/>
            <a:ext cx="1685365" cy="369332"/>
          </a:xfrm>
          <a:prstGeom prst="rect">
            <a:avLst/>
          </a:prstGeom>
          <a:solidFill>
            <a:schemeClr val="bg1"/>
          </a:solidFill>
        </p:spPr>
        <p:txBody>
          <a:bodyPr wrap="square" rtlCol="0">
            <a:spAutoFit/>
          </a:bodyPr>
          <a:lstStyle/>
          <a:p>
            <a:pPr algn="ctr"/>
            <a:r>
              <a:rPr lang="en-GB" dirty="0"/>
              <a:t>Y-Axis</a:t>
            </a:r>
          </a:p>
        </p:txBody>
      </p:sp>
      <p:sp>
        <p:nvSpPr>
          <p:cNvPr id="106" name="TextBox 105">
            <a:extLst>
              <a:ext uri="{FF2B5EF4-FFF2-40B4-BE49-F238E27FC236}">
                <a16:creationId xmlns:a16="http://schemas.microsoft.com/office/drawing/2014/main" id="{FB84BEE6-602A-9829-AB1F-F0982D6E6752}"/>
              </a:ext>
            </a:extLst>
          </p:cNvPr>
          <p:cNvSpPr txBox="1"/>
          <p:nvPr/>
        </p:nvSpPr>
        <p:spPr>
          <a:xfrm>
            <a:off x="5569337" y="408998"/>
            <a:ext cx="5856064" cy="369332"/>
          </a:xfrm>
          <a:prstGeom prst="rect">
            <a:avLst/>
          </a:prstGeom>
          <a:solidFill>
            <a:schemeClr val="bg1"/>
          </a:solidFill>
        </p:spPr>
        <p:txBody>
          <a:bodyPr wrap="square" rtlCol="0">
            <a:spAutoFit/>
          </a:bodyPr>
          <a:lstStyle/>
          <a:p>
            <a:pPr algn="ctr"/>
            <a:r>
              <a:rPr lang="en-GB" dirty="0"/>
              <a:t>Spiral Populations projected to a non-linear calculation</a:t>
            </a:r>
          </a:p>
        </p:txBody>
      </p:sp>
      <p:sp>
        <p:nvSpPr>
          <p:cNvPr id="107" name="TextBox 106">
            <a:extLst>
              <a:ext uri="{FF2B5EF4-FFF2-40B4-BE49-F238E27FC236}">
                <a16:creationId xmlns:a16="http://schemas.microsoft.com/office/drawing/2014/main" id="{796AD5E6-A33F-78A6-8206-3AF4027579BF}"/>
              </a:ext>
            </a:extLst>
          </p:cNvPr>
          <p:cNvSpPr txBox="1"/>
          <p:nvPr/>
        </p:nvSpPr>
        <p:spPr>
          <a:xfrm>
            <a:off x="0" y="1517844"/>
            <a:ext cx="6257511" cy="954107"/>
          </a:xfrm>
          <a:prstGeom prst="rect">
            <a:avLst/>
          </a:prstGeom>
          <a:noFill/>
        </p:spPr>
        <p:txBody>
          <a:bodyPr wrap="square" rtlCol="0">
            <a:spAutoFit/>
          </a:bodyPr>
          <a:lstStyle/>
          <a:p>
            <a:r>
              <a:rPr lang="en-GB" sz="2800" dirty="0" err="1">
                <a:solidFill>
                  <a:schemeClr val="accent1"/>
                </a:solidFill>
              </a:rPr>
              <a:t>tSNE</a:t>
            </a:r>
            <a:r>
              <a:rPr lang="en-GB" sz="2800" dirty="0">
                <a:solidFill>
                  <a:schemeClr val="accent1"/>
                </a:solidFill>
              </a:rPr>
              <a:t> and UMAP make non-linear </a:t>
            </a:r>
          </a:p>
          <a:p>
            <a:r>
              <a:rPr lang="en-GB" sz="2800" dirty="0">
                <a:solidFill>
                  <a:schemeClr val="accent1"/>
                </a:solidFill>
              </a:rPr>
              <a:t>calculations to project onto </a:t>
            </a:r>
          </a:p>
        </p:txBody>
      </p:sp>
      <p:sp>
        <p:nvSpPr>
          <p:cNvPr id="109" name="TextBox 108">
            <a:extLst>
              <a:ext uri="{FF2B5EF4-FFF2-40B4-BE49-F238E27FC236}">
                <a16:creationId xmlns:a16="http://schemas.microsoft.com/office/drawing/2014/main" id="{D6473A01-DE5A-72C5-A2B7-364E145AD124}"/>
              </a:ext>
            </a:extLst>
          </p:cNvPr>
          <p:cNvSpPr txBox="1"/>
          <p:nvPr/>
        </p:nvSpPr>
        <p:spPr>
          <a:xfrm>
            <a:off x="50012" y="3358589"/>
            <a:ext cx="5227947" cy="1200329"/>
          </a:xfrm>
          <a:prstGeom prst="rect">
            <a:avLst/>
          </a:prstGeom>
          <a:noFill/>
        </p:spPr>
        <p:txBody>
          <a:bodyPr wrap="square" rtlCol="0">
            <a:spAutoFit/>
          </a:bodyPr>
          <a:lstStyle/>
          <a:p>
            <a:r>
              <a:rPr lang="en-GB" sz="2400" dirty="0"/>
              <a:t>They are most suited to perform dimension reduction on Flow Cytometry</a:t>
            </a:r>
          </a:p>
          <a:p>
            <a:r>
              <a:rPr lang="en-GB" sz="2400" dirty="0"/>
              <a:t>Data</a:t>
            </a:r>
          </a:p>
        </p:txBody>
      </p:sp>
      <p:sp>
        <p:nvSpPr>
          <p:cNvPr id="139" name="Freeform 138">
            <a:extLst>
              <a:ext uri="{FF2B5EF4-FFF2-40B4-BE49-F238E27FC236}">
                <a16:creationId xmlns:a16="http://schemas.microsoft.com/office/drawing/2014/main" id="{C1BBA84F-8FB8-BE36-9390-D85DD14CA3CA}"/>
              </a:ext>
            </a:extLst>
          </p:cNvPr>
          <p:cNvSpPr/>
          <p:nvPr/>
        </p:nvSpPr>
        <p:spPr>
          <a:xfrm>
            <a:off x="6896100" y="1614473"/>
            <a:ext cx="4267750" cy="3198827"/>
          </a:xfrm>
          <a:custGeom>
            <a:avLst/>
            <a:gdLst>
              <a:gd name="connsiteX0" fmla="*/ 0 w 4267750"/>
              <a:gd name="connsiteY0" fmla="*/ 3198827 h 3198827"/>
              <a:gd name="connsiteX1" fmla="*/ 1955800 w 4267750"/>
              <a:gd name="connsiteY1" fmla="*/ 100027 h 3198827"/>
              <a:gd name="connsiteX2" fmla="*/ 4267200 w 4267750"/>
              <a:gd name="connsiteY2" fmla="*/ 836627 h 3198827"/>
              <a:gd name="connsiteX3" fmla="*/ 2171700 w 4267750"/>
              <a:gd name="connsiteY3" fmla="*/ 1611327 h 3198827"/>
              <a:gd name="connsiteX4" fmla="*/ 1905000 w 4267750"/>
              <a:gd name="connsiteY4" fmla="*/ 1687527 h 3198827"/>
              <a:gd name="connsiteX5" fmla="*/ 1905000 w 4267750"/>
              <a:gd name="connsiteY5" fmla="*/ 1687527 h 319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750" h="3198827">
                <a:moveTo>
                  <a:pt x="0" y="3198827"/>
                </a:moveTo>
                <a:cubicBezTo>
                  <a:pt x="622300" y="1846277"/>
                  <a:pt x="1244600" y="493727"/>
                  <a:pt x="1955800" y="100027"/>
                </a:cubicBezTo>
                <a:cubicBezTo>
                  <a:pt x="2667000" y="-293673"/>
                  <a:pt x="4231217" y="584744"/>
                  <a:pt x="4267200" y="836627"/>
                </a:cubicBezTo>
                <a:cubicBezTo>
                  <a:pt x="4303183" y="1088510"/>
                  <a:pt x="2565400" y="1469510"/>
                  <a:pt x="2171700" y="1611327"/>
                </a:cubicBezTo>
                <a:cubicBezTo>
                  <a:pt x="1778000" y="1753144"/>
                  <a:pt x="1905000" y="1687527"/>
                  <a:pt x="1905000" y="1687527"/>
                </a:cubicBezTo>
                <a:lnTo>
                  <a:pt x="1905000" y="1687527"/>
                </a:lnTo>
              </a:path>
            </a:pathLst>
          </a:cu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Oval 32">
            <a:extLst>
              <a:ext uri="{FF2B5EF4-FFF2-40B4-BE49-F238E27FC236}">
                <a16:creationId xmlns:a16="http://schemas.microsoft.com/office/drawing/2014/main" id="{F502F0AE-9029-DBBC-38CE-08429D191ED8}"/>
              </a:ext>
            </a:extLst>
          </p:cNvPr>
          <p:cNvSpPr/>
          <p:nvPr/>
        </p:nvSpPr>
        <p:spPr>
          <a:xfrm rot="280360">
            <a:off x="10180863" y="816378"/>
            <a:ext cx="871818" cy="842675"/>
          </a:xfrm>
          <a:prstGeom prst="ellipse">
            <a:avLst/>
          </a:prstGeom>
          <a:solidFill>
            <a:schemeClr val="accent4">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cxnSp>
        <p:nvCxnSpPr>
          <p:cNvPr id="178" name="Straight Connector 177">
            <a:extLst>
              <a:ext uri="{FF2B5EF4-FFF2-40B4-BE49-F238E27FC236}">
                <a16:creationId xmlns:a16="http://schemas.microsoft.com/office/drawing/2014/main" id="{E3EE331B-A931-28CB-F6A0-F6A6751E3721}"/>
              </a:ext>
            </a:extLst>
          </p:cNvPr>
          <p:cNvCxnSpPr>
            <a:cxnSpLocks/>
          </p:cNvCxnSpPr>
          <p:nvPr/>
        </p:nvCxnSpPr>
        <p:spPr>
          <a:xfrm flipV="1">
            <a:off x="5535290" y="5849509"/>
            <a:ext cx="6542410" cy="7205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54F2F9A9-528E-3737-D364-DA04D13110AA}"/>
              </a:ext>
            </a:extLst>
          </p:cNvPr>
          <p:cNvSpPr/>
          <p:nvPr/>
        </p:nvSpPr>
        <p:spPr>
          <a:xfrm>
            <a:off x="5927493" y="5510364"/>
            <a:ext cx="871818" cy="842675"/>
          </a:xfrm>
          <a:prstGeom prst="ellipse">
            <a:avLst/>
          </a:prstGeom>
          <a:solidFill>
            <a:schemeClr val="accent6">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180" name="Oval 179">
            <a:extLst>
              <a:ext uri="{FF2B5EF4-FFF2-40B4-BE49-F238E27FC236}">
                <a16:creationId xmlns:a16="http://schemas.microsoft.com/office/drawing/2014/main" id="{4EF7B3E0-A50D-3865-968E-2DDA4E79BA83}"/>
              </a:ext>
            </a:extLst>
          </p:cNvPr>
          <p:cNvSpPr/>
          <p:nvPr/>
        </p:nvSpPr>
        <p:spPr>
          <a:xfrm>
            <a:off x="6971657" y="5501543"/>
            <a:ext cx="871818" cy="842675"/>
          </a:xfrm>
          <a:prstGeom prst="ellipse">
            <a:avLst/>
          </a:prstGeom>
          <a:solidFill>
            <a:schemeClr val="accent2">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182" name="Oval 181">
            <a:extLst>
              <a:ext uri="{FF2B5EF4-FFF2-40B4-BE49-F238E27FC236}">
                <a16:creationId xmlns:a16="http://schemas.microsoft.com/office/drawing/2014/main" id="{DD1515BE-1F05-A801-AFE4-EE4D6B4FD699}"/>
              </a:ext>
            </a:extLst>
          </p:cNvPr>
          <p:cNvSpPr/>
          <p:nvPr/>
        </p:nvSpPr>
        <p:spPr>
          <a:xfrm>
            <a:off x="10099285" y="5475086"/>
            <a:ext cx="871818" cy="842675"/>
          </a:xfrm>
          <a:prstGeom prst="ellipse">
            <a:avLst/>
          </a:prstGeom>
          <a:solidFill>
            <a:srgbClr val="7030A0"/>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183" name="Oval 182">
            <a:extLst>
              <a:ext uri="{FF2B5EF4-FFF2-40B4-BE49-F238E27FC236}">
                <a16:creationId xmlns:a16="http://schemas.microsoft.com/office/drawing/2014/main" id="{FF6338FD-BE54-6546-5E25-917C8889F0F8}"/>
              </a:ext>
            </a:extLst>
          </p:cNvPr>
          <p:cNvSpPr/>
          <p:nvPr/>
        </p:nvSpPr>
        <p:spPr>
          <a:xfrm>
            <a:off x="9091567" y="5466267"/>
            <a:ext cx="871818" cy="842675"/>
          </a:xfrm>
          <a:prstGeom prst="ellipse">
            <a:avLst/>
          </a:prstGeom>
          <a:solidFill>
            <a:schemeClr val="accent4">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sp>
        <p:nvSpPr>
          <p:cNvPr id="184" name="Oval 183">
            <a:extLst>
              <a:ext uri="{FF2B5EF4-FFF2-40B4-BE49-F238E27FC236}">
                <a16:creationId xmlns:a16="http://schemas.microsoft.com/office/drawing/2014/main" id="{2AE59B24-34B0-C4DB-1769-30225C88D782}"/>
              </a:ext>
            </a:extLst>
          </p:cNvPr>
          <p:cNvSpPr/>
          <p:nvPr/>
        </p:nvSpPr>
        <p:spPr>
          <a:xfrm>
            <a:off x="8045756" y="5492724"/>
            <a:ext cx="871818" cy="842675"/>
          </a:xfrm>
          <a:prstGeom prst="ellipse">
            <a:avLst/>
          </a:prstGeom>
          <a:solidFill>
            <a:schemeClr val="accent1">
              <a:lumMod val="60000"/>
              <a:lumOff val="4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185" name="TextBox 184">
            <a:extLst>
              <a:ext uri="{FF2B5EF4-FFF2-40B4-BE49-F238E27FC236}">
                <a16:creationId xmlns:a16="http://schemas.microsoft.com/office/drawing/2014/main" id="{2056AEEC-44BD-1725-F967-0F3AA3E7825E}"/>
              </a:ext>
            </a:extLst>
          </p:cNvPr>
          <p:cNvSpPr txBox="1"/>
          <p:nvPr/>
        </p:nvSpPr>
        <p:spPr>
          <a:xfrm>
            <a:off x="7882219" y="6497997"/>
            <a:ext cx="2450873" cy="369332"/>
          </a:xfrm>
          <a:prstGeom prst="rect">
            <a:avLst/>
          </a:prstGeom>
          <a:solidFill>
            <a:schemeClr val="bg1"/>
          </a:solidFill>
        </p:spPr>
        <p:txBody>
          <a:bodyPr wrap="square" rtlCol="0">
            <a:spAutoFit/>
          </a:bodyPr>
          <a:lstStyle/>
          <a:p>
            <a:pPr algn="ctr"/>
            <a:r>
              <a:rPr lang="en-GB" dirty="0"/>
              <a:t>Clear separation </a:t>
            </a:r>
          </a:p>
        </p:txBody>
      </p:sp>
      <p:sp>
        <p:nvSpPr>
          <p:cNvPr id="186" name="Oval 185">
            <a:extLst>
              <a:ext uri="{FF2B5EF4-FFF2-40B4-BE49-F238E27FC236}">
                <a16:creationId xmlns:a16="http://schemas.microsoft.com/office/drawing/2014/main" id="{9016AFA7-EF1C-1D0D-598B-7AEA18C93180}"/>
              </a:ext>
            </a:extLst>
          </p:cNvPr>
          <p:cNvSpPr/>
          <p:nvPr/>
        </p:nvSpPr>
        <p:spPr>
          <a:xfrm>
            <a:off x="11084712" y="5483905"/>
            <a:ext cx="871818" cy="842675"/>
          </a:xfrm>
          <a:prstGeom prst="ellipse">
            <a:avLst/>
          </a:prstGeom>
          <a:solidFill>
            <a:srgbClr val="FF8AD8"/>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Tree>
    <p:extLst>
      <p:ext uri="{BB962C8B-B14F-4D97-AF65-F5344CB8AC3E}">
        <p14:creationId xmlns:p14="http://schemas.microsoft.com/office/powerpoint/2010/main" val="200239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 diagram, text&#10;&#10;Description automatically generated">
            <a:extLst>
              <a:ext uri="{FF2B5EF4-FFF2-40B4-BE49-F238E27FC236}">
                <a16:creationId xmlns:a16="http://schemas.microsoft.com/office/drawing/2014/main" id="{A444C2CF-813B-995B-F558-1A6CBBD60B51}"/>
              </a:ext>
            </a:extLst>
          </p:cNvPr>
          <p:cNvPicPr>
            <a:picLocks noChangeAspect="1"/>
          </p:cNvPicPr>
          <p:nvPr/>
        </p:nvPicPr>
        <p:blipFill rotWithShape="1">
          <a:blip r:embed="rId3"/>
          <a:srcRect r="54"/>
          <a:stretch/>
        </p:blipFill>
        <p:spPr>
          <a:xfrm>
            <a:off x="238539" y="1028700"/>
            <a:ext cx="10045701" cy="3003550"/>
          </a:xfrm>
          <a:prstGeom prst="rect">
            <a:avLst/>
          </a:prstGeom>
        </p:spPr>
      </p:pic>
      <p:sp>
        <p:nvSpPr>
          <p:cNvPr id="4" name="TextBox 3">
            <a:extLst>
              <a:ext uri="{FF2B5EF4-FFF2-40B4-BE49-F238E27FC236}">
                <a16:creationId xmlns:a16="http://schemas.microsoft.com/office/drawing/2014/main" id="{0D1A092B-1448-9581-507A-242CC3FF8831}"/>
              </a:ext>
            </a:extLst>
          </p:cNvPr>
          <p:cNvSpPr txBox="1"/>
          <p:nvPr/>
        </p:nvSpPr>
        <p:spPr>
          <a:xfrm>
            <a:off x="238539" y="214373"/>
            <a:ext cx="8181561" cy="646331"/>
          </a:xfrm>
          <a:prstGeom prst="rect">
            <a:avLst/>
          </a:prstGeom>
          <a:noFill/>
        </p:spPr>
        <p:txBody>
          <a:bodyPr wrap="square" rtlCol="0">
            <a:spAutoFit/>
          </a:bodyPr>
          <a:lstStyle/>
          <a:p>
            <a:r>
              <a:rPr lang="en-GB" sz="3600" dirty="0"/>
              <a:t>Dimension Reduction </a:t>
            </a:r>
          </a:p>
        </p:txBody>
      </p:sp>
      <p:sp>
        <p:nvSpPr>
          <p:cNvPr id="5" name="TextBox 4">
            <a:extLst>
              <a:ext uri="{FF2B5EF4-FFF2-40B4-BE49-F238E27FC236}">
                <a16:creationId xmlns:a16="http://schemas.microsoft.com/office/drawing/2014/main" id="{8C98DD73-627B-D932-DDC8-7CCAC6F208C0}"/>
              </a:ext>
            </a:extLst>
          </p:cNvPr>
          <p:cNvSpPr txBox="1"/>
          <p:nvPr/>
        </p:nvSpPr>
        <p:spPr>
          <a:xfrm>
            <a:off x="238539" y="4200246"/>
            <a:ext cx="8283161" cy="523220"/>
          </a:xfrm>
          <a:prstGeom prst="rect">
            <a:avLst/>
          </a:prstGeom>
          <a:noFill/>
        </p:spPr>
        <p:txBody>
          <a:bodyPr wrap="square" rtlCol="0">
            <a:spAutoFit/>
          </a:bodyPr>
          <a:lstStyle/>
          <a:p>
            <a:r>
              <a:rPr lang="en-GB" sz="2800" dirty="0">
                <a:solidFill>
                  <a:schemeClr val="accent1"/>
                </a:solidFill>
              </a:rPr>
              <a:t>PCA, t-SNE and UMAP create representations of data </a:t>
            </a:r>
          </a:p>
        </p:txBody>
      </p:sp>
      <p:sp>
        <p:nvSpPr>
          <p:cNvPr id="6" name="TextBox 5">
            <a:extLst>
              <a:ext uri="{FF2B5EF4-FFF2-40B4-BE49-F238E27FC236}">
                <a16:creationId xmlns:a16="http://schemas.microsoft.com/office/drawing/2014/main" id="{729C04E0-4AD4-061E-48A3-9C038047E427}"/>
              </a:ext>
            </a:extLst>
          </p:cNvPr>
          <p:cNvSpPr txBox="1"/>
          <p:nvPr/>
        </p:nvSpPr>
        <p:spPr>
          <a:xfrm>
            <a:off x="238539" y="4891462"/>
            <a:ext cx="6136861" cy="461665"/>
          </a:xfrm>
          <a:prstGeom prst="rect">
            <a:avLst/>
          </a:prstGeom>
          <a:noFill/>
        </p:spPr>
        <p:txBody>
          <a:bodyPr wrap="square" rtlCol="0">
            <a:spAutoFit/>
          </a:bodyPr>
          <a:lstStyle/>
          <a:p>
            <a:r>
              <a:rPr lang="en-GB" sz="2400" dirty="0"/>
              <a:t>Data is de-formed to make t easier to visualise  </a:t>
            </a:r>
          </a:p>
        </p:txBody>
      </p:sp>
    </p:spTree>
    <p:extLst>
      <p:ext uri="{BB962C8B-B14F-4D97-AF65-F5344CB8AC3E}">
        <p14:creationId xmlns:p14="http://schemas.microsoft.com/office/powerpoint/2010/main" val="51188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 diagram, text&#10;&#10;Description automatically generated">
            <a:extLst>
              <a:ext uri="{FF2B5EF4-FFF2-40B4-BE49-F238E27FC236}">
                <a16:creationId xmlns:a16="http://schemas.microsoft.com/office/drawing/2014/main" id="{A444C2CF-813B-995B-F558-1A6CBBD60B51}"/>
              </a:ext>
            </a:extLst>
          </p:cNvPr>
          <p:cNvPicPr>
            <a:picLocks noChangeAspect="1"/>
          </p:cNvPicPr>
          <p:nvPr/>
        </p:nvPicPr>
        <p:blipFill rotWithShape="1">
          <a:blip r:embed="rId3"/>
          <a:srcRect r="54"/>
          <a:stretch/>
        </p:blipFill>
        <p:spPr>
          <a:xfrm>
            <a:off x="238539" y="1028700"/>
            <a:ext cx="10045701" cy="3003550"/>
          </a:xfrm>
          <a:prstGeom prst="rect">
            <a:avLst/>
          </a:prstGeom>
        </p:spPr>
      </p:pic>
      <p:sp>
        <p:nvSpPr>
          <p:cNvPr id="4" name="TextBox 3">
            <a:extLst>
              <a:ext uri="{FF2B5EF4-FFF2-40B4-BE49-F238E27FC236}">
                <a16:creationId xmlns:a16="http://schemas.microsoft.com/office/drawing/2014/main" id="{0D1A092B-1448-9581-507A-242CC3FF8831}"/>
              </a:ext>
            </a:extLst>
          </p:cNvPr>
          <p:cNvSpPr txBox="1"/>
          <p:nvPr/>
        </p:nvSpPr>
        <p:spPr>
          <a:xfrm>
            <a:off x="238539" y="214373"/>
            <a:ext cx="8181561" cy="646331"/>
          </a:xfrm>
          <a:prstGeom prst="rect">
            <a:avLst/>
          </a:prstGeom>
          <a:noFill/>
        </p:spPr>
        <p:txBody>
          <a:bodyPr wrap="square" rtlCol="0">
            <a:spAutoFit/>
          </a:bodyPr>
          <a:lstStyle/>
          <a:p>
            <a:r>
              <a:rPr lang="en-GB" sz="3600" dirty="0"/>
              <a:t>Dimension Reduction </a:t>
            </a:r>
          </a:p>
        </p:txBody>
      </p:sp>
      <p:sp>
        <p:nvSpPr>
          <p:cNvPr id="5" name="TextBox 4">
            <a:extLst>
              <a:ext uri="{FF2B5EF4-FFF2-40B4-BE49-F238E27FC236}">
                <a16:creationId xmlns:a16="http://schemas.microsoft.com/office/drawing/2014/main" id="{8C98DD73-627B-D932-DDC8-7CCAC6F208C0}"/>
              </a:ext>
            </a:extLst>
          </p:cNvPr>
          <p:cNvSpPr txBox="1"/>
          <p:nvPr/>
        </p:nvSpPr>
        <p:spPr>
          <a:xfrm>
            <a:off x="238539" y="4200246"/>
            <a:ext cx="8283161" cy="523220"/>
          </a:xfrm>
          <a:prstGeom prst="rect">
            <a:avLst/>
          </a:prstGeom>
          <a:noFill/>
        </p:spPr>
        <p:txBody>
          <a:bodyPr wrap="square" rtlCol="0">
            <a:spAutoFit/>
          </a:bodyPr>
          <a:lstStyle/>
          <a:p>
            <a:r>
              <a:rPr lang="en-GB" sz="2800" dirty="0">
                <a:solidFill>
                  <a:schemeClr val="accent1"/>
                </a:solidFill>
              </a:rPr>
              <a:t>PCA, t-SNE and UMAP create representations of data </a:t>
            </a:r>
          </a:p>
        </p:txBody>
      </p:sp>
      <p:sp>
        <p:nvSpPr>
          <p:cNvPr id="6" name="TextBox 5">
            <a:extLst>
              <a:ext uri="{FF2B5EF4-FFF2-40B4-BE49-F238E27FC236}">
                <a16:creationId xmlns:a16="http://schemas.microsoft.com/office/drawing/2014/main" id="{729C04E0-4AD4-061E-48A3-9C038047E427}"/>
              </a:ext>
            </a:extLst>
          </p:cNvPr>
          <p:cNvSpPr txBox="1"/>
          <p:nvPr/>
        </p:nvSpPr>
        <p:spPr>
          <a:xfrm>
            <a:off x="238539" y="4891462"/>
            <a:ext cx="6136861" cy="461665"/>
          </a:xfrm>
          <a:prstGeom prst="rect">
            <a:avLst/>
          </a:prstGeom>
          <a:noFill/>
        </p:spPr>
        <p:txBody>
          <a:bodyPr wrap="square" rtlCol="0">
            <a:spAutoFit/>
          </a:bodyPr>
          <a:lstStyle/>
          <a:p>
            <a:r>
              <a:rPr lang="en-GB" sz="2400" dirty="0"/>
              <a:t>Data is de-formed to make t easier to visualise  </a:t>
            </a:r>
          </a:p>
        </p:txBody>
      </p:sp>
    </p:spTree>
    <p:extLst>
      <p:ext uri="{BB962C8B-B14F-4D97-AF65-F5344CB8AC3E}">
        <p14:creationId xmlns:p14="http://schemas.microsoft.com/office/powerpoint/2010/main" val="327236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FBDEF9-98B2-8147-A423-8A8D25F2B42E}"/>
              </a:ext>
            </a:extLst>
          </p:cNvPr>
          <p:cNvSpPr>
            <a:spLocks noGrp="1"/>
          </p:cNvSpPr>
          <p:nvPr>
            <p:ph type="ctrTitle"/>
          </p:nvPr>
        </p:nvSpPr>
        <p:spPr/>
        <p:txBody>
          <a:bodyPr/>
          <a:lstStyle/>
          <a:p>
            <a:r>
              <a:rPr lang="en-GB" dirty="0"/>
              <a:t>Data Integration</a:t>
            </a:r>
          </a:p>
        </p:txBody>
      </p:sp>
    </p:spTree>
    <p:extLst>
      <p:ext uri="{BB962C8B-B14F-4D97-AF65-F5344CB8AC3E}">
        <p14:creationId xmlns:p14="http://schemas.microsoft.com/office/powerpoint/2010/main" val="33783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66438" y="1526461"/>
            <a:ext cx="89072" cy="224403"/>
          </a:xfrm>
          <a:prstGeom prst="rect">
            <a:avLst/>
          </a:prstGeom>
        </p:spPr>
      </p:pic>
      <p:pic>
        <p:nvPicPr>
          <p:cNvPr id="3" name="object 3"/>
          <p:cNvPicPr/>
          <p:nvPr/>
        </p:nvPicPr>
        <p:blipFill>
          <a:blip r:embed="rId2" cstate="print"/>
          <a:stretch>
            <a:fillRect/>
          </a:stretch>
        </p:blipFill>
        <p:spPr>
          <a:xfrm>
            <a:off x="6166438" y="2012807"/>
            <a:ext cx="89072" cy="224402"/>
          </a:xfrm>
          <a:prstGeom prst="rect">
            <a:avLst/>
          </a:prstGeom>
        </p:spPr>
      </p:pic>
      <p:pic>
        <p:nvPicPr>
          <p:cNvPr id="4" name="object 4"/>
          <p:cNvPicPr/>
          <p:nvPr/>
        </p:nvPicPr>
        <p:blipFill>
          <a:blip r:embed="rId2" cstate="print"/>
          <a:stretch>
            <a:fillRect/>
          </a:stretch>
        </p:blipFill>
        <p:spPr>
          <a:xfrm>
            <a:off x="5259315" y="4450480"/>
            <a:ext cx="89071" cy="224403"/>
          </a:xfrm>
          <a:prstGeom prst="rect">
            <a:avLst/>
          </a:prstGeom>
        </p:spPr>
      </p:pic>
      <p:pic>
        <p:nvPicPr>
          <p:cNvPr id="5" name="object 5"/>
          <p:cNvPicPr/>
          <p:nvPr/>
        </p:nvPicPr>
        <p:blipFill>
          <a:blip r:embed="rId3" cstate="print"/>
          <a:stretch>
            <a:fillRect/>
          </a:stretch>
        </p:blipFill>
        <p:spPr>
          <a:xfrm>
            <a:off x="4523682" y="5423171"/>
            <a:ext cx="89071" cy="224402"/>
          </a:xfrm>
          <a:prstGeom prst="rect">
            <a:avLst/>
          </a:prstGeom>
        </p:spPr>
      </p:pic>
      <p:pic>
        <p:nvPicPr>
          <p:cNvPr id="6" name="object 6"/>
          <p:cNvPicPr/>
          <p:nvPr/>
        </p:nvPicPr>
        <p:blipFill>
          <a:blip r:embed="rId4" cstate="print"/>
          <a:stretch>
            <a:fillRect/>
          </a:stretch>
        </p:blipFill>
        <p:spPr>
          <a:xfrm>
            <a:off x="6166438" y="3471843"/>
            <a:ext cx="89072" cy="224402"/>
          </a:xfrm>
          <a:prstGeom prst="rect">
            <a:avLst/>
          </a:prstGeom>
        </p:spPr>
      </p:pic>
      <p:sp>
        <p:nvSpPr>
          <p:cNvPr id="7" name="object 7"/>
          <p:cNvSpPr txBox="1"/>
          <p:nvPr/>
        </p:nvSpPr>
        <p:spPr>
          <a:xfrm>
            <a:off x="3897770" y="1266362"/>
            <a:ext cx="3938599" cy="4538894"/>
          </a:xfrm>
          <a:prstGeom prst="rect">
            <a:avLst/>
          </a:prstGeom>
        </p:spPr>
        <p:txBody>
          <a:bodyPr vert="horz" wrap="square" lIns="0" tIns="11517" rIns="0" bIns="0" rtlCol="0">
            <a:spAutoFit/>
          </a:bodyPr>
          <a:lstStyle/>
          <a:p>
            <a:pPr marL="686948" algn="ctr">
              <a:spcBef>
                <a:spcPts val="91"/>
              </a:spcBef>
            </a:pPr>
            <a:r>
              <a:rPr sz="1360" spc="9" dirty="0">
                <a:latin typeface="Calibri"/>
                <a:cs typeface="Calibri"/>
              </a:rPr>
              <a:t>reads</a:t>
            </a:r>
            <a:r>
              <a:rPr sz="1360" spc="4" dirty="0">
                <a:latin typeface="Calibri"/>
                <a:cs typeface="Calibri"/>
              </a:rPr>
              <a:t> </a:t>
            </a:r>
            <a:r>
              <a:rPr sz="1360" dirty="0">
                <a:latin typeface="Calibri"/>
                <a:cs typeface="Calibri"/>
              </a:rPr>
              <a:t>/</a:t>
            </a:r>
            <a:r>
              <a:rPr sz="1360" spc="4" dirty="0">
                <a:latin typeface="Calibri"/>
                <a:cs typeface="Calibri"/>
              </a:rPr>
              <a:t> </a:t>
            </a:r>
            <a:r>
              <a:rPr sz="1360" spc="13" dirty="0">
                <a:latin typeface="Calibri"/>
                <a:cs typeface="Calibri"/>
              </a:rPr>
              <a:t>UMIs</a:t>
            </a:r>
            <a:endParaRPr sz="1360">
              <a:latin typeface="Calibri"/>
              <a:cs typeface="Calibri"/>
            </a:endParaRPr>
          </a:p>
          <a:p>
            <a:pPr marL="1788485" marR="1094050" algn="ctr">
              <a:lnSpc>
                <a:spcPct val="234700"/>
              </a:lnSpc>
            </a:pPr>
            <a:r>
              <a:rPr sz="1360" spc="9" dirty="0">
                <a:latin typeface="Calibri"/>
                <a:cs typeface="Calibri"/>
              </a:rPr>
              <a:t>quality </a:t>
            </a:r>
            <a:r>
              <a:rPr sz="1360" spc="4" dirty="0">
                <a:latin typeface="Calibri"/>
                <a:cs typeface="Calibri"/>
              </a:rPr>
              <a:t>control </a:t>
            </a:r>
            <a:r>
              <a:rPr sz="1360" spc="-295" dirty="0">
                <a:latin typeface="Calibri"/>
                <a:cs typeface="Calibri"/>
              </a:rPr>
              <a:t> </a:t>
            </a:r>
            <a:r>
              <a:rPr sz="1360" spc="9" dirty="0">
                <a:latin typeface="Calibri"/>
                <a:cs typeface="Calibri"/>
              </a:rPr>
              <a:t>normalization</a:t>
            </a:r>
            <a:endParaRPr sz="1360">
              <a:latin typeface="Calibri"/>
              <a:cs typeface="Calibri"/>
            </a:endParaRPr>
          </a:p>
          <a:p>
            <a:pPr>
              <a:spcBef>
                <a:spcPts val="37"/>
              </a:spcBef>
            </a:pPr>
            <a:endParaRPr sz="1768">
              <a:latin typeface="Calibri"/>
              <a:cs typeface="Calibri"/>
            </a:endParaRPr>
          </a:p>
          <a:p>
            <a:pPr marL="882726">
              <a:tabLst>
                <a:tab pos="2541652" algn="l"/>
              </a:tabLst>
            </a:pPr>
            <a:r>
              <a:rPr sz="1360" dirty="0">
                <a:latin typeface="Calibri"/>
                <a:cs typeface="Calibri"/>
              </a:rPr>
              <a:t>feature</a:t>
            </a:r>
            <a:r>
              <a:rPr sz="1360" spc="45" dirty="0">
                <a:latin typeface="Calibri"/>
                <a:cs typeface="Calibri"/>
              </a:rPr>
              <a:t> </a:t>
            </a:r>
            <a:r>
              <a:rPr sz="1360" spc="13" dirty="0">
                <a:latin typeface="Calibri"/>
                <a:cs typeface="Calibri"/>
              </a:rPr>
              <a:t>selection	</a:t>
            </a:r>
            <a:r>
              <a:rPr sz="1360" spc="9" dirty="0">
                <a:latin typeface="Calibri"/>
                <a:cs typeface="Calibri"/>
              </a:rPr>
              <a:t>scaling</a:t>
            </a:r>
            <a:r>
              <a:rPr sz="1360" spc="-4" dirty="0">
                <a:latin typeface="Calibri"/>
                <a:cs typeface="Calibri"/>
              </a:rPr>
              <a:t> </a:t>
            </a:r>
            <a:r>
              <a:rPr sz="1360" dirty="0">
                <a:latin typeface="Calibri"/>
                <a:cs typeface="Calibri"/>
              </a:rPr>
              <a:t>/</a:t>
            </a:r>
            <a:r>
              <a:rPr sz="1360" spc="-4" dirty="0">
                <a:latin typeface="Calibri"/>
                <a:cs typeface="Calibri"/>
              </a:rPr>
              <a:t> </a:t>
            </a:r>
            <a:r>
              <a:rPr sz="1360" spc="9" dirty="0">
                <a:latin typeface="Calibri"/>
                <a:cs typeface="Calibri"/>
              </a:rPr>
              <a:t>regression</a:t>
            </a:r>
            <a:endParaRPr sz="1360">
              <a:latin typeface="Calibri"/>
              <a:cs typeface="Calibri"/>
            </a:endParaRPr>
          </a:p>
          <a:p>
            <a:pPr>
              <a:spcBef>
                <a:spcPts val="41"/>
              </a:spcBef>
            </a:pPr>
            <a:endParaRPr sz="1768">
              <a:latin typeface="Calibri"/>
              <a:cs typeface="Calibri"/>
            </a:endParaRPr>
          </a:p>
          <a:p>
            <a:pPr marL="686373" algn="ctr"/>
            <a:r>
              <a:rPr sz="1360" b="1" spc="4" dirty="0">
                <a:solidFill>
                  <a:srgbClr val="FF0000"/>
                </a:solidFill>
                <a:latin typeface="Calibri"/>
                <a:cs typeface="Calibri"/>
              </a:rPr>
              <a:t>data</a:t>
            </a:r>
            <a:r>
              <a:rPr sz="1360" b="1" spc="-4" dirty="0">
                <a:solidFill>
                  <a:srgbClr val="FF0000"/>
                </a:solidFill>
                <a:latin typeface="Calibri"/>
                <a:cs typeface="Calibri"/>
              </a:rPr>
              <a:t> </a:t>
            </a:r>
            <a:r>
              <a:rPr sz="1360" b="1" spc="4" dirty="0">
                <a:solidFill>
                  <a:srgbClr val="FF0000"/>
                </a:solidFill>
                <a:latin typeface="Calibri"/>
                <a:cs typeface="Calibri"/>
              </a:rPr>
              <a:t>integration</a:t>
            </a:r>
            <a:endParaRPr sz="1360">
              <a:latin typeface="Calibri"/>
              <a:cs typeface="Calibri"/>
            </a:endParaRPr>
          </a:p>
          <a:p>
            <a:pPr>
              <a:spcBef>
                <a:spcPts val="41"/>
              </a:spcBef>
            </a:pPr>
            <a:endParaRPr sz="1768">
              <a:latin typeface="Calibri"/>
              <a:cs typeface="Calibri"/>
            </a:endParaRPr>
          </a:p>
          <a:p>
            <a:pPr marL="689252" algn="ctr"/>
            <a:r>
              <a:rPr sz="1360" spc="13" dirty="0">
                <a:latin typeface="Calibri"/>
                <a:cs typeface="Calibri"/>
              </a:rPr>
              <a:t>noise</a:t>
            </a:r>
            <a:r>
              <a:rPr sz="1360" spc="9" dirty="0">
                <a:latin typeface="Calibri"/>
                <a:cs typeface="Calibri"/>
              </a:rPr>
              <a:t> filtering</a:t>
            </a:r>
            <a:endParaRPr sz="1360">
              <a:latin typeface="Calibri"/>
              <a:cs typeface="Calibri"/>
            </a:endParaRPr>
          </a:p>
          <a:p>
            <a:pPr marL="920154" marR="445681" indent="-149712">
              <a:lnSpc>
                <a:spcPct val="234700"/>
              </a:lnSpc>
              <a:spcBef>
                <a:spcPts val="41"/>
              </a:spcBef>
              <a:tabLst>
                <a:tab pos="2596931" algn="l"/>
              </a:tabLst>
            </a:pPr>
            <a:r>
              <a:rPr sz="2040" spc="27" baseline="1851" dirty="0">
                <a:latin typeface="Calibri"/>
                <a:cs typeface="Calibri"/>
              </a:rPr>
              <a:t>g</a:t>
            </a:r>
            <a:r>
              <a:rPr sz="2040" spc="-27" baseline="1851" dirty="0">
                <a:latin typeface="Calibri"/>
                <a:cs typeface="Calibri"/>
              </a:rPr>
              <a:t>r</a:t>
            </a:r>
            <a:r>
              <a:rPr sz="2040" spc="27" baseline="1851" dirty="0">
                <a:latin typeface="Calibri"/>
                <a:cs typeface="Calibri"/>
              </a:rPr>
              <a:t>a</a:t>
            </a:r>
            <a:r>
              <a:rPr sz="2040" spc="33" baseline="1851" dirty="0">
                <a:latin typeface="Calibri"/>
                <a:cs typeface="Calibri"/>
              </a:rPr>
              <a:t>p</a:t>
            </a:r>
            <a:r>
              <a:rPr sz="2040" baseline="1851" dirty="0">
                <a:latin typeface="Calibri"/>
                <a:cs typeface="Calibri"/>
              </a:rPr>
              <a:t>h</a:t>
            </a:r>
            <a:r>
              <a:rPr sz="2040" spc="54" baseline="1851" dirty="0">
                <a:latin typeface="Calibri"/>
                <a:cs typeface="Calibri"/>
              </a:rPr>
              <a:t> </a:t>
            </a:r>
            <a:r>
              <a:rPr sz="2040" spc="7" baseline="1851" dirty="0">
                <a:latin typeface="Calibri"/>
                <a:cs typeface="Calibri"/>
              </a:rPr>
              <a:t>c</a:t>
            </a:r>
            <a:r>
              <a:rPr sz="2040" spc="33" baseline="1851" dirty="0">
                <a:latin typeface="Calibri"/>
                <a:cs typeface="Calibri"/>
              </a:rPr>
              <a:t>on</a:t>
            </a:r>
            <a:r>
              <a:rPr sz="2040" spc="-7" baseline="1851" dirty="0">
                <a:latin typeface="Calibri"/>
                <a:cs typeface="Calibri"/>
              </a:rPr>
              <a:t>s</a:t>
            </a:r>
            <a:r>
              <a:rPr sz="2040" spc="13" baseline="1851" dirty="0">
                <a:latin typeface="Calibri"/>
                <a:cs typeface="Calibri"/>
              </a:rPr>
              <a:t>tr</a:t>
            </a:r>
            <a:r>
              <a:rPr sz="2040" spc="33" baseline="1851" dirty="0">
                <a:latin typeface="Calibri"/>
                <a:cs typeface="Calibri"/>
              </a:rPr>
              <a:t>u</a:t>
            </a:r>
            <a:r>
              <a:rPr sz="2040" spc="27" baseline="1851" dirty="0">
                <a:latin typeface="Calibri"/>
                <a:cs typeface="Calibri"/>
              </a:rPr>
              <a:t>c</a:t>
            </a:r>
            <a:r>
              <a:rPr sz="2040" spc="13" baseline="1851" dirty="0">
                <a:latin typeface="Calibri"/>
                <a:cs typeface="Calibri"/>
              </a:rPr>
              <a:t>t</a:t>
            </a:r>
            <a:r>
              <a:rPr sz="2040" spc="7" baseline="1851" dirty="0">
                <a:latin typeface="Calibri"/>
                <a:cs typeface="Calibri"/>
              </a:rPr>
              <a:t>i</a:t>
            </a:r>
            <a:r>
              <a:rPr sz="2040" spc="33" baseline="1851" dirty="0">
                <a:latin typeface="Calibri"/>
                <a:cs typeface="Calibri"/>
              </a:rPr>
              <a:t>o</a:t>
            </a:r>
            <a:r>
              <a:rPr sz="2040" baseline="1851" dirty="0">
                <a:latin typeface="Calibri"/>
                <a:cs typeface="Calibri"/>
              </a:rPr>
              <a:t>n	</a:t>
            </a:r>
            <a:r>
              <a:rPr sz="1360" spc="18" dirty="0">
                <a:latin typeface="Calibri"/>
                <a:cs typeface="Calibri"/>
              </a:rPr>
              <a:t>v</a:t>
            </a:r>
            <a:r>
              <a:rPr sz="1360" spc="9" dirty="0">
                <a:latin typeface="Calibri"/>
                <a:cs typeface="Calibri"/>
              </a:rPr>
              <a:t>is</a:t>
            </a:r>
            <a:r>
              <a:rPr sz="1360" spc="22" dirty="0">
                <a:latin typeface="Calibri"/>
                <a:cs typeface="Calibri"/>
              </a:rPr>
              <a:t>u</a:t>
            </a:r>
            <a:r>
              <a:rPr sz="1360" spc="18" dirty="0">
                <a:latin typeface="Calibri"/>
                <a:cs typeface="Calibri"/>
              </a:rPr>
              <a:t>a</a:t>
            </a:r>
            <a:r>
              <a:rPr sz="1360" spc="9" dirty="0">
                <a:latin typeface="Calibri"/>
                <a:cs typeface="Calibri"/>
              </a:rPr>
              <a:t>li</a:t>
            </a:r>
            <a:r>
              <a:rPr sz="1360" spc="-9" dirty="0">
                <a:latin typeface="Calibri"/>
                <a:cs typeface="Calibri"/>
              </a:rPr>
              <a:t>z</a:t>
            </a:r>
            <a:r>
              <a:rPr sz="1360" spc="4" dirty="0">
                <a:latin typeface="Calibri"/>
                <a:cs typeface="Calibri"/>
              </a:rPr>
              <a:t>a</a:t>
            </a:r>
            <a:r>
              <a:rPr sz="1360" spc="9" dirty="0">
                <a:latin typeface="Calibri"/>
                <a:cs typeface="Calibri"/>
              </a:rPr>
              <a:t>ti</a:t>
            </a:r>
            <a:r>
              <a:rPr sz="1360" spc="22" dirty="0">
                <a:latin typeface="Calibri"/>
                <a:cs typeface="Calibri"/>
              </a:rPr>
              <a:t>o</a:t>
            </a:r>
            <a:r>
              <a:rPr sz="1360" dirty="0">
                <a:latin typeface="Calibri"/>
                <a:cs typeface="Calibri"/>
              </a:rPr>
              <a:t>n  </a:t>
            </a:r>
            <a:r>
              <a:rPr sz="1360" spc="9" dirty="0">
                <a:latin typeface="Calibri"/>
                <a:cs typeface="Calibri"/>
              </a:rPr>
              <a:t>cell</a:t>
            </a:r>
            <a:r>
              <a:rPr sz="1360" spc="13" dirty="0">
                <a:latin typeface="Calibri"/>
                <a:cs typeface="Calibri"/>
              </a:rPr>
              <a:t> </a:t>
            </a:r>
            <a:r>
              <a:rPr sz="1360" spc="9" dirty="0">
                <a:latin typeface="Calibri"/>
                <a:cs typeface="Calibri"/>
              </a:rPr>
              <a:t>clustering</a:t>
            </a:r>
            <a:endParaRPr sz="1360">
              <a:latin typeface="Calibri"/>
              <a:cs typeface="Calibri"/>
            </a:endParaRPr>
          </a:p>
          <a:p>
            <a:pPr marL="11516" marR="1265068" indent="97889">
              <a:lnSpc>
                <a:spcPct val="234700"/>
              </a:lnSpc>
              <a:tabLst>
                <a:tab pos="1580615" algn="l"/>
                <a:tab pos="1624378" algn="l"/>
              </a:tabLst>
            </a:pPr>
            <a:r>
              <a:rPr sz="1360" spc="-13" dirty="0">
                <a:latin typeface="Calibri"/>
                <a:cs typeface="Calibri"/>
              </a:rPr>
              <a:t>diff.</a:t>
            </a:r>
            <a:r>
              <a:rPr sz="1360" spc="27" dirty="0">
                <a:latin typeface="Calibri"/>
                <a:cs typeface="Calibri"/>
              </a:rPr>
              <a:t> </a:t>
            </a:r>
            <a:r>
              <a:rPr sz="1360" spc="9" dirty="0">
                <a:latin typeface="Calibri"/>
                <a:cs typeface="Calibri"/>
              </a:rPr>
              <a:t>expression		cell ordering </a:t>
            </a:r>
            <a:r>
              <a:rPr sz="1360" spc="13" dirty="0">
                <a:latin typeface="Calibri"/>
                <a:cs typeface="Calibri"/>
              </a:rPr>
              <a:t> </a:t>
            </a:r>
            <a:r>
              <a:rPr sz="1360" spc="9" dirty="0">
                <a:latin typeface="Calibri"/>
                <a:cs typeface="Calibri"/>
              </a:rPr>
              <a:t>cell</a:t>
            </a:r>
            <a:r>
              <a:rPr sz="1360" spc="18" dirty="0">
                <a:latin typeface="Calibri"/>
                <a:cs typeface="Calibri"/>
              </a:rPr>
              <a:t> </a:t>
            </a:r>
            <a:r>
              <a:rPr sz="1360" spc="9" dirty="0">
                <a:latin typeface="Calibri"/>
                <a:cs typeface="Calibri"/>
              </a:rPr>
              <a:t>identification	</a:t>
            </a:r>
            <a:r>
              <a:rPr sz="1360" spc="-13" dirty="0">
                <a:latin typeface="Calibri"/>
                <a:cs typeface="Calibri"/>
              </a:rPr>
              <a:t>diff.</a:t>
            </a:r>
            <a:r>
              <a:rPr sz="1360" spc="-27" dirty="0">
                <a:latin typeface="Calibri"/>
                <a:cs typeface="Calibri"/>
              </a:rPr>
              <a:t> </a:t>
            </a:r>
            <a:r>
              <a:rPr sz="1360" spc="9" dirty="0">
                <a:latin typeface="Calibri"/>
                <a:cs typeface="Calibri"/>
              </a:rPr>
              <a:t>expression</a:t>
            </a:r>
            <a:endParaRPr sz="1360">
              <a:latin typeface="Calibri"/>
              <a:cs typeface="Calibri"/>
            </a:endParaRPr>
          </a:p>
        </p:txBody>
      </p:sp>
      <p:pic>
        <p:nvPicPr>
          <p:cNvPr id="8" name="object 8"/>
          <p:cNvPicPr/>
          <p:nvPr/>
        </p:nvPicPr>
        <p:blipFill>
          <a:blip r:embed="rId2" cstate="print"/>
          <a:stretch>
            <a:fillRect/>
          </a:stretch>
        </p:blipFill>
        <p:spPr>
          <a:xfrm>
            <a:off x="5929960" y="5423171"/>
            <a:ext cx="89071" cy="224402"/>
          </a:xfrm>
          <a:prstGeom prst="rect">
            <a:avLst/>
          </a:prstGeom>
        </p:spPr>
      </p:pic>
      <p:sp>
        <p:nvSpPr>
          <p:cNvPr id="9" name="object 9"/>
          <p:cNvSpPr/>
          <p:nvPr/>
        </p:nvSpPr>
        <p:spPr>
          <a:xfrm>
            <a:off x="5971681" y="2488659"/>
            <a:ext cx="480233" cy="234933"/>
          </a:xfrm>
          <a:custGeom>
            <a:avLst/>
            <a:gdLst/>
            <a:ahLst/>
            <a:cxnLst/>
            <a:rect l="l" t="t" r="r" b="b"/>
            <a:pathLst>
              <a:path w="529589" h="259080">
                <a:moveTo>
                  <a:pt x="259080" y="23152"/>
                </a:moveTo>
                <a:lnTo>
                  <a:pt x="235927" y="0"/>
                </a:lnTo>
                <a:lnTo>
                  <a:pt x="57886" y="178015"/>
                </a:lnTo>
                <a:lnTo>
                  <a:pt x="34734" y="154876"/>
                </a:lnTo>
                <a:lnTo>
                  <a:pt x="0" y="259041"/>
                </a:lnTo>
                <a:lnTo>
                  <a:pt x="104190" y="224320"/>
                </a:lnTo>
                <a:lnTo>
                  <a:pt x="92608" y="212750"/>
                </a:lnTo>
                <a:lnTo>
                  <a:pt x="81038" y="201168"/>
                </a:lnTo>
                <a:lnTo>
                  <a:pt x="259080" y="23152"/>
                </a:lnTo>
                <a:close/>
              </a:path>
              <a:path w="529589" h="259080">
                <a:moveTo>
                  <a:pt x="529437" y="259041"/>
                </a:moveTo>
                <a:lnTo>
                  <a:pt x="514007" y="212750"/>
                </a:lnTo>
                <a:lnTo>
                  <a:pt x="494715" y="154876"/>
                </a:lnTo>
                <a:lnTo>
                  <a:pt x="471563" y="178015"/>
                </a:lnTo>
                <a:lnTo>
                  <a:pt x="293522" y="0"/>
                </a:lnTo>
                <a:lnTo>
                  <a:pt x="270370" y="23152"/>
                </a:lnTo>
                <a:lnTo>
                  <a:pt x="448411" y="201168"/>
                </a:lnTo>
                <a:lnTo>
                  <a:pt x="425259" y="224320"/>
                </a:lnTo>
                <a:lnTo>
                  <a:pt x="529437" y="259041"/>
                </a:lnTo>
                <a:close/>
              </a:path>
            </a:pathLst>
          </a:custGeom>
          <a:solidFill>
            <a:srgbClr val="000000"/>
          </a:solidFill>
        </p:spPr>
        <p:txBody>
          <a:bodyPr wrap="square" lIns="0" tIns="0" rIns="0" bIns="0" rtlCol="0"/>
          <a:lstStyle/>
          <a:p>
            <a:endParaRPr sz="1632"/>
          </a:p>
        </p:txBody>
      </p:sp>
      <p:sp>
        <p:nvSpPr>
          <p:cNvPr id="10" name="object 10"/>
          <p:cNvSpPr/>
          <p:nvPr/>
        </p:nvSpPr>
        <p:spPr>
          <a:xfrm>
            <a:off x="5957689" y="2974996"/>
            <a:ext cx="488870" cy="234933"/>
          </a:xfrm>
          <a:custGeom>
            <a:avLst/>
            <a:gdLst/>
            <a:ahLst/>
            <a:cxnLst/>
            <a:rect l="l" t="t" r="r" b="b"/>
            <a:pathLst>
              <a:path w="539114" h="259079">
                <a:moveTo>
                  <a:pt x="259080" y="259041"/>
                </a:moveTo>
                <a:lnTo>
                  <a:pt x="243636" y="212750"/>
                </a:lnTo>
                <a:lnTo>
                  <a:pt x="224345" y="154876"/>
                </a:lnTo>
                <a:lnTo>
                  <a:pt x="201193" y="178028"/>
                </a:lnTo>
                <a:lnTo>
                  <a:pt x="23152" y="0"/>
                </a:lnTo>
                <a:lnTo>
                  <a:pt x="0" y="23152"/>
                </a:lnTo>
                <a:lnTo>
                  <a:pt x="178041" y="201180"/>
                </a:lnTo>
                <a:lnTo>
                  <a:pt x="154889" y="224320"/>
                </a:lnTo>
                <a:lnTo>
                  <a:pt x="259080" y="259041"/>
                </a:lnTo>
                <a:close/>
              </a:path>
              <a:path w="539114" h="259079">
                <a:moveTo>
                  <a:pt x="539013" y="23152"/>
                </a:moveTo>
                <a:lnTo>
                  <a:pt x="515861" y="0"/>
                </a:lnTo>
                <a:lnTo>
                  <a:pt x="337820" y="178028"/>
                </a:lnTo>
                <a:lnTo>
                  <a:pt x="314667" y="154876"/>
                </a:lnTo>
                <a:lnTo>
                  <a:pt x="279946" y="259041"/>
                </a:lnTo>
                <a:lnTo>
                  <a:pt x="384124" y="224320"/>
                </a:lnTo>
                <a:lnTo>
                  <a:pt x="372541" y="212750"/>
                </a:lnTo>
                <a:lnTo>
                  <a:pt x="360972" y="201180"/>
                </a:lnTo>
                <a:lnTo>
                  <a:pt x="539013" y="23152"/>
                </a:lnTo>
                <a:close/>
              </a:path>
            </a:pathLst>
          </a:custGeom>
          <a:solidFill>
            <a:srgbClr val="000000"/>
          </a:solidFill>
        </p:spPr>
        <p:txBody>
          <a:bodyPr wrap="square" lIns="0" tIns="0" rIns="0" bIns="0" rtlCol="0"/>
          <a:lstStyle/>
          <a:p>
            <a:endParaRPr sz="1632"/>
          </a:p>
        </p:txBody>
      </p:sp>
      <p:sp>
        <p:nvSpPr>
          <p:cNvPr id="11" name="object 11"/>
          <p:cNvSpPr/>
          <p:nvPr/>
        </p:nvSpPr>
        <p:spPr>
          <a:xfrm>
            <a:off x="5968191" y="3949351"/>
            <a:ext cx="480233" cy="234933"/>
          </a:xfrm>
          <a:custGeom>
            <a:avLst/>
            <a:gdLst/>
            <a:ahLst/>
            <a:cxnLst/>
            <a:rect l="l" t="t" r="r" b="b"/>
            <a:pathLst>
              <a:path w="529589" h="259079">
                <a:moveTo>
                  <a:pt x="259067" y="23152"/>
                </a:moveTo>
                <a:lnTo>
                  <a:pt x="235915" y="0"/>
                </a:lnTo>
                <a:lnTo>
                  <a:pt x="57873" y="178028"/>
                </a:lnTo>
                <a:lnTo>
                  <a:pt x="34721" y="154876"/>
                </a:lnTo>
                <a:lnTo>
                  <a:pt x="0" y="259041"/>
                </a:lnTo>
                <a:lnTo>
                  <a:pt x="104178" y="224320"/>
                </a:lnTo>
                <a:lnTo>
                  <a:pt x="92608" y="212750"/>
                </a:lnTo>
                <a:lnTo>
                  <a:pt x="81026" y="201168"/>
                </a:lnTo>
                <a:lnTo>
                  <a:pt x="259067" y="23152"/>
                </a:lnTo>
                <a:close/>
              </a:path>
              <a:path w="529589" h="259079">
                <a:moveTo>
                  <a:pt x="529437" y="259041"/>
                </a:moveTo>
                <a:lnTo>
                  <a:pt x="513994" y="212750"/>
                </a:lnTo>
                <a:lnTo>
                  <a:pt x="494703" y="154876"/>
                </a:lnTo>
                <a:lnTo>
                  <a:pt x="471551" y="178028"/>
                </a:lnTo>
                <a:lnTo>
                  <a:pt x="293509" y="0"/>
                </a:lnTo>
                <a:lnTo>
                  <a:pt x="270357" y="23152"/>
                </a:lnTo>
                <a:lnTo>
                  <a:pt x="448398" y="201168"/>
                </a:lnTo>
                <a:lnTo>
                  <a:pt x="425246" y="224320"/>
                </a:lnTo>
                <a:lnTo>
                  <a:pt x="529437" y="259041"/>
                </a:lnTo>
                <a:close/>
              </a:path>
            </a:pathLst>
          </a:custGeom>
          <a:solidFill>
            <a:srgbClr val="000000"/>
          </a:solidFill>
        </p:spPr>
        <p:txBody>
          <a:bodyPr wrap="square" lIns="0" tIns="0" rIns="0" bIns="0" rtlCol="0"/>
          <a:lstStyle/>
          <a:p>
            <a:endParaRPr sz="1632"/>
          </a:p>
        </p:txBody>
      </p:sp>
      <p:sp>
        <p:nvSpPr>
          <p:cNvPr id="12" name="object 12"/>
          <p:cNvSpPr/>
          <p:nvPr/>
        </p:nvSpPr>
        <p:spPr>
          <a:xfrm>
            <a:off x="5050095" y="4923107"/>
            <a:ext cx="480233" cy="234933"/>
          </a:xfrm>
          <a:custGeom>
            <a:avLst/>
            <a:gdLst/>
            <a:ahLst/>
            <a:cxnLst/>
            <a:rect l="l" t="t" r="r" b="b"/>
            <a:pathLst>
              <a:path w="529589" h="259079">
                <a:moveTo>
                  <a:pt x="259067" y="23152"/>
                </a:moveTo>
                <a:lnTo>
                  <a:pt x="235915" y="0"/>
                </a:lnTo>
                <a:lnTo>
                  <a:pt x="57873" y="178015"/>
                </a:lnTo>
                <a:lnTo>
                  <a:pt x="34721" y="154876"/>
                </a:lnTo>
                <a:lnTo>
                  <a:pt x="0" y="259041"/>
                </a:lnTo>
                <a:lnTo>
                  <a:pt x="104178" y="224320"/>
                </a:lnTo>
                <a:lnTo>
                  <a:pt x="92595" y="212750"/>
                </a:lnTo>
                <a:lnTo>
                  <a:pt x="81026" y="201168"/>
                </a:lnTo>
                <a:lnTo>
                  <a:pt x="259067" y="23152"/>
                </a:lnTo>
                <a:close/>
              </a:path>
              <a:path w="529589" h="259079">
                <a:moveTo>
                  <a:pt x="529437" y="259041"/>
                </a:moveTo>
                <a:lnTo>
                  <a:pt x="513994" y="212750"/>
                </a:lnTo>
                <a:lnTo>
                  <a:pt x="494703" y="154876"/>
                </a:lnTo>
                <a:lnTo>
                  <a:pt x="471551" y="178015"/>
                </a:lnTo>
                <a:lnTo>
                  <a:pt x="293509" y="0"/>
                </a:lnTo>
                <a:lnTo>
                  <a:pt x="270357" y="23152"/>
                </a:lnTo>
                <a:lnTo>
                  <a:pt x="448398" y="201168"/>
                </a:lnTo>
                <a:lnTo>
                  <a:pt x="425246" y="224320"/>
                </a:lnTo>
                <a:lnTo>
                  <a:pt x="529437" y="259041"/>
                </a:lnTo>
                <a:close/>
              </a:path>
            </a:pathLst>
          </a:custGeom>
          <a:solidFill>
            <a:srgbClr val="000000"/>
          </a:solidFill>
        </p:spPr>
        <p:txBody>
          <a:bodyPr wrap="square" lIns="0" tIns="0" rIns="0" bIns="0" rtlCol="0"/>
          <a:lstStyle/>
          <a:p>
            <a:endParaRPr sz="1632"/>
          </a:p>
        </p:txBody>
      </p:sp>
      <p:sp>
        <p:nvSpPr>
          <p:cNvPr id="16" name="object 16"/>
          <p:cNvSpPr txBox="1">
            <a:spLocks noGrp="1"/>
          </p:cNvSpPr>
          <p:nvPr>
            <p:ph type="title"/>
          </p:nvPr>
        </p:nvSpPr>
        <p:spPr>
          <a:xfrm>
            <a:off x="3115119" y="326382"/>
            <a:ext cx="5961764" cy="473231"/>
          </a:xfrm>
          <a:prstGeom prst="rect">
            <a:avLst/>
          </a:prstGeom>
        </p:spPr>
        <p:txBody>
          <a:bodyPr vert="horz" wrap="square" lIns="0" tIns="11517" rIns="0" bIns="0" rtlCol="0" anchor="ctr">
            <a:spAutoFit/>
          </a:bodyPr>
          <a:lstStyle/>
          <a:p>
            <a:pPr marL="11516">
              <a:spcBef>
                <a:spcPts val="91"/>
              </a:spcBef>
            </a:pPr>
            <a:r>
              <a:rPr sz="3333" spc="-18" dirty="0"/>
              <a:t>scRNA-seq</a:t>
            </a:r>
            <a:r>
              <a:rPr sz="3333" spc="-68" dirty="0"/>
              <a:t> </a:t>
            </a:r>
            <a:r>
              <a:rPr sz="3333" spc="-18" dirty="0"/>
              <a:t>analysis</a:t>
            </a:r>
            <a:r>
              <a:rPr sz="3333" spc="-59" dirty="0"/>
              <a:t> </a:t>
            </a:r>
            <a:r>
              <a:rPr sz="3333" spc="-18" dirty="0"/>
              <a:t>workflow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3550" y="1557033"/>
            <a:ext cx="7834794" cy="319406"/>
          </a:xfrm>
          <a:prstGeom prst="rect">
            <a:avLst/>
          </a:prstGeom>
        </p:spPr>
        <p:txBody>
          <a:bodyPr vert="horz" wrap="square" lIns="0" tIns="11517" rIns="0" bIns="0" rtlCol="0">
            <a:spAutoFit/>
          </a:bodyPr>
          <a:lstStyle/>
          <a:p>
            <a:pPr marL="11516">
              <a:spcBef>
                <a:spcPts val="91"/>
              </a:spcBef>
            </a:pPr>
            <a:r>
              <a:rPr sz="2000" spc="-37" dirty="0">
                <a:latin typeface="Calibri"/>
                <a:cs typeface="Calibri"/>
              </a:rPr>
              <a:t>We</a:t>
            </a:r>
            <a:r>
              <a:rPr sz="2000" spc="-18" dirty="0">
                <a:latin typeface="Calibri"/>
                <a:cs typeface="Calibri"/>
              </a:rPr>
              <a:t> </a:t>
            </a:r>
            <a:r>
              <a:rPr sz="2000" spc="-9" dirty="0">
                <a:latin typeface="Calibri"/>
                <a:cs typeface="Calibri"/>
              </a:rPr>
              <a:t>wish</a:t>
            </a:r>
            <a:r>
              <a:rPr sz="2000" spc="-27" dirty="0">
                <a:latin typeface="Calibri"/>
                <a:cs typeface="Calibri"/>
              </a:rPr>
              <a:t> </a:t>
            </a:r>
            <a:r>
              <a:rPr sz="2000" spc="-9" dirty="0">
                <a:latin typeface="Calibri"/>
                <a:cs typeface="Calibri"/>
              </a:rPr>
              <a:t>to</a:t>
            </a:r>
            <a:r>
              <a:rPr sz="2000" spc="-18" dirty="0">
                <a:latin typeface="Calibri"/>
                <a:cs typeface="Calibri"/>
              </a:rPr>
              <a:t> </a:t>
            </a:r>
            <a:r>
              <a:rPr sz="2000" spc="-13" dirty="0">
                <a:latin typeface="Calibri"/>
                <a:cs typeface="Calibri"/>
              </a:rPr>
              <a:t>obtain</a:t>
            </a:r>
            <a:r>
              <a:rPr sz="2000" spc="-27" dirty="0">
                <a:latin typeface="Calibri"/>
                <a:cs typeface="Calibri"/>
              </a:rPr>
              <a:t> </a:t>
            </a:r>
            <a:r>
              <a:rPr sz="2000" spc="-13" dirty="0">
                <a:latin typeface="Calibri"/>
                <a:cs typeface="Calibri"/>
              </a:rPr>
              <a:t>corrected</a:t>
            </a:r>
            <a:r>
              <a:rPr sz="2000" spc="-27" dirty="0">
                <a:latin typeface="Calibri"/>
                <a:cs typeface="Calibri"/>
              </a:rPr>
              <a:t> </a:t>
            </a:r>
            <a:r>
              <a:rPr sz="2000" spc="-18" dirty="0">
                <a:latin typeface="Calibri"/>
                <a:cs typeface="Calibri"/>
              </a:rPr>
              <a:t>data</a:t>
            </a:r>
            <a:r>
              <a:rPr sz="2000" spc="-27" dirty="0">
                <a:latin typeface="Calibri"/>
                <a:cs typeface="Calibri"/>
              </a:rPr>
              <a:t> </a:t>
            </a:r>
            <a:r>
              <a:rPr sz="2000" spc="-13" dirty="0">
                <a:latin typeface="Calibri"/>
                <a:cs typeface="Calibri"/>
              </a:rPr>
              <a:t>where </a:t>
            </a:r>
            <a:r>
              <a:rPr sz="2000" spc="-9" dirty="0">
                <a:latin typeface="Calibri"/>
                <a:cs typeface="Calibri"/>
              </a:rPr>
              <a:t>the</a:t>
            </a:r>
            <a:r>
              <a:rPr sz="2000" spc="-18" dirty="0">
                <a:latin typeface="Calibri"/>
                <a:cs typeface="Calibri"/>
              </a:rPr>
              <a:t> </a:t>
            </a:r>
            <a:r>
              <a:rPr sz="2000" spc="-13" dirty="0">
                <a:latin typeface="Calibri"/>
                <a:cs typeface="Calibri"/>
              </a:rPr>
              <a:t>following</a:t>
            </a:r>
            <a:r>
              <a:rPr sz="2000" spc="-22" dirty="0">
                <a:latin typeface="Calibri"/>
                <a:cs typeface="Calibri"/>
              </a:rPr>
              <a:t> </a:t>
            </a:r>
            <a:r>
              <a:rPr sz="2000" spc="-13" dirty="0">
                <a:latin typeface="Calibri"/>
                <a:cs typeface="Calibri"/>
              </a:rPr>
              <a:t>goals</a:t>
            </a:r>
            <a:r>
              <a:rPr sz="2000" spc="-18" dirty="0">
                <a:latin typeface="Calibri"/>
                <a:cs typeface="Calibri"/>
              </a:rPr>
              <a:t> </a:t>
            </a:r>
            <a:r>
              <a:rPr sz="2000" spc="-13" dirty="0">
                <a:latin typeface="Calibri"/>
                <a:cs typeface="Calibri"/>
              </a:rPr>
              <a:t>are</a:t>
            </a:r>
            <a:r>
              <a:rPr sz="2000" spc="-18" dirty="0">
                <a:latin typeface="Calibri"/>
                <a:cs typeface="Calibri"/>
              </a:rPr>
              <a:t> </a:t>
            </a:r>
            <a:r>
              <a:rPr sz="2000" spc="-13" dirty="0">
                <a:latin typeface="Calibri"/>
                <a:cs typeface="Calibri"/>
              </a:rPr>
              <a:t>met:</a:t>
            </a:r>
            <a:endParaRPr sz="2000" dirty="0">
              <a:latin typeface="Calibri"/>
              <a:cs typeface="Calibri"/>
            </a:endParaRPr>
          </a:p>
        </p:txBody>
      </p:sp>
      <p:sp>
        <p:nvSpPr>
          <p:cNvPr id="3" name="object 3"/>
          <p:cNvSpPr txBox="1"/>
          <p:nvPr/>
        </p:nvSpPr>
        <p:spPr>
          <a:xfrm>
            <a:off x="1773550" y="2026876"/>
            <a:ext cx="3477107" cy="1868746"/>
          </a:xfrm>
          <a:prstGeom prst="rect">
            <a:avLst/>
          </a:prstGeom>
        </p:spPr>
        <p:txBody>
          <a:bodyPr vert="horz" wrap="square" lIns="0" tIns="105375" rIns="0" bIns="0" rtlCol="0">
            <a:spAutoFit/>
          </a:bodyPr>
          <a:lstStyle/>
          <a:p>
            <a:pPr marL="11516">
              <a:spcBef>
                <a:spcPts val="830"/>
              </a:spcBef>
            </a:pPr>
            <a:r>
              <a:rPr sz="1667" b="1" spc="-13" dirty="0">
                <a:latin typeface="Calibri"/>
                <a:cs typeface="Calibri"/>
              </a:rPr>
              <a:t>Goal:</a:t>
            </a:r>
            <a:endParaRPr sz="1667" dirty="0">
              <a:latin typeface="Calibri"/>
              <a:cs typeface="Calibri"/>
            </a:endParaRPr>
          </a:p>
          <a:p>
            <a:pPr marL="11516" marR="4606">
              <a:lnSpc>
                <a:spcPct val="148600"/>
              </a:lnSpc>
            </a:pPr>
            <a:r>
              <a:rPr sz="1667" spc="-13" dirty="0">
                <a:latin typeface="Calibri"/>
                <a:cs typeface="Calibri"/>
              </a:rPr>
              <a:t>1.The</a:t>
            </a:r>
            <a:r>
              <a:rPr sz="1667" spc="-41" dirty="0">
                <a:latin typeface="Calibri"/>
                <a:cs typeface="Calibri"/>
              </a:rPr>
              <a:t> </a:t>
            </a:r>
            <a:r>
              <a:rPr sz="1667" spc="-13" dirty="0">
                <a:latin typeface="Calibri"/>
                <a:cs typeface="Calibri"/>
              </a:rPr>
              <a:t>batch-originating</a:t>
            </a:r>
            <a:r>
              <a:rPr sz="1667" spc="-37" dirty="0">
                <a:latin typeface="Calibri"/>
                <a:cs typeface="Calibri"/>
              </a:rPr>
              <a:t> </a:t>
            </a:r>
            <a:r>
              <a:rPr sz="1667" spc="-13" dirty="0">
                <a:latin typeface="Calibri"/>
                <a:cs typeface="Calibri"/>
              </a:rPr>
              <a:t>variance</a:t>
            </a:r>
            <a:r>
              <a:rPr sz="1667" spc="-32" dirty="0">
                <a:latin typeface="Calibri"/>
                <a:cs typeface="Calibri"/>
              </a:rPr>
              <a:t> </a:t>
            </a:r>
            <a:r>
              <a:rPr sz="1667" spc="-4" dirty="0">
                <a:latin typeface="Calibri"/>
                <a:cs typeface="Calibri"/>
              </a:rPr>
              <a:t>is</a:t>
            </a:r>
            <a:r>
              <a:rPr sz="1667" spc="-32" dirty="0">
                <a:latin typeface="Calibri"/>
                <a:cs typeface="Calibri"/>
              </a:rPr>
              <a:t> </a:t>
            </a:r>
            <a:r>
              <a:rPr sz="1667" spc="-13" dirty="0">
                <a:latin typeface="Calibri"/>
                <a:cs typeface="Calibri"/>
              </a:rPr>
              <a:t>erased </a:t>
            </a:r>
            <a:r>
              <a:rPr sz="1667" spc="-272" dirty="0">
                <a:latin typeface="Calibri"/>
                <a:cs typeface="Calibri"/>
              </a:rPr>
              <a:t> </a:t>
            </a:r>
            <a:r>
              <a:rPr sz="1667" spc="-13" dirty="0">
                <a:latin typeface="Calibri"/>
                <a:cs typeface="Calibri"/>
              </a:rPr>
              <a:t>2.Meaningful</a:t>
            </a:r>
            <a:r>
              <a:rPr sz="1667" spc="-22" dirty="0">
                <a:latin typeface="Calibri"/>
                <a:cs typeface="Calibri"/>
              </a:rPr>
              <a:t> </a:t>
            </a:r>
            <a:r>
              <a:rPr sz="1667" spc="-18" dirty="0">
                <a:latin typeface="Calibri"/>
                <a:cs typeface="Calibri"/>
              </a:rPr>
              <a:t>heterogeneity </a:t>
            </a:r>
            <a:r>
              <a:rPr sz="1667" spc="-4" dirty="0">
                <a:latin typeface="Calibri"/>
                <a:cs typeface="Calibri"/>
              </a:rPr>
              <a:t>is</a:t>
            </a:r>
            <a:r>
              <a:rPr sz="1667" spc="-22" dirty="0">
                <a:latin typeface="Calibri"/>
                <a:cs typeface="Calibri"/>
              </a:rPr>
              <a:t> </a:t>
            </a:r>
            <a:r>
              <a:rPr sz="1667" spc="-13" dirty="0">
                <a:latin typeface="Calibri"/>
                <a:cs typeface="Calibri"/>
              </a:rPr>
              <a:t>preserved</a:t>
            </a:r>
            <a:endParaRPr sz="1667" dirty="0">
              <a:latin typeface="Calibri"/>
              <a:cs typeface="Calibri"/>
            </a:endParaRPr>
          </a:p>
          <a:p>
            <a:pPr marL="11516">
              <a:spcBef>
                <a:spcPts val="762"/>
              </a:spcBef>
            </a:pPr>
            <a:r>
              <a:rPr sz="1667" spc="-9" dirty="0">
                <a:latin typeface="Calibri"/>
                <a:cs typeface="Calibri"/>
              </a:rPr>
              <a:t>3.No</a:t>
            </a:r>
            <a:r>
              <a:rPr sz="1667" spc="-18" dirty="0">
                <a:latin typeface="Calibri"/>
                <a:cs typeface="Calibri"/>
              </a:rPr>
              <a:t> artefactual</a:t>
            </a:r>
            <a:r>
              <a:rPr sz="1667" spc="-13" dirty="0">
                <a:latin typeface="Calibri"/>
                <a:cs typeface="Calibri"/>
              </a:rPr>
              <a:t> </a:t>
            </a:r>
            <a:r>
              <a:rPr sz="1667" spc="-18" dirty="0">
                <a:latin typeface="Calibri"/>
                <a:cs typeface="Calibri"/>
              </a:rPr>
              <a:t>variance</a:t>
            </a:r>
            <a:r>
              <a:rPr sz="1667" spc="-13" dirty="0">
                <a:latin typeface="Calibri"/>
                <a:cs typeface="Calibri"/>
              </a:rPr>
              <a:t> </a:t>
            </a:r>
            <a:r>
              <a:rPr sz="1667" spc="-4" dirty="0">
                <a:latin typeface="Calibri"/>
                <a:cs typeface="Calibri"/>
              </a:rPr>
              <a:t>is</a:t>
            </a:r>
            <a:r>
              <a:rPr sz="1667" spc="-13" dirty="0">
                <a:latin typeface="Calibri"/>
                <a:cs typeface="Calibri"/>
              </a:rPr>
              <a:t> </a:t>
            </a:r>
            <a:r>
              <a:rPr sz="1667" spc="-18" dirty="0">
                <a:latin typeface="Calibri"/>
                <a:cs typeface="Calibri"/>
              </a:rPr>
              <a:t>introduced</a:t>
            </a:r>
            <a:endParaRPr sz="1667" dirty="0">
              <a:latin typeface="Calibri"/>
              <a:cs typeface="Calibri"/>
            </a:endParaRPr>
          </a:p>
        </p:txBody>
      </p:sp>
      <p:sp>
        <p:nvSpPr>
          <p:cNvPr id="4" name="object 4"/>
          <p:cNvSpPr txBox="1"/>
          <p:nvPr/>
        </p:nvSpPr>
        <p:spPr>
          <a:xfrm>
            <a:off x="5336429" y="2026875"/>
            <a:ext cx="4440391" cy="1589631"/>
          </a:xfrm>
          <a:prstGeom prst="rect">
            <a:avLst/>
          </a:prstGeom>
        </p:spPr>
        <p:txBody>
          <a:bodyPr vert="horz" wrap="square" lIns="0" tIns="105375" rIns="0" bIns="0" rtlCol="0">
            <a:spAutoFit/>
          </a:bodyPr>
          <a:lstStyle/>
          <a:p>
            <a:pPr marL="11516">
              <a:spcBef>
                <a:spcPts val="830"/>
              </a:spcBef>
            </a:pPr>
            <a:r>
              <a:rPr sz="1667" b="1" spc="-18" dirty="0">
                <a:latin typeface="Calibri"/>
                <a:cs typeface="Calibri"/>
              </a:rPr>
              <a:t>What</a:t>
            </a:r>
            <a:r>
              <a:rPr sz="1667" b="1" spc="-37" dirty="0">
                <a:latin typeface="Calibri"/>
                <a:cs typeface="Calibri"/>
              </a:rPr>
              <a:t> </a:t>
            </a:r>
            <a:r>
              <a:rPr sz="1667" b="1" spc="-9" dirty="0">
                <a:latin typeface="Calibri"/>
                <a:cs typeface="Calibri"/>
              </a:rPr>
              <a:t>it</a:t>
            </a:r>
            <a:r>
              <a:rPr sz="1667" b="1" spc="-37" dirty="0">
                <a:latin typeface="Calibri"/>
                <a:cs typeface="Calibri"/>
              </a:rPr>
              <a:t> </a:t>
            </a:r>
            <a:r>
              <a:rPr sz="1667" b="1" spc="-13" dirty="0">
                <a:latin typeface="Calibri"/>
                <a:cs typeface="Calibri"/>
              </a:rPr>
              <a:t>practically</a:t>
            </a:r>
            <a:r>
              <a:rPr sz="1667" b="1" spc="-27" dirty="0">
                <a:latin typeface="Calibri"/>
                <a:cs typeface="Calibri"/>
              </a:rPr>
              <a:t> </a:t>
            </a:r>
            <a:r>
              <a:rPr sz="1667" b="1" spc="-13" dirty="0">
                <a:latin typeface="Calibri"/>
                <a:cs typeface="Calibri"/>
              </a:rPr>
              <a:t>means:</a:t>
            </a:r>
            <a:endParaRPr sz="1667" dirty="0">
              <a:latin typeface="Calibri"/>
              <a:cs typeface="Calibri"/>
            </a:endParaRPr>
          </a:p>
          <a:p>
            <a:pPr marL="11516">
              <a:spcBef>
                <a:spcPts val="739"/>
              </a:spcBef>
            </a:pPr>
            <a:r>
              <a:rPr sz="1667" spc="-13" dirty="0">
                <a:latin typeface="Calibri"/>
                <a:cs typeface="Calibri"/>
              </a:rPr>
              <a:t>Similar </a:t>
            </a:r>
            <a:r>
              <a:rPr sz="1667" spc="-9" dirty="0">
                <a:latin typeface="Calibri"/>
                <a:cs typeface="Calibri"/>
              </a:rPr>
              <a:t>cell</a:t>
            </a:r>
            <a:r>
              <a:rPr sz="1667" spc="-18" dirty="0">
                <a:latin typeface="Calibri"/>
                <a:cs typeface="Calibri"/>
              </a:rPr>
              <a:t> </a:t>
            </a:r>
            <a:r>
              <a:rPr sz="1667" spc="-13" dirty="0">
                <a:latin typeface="Calibri"/>
                <a:cs typeface="Calibri"/>
              </a:rPr>
              <a:t>types</a:t>
            </a:r>
            <a:r>
              <a:rPr sz="1667" spc="-18" dirty="0">
                <a:latin typeface="Calibri"/>
                <a:cs typeface="Calibri"/>
              </a:rPr>
              <a:t> </a:t>
            </a:r>
            <a:r>
              <a:rPr sz="1667" spc="-13" dirty="0">
                <a:latin typeface="Calibri"/>
                <a:cs typeface="Calibri"/>
              </a:rPr>
              <a:t>are</a:t>
            </a:r>
            <a:r>
              <a:rPr sz="1667" spc="-18" dirty="0">
                <a:latin typeface="Calibri"/>
                <a:cs typeface="Calibri"/>
              </a:rPr>
              <a:t> intermixed</a:t>
            </a:r>
            <a:r>
              <a:rPr sz="1667" spc="-22" dirty="0">
                <a:latin typeface="Calibri"/>
                <a:cs typeface="Calibri"/>
              </a:rPr>
              <a:t> </a:t>
            </a:r>
            <a:r>
              <a:rPr sz="1667" spc="-13" dirty="0">
                <a:latin typeface="Calibri"/>
                <a:cs typeface="Calibri"/>
              </a:rPr>
              <a:t>across</a:t>
            </a:r>
            <a:r>
              <a:rPr sz="1667" spc="-22" dirty="0">
                <a:latin typeface="Calibri"/>
                <a:cs typeface="Calibri"/>
              </a:rPr>
              <a:t> </a:t>
            </a:r>
            <a:r>
              <a:rPr sz="1667" spc="-18" dirty="0">
                <a:latin typeface="Calibri"/>
                <a:cs typeface="Calibri"/>
              </a:rPr>
              <a:t>batches</a:t>
            </a:r>
            <a:endParaRPr sz="1667" dirty="0">
              <a:latin typeface="Calibri"/>
              <a:cs typeface="Calibri"/>
            </a:endParaRPr>
          </a:p>
          <a:p>
            <a:pPr marL="11516" marR="4606">
              <a:lnSpc>
                <a:spcPts val="2285"/>
              </a:lnSpc>
              <a:spcBef>
                <a:spcPts val="68"/>
              </a:spcBef>
            </a:pPr>
            <a:r>
              <a:rPr sz="1667" spc="-37" dirty="0">
                <a:latin typeface="Calibri"/>
                <a:cs typeface="Calibri"/>
              </a:rPr>
              <a:t>We </a:t>
            </a:r>
            <a:r>
              <a:rPr sz="1667" spc="-13" dirty="0">
                <a:latin typeface="Calibri"/>
                <a:cs typeface="Calibri"/>
              </a:rPr>
              <a:t>are </a:t>
            </a:r>
            <a:r>
              <a:rPr sz="1667" spc="-9" dirty="0">
                <a:latin typeface="Calibri"/>
                <a:cs typeface="Calibri"/>
              </a:rPr>
              <a:t>not </a:t>
            </a:r>
            <a:r>
              <a:rPr sz="1667" spc="-13" dirty="0">
                <a:latin typeface="Calibri"/>
                <a:cs typeface="Calibri"/>
              </a:rPr>
              <a:t>mixing distinct </a:t>
            </a:r>
            <a:r>
              <a:rPr sz="1667" spc="-9" dirty="0">
                <a:latin typeface="Calibri"/>
                <a:cs typeface="Calibri"/>
              </a:rPr>
              <a:t>cell </a:t>
            </a:r>
            <a:r>
              <a:rPr sz="1667" spc="-13" dirty="0">
                <a:latin typeface="Calibri"/>
                <a:cs typeface="Calibri"/>
              </a:rPr>
              <a:t>types (across </a:t>
            </a:r>
            <a:r>
              <a:rPr sz="1667" spc="-4" dirty="0">
                <a:latin typeface="Calibri"/>
                <a:cs typeface="Calibri"/>
              </a:rPr>
              <a:t>or </a:t>
            </a:r>
            <a:r>
              <a:rPr sz="1667" spc="-13" dirty="0">
                <a:latin typeface="Calibri"/>
                <a:cs typeface="Calibri"/>
              </a:rPr>
              <a:t>within </a:t>
            </a:r>
            <a:r>
              <a:rPr sz="1667" spc="-18" dirty="0">
                <a:latin typeface="Calibri"/>
                <a:cs typeface="Calibri"/>
              </a:rPr>
              <a:t>batches) </a:t>
            </a:r>
            <a:r>
              <a:rPr sz="1667" spc="-277" dirty="0">
                <a:latin typeface="Calibri"/>
                <a:cs typeface="Calibri"/>
              </a:rPr>
              <a:t> </a:t>
            </a:r>
            <a:r>
              <a:rPr sz="1667" spc="-37" dirty="0">
                <a:latin typeface="Calibri"/>
                <a:cs typeface="Calibri"/>
              </a:rPr>
              <a:t>We</a:t>
            </a:r>
            <a:r>
              <a:rPr sz="1667" spc="-18" dirty="0">
                <a:latin typeface="Calibri"/>
                <a:cs typeface="Calibri"/>
              </a:rPr>
              <a:t> </a:t>
            </a:r>
            <a:r>
              <a:rPr sz="1667" spc="-9" dirty="0">
                <a:latin typeface="Calibri"/>
                <a:cs typeface="Calibri"/>
              </a:rPr>
              <a:t>do</a:t>
            </a:r>
            <a:r>
              <a:rPr sz="1667" spc="-13" dirty="0">
                <a:latin typeface="Calibri"/>
                <a:cs typeface="Calibri"/>
              </a:rPr>
              <a:t> </a:t>
            </a:r>
            <a:r>
              <a:rPr sz="1667" spc="-9" dirty="0">
                <a:latin typeface="Calibri"/>
                <a:cs typeface="Calibri"/>
              </a:rPr>
              <a:t>not</a:t>
            </a:r>
            <a:r>
              <a:rPr sz="1667" spc="-13" dirty="0">
                <a:latin typeface="Calibri"/>
                <a:cs typeface="Calibri"/>
              </a:rPr>
              <a:t> </a:t>
            </a:r>
            <a:r>
              <a:rPr sz="1667" spc="-18" dirty="0">
                <a:latin typeface="Calibri"/>
                <a:cs typeface="Calibri"/>
              </a:rPr>
              <a:t>separate</a:t>
            </a:r>
            <a:r>
              <a:rPr sz="1667" spc="-13" dirty="0">
                <a:latin typeface="Calibri"/>
                <a:cs typeface="Calibri"/>
              </a:rPr>
              <a:t> similar</a:t>
            </a:r>
            <a:r>
              <a:rPr sz="1667" spc="-9" dirty="0">
                <a:latin typeface="Calibri"/>
                <a:cs typeface="Calibri"/>
              </a:rPr>
              <a:t> cells</a:t>
            </a:r>
            <a:r>
              <a:rPr sz="1667" spc="-13" dirty="0">
                <a:latin typeface="Calibri"/>
                <a:cs typeface="Calibri"/>
              </a:rPr>
              <a:t> within</a:t>
            </a:r>
            <a:r>
              <a:rPr sz="1667" spc="-22" dirty="0">
                <a:latin typeface="Calibri"/>
                <a:cs typeface="Calibri"/>
              </a:rPr>
              <a:t> </a:t>
            </a:r>
            <a:r>
              <a:rPr sz="1667" spc="-18" dirty="0">
                <a:latin typeface="Calibri"/>
                <a:cs typeface="Calibri"/>
              </a:rPr>
              <a:t>batches</a:t>
            </a:r>
            <a:endParaRPr sz="1667" dirty="0">
              <a:latin typeface="Calibri"/>
              <a:cs typeface="Calibri"/>
            </a:endParaRPr>
          </a:p>
        </p:txBody>
      </p:sp>
      <p:pic>
        <p:nvPicPr>
          <p:cNvPr id="5" name="object 5"/>
          <p:cNvPicPr/>
          <p:nvPr/>
        </p:nvPicPr>
        <p:blipFill>
          <a:blip r:embed="rId2" cstate="print"/>
          <a:stretch>
            <a:fillRect/>
          </a:stretch>
        </p:blipFill>
        <p:spPr>
          <a:xfrm>
            <a:off x="2803001" y="3702897"/>
            <a:ext cx="5944368" cy="1811142"/>
          </a:xfrm>
          <a:prstGeom prst="rect">
            <a:avLst/>
          </a:prstGeom>
        </p:spPr>
      </p:pic>
      <p:sp>
        <p:nvSpPr>
          <p:cNvPr id="6" name="object 6"/>
          <p:cNvSpPr txBox="1"/>
          <p:nvPr/>
        </p:nvSpPr>
        <p:spPr>
          <a:xfrm>
            <a:off x="9453562" y="6514180"/>
            <a:ext cx="2385637" cy="191230"/>
          </a:xfrm>
          <a:prstGeom prst="rect">
            <a:avLst/>
          </a:prstGeom>
        </p:spPr>
        <p:txBody>
          <a:bodyPr vert="horz" wrap="square" lIns="0" tIns="11517" rIns="0" bIns="0" rtlCol="0">
            <a:spAutoFit/>
          </a:bodyPr>
          <a:lstStyle/>
          <a:p>
            <a:pPr marL="11516">
              <a:spcBef>
                <a:spcPts val="91"/>
              </a:spcBef>
            </a:pPr>
            <a:r>
              <a:rPr sz="1167" spc="-9" dirty="0">
                <a:solidFill>
                  <a:srgbClr val="222222"/>
                </a:solidFill>
                <a:latin typeface="Calibri"/>
                <a:cs typeface="Calibri"/>
              </a:rPr>
              <a:t>Büttner,</a:t>
            </a:r>
            <a:r>
              <a:rPr sz="1167" spc="4" dirty="0">
                <a:solidFill>
                  <a:srgbClr val="222222"/>
                </a:solidFill>
                <a:latin typeface="Calibri"/>
                <a:cs typeface="Calibri"/>
              </a:rPr>
              <a:t> et</a:t>
            </a:r>
            <a:r>
              <a:rPr sz="1167" spc="9" dirty="0">
                <a:solidFill>
                  <a:srgbClr val="222222"/>
                </a:solidFill>
                <a:latin typeface="Calibri"/>
                <a:cs typeface="Calibri"/>
              </a:rPr>
              <a:t> </a:t>
            </a:r>
            <a:r>
              <a:rPr sz="1167" spc="4" dirty="0">
                <a:solidFill>
                  <a:srgbClr val="222222"/>
                </a:solidFill>
                <a:latin typeface="Calibri"/>
                <a:cs typeface="Calibri"/>
              </a:rPr>
              <a:t>al </a:t>
            </a:r>
            <a:r>
              <a:rPr sz="1167" spc="9" dirty="0">
                <a:solidFill>
                  <a:srgbClr val="222222"/>
                </a:solidFill>
                <a:latin typeface="Calibri"/>
                <a:cs typeface="Calibri"/>
              </a:rPr>
              <a:t>(2019) </a:t>
            </a:r>
            <a:r>
              <a:rPr sz="1167" i="1" spc="9" dirty="0">
                <a:solidFill>
                  <a:srgbClr val="222222"/>
                </a:solidFill>
                <a:latin typeface="Calibri"/>
                <a:cs typeface="Calibri"/>
              </a:rPr>
              <a:t>Nat Methods</a:t>
            </a:r>
            <a:endParaRPr sz="1167" dirty="0">
              <a:latin typeface="Calibri"/>
              <a:cs typeface="Calibri"/>
            </a:endParaRPr>
          </a:p>
        </p:txBody>
      </p:sp>
      <p:sp>
        <p:nvSpPr>
          <p:cNvPr id="10" name="object 10"/>
          <p:cNvSpPr txBox="1">
            <a:spLocks noGrp="1"/>
          </p:cNvSpPr>
          <p:nvPr>
            <p:ph type="title"/>
          </p:nvPr>
        </p:nvSpPr>
        <p:spPr>
          <a:xfrm>
            <a:off x="1833283" y="218355"/>
            <a:ext cx="8525436" cy="473231"/>
          </a:xfrm>
          <a:prstGeom prst="rect">
            <a:avLst/>
          </a:prstGeom>
        </p:spPr>
        <p:txBody>
          <a:bodyPr vert="horz" wrap="square" lIns="0" tIns="11517" rIns="0" bIns="0" rtlCol="0" anchor="ctr">
            <a:spAutoFit/>
          </a:bodyPr>
          <a:lstStyle/>
          <a:p>
            <a:pPr marL="11516">
              <a:spcBef>
                <a:spcPts val="91"/>
              </a:spcBef>
            </a:pPr>
            <a:r>
              <a:rPr sz="3333" spc="-18" dirty="0"/>
              <a:t>scRNA-seq</a:t>
            </a:r>
            <a:r>
              <a:rPr sz="3333" spc="-63" dirty="0"/>
              <a:t> </a:t>
            </a:r>
            <a:r>
              <a:rPr sz="3333" spc="-18" dirty="0"/>
              <a:t>data</a:t>
            </a:r>
            <a:r>
              <a:rPr sz="3333" spc="-54" dirty="0"/>
              <a:t> </a:t>
            </a:r>
            <a:r>
              <a:rPr sz="3333" spc="-18" dirty="0"/>
              <a:t>integration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022" y="1296766"/>
            <a:ext cx="8093707" cy="1077947"/>
          </a:xfrm>
          <a:prstGeom prst="rect">
            <a:avLst/>
          </a:prstGeom>
        </p:spPr>
        <p:txBody>
          <a:bodyPr vert="horz" wrap="square" lIns="0" tIns="11517" rIns="0" bIns="0" rtlCol="0">
            <a:spAutoFit/>
          </a:bodyPr>
          <a:lstStyle/>
          <a:p>
            <a:pPr marL="11516">
              <a:spcBef>
                <a:spcPts val="91"/>
              </a:spcBef>
            </a:pPr>
            <a:r>
              <a:rPr sz="1360" spc="9" dirty="0">
                <a:latin typeface="Calibri"/>
                <a:cs typeface="Calibri"/>
              </a:rPr>
              <a:t>Regression</a:t>
            </a:r>
            <a:r>
              <a:rPr sz="1360" spc="41" dirty="0">
                <a:latin typeface="Calibri"/>
                <a:cs typeface="Calibri"/>
              </a:rPr>
              <a:t> </a:t>
            </a:r>
            <a:r>
              <a:rPr sz="1360" spc="13" dirty="0">
                <a:latin typeface="Calibri"/>
                <a:cs typeface="Calibri"/>
              </a:rPr>
              <a:t>based</a:t>
            </a:r>
            <a:r>
              <a:rPr sz="1360" spc="45" dirty="0">
                <a:latin typeface="Calibri"/>
                <a:cs typeface="Calibri"/>
              </a:rPr>
              <a:t> </a:t>
            </a:r>
            <a:r>
              <a:rPr sz="1360" spc="9" dirty="0">
                <a:latin typeface="Calibri"/>
                <a:cs typeface="Calibri"/>
              </a:rPr>
              <a:t>bulk-RNAseq</a:t>
            </a:r>
            <a:r>
              <a:rPr sz="1360" spc="41" dirty="0">
                <a:latin typeface="Calibri"/>
                <a:cs typeface="Calibri"/>
              </a:rPr>
              <a:t> </a:t>
            </a:r>
            <a:r>
              <a:rPr sz="1360" spc="4" dirty="0">
                <a:latin typeface="Calibri"/>
                <a:cs typeface="Calibri"/>
              </a:rPr>
              <a:t>batch</a:t>
            </a:r>
            <a:r>
              <a:rPr sz="1360" spc="45" dirty="0">
                <a:latin typeface="Calibri"/>
                <a:cs typeface="Calibri"/>
              </a:rPr>
              <a:t> </a:t>
            </a:r>
            <a:r>
              <a:rPr sz="1360" spc="9" dirty="0">
                <a:latin typeface="Calibri"/>
                <a:cs typeface="Calibri"/>
              </a:rPr>
              <a:t>correction</a:t>
            </a:r>
            <a:r>
              <a:rPr sz="1360" spc="41" dirty="0">
                <a:latin typeface="Calibri"/>
                <a:cs typeface="Calibri"/>
              </a:rPr>
              <a:t> </a:t>
            </a:r>
            <a:r>
              <a:rPr sz="1360" spc="13" dirty="0">
                <a:latin typeface="Calibri"/>
                <a:cs typeface="Calibri"/>
              </a:rPr>
              <a:t>methods</a:t>
            </a:r>
            <a:r>
              <a:rPr sz="1360" spc="37" dirty="0">
                <a:latin typeface="Calibri"/>
                <a:cs typeface="Calibri"/>
              </a:rPr>
              <a:t> </a:t>
            </a:r>
            <a:r>
              <a:rPr sz="1360" dirty="0">
                <a:latin typeface="Calibri"/>
                <a:cs typeface="Calibri"/>
              </a:rPr>
              <a:t>are</a:t>
            </a:r>
            <a:r>
              <a:rPr sz="1360" spc="41" dirty="0">
                <a:latin typeface="Calibri"/>
                <a:cs typeface="Calibri"/>
              </a:rPr>
              <a:t> </a:t>
            </a:r>
            <a:r>
              <a:rPr sz="1360" spc="9" dirty="0">
                <a:latin typeface="Calibri"/>
                <a:cs typeface="Calibri"/>
              </a:rPr>
              <a:t>slow</a:t>
            </a:r>
            <a:r>
              <a:rPr sz="1360" spc="50" dirty="0">
                <a:latin typeface="Calibri"/>
                <a:cs typeface="Calibri"/>
              </a:rPr>
              <a:t> </a:t>
            </a:r>
            <a:r>
              <a:rPr sz="1360" spc="13" dirty="0">
                <a:latin typeface="Calibri"/>
                <a:cs typeface="Calibri"/>
              </a:rPr>
              <a:t>and</a:t>
            </a:r>
            <a:r>
              <a:rPr sz="1360" spc="45" dirty="0">
                <a:latin typeface="Calibri"/>
                <a:cs typeface="Calibri"/>
              </a:rPr>
              <a:t> </a:t>
            </a:r>
            <a:r>
              <a:rPr sz="1360" spc="13" dirty="0">
                <a:latin typeface="Calibri"/>
                <a:cs typeface="Calibri"/>
              </a:rPr>
              <a:t>assume</a:t>
            </a:r>
            <a:r>
              <a:rPr sz="1360" spc="41" dirty="0">
                <a:latin typeface="Calibri"/>
                <a:cs typeface="Calibri"/>
              </a:rPr>
              <a:t> </a:t>
            </a:r>
            <a:r>
              <a:rPr sz="1360" spc="9" dirty="0">
                <a:latin typeface="Calibri"/>
                <a:cs typeface="Calibri"/>
              </a:rPr>
              <a:t>the</a:t>
            </a:r>
            <a:r>
              <a:rPr sz="1360" spc="45" dirty="0">
                <a:latin typeface="Calibri"/>
                <a:cs typeface="Calibri"/>
              </a:rPr>
              <a:t> </a:t>
            </a:r>
            <a:r>
              <a:rPr sz="1360" spc="4" dirty="0">
                <a:latin typeface="Calibri"/>
                <a:cs typeface="Calibri"/>
              </a:rPr>
              <a:t>batch</a:t>
            </a:r>
            <a:r>
              <a:rPr sz="1360" spc="41" dirty="0">
                <a:latin typeface="Calibri"/>
                <a:cs typeface="Calibri"/>
              </a:rPr>
              <a:t> </a:t>
            </a:r>
            <a:r>
              <a:rPr sz="1360" spc="4" dirty="0">
                <a:latin typeface="Calibri"/>
                <a:cs typeface="Calibri"/>
              </a:rPr>
              <a:t>is</a:t>
            </a:r>
            <a:r>
              <a:rPr sz="1360" spc="37" dirty="0">
                <a:latin typeface="Calibri"/>
                <a:cs typeface="Calibri"/>
              </a:rPr>
              <a:t> </a:t>
            </a:r>
            <a:r>
              <a:rPr sz="1360" spc="4" dirty="0">
                <a:latin typeface="Calibri"/>
                <a:cs typeface="Calibri"/>
              </a:rPr>
              <a:t>constant</a:t>
            </a:r>
            <a:r>
              <a:rPr sz="1360" spc="27" dirty="0">
                <a:latin typeface="Calibri"/>
                <a:cs typeface="Calibri"/>
              </a:rPr>
              <a:t> </a:t>
            </a:r>
            <a:r>
              <a:rPr sz="1360" spc="9" dirty="0">
                <a:latin typeface="Calibri"/>
                <a:cs typeface="Calibri"/>
              </a:rPr>
              <a:t>across</a:t>
            </a:r>
            <a:r>
              <a:rPr sz="1360" spc="37" dirty="0">
                <a:latin typeface="Calibri"/>
                <a:cs typeface="Calibri"/>
              </a:rPr>
              <a:t> </a:t>
            </a:r>
            <a:r>
              <a:rPr sz="1360" spc="9" dirty="0">
                <a:latin typeface="Calibri"/>
                <a:cs typeface="Calibri"/>
              </a:rPr>
              <a:t>cells</a:t>
            </a:r>
            <a:endParaRPr sz="1360">
              <a:latin typeface="Calibri"/>
              <a:cs typeface="Calibri"/>
            </a:endParaRPr>
          </a:p>
          <a:p>
            <a:pPr>
              <a:lnSpc>
                <a:spcPct val="100000"/>
              </a:lnSpc>
            </a:pPr>
            <a:endParaRPr sz="1406">
              <a:latin typeface="Calibri"/>
              <a:cs typeface="Calibri"/>
            </a:endParaRPr>
          </a:p>
          <a:p>
            <a:pPr marL="11516"/>
            <a:r>
              <a:rPr sz="1360" spc="18" dirty="0">
                <a:latin typeface="Calibri"/>
                <a:cs typeface="Calibri"/>
              </a:rPr>
              <a:t>Modern</a:t>
            </a:r>
            <a:r>
              <a:rPr sz="1360" spc="37" dirty="0">
                <a:latin typeface="Calibri"/>
                <a:cs typeface="Calibri"/>
              </a:rPr>
              <a:t> </a:t>
            </a:r>
            <a:r>
              <a:rPr sz="1360" spc="4" dirty="0">
                <a:latin typeface="Calibri"/>
                <a:cs typeface="Calibri"/>
              </a:rPr>
              <a:t>data</a:t>
            </a:r>
            <a:r>
              <a:rPr sz="1360" spc="32" dirty="0">
                <a:latin typeface="Calibri"/>
                <a:cs typeface="Calibri"/>
              </a:rPr>
              <a:t> </a:t>
            </a:r>
            <a:r>
              <a:rPr sz="1360" spc="4" dirty="0">
                <a:latin typeface="Calibri"/>
                <a:cs typeface="Calibri"/>
              </a:rPr>
              <a:t>integration</a:t>
            </a:r>
            <a:r>
              <a:rPr sz="1360" spc="41" dirty="0">
                <a:latin typeface="Calibri"/>
                <a:cs typeface="Calibri"/>
              </a:rPr>
              <a:t> </a:t>
            </a:r>
            <a:r>
              <a:rPr sz="1360" spc="13" dirty="0">
                <a:latin typeface="Calibri"/>
                <a:cs typeface="Calibri"/>
              </a:rPr>
              <a:t>methods</a:t>
            </a:r>
            <a:r>
              <a:rPr sz="1360" spc="22" dirty="0">
                <a:latin typeface="Calibri"/>
                <a:cs typeface="Calibri"/>
              </a:rPr>
              <a:t> </a:t>
            </a:r>
            <a:r>
              <a:rPr sz="1360" dirty="0">
                <a:latin typeface="Calibri"/>
                <a:cs typeface="Calibri"/>
              </a:rPr>
              <a:t>are</a:t>
            </a:r>
            <a:r>
              <a:rPr sz="1360" spc="37" dirty="0">
                <a:latin typeface="Calibri"/>
                <a:cs typeface="Calibri"/>
              </a:rPr>
              <a:t> </a:t>
            </a:r>
            <a:r>
              <a:rPr sz="1360" spc="13" dirty="0">
                <a:latin typeface="Calibri"/>
                <a:cs typeface="Calibri"/>
              </a:rPr>
              <a:t>based</a:t>
            </a:r>
            <a:r>
              <a:rPr sz="1360" spc="41" dirty="0">
                <a:latin typeface="Calibri"/>
                <a:cs typeface="Calibri"/>
              </a:rPr>
              <a:t> </a:t>
            </a:r>
            <a:r>
              <a:rPr sz="1360" spc="9" dirty="0">
                <a:latin typeface="Calibri"/>
                <a:cs typeface="Calibri"/>
              </a:rPr>
              <a:t>on</a:t>
            </a:r>
            <a:r>
              <a:rPr sz="1360" spc="37" dirty="0">
                <a:latin typeface="Calibri"/>
                <a:cs typeface="Calibri"/>
              </a:rPr>
              <a:t> </a:t>
            </a:r>
            <a:r>
              <a:rPr sz="1360" spc="9" dirty="0">
                <a:latin typeface="Calibri"/>
                <a:cs typeface="Calibri"/>
              </a:rPr>
              <a:t>the</a:t>
            </a:r>
            <a:r>
              <a:rPr sz="1360" spc="41" dirty="0">
                <a:latin typeface="Calibri"/>
                <a:cs typeface="Calibri"/>
              </a:rPr>
              <a:t> </a:t>
            </a:r>
            <a:r>
              <a:rPr sz="1360" spc="13" dirty="0">
                <a:latin typeface="Calibri"/>
                <a:cs typeface="Calibri"/>
              </a:rPr>
              <a:t>same</a:t>
            </a:r>
            <a:r>
              <a:rPr sz="1360" spc="37" dirty="0">
                <a:latin typeface="Calibri"/>
                <a:cs typeface="Calibri"/>
              </a:rPr>
              <a:t> </a:t>
            </a:r>
            <a:r>
              <a:rPr sz="1360" spc="9" dirty="0">
                <a:latin typeface="Calibri"/>
                <a:cs typeface="Calibri"/>
              </a:rPr>
              <a:t>principle:</a:t>
            </a:r>
            <a:endParaRPr sz="1360">
              <a:latin typeface="Calibri"/>
              <a:cs typeface="Calibri"/>
            </a:endParaRPr>
          </a:p>
          <a:p>
            <a:pPr marL="233781" indent="-222841">
              <a:buFont typeface="Arial MT"/>
              <a:buChar char="•"/>
              <a:tabLst>
                <a:tab pos="233781" algn="l"/>
                <a:tab pos="234357" algn="l"/>
              </a:tabLst>
            </a:pPr>
            <a:r>
              <a:rPr sz="1360" spc="9" dirty="0">
                <a:latin typeface="Calibri"/>
                <a:cs typeface="Calibri"/>
              </a:rPr>
              <a:t>find</a:t>
            </a:r>
            <a:r>
              <a:rPr sz="1360" spc="37" dirty="0">
                <a:latin typeface="Calibri"/>
                <a:cs typeface="Calibri"/>
              </a:rPr>
              <a:t> </a:t>
            </a:r>
            <a:r>
              <a:rPr sz="1360" spc="18" dirty="0">
                <a:latin typeface="Calibri"/>
                <a:cs typeface="Calibri"/>
              </a:rPr>
              <a:t>MNN</a:t>
            </a:r>
            <a:r>
              <a:rPr sz="1360" spc="41" dirty="0">
                <a:latin typeface="Calibri"/>
                <a:cs typeface="Calibri"/>
              </a:rPr>
              <a:t> </a:t>
            </a:r>
            <a:r>
              <a:rPr sz="1360" spc="13" dirty="0">
                <a:latin typeface="Calibri"/>
                <a:cs typeface="Calibri"/>
              </a:rPr>
              <a:t>(mutual</a:t>
            </a:r>
            <a:r>
              <a:rPr sz="1360" spc="27" dirty="0">
                <a:latin typeface="Calibri"/>
                <a:cs typeface="Calibri"/>
              </a:rPr>
              <a:t> </a:t>
            </a:r>
            <a:r>
              <a:rPr sz="1360" spc="9" dirty="0">
                <a:latin typeface="Calibri"/>
                <a:cs typeface="Calibri"/>
              </a:rPr>
              <a:t>nearest</a:t>
            </a:r>
            <a:r>
              <a:rPr sz="1360" spc="22" dirty="0">
                <a:latin typeface="Calibri"/>
                <a:cs typeface="Calibri"/>
              </a:rPr>
              <a:t> </a:t>
            </a:r>
            <a:r>
              <a:rPr sz="1360" spc="13" dirty="0">
                <a:latin typeface="Calibri"/>
                <a:cs typeface="Calibri"/>
              </a:rPr>
              <a:t>neighbours)</a:t>
            </a:r>
            <a:r>
              <a:rPr sz="1360" spc="32" dirty="0">
                <a:latin typeface="Calibri"/>
                <a:cs typeface="Calibri"/>
              </a:rPr>
              <a:t> </a:t>
            </a:r>
            <a:r>
              <a:rPr sz="1360" spc="9" dirty="0">
                <a:latin typeface="Calibri"/>
                <a:cs typeface="Calibri"/>
              </a:rPr>
              <a:t>across</a:t>
            </a:r>
            <a:r>
              <a:rPr sz="1360" spc="22" dirty="0">
                <a:latin typeface="Calibri"/>
                <a:cs typeface="Calibri"/>
              </a:rPr>
              <a:t> </a:t>
            </a:r>
            <a:r>
              <a:rPr sz="1360" spc="9" dirty="0">
                <a:latin typeface="Calibri"/>
                <a:cs typeface="Calibri"/>
              </a:rPr>
              <a:t>datasets</a:t>
            </a:r>
            <a:r>
              <a:rPr sz="1360" spc="27" dirty="0">
                <a:latin typeface="Calibri"/>
                <a:cs typeface="Calibri"/>
              </a:rPr>
              <a:t> </a:t>
            </a:r>
            <a:r>
              <a:rPr sz="1360" spc="13" dirty="0">
                <a:latin typeface="Calibri"/>
                <a:cs typeface="Calibri"/>
              </a:rPr>
              <a:t>and</a:t>
            </a:r>
            <a:r>
              <a:rPr sz="1360" spc="37" dirty="0">
                <a:latin typeface="Calibri"/>
                <a:cs typeface="Calibri"/>
              </a:rPr>
              <a:t> </a:t>
            </a:r>
            <a:r>
              <a:rPr sz="1360" spc="9" dirty="0">
                <a:latin typeface="Calibri"/>
                <a:cs typeface="Calibri"/>
              </a:rPr>
              <a:t>correct</a:t>
            </a:r>
            <a:r>
              <a:rPr sz="1360" spc="22" dirty="0">
                <a:latin typeface="Calibri"/>
                <a:cs typeface="Calibri"/>
              </a:rPr>
              <a:t> </a:t>
            </a:r>
            <a:r>
              <a:rPr sz="1360" spc="13" dirty="0">
                <a:latin typeface="Calibri"/>
                <a:cs typeface="Calibri"/>
              </a:rPr>
              <a:t>each</a:t>
            </a:r>
            <a:r>
              <a:rPr sz="1360" spc="41" dirty="0">
                <a:latin typeface="Calibri"/>
                <a:cs typeface="Calibri"/>
              </a:rPr>
              <a:t> </a:t>
            </a:r>
            <a:r>
              <a:rPr sz="1360" spc="9" dirty="0">
                <a:latin typeface="Calibri"/>
                <a:cs typeface="Calibri"/>
              </a:rPr>
              <a:t>cell</a:t>
            </a:r>
            <a:r>
              <a:rPr sz="1360" spc="22" dirty="0">
                <a:latin typeface="Calibri"/>
                <a:cs typeface="Calibri"/>
              </a:rPr>
              <a:t> </a:t>
            </a:r>
            <a:r>
              <a:rPr sz="1360" spc="9" dirty="0">
                <a:latin typeface="Calibri"/>
                <a:cs typeface="Calibri"/>
              </a:rPr>
              <a:t>individually</a:t>
            </a:r>
            <a:endParaRPr sz="1360">
              <a:latin typeface="Calibri"/>
              <a:cs typeface="Calibri"/>
            </a:endParaRPr>
          </a:p>
          <a:p>
            <a:pPr marL="233781" indent="-222841">
              <a:spcBef>
                <a:spcPts val="91"/>
              </a:spcBef>
              <a:buFont typeface="Arial MT"/>
              <a:buChar char="•"/>
              <a:tabLst>
                <a:tab pos="233781" algn="l"/>
                <a:tab pos="234357" algn="l"/>
              </a:tabLst>
            </a:pPr>
            <a:r>
              <a:rPr sz="1360" spc="18" dirty="0">
                <a:latin typeface="Calibri"/>
                <a:cs typeface="Calibri"/>
              </a:rPr>
              <a:t>Done</a:t>
            </a:r>
            <a:r>
              <a:rPr sz="1360" spc="27" dirty="0">
                <a:latin typeface="Calibri"/>
                <a:cs typeface="Calibri"/>
              </a:rPr>
              <a:t> </a:t>
            </a:r>
            <a:r>
              <a:rPr sz="1360" spc="9" dirty="0">
                <a:latin typeface="Calibri"/>
                <a:cs typeface="Calibri"/>
              </a:rPr>
              <a:t>on</a:t>
            </a:r>
            <a:r>
              <a:rPr sz="1360" spc="27" dirty="0">
                <a:latin typeface="Calibri"/>
                <a:cs typeface="Calibri"/>
              </a:rPr>
              <a:t> </a:t>
            </a:r>
            <a:r>
              <a:rPr sz="1360" dirty="0">
                <a:latin typeface="Calibri"/>
                <a:cs typeface="Calibri"/>
              </a:rPr>
              <a:t>a</a:t>
            </a:r>
            <a:r>
              <a:rPr sz="1360" spc="22" dirty="0">
                <a:latin typeface="Calibri"/>
                <a:cs typeface="Calibri"/>
              </a:rPr>
              <a:t> </a:t>
            </a:r>
            <a:r>
              <a:rPr sz="1360" spc="9" dirty="0">
                <a:latin typeface="Calibri"/>
                <a:cs typeface="Calibri"/>
              </a:rPr>
              <a:t>graph:</a:t>
            </a:r>
            <a:r>
              <a:rPr sz="1360" spc="18" dirty="0">
                <a:latin typeface="Calibri"/>
                <a:cs typeface="Calibri"/>
              </a:rPr>
              <a:t> much</a:t>
            </a:r>
            <a:r>
              <a:rPr sz="1360" spc="27" dirty="0">
                <a:latin typeface="Calibri"/>
                <a:cs typeface="Calibri"/>
              </a:rPr>
              <a:t> </a:t>
            </a:r>
            <a:r>
              <a:rPr sz="1360" dirty="0">
                <a:latin typeface="Calibri"/>
                <a:cs typeface="Calibri"/>
              </a:rPr>
              <a:t>faster</a:t>
            </a:r>
            <a:endParaRPr sz="1360">
              <a:latin typeface="Calibri"/>
              <a:cs typeface="Calibri"/>
            </a:endParaRPr>
          </a:p>
        </p:txBody>
      </p:sp>
      <p:pic>
        <p:nvPicPr>
          <p:cNvPr id="3" name="object 3"/>
          <p:cNvPicPr/>
          <p:nvPr/>
        </p:nvPicPr>
        <p:blipFill>
          <a:blip r:embed="rId2" cstate="print"/>
          <a:stretch>
            <a:fillRect/>
          </a:stretch>
        </p:blipFill>
        <p:spPr>
          <a:xfrm>
            <a:off x="3228151" y="2516430"/>
            <a:ext cx="5649469" cy="3100758"/>
          </a:xfrm>
          <a:prstGeom prst="rect">
            <a:avLst/>
          </a:prstGeom>
        </p:spPr>
      </p:pic>
      <p:sp>
        <p:nvSpPr>
          <p:cNvPr id="4" name="object 4"/>
          <p:cNvSpPr txBox="1"/>
          <p:nvPr/>
        </p:nvSpPr>
        <p:spPr>
          <a:xfrm>
            <a:off x="6125727" y="5625080"/>
            <a:ext cx="2995983" cy="220918"/>
          </a:xfrm>
          <a:prstGeom prst="rect">
            <a:avLst/>
          </a:prstGeom>
        </p:spPr>
        <p:txBody>
          <a:bodyPr vert="horz" wrap="square" lIns="0" tIns="11517" rIns="0" bIns="0" rtlCol="0">
            <a:spAutoFit/>
          </a:bodyPr>
          <a:lstStyle/>
          <a:p>
            <a:pPr marL="11516">
              <a:spcBef>
                <a:spcPts val="91"/>
              </a:spcBef>
            </a:pPr>
            <a:r>
              <a:rPr sz="1360" spc="9" dirty="0">
                <a:solidFill>
                  <a:srgbClr val="212121"/>
                </a:solidFill>
                <a:latin typeface="Calibri"/>
                <a:cs typeface="Calibri"/>
              </a:rPr>
              <a:t>Haghverdi</a:t>
            </a:r>
            <a:r>
              <a:rPr sz="1360" spc="18" dirty="0">
                <a:solidFill>
                  <a:srgbClr val="212121"/>
                </a:solidFill>
                <a:latin typeface="Calibri"/>
                <a:cs typeface="Calibri"/>
              </a:rPr>
              <a:t> </a:t>
            </a:r>
            <a:r>
              <a:rPr sz="1360" spc="4" dirty="0">
                <a:solidFill>
                  <a:srgbClr val="212121"/>
                </a:solidFill>
                <a:latin typeface="Calibri"/>
                <a:cs typeface="Calibri"/>
              </a:rPr>
              <a:t>et</a:t>
            </a:r>
            <a:r>
              <a:rPr sz="1360" spc="18" dirty="0">
                <a:solidFill>
                  <a:srgbClr val="212121"/>
                </a:solidFill>
                <a:latin typeface="Calibri"/>
                <a:cs typeface="Calibri"/>
              </a:rPr>
              <a:t> </a:t>
            </a:r>
            <a:r>
              <a:rPr sz="1360" spc="9" dirty="0">
                <a:solidFill>
                  <a:srgbClr val="212121"/>
                </a:solidFill>
                <a:latin typeface="Calibri"/>
                <a:cs typeface="Calibri"/>
              </a:rPr>
              <a:t>al</a:t>
            </a:r>
            <a:r>
              <a:rPr sz="1360" spc="18" dirty="0">
                <a:solidFill>
                  <a:srgbClr val="212121"/>
                </a:solidFill>
                <a:latin typeface="Calibri"/>
                <a:cs typeface="Calibri"/>
              </a:rPr>
              <a:t> </a:t>
            </a:r>
            <a:r>
              <a:rPr sz="1360" spc="13" dirty="0">
                <a:solidFill>
                  <a:srgbClr val="212121"/>
                </a:solidFill>
                <a:latin typeface="Calibri"/>
                <a:cs typeface="Calibri"/>
              </a:rPr>
              <a:t>(2017)</a:t>
            </a:r>
            <a:r>
              <a:rPr sz="1360" spc="22" dirty="0">
                <a:solidFill>
                  <a:srgbClr val="212121"/>
                </a:solidFill>
                <a:latin typeface="Calibri"/>
                <a:cs typeface="Calibri"/>
              </a:rPr>
              <a:t> </a:t>
            </a:r>
            <a:r>
              <a:rPr sz="1360" spc="9" dirty="0">
                <a:solidFill>
                  <a:srgbClr val="212121"/>
                </a:solidFill>
                <a:latin typeface="Calibri"/>
                <a:cs typeface="Calibri"/>
              </a:rPr>
              <a:t>Nat</a:t>
            </a:r>
            <a:r>
              <a:rPr sz="1360" spc="18" dirty="0">
                <a:solidFill>
                  <a:srgbClr val="212121"/>
                </a:solidFill>
                <a:latin typeface="Calibri"/>
                <a:cs typeface="Calibri"/>
              </a:rPr>
              <a:t> </a:t>
            </a:r>
            <a:r>
              <a:rPr sz="1360" spc="13" dirty="0">
                <a:solidFill>
                  <a:srgbClr val="212121"/>
                </a:solidFill>
                <a:latin typeface="Calibri"/>
                <a:cs typeface="Calibri"/>
              </a:rPr>
              <a:t>Biotechnology</a:t>
            </a:r>
            <a:endParaRPr sz="1360">
              <a:latin typeface="Calibri"/>
              <a:cs typeface="Calibri"/>
            </a:endParaRPr>
          </a:p>
        </p:txBody>
      </p:sp>
      <p:sp>
        <p:nvSpPr>
          <p:cNvPr id="8" name="object 8"/>
          <p:cNvSpPr txBox="1">
            <a:spLocks noGrp="1"/>
          </p:cNvSpPr>
          <p:nvPr>
            <p:ph type="title"/>
          </p:nvPr>
        </p:nvSpPr>
        <p:spPr>
          <a:xfrm>
            <a:off x="2815281" y="305241"/>
            <a:ext cx="6561438" cy="473231"/>
          </a:xfrm>
          <a:prstGeom prst="rect">
            <a:avLst/>
          </a:prstGeom>
        </p:spPr>
        <p:txBody>
          <a:bodyPr vert="horz" wrap="square" lIns="0" tIns="11517" rIns="0" bIns="0" rtlCol="0" anchor="ctr">
            <a:spAutoFit/>
          </a:bodyPr>
          <a:lstStyle/>
          <a:p>
            <a:pPr marL="11516">
              <a:spcBef>
                <a:spcPts val="91"/>
              </a:spcBef>
            </a:pPr>
            <a:r>
              <a:rPr sz="3333" spc="-18" dirty="0"/>
              <a:t>scRNA-seq</a:t>
            </a:r>
            <a:r>
              <a:rPr sz="3333" spc="-68" dirty="0"/>
              <a:t> </a:t>
            </a:r>
            <a:r>
              <a:rPr sz="3333" spc="-18" dirty="0"/>
              <a:t>analysis</a:t>
            </a:r>
            <a:r>
              <a:rPr sz="3333" spc="-59" dirty="0"/>
              <a:t> </a:t>
            </a:r>
            <a:r>
              <a:rPr sz="3333" spc="-18" dirty="0"/>
              <a:t>workflow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92195" y="5880739"/>
            <a:ext cx="1889261" cy="179048"/>
          </a:xfrm>
          <a:prstGeom prst="rect">
            <a:avLst/>
          </a:prstGeom>
        </p:spPr>
        <p:txBody>
          <a:bodyPr vert="horz" wrap="square" lIns="0" tIns="11517" rIns="0" bIns="0" rtlCol="0">
            <a:spAutoFit/>
          </a:bodyPr>
          <a:lstStyle/>
          <a:p>
            <a:pPr marL="11516">
              <a:spcBef>
                <a:spcPts val="91"/>
              </a:spcBef>
            </a:pPr>
            <a:r>
              <a:rPr sz="1088" spc="-22" dirty="0">
                <a:latin typeface="Calibri"/>
                <a:cs typeface="Calibri"/>
              </a:rPr>
              <a:t>Tran</a:t>
            </a:r>
            <a:r>
              <a:rPr sz="1088" spc="-9" dirty="0">
                <a:latin typeface="Calibri"/>
                <a:cs typeface="Calibri"/>
              </a:rPr>
              <a:t> </a:t>
            </a:r>
            <a:r>
              <a:rPr sz="1088" spc="-4" dirty="0">
                <a:latin typeface="Calibri"/>
                <a:cs typeface="Calibri"/>
              </a:rPr>
              <a:t>et</a:t>
            </a:r>
            <a:r>
              <a:rPr sz="1088" spc="-9" dirty="0">
                <a:latin typeface="Calibri"/>
                <a:cs typeface="Calibri"/>
              </a:rPr>
              <a:t> </a:t>
            </a:r>
            <a:r>
              <a:rPr sz="1088" dirty="0">
                <a:latin typeface="Calibri"/>
                <a:cs typeface="Calibri"/>
              </a:rPr>
              <a:t>al</a:t>
            </a:r>
            <a:r>
              <a:rPr sz="1088" spc="-9" dirty="0">
                <a:latin typeface="Calibri"/>
                <a:cs typeface="Calibri"/>
              </a:rPr>
              <a:t> </a:t>
            </a:r>
            <a:r>
              <a:rPr sz="1088" dirty="0">
                <a:latin typeface="Calibri"/>
                <a:cs typeface="Calibri"/>
              </a:rPr>
              <a:t>(2020)</a:t>
            </a:r>
            <a:r>
              <a:rPr sz="1088" spc="-9" dirty="0">
                <a:latin typeface="Calibri"/>
                <a:cs typeface="Calibri"/>
              </a:rPr>
              <a:t> </a:t>
            </a:r>
            <a:r>
              <a:rPr sz="1088" i="1" dirty="0">
                <a:latin typeface="Calibri"/>
                <a:cs typeface="Calibri"/>
              </a:rPr>
              <a:t>Genome</a:t>
            </a:r>
            <a:r>
              <a:rPr sz="1088" i="1" spc="-18" dirty="0">
                <a:latin typeface="Calibri"/>
                <a:cs typeface="Calibri"/>
              </a:rPr>
              <a:t> </a:t>
            </a:r>
            <a:r>
              <a:rPr sz="1088" i="1" spc="-4" dirty="0">
                <a:latin typeface="Calibri"/>
                <a:cs typeface="Calibri"/>
              </a:rPr>
              <a:t>Biology</a:t>
            </a:r>
            <a:endParaRPr sz="1088">
              <a:latin typeface="Calibri"/>
              <a:cs typeface="Calibri"/>
            </a:endParaRPr>
          </a:p>
        </p:txBody>
      </p:sp>
      <p:grpSp>
        <p:nvGrpSpPr>
          <p:cNvPr id="3" name="object 3"/>
          <p:cNvGrpSpPr/>
          <p:nvPr/>
        </p:nvGrpSpPr>
        <p:grpSpPr>
          <a:xfrm>
            <a:off x="1914193" y="1485919"/>
            <a:ext cx="8016548" cy="4244359"/>
            <a:chOff x="735096" y="1638637"/>
            <a:chExt cx="8840470" cy="4680585"/>
          </a:xfrm>
        </p:grpSpPr>
        <p:pic>
          <p:nvPicPr>
            <p:cNvPr id="4" name="object 4"/>
            <p:cNvPicPr/>
            <p:nvPr/>
          </p:nvPicPr>
          <p:blipFill>
            <a:blip r:embed="rId2" cstate="print"/>
            <a:stretch>
              <a:fillRect/>
            </a:stretch>
          </p:blipFill>
          <p:spPr>
            <a:xfrm>
              <a:off x="735096" y="1789157"/>
              <a:ext cx="8698669" cy="4529945"/>
            </a:xfrm>
            <a:prstGeom prst="rect">
              <a:avLst/>
            </a:prstGeom>
          </p:spPr>
        </p:pic>
        <p:sp>
          <p:nvSpPr>
            <p:cNvPr id="5" name="object 5"/>
            <p:cNvSpPr/>
            <p:nvPr/>
          </p:nvSpPr>
          <p:spPr>
            <a:xfrm>
              <a:off x="7322522" y="1668359"/>
              <a:ext cx="2247265" cy="2348230"/>
            </a:xfrm>
            <a:custGeom>
              <a:avLst/>
              <a:gdLst/>
              <a:ahLst/>
              <a:cxnLst/>
              <a:rect l="l" t="t" r="r" b="b"/>
              <a:pathLst>
                <a:path w="2247265" h="2348229">
                  <a:moveTo>
                    <a:pt x="0" y="374483"/>
                  </a:moveTo>
                  <a:lnTo>
                    <a:pt x="2918" y="327508"/>
                  </a:lnTo>
                  <a:lnTo>
                    <a:pt x="11438" y="282275"/>
                  </a:lnTo>
                  <a:lnTo>
                    <a:pt x="25210" y="239134"/>
                  </a:lnTo>
                  <a:lnTo>
                    <a:pt x="43882" y="198436"/>
                  </a:lnTo>
                  <a:lnTo>
                    <a:pt x="67103" y="160532"/>
                  </a:lnTo>
                  <a:lnTo>
                    <a:pt x="94523" y="125774"/>
                  </a:lnTo>
                  <a:lnTo>
                    <a:pt x="125791" y="94511"/>
                  </a:lnTo>
                  <a:lnTo>
                    <a:pt x="160554" y="67094"/>
                  </a:lnTo>
                  <a:lnTo>
                    <a:pt x="198463" y="43876"/>
                  </a:lnTo>
                  <a:lnTo>
                    <a:pt x="239167" y="25206"/>
                  </a:lnTo>
                  <a:lnTo>
                    <a:pt x="282313" y="11437"/>
                  </a:lnTo>
                  <a:lnTo>
                    <a:pt x="327553" y="2917"/>
                  </a:lnTo>
                  <a:lnTo>
                    <a:pt x="374533" y="0"/>
                  </a:lnTo>
                  <a:lnTo>
                    <a:pt x="1872626" y="0"/>
                  </a:lnTo>
                  <a:lnTo>
                    <a:pt x="1919606" y="2917"/>
                  </a:lnTo>
                  <a:lnTo>
                    <a:pt x="1964846" y="11437"/>
                  </a:lnTo>
                  <a:lnTo>
                    <a:pt x="2007992" y="25206"/>
                  </a:lnTo>
                  <a:lnTo>
                    <a:pt x="2048696" y="43876"/>
                  </a:lnTo>
                  <a:lnTo>
                    <a:pt x="2086605" y="67094"/>
                  </a:lnTo>
                  <a:lnTo>
                    <a:pt x="2121368" y="94511"/>
                  </a:lnTo>
                  <a:lnTo>
                    <a:pt x="2152636" y="125774"/>
                  </a:lnTo>
                  <a:lnTo>
                    <a:pt x="2180055" y="160532"/>
                  </a:lnTo>
                  <a:lnTo>
                    <a:pt x="2203277" y="198436"/>
                  </a:lnTo>
                  <a:lnTo>
                    <a:pt x="2221949" y="239134"/>
                  </a:lnTo>
                  <a:lnTo>
                    <a:pt x="2235721" y="282275"/>
                  </a:lnTo>
                  <a:lnTo>
                    <a:pt x="2244241" y="327508"/>
                  </a:lnTo>
                  <a:lnTo>
                    <a:pt x="2247159" y="374483"/>
                  </a:lnTo>
                  <a:lnTo>
                    <a:pt x="2247159" y="1973178"/>
                  </a:lnTo>
                  <a:lnTo>
                    <a:pt x="2244241" y="2020152"/>
                  </a:lnTo>
                  <a:lnTo>
                    <a:pt x="2235721" y="2065385"/>
                  </a:lnTo>
                  <a:lnTo>
                    <a:pt x="2221949" y="2108526"/>
                  </a:lnTo>
                  <a:lnTo>
                    <a:pt x="2203277" y="2149224"/>
                  </a:lnTo>
                  <a:lnTo>
                    <a:pt x="2180055" y="2187128"/>
                  </a:lnTo>
                  <a:lnTo>
                    <a:pt x="2152636" y="2221887"/>
                  </a:lnTo>
                  <a:lnTo>
                    <a:pt x="2121368" y="2253150"/>
                  </a:lnTo>
                  <a:lnTo>
                    <a:pt x="2086605" y="2280566"/>
                  </a:lnTo>
                  <a:lnTo>
                    <a:pt x="2048696" y="2303784"/>
                  </a:lnTo>
                  <a:lnTo>
                    <a:pt x="2007992" y="2322454"/>
                  </a:lnTo>
                  <a:lnTo>
                    <a:pt x="1964846" y="2336224"/>
                  </a:lnTo>
                  <a:lnTo>
                    <a:pt x="1919606" y="2344743"/>
                  </a:lnTo>
                  <a:lnTo>
                    <a:pt x="1872626" y="2347661"/>
                  </a:lnTo>
                  <a:lnTo>
                    <a:pt x="374533" y="2347661"/>
                  </a:lnTo>
                  <a:lnTo>
                    <a:pt x="327553" y="2344743"/>
                  </a:lnTo>
                  <a:lnTo>
                    <a:pt x="282313" y="2336224"/>
                  </a:lnTo>
                  <a:lnTo>
                    <a:pt x="239167" y="2322454"/>
                  </a:lnTo>
                  <a:lnTo>
                    <a:pt x="198463" y="2303784"/>
                  </a:lnTo>
                  <a:lnTo>
                    <a:pt x="160554" y="2280566"/>
                  </a:lnTo>
                  <a:lnTo>
                    <a:pt x="125791" y="2253150"/>
                  </a:lnTo>
                  <a:lnTo>
                    <a:pt x="94523" y="2221887"/>
                  </a:lnTo>
                  <a:lnTo>
                    <a:pt x="67103" y="2187128"/>
                  </a:lnTo>
                  <a:lnTo>
                    <a:pt x="43882" y="2149224"/>
                  </a:lnTo>
                  <a:lnTo>
                    <a:pt x="25210" y="2108526"/>
                  </a:lnTo>
                  <a:lnTo>
                    <a:pt x="11438" y="2065385"/>
                  </a:lnTo>
                  <a:lnTo>
                    <a:pt x="2918" y="2020152"/>
                  </a:lnTo>
                  <a:lnTo>
                    <a:pt x="0" y="1973178"/>
                  </a:lnTo>
                  <a:lnTo>
                    <a:pt x="0" y="374483"/>
                  </a:lnTo>
                  <a:close/>
                </a:path>
              </a:pathLst>
            </a:custGeom>
            <a:ln w="10913">
              <a:solidFill>
                <a:srgbClr val="2F528F"/>
              </a:solidFill>
            </a:ln>
          </p:spPr>
          <p:txBody>
            <a:bodyPr wrap="square" lIns="0" tIns="0" rIns="0" bIns="0" rtlCol="0"/>
            <a:lstStyle/>
            <a:p>
              <a:endParaRPr sz="1632"/>
            </a:p>
          </p:txBody>
        </p:sp>
        <p:sp>
          <p:nvSpPr>
            <p:cNvPr id="6" name="object 6"/>
            <p:cNvSpPr/>
            <p:nvPr/>
          </p:nvSpPr>
          <p:spPr>
            <a:xfrm>
              <a:off x="842902" y="1668359"/>
              <a:ext cx="1016000" cy="2236470"/>
            </a:xfrm>
            <a:custGeom>
              <a:avLst/>
              <a:gdLst/>
              <a:ahLst/>
              <a:cxnLst/>
              <a:rect l="l" t="t" r="r" b="b"/>
              <a:pathLst>
                <a:path w="1016000" h="2236470">
                  <a:moveTo>
                    <a:pt x="0" y="169247"/>
                  </a:moveTo>
                  <a:lnTo>
                    <a:pt x="6046" y="124254"/>
                  </a:lnTo>
                  <a:lnTo>
                    <a:pt x="23110" y="83824"/>
                  </a:lnTo>
                  <a:lnTo>
                    <a:pt x="49578" y="49571"/>
                  </a:lnTo>
                  <a:lnTo>
                    <a:pt x="83836" y="23107"/>
                  </a:lnTo>
                  <a:lnTo>
                    <a:pt x="124271" y="6045"/>
                  </a:lnTo>
                  <a:lnTo>
                    <a:pt x="169270" y="0"/>
                  </a:lnTo>
                  <a:lnTo>
                    <a:pt x="846328" y="0"/>
                  </a:lnTo>
                  <a:lnTo>
                    <a:pt x="891327" y="6045"/>
                  </a:lnTo>
                  <a:lnTo>
                    <a:pt x="931762" y="23107"/>
                  </a:lnTo>
                  <a:lnTo>
                    <a:pt x="966020" y="49571"/>
                  </a:lnTo>
                  <a:lnTo>
                    <a:pt x="992488" y="83824"/>
                  </a:lnTo>
                  <a:lnTo>
                    <a:pt x="1009552" y="124254"/>
                  </a:lnTo>
                  <a:lnTo>
                    <a:pt x="1015599" y="169247"/>
                  </a:lnTo>
                  <a:lnTo>
                    <a:pt x="1015599" y="2067031"/>
                  </a:lnTo>
                  <a:lnTo>
                    <a:pt x="1009552" y="2112024"/>
                  </a:lnTo>
                  <a:lnTo>
                    <a:pt x="992488" y="2152454"/>
                  </a:lnTo>
                  <a:lnTo>
                    <a:pt x="966020" y="2186707"/>
                  </a:lnTo>
                  <a:lnTo>
                    <a:pt x="931762" y="2213171"/>
                  </a:lnTo>
                  <a:lnTo>
                    <a:pt x="891327" y="2230233"/>
                  </a:lnTo>
                  <a:lnTo>
                    <a:pt x="846328" y="2236279"/>
                  </a:lnTo>
                  <a:lnTo>
                    <a:pt x="169270" y="2236279"/>
                  </a:lnTo>
                  <a:lnTo>
                    <a:pt x="124271" y="2230233"/>
                  </a:lnTo>
                  <a:lnTo>
                    <a:pt x="83836" y="2213171"/>
                  </a:lnTo>
                  <a:lnTo>
                    <a:pt x="49578" y="2186707"/>
                  </a:lnTo>
                  <a:lnTo>
                    <a:pt x="23110" y="2152454"/>
                  </a:lnTo>
                  <a:lnTo>
                    <a:pt x="6046" y="2112024"/>
                  </a:lnTo>
                  <a:lnTo>
                    <a:pt x="0" y="2067031"/>
                  </a:lnTo>
                  <a:lnTo>
                    <a:pt x="0" y="169247"/>
                  </a:lnTo>
                  <a:close/>
                </a:path>
              </a:pathLst>
            </a:custGeom>
            <a:ln w="10913">
              <a:solidFill>
                <a:srgbClr val="2F528F"/>
              </a:solidFill>
            </a:ln>
          </p:spPr>
          <p:txBody>
            <a:bodyPr wrap="square" lIns="0" tIns="0" rIns="0" bIns="0" rtlCol="0"/>
            <a:lstStyle/>
            <a:p>
              <a:endParaRPr sz="1632"/>
            </a:p>
          </p:txBody>
        </p:sp>
        <p:sp>
          <p:nvSpPr>
            <p:cNvPr id="7" name="object 7"/>
            <p:cNvSpPr/>
            <p:nvPr/>
          </p:nvSpPr>
          <p:spPr>
            <a:xfrm>
              <a:off x="1858501" y="1644352"/>
              <a:ext cx="5464175" cy="2260600"/>
            </a:xfrm>
            <a:custGeom>
              <a:avLst/>
              <a:gdLst/>
              <a:ahLst/>
              <a:cxnLst/>
              <a:rect l="l" t="t" r="r" b="b"/>
              <a:pathLst>
                <a:path w="5464175" h="2260600">
                  <a:moveTo>
                    <a:pt x="0" y="376719"/>
                  </a:moveTo>
                  <a:lnTo>
                    <a:pt x="2935" y="329464"/>
                  </a:lnTo>
                  <a:lnTo>
                    <a:pt x="11506" y="283961"/>
                  </a:lnTo>
                  <a:lnTo>
                    <a:pt x="25360" y="240562"/>
                  </a:lnTo>
                  <a:lnTo>
                    <a:pt x="44144" y="199621"/>
                  </a:lnTo>
                  <a:lnTo>
                    <a:pt x="67504" y="161491"/>
                  </a:lnTo>
                  <a:lnTo>
                    <a:pt x="95087" y="126524"/>
                  </a:lnTo>
                  <a:lnTo>
                    <a:pt x="126541" y="95075"/>
                  </a:lnTo>
                  <a:lnTo>
                    <a:pt x="161512" y="67495"/>
                  </a:lnTo>
                  <a:lnTo>
                    <a:pt x="199647" y="44138"/>
                  </a:lnTo>
                  <a:lnTo>
                    <a:pt x="240594" y="25357"/>
                  </a:lnTo>
                  <a:lnTo>
                    <a:pt x="283998" y="11505"/>
                  </a:lnTo>
                  <a:lnTo>
                    <a:pt x="329507" y="2935"/>
                  </a:lnTo>
                  <a:lnTo>
                    <a:pt x="376768" y="0"/>
                  </a:lnTo>
                  <a:lnTo>
                    <a:pt x="5087252" y="0"/>
                  </a:lnTo>
                  <a:lnTo>
                    <a:pt x="5134513" y="2935"/>
                  </a:lnTo>
                  <a:lnTo>
                    <a:pt x="5180022" y="11505"/>
                  </a:lnTo>
                  <a:lnTo>
                    <a:pt x="5223427" y="25357"/>
                  </a:lnTo>
                  <a:lnTo>
                    <a:pt x="5264373" y="44138"/>
                  </a:lnTo>
                  <a:lnTo>
                    <a:pt x="5302508" y="67495"/>
                  </a:lnTo>
                  <a:lnTo>
                    <a:pt x="5337479" y="95075"/>
                  </a:lnTo>
                  <a:lnTo>
                    <a:pt x="5368933" y="126524"/>
                  </a:lnTo>
                  <a:lnTo>
                    <a:pt x="5396517" y="161491"/>
                  </a:lnTo>
                  <a:lnTo>
                    <a:pt x="5419877" y="199621"/>
                  </a:lnTo>
                  <a:lnTo>
                    <a:pt x="5438660" y="240562"/>
                  </a:lnTo>
                  <a:lnTo>
                    <a:pt x="5452514" y="283961"/>
                  </a:lnTo>
                  <a:lnTo>
                    <a:pt x="5461085" y="329464"/>
                  </a:lnTo>
                  <a:lnTo>
                    <a:pt x="5464021" y="376719"/>
                  </a:lnTo>
                  <a:lnTo>
                    <a:pt x="5464021" y="1883565"/>
                  </a:lnTo>
                  <a:lnTo>
                    <a:pt x="5461085" y="1930820"/>
                  </a:lnTo>
                  <a:lnTo>
                    <a:pt x="5452514" y="1976323"/>
                  </a:lnTo>
                  <a:lnTo>
                    <a:pt x="5438660" y="2019722"/>
                  </a:lnTo>
                  <a:lnTo>
                    <a:pt x="5419877" y="2060663"/>
                  </a:lnTo>
                  <a:lnTo>
                    <a:pt x="5396517" y="2098793"/>
                  </a:lnTo>
                  <a:lnTo>
                    <a:pt x="5368933" y="2133759"/>
                  </a:lnTo>
                  <a:lnTo>
                    <a:pt x="5337479" y="2165209"/>
                  </a:lnTo>
                  <a:lnTo>
                    <a:pt x="5302508" y="2192789"/>
                  </a:lnTo>
                  <a:lnTo>
                    <a:pt x="5264373" y="2216146"/>
                  </a:lnTo>
                  <a:lnTo>
                    <a:pt x="5223427" y="2234927"/>
                  </a:lnTo>
                  <a:lnTo>
                    <a:pt x="5180022" y="2248779"/>
                  </a:lnTo>
                  <a:lnTo>
                    <a:pt x="5134513" y="2257349"/>
                  </a:lnTo>
                  <a:lnTo>
                    <a:pt x="5087252" y="2260285"/>
                  </a:lnTo>
                  <a:lnTo>
                    <a:pt x="376768" y="2260285"/>
                  </a:lnTo>
                  <a:lnTo>
                    <a:pt x="329507" y="2257349"/>
                  </a:lnTo>
                  <a:lnTo>
                    <a:pt x="283998" y="2248779"/>
                  </a:lnTo>
                  <a:lnTo>
                    <a:pt x="240594" y="2234927"/>
                  </a:lnTo>
                  <a:lnTo>
                    <a:pt x="199647" y="2216146"/>
                  </a:lnTo>
                  <a:lnTo>
                    <a:pt x="161512" y="2192789"/>
                  </a:lnTo>
                  <a:lnTo>
                    <a:pt x="126541" y="2165209"/>
                  </a:lnTo>
                  <a:lnTo>
                    <a:pt x="95087" y="2133759"/>
                  </a:lnTo>
                  <a:lnTo>
                    <a:pt x="67504" y="2098793"/>
                  </a:lnTo>
                  <a:lnTo>
                    <a:pt x="44144" y="2060663"/>
                  </a:lnTo>
                  <a:lnTo>
                    <a:pt x="25360" y="2019722"/>
                  </a:lnTo>
                  <a:lnTo>
                    <a:pt x="11506" y="1976323"/>
                  </a:lnTo>
                  <a:lnTo>
                    <a:pt x="2935" y="1930820"/>
                  </a:lnTo>
                  <a:lnTo>
                    <a:pt x="0" y="1883565"/>
                  </a:lnTo>
                  <a:lnTo>
                    <a:pt x="0" y="376719"/>
                  </a:lnTo>
                  <a:close/>
                </a:path>
              </a:pathLst>
            </a:custGeom>
            <a:ln w="10912">
              <a:solidFill>
                <a:srgbClr val="2F528F"/>
              </a:solidFill>
            </a:ln>
          </p:spPr>
          <p:txBody>
            <a:bodyPr wrap="square" lIns="0" tIns="0" rIns="0" bIns="0" rtlCol="0"/>
            <a:lstStyle/>
            <a:p>
              <a:endParaRPr sz="1632"/>
            </a:p>
          </p:txBody>
        </p:sp>
      </p:grpSp>
      <p:sp>
        <p:nvSpPr>
          <p:cNvPr id="8" name="object 8"/>
          <p:cNvSpPr txBox="1"/>
          <p:nvPr/>
        </p:nvSpPr>
        <p:spPr>
          <a:xfrm>
            <a:off x="8593869" y="1252544"/>
            <a:ext cx="768718" cy="220918"/>
          </a:xfrm>
          <a:prstGeom prst="rect">
            <a:avLst/>
          </a:prstGeom>
        </p:spPr>
        <p:txBody>
          <a:bodyPr vert="horz" wrap="square" lIns="0" tIns="11517" rIns="0" bIns="0" rtlCol="0">
            <a:spAutoFit/>
          </a:bodyPr>
          <a:lstStyle/>
          <a:p>
            <a:pPr marL="11516">
              <a:spcBef>
                <a:spcPts val="91"/>
              </a:spcBef>
            </a:pPr>
            <a:r>
              <a:rPr sz="1360" spc="-9" dirty="0">
                <a:latin typeface="Calibri"/>
                <a:cs typeface="Calibri"/>
              </a:rPr>
              <a:t>r</a:t>
            </a:r>
            <a:r>
              <a:rPr sz="1360" spc="22" dirty="0">
                <a:latin typeface="Calibri"/>
                <a:cs typeface="Calibri"/>
              </a:rPr>
              <a:t>e</a:t>
            </a:r>
            <a:r>
              <a:rPr sz="1360" spc="18" dirty="0">
                <a:latin typeface="Calibri"/>
                <a:cs typeface="Calibri"/>
              </a:rPr>
              <a:t>g</a:t>
            </a:r>
            <a:r>
              <a:rPr sz="1360" spc="-9" dirty="0">
                <a:latin typeface="Calibri"/>
                <a:cs typeface="Calibri"/>
              </a:rPr>
              <a:t>r</a:t>
            </a:r>
            <a:r>
              <a:rPr sz="1360" spc="22" dirty="0">
                <a:latin typeface="Calibri"/>
                <a:cs typeface="Calibri"/>
              </a:rPr>
              <a:t>e</a:t>
            </a:r>
            <a:r>
              <a:rPr sz="1360" spc="9" dirty="0">
                <a:latin typeface="Calibri"/>
                <a:cs typeface="Calibri"/>
              </a:rPr>
              <a:t>ssi</a:t>
            </a:r>
            <a:r>
              <a:rPr sz="1360" spc="22" dirty="0">
                <a:latin typeface="Calibri"/>
                <a:cs typeface="Calibri"/>
              </a:rPr>
              <a:t>o</a:t>
            </a:r>
            <a:r>
              <a:rPr sz="1360" dirty="0">
                <a:latin typeface="Calibri"/>
                <a:cs typeface="Calibri"/>
              </a:rPr>
              <a:t>n</a:t>
            </a:r>
            <a:endParaRPr sz="1360">
              <a:latin typeface="Calibri"/>
              <a:cs typeface="Calibri"/>
            </a:endParaRPr>
          </a:p>
        </p:txBody>
      </p:sp>
      <p:sp>
        <p:nvSpPr>
          <p:cNvPr id="9" name="object 9"/>
          <p:cNvSpPr txBox="1"/>
          <p:nvPr/>
        </p:nvSpPr>
        <p:spPr>
          <a:xfrm>
            <a:off x="5297467" y="1277419"/>
            <a:ext cx="401922" cy="220918"/>
          </a:xfrm>
          <a:prstGeom prst="rect">
            <a:avLst/>
          </a:prstGeom>
        </p:spPr>
        <p:txBody>
          <a:bodyPr vert="horz" wrap="square" lIns="0" tIns="11517" rIns="0" bIns="0" rtlCol="0">
            <a:spAutoFit/>
          </a:bodyPr>
          <a:lstStyle/>
          <a:p>
            <a:pPr marL="11516">
              <a:spcBef>
                <a:spcPts val="91"/>
              </a:spcBef>
            </a:pPr>
            <a:r>
              <a:rPr sz="1360" spc="32" dirty="0">
                <a:latin typeface="Calibri"/>
                <a:cs typeface="Calibri"/>
              </a:rPr>
              <a:t>M</a:t>
            </a:r>
            <a:r>
              <a:rPr sz="1360" spc="22" dirty="0">
                <a:latin typeface="Calibri"/>
                <a:cs typeface="Calibri"/>
              </a:rPr>
              <a:t>N</a:t>
            </a:r>
            <a:r>
              <a:rPr sz="1360" dirty="0">
                <a:latin typeface="Calibri"/>
                <a:cs typeface="Calibri"/>
              </a:rPr>
              <a:t>N</a:t>
            </a:r>
            <a:endParaRPr sz="1360">
              <a:latin typeface="Calibri"/>
              <a:cs typeface="Calibri"/>
            </a:endParaRPr>
          </a:p>
        </p:txBody>
      </p:sp>
      <p:sp>
        <p:nvSpPr>
          <p:cNvPr id="10" name="object 10"/>
          <p:cNvSpPr/>
          <p:nvPr/>
        </p:nvSpPr>
        <p:spPr>
          <a:xfrm>
            <a:off x="4924816" y="3643369"/>
            <a:ext cx="2989650" cy="2129378"/>
          </a:xfrm>
          <a:custGeom>
            <a:avLst/>
            <a:gdLst/>
            <a:ahLst/>
            <a:cxnLst/>
            <a:rect l="l" t="t" r="r" b="b"/>
            <a:pathLst>
              <a:path w="3296920" h="2348229">
                <a:moveTo>
                  <a:pt x="0" y="391286"/>
                </a:moveTo>
                <a:lnTo>
                  <a:pt x="3049" y="342204"/>
                </a:lnTo>
                <a:lnTo>
                  <a:pt x="11951" y="294941"/>
                </a:lnTo>
                <a:lnTo>
                  <a:pt x="26341" y="249864"/>
                </a:lnTo>
                <a:lnTo>
                  <a:pt x="45851" y="207340"/>
                </a:lnTo>
                <a:lnTo>
                  <a:pt x="70114" y="167736"/>
                </a:lnTo>
                <a:lnTo>
                  <a:pt x="98764" y="131417"/>
                </a:lnTo>
                <a:lnTo>
                  <a:pt x="131435" y="98751"/>
                </a:lnTo>
                <a:lnTo>
                  <a:pt x="167758" y="70105"/>
                </a:lnTo>
                <a:lnTo>
                  <a:pt x="207368" y="45845"/>
                </a:lnTo>
                <a:lnTo>
                  <a:pt x="249898" y="26338"/>
                </a:lnTo>
                <a:lnTo>
                  <a:pt x="294980" y="11950"/>
                </a:lnTo>
                <a:lnTo>
                  <a:pt x="342249" y="3048"/>
                </a:lnTo>
                <a:lnTo>
                  <a:pt x="391338" y="0"/>
                </a:lnTo>
                <a:lnTo>
                  <a:pt x="2905207" y="0"/>
                </a:lnTo>
                <a:lnTo>
                  <a:pt x="2954296" y="3048"/>
                </a:lnTo>
                <a:lnTo>
                  <a:pt x="3001565" y="11950"/>
                </a:lnTo>
                <a:lnTo>
                  <a:pt x="3046647" y="26338"/>
                </a:lnTo>
                <a:lnTo>
                  <a:pt x="3089177" y="45845"/>
                </a:lnTo>
                <a:lnTo>
                  <a:pt x="3128787" y="70105"/>
                </a:lnTo>
                <a:lnTo>
                  <a:pt x="3165110" y="98751"/>
                </a:lnTo>
                <a:lnTo>
                  <a:pt x="3197781" y="131417"/>
                </a:lnTo>
                <a:lnTo>
                  <a:pt x="3226431" y="167736"/>
                </a:lnTo>
                <a:lnTo>
                  <a:pt x="3250694" y="207340"/>
                </a:lnTo>
                <a:lnTo>
                  <a:pt x="3270204" y="249864"/>
                </a:lnTo>
                <a:lnTo>
                  <a:pt x="3284594" y="294941"/>
                </a:lnTo>
                <a:lnTo>
                  <a:pt x="3293497" y="342204"/>
                </a:lnTo>
                <a:lnTo>
                  <a:pt x="3296546" y="391286"/>
                </a:lnTo>
                <a:lnTo>
                  <a:pt x="3296546" y="1956374"/>
                </a:lnTo>
                <a:lnTo>
                  <a:pt x="3293497" y="2005456"/>
                </a:lnTo>
                <a:lnTo>
                  <a:pt x="3284594" y="2052719"/>
                </a:lnTo>
                <a:lnTo>
                  <a:pt x="3270204" y="2097795"/>
                </a:lnTo>
                <a:lnTo>
                  <a:pt x="3250694" y="2140319"/>
                </a:lnTo>
                <a:lnTo>
                  <a:pt x="3226431" y="2179924"/>
                </a:lnTo>
                <a:lnTo>
                  <a:pt x="3197781" y="2216243"/>
                </a:lnTo>
                <a:lnTo>
                  <a:pt x="3165110" y="2248908"/>
                </a:lnTo>
                <a:lnTo>
                  <a:pt x="3128787" y="2277555"/>
                </a:lnTo>
                <a:lnTo>
                  <a:pt x="3089177" y="2301815"/>
                </a:lnTo>
                <a:lnTo>
                  <a:pt x="3046647" y="2321322"/>
                </a:lnTo>
                <a:lnTo>
                  <a:pt x="3001565" y="2335710"/>
                </a:lnTo>
                <a:lnTo>
                  <a:pt x="2954296" y="2344611"/>
                </a:lnTo>
                <a:lnTo>
                  <a:pt x="2905207" y="2347660"/>
                </a:lnTo>
                <a:lnTo>
                  <a:pt x="391338" y="2347660"/>
                </a:lnTo>
                <a:lnTo>
                  <a:pt x="342249" y="2344611"/>
                </a:lnTo>
                <a:lnTo>
                  <a:pt x="294980" y="2335710"/>
                </a:lnTo>
                <a:lnTo>
                  <a:pt x="249898" y="2321322"/>
                </a:lnTo>
                <a:lnTo>
                  <a:pt x="207368" y="2301815"/>
                </a:lnTo>
                <a:lnTo>
                  <a:pt x="167758" y="2277555"/>
                </a:lnTo>
                <a:lnTo>
                  <a:pt x="131435" y="2248908"/>
                </a:lnTo>
                <a:lnTo>
                  <a:pt x="98764" y="2216243"/>
                </a:lnTo>
                <a:lnTo>
                  <a:pt x="70114" y="2179924"/>
                </a:lnTo>
                <a:lnTo>
                  <a:pt x="45851" y="2140319"/>
                </a:lnTo>
                <a:lnTo>
                  <a:pt x="26341" y="2097795"/>
                </a:lnTo>
                <a:lnTo>
                  <a:pt x="11951" y="2052719"/>
                </a:lnTo>
                <a:lnTo>
                  <a:pt x="3049" y="2005456"/>
                </a:lnTo>
                <a:lnTo>
                  <a:pt x="0" y="1956374"/>
                </a:lnTo>
                <a:lnTo>
                  <a:pt x="0" y="391286"/>
                </a:lnTo>
                <a:close/>
              </a:path>
            </a:pathLst>
          </a:custGeom>
          <a:ln w="10913">
            <a:solidFill>
              <a:srgbClr val="2F528F"/>
            </a:solidFill>
          </a:ln>
        </p:spPr>
        <p:txBody>
          <a:bodyPr wrap="square" lIns="0" tIns="0" rIns="0" bIns="0" rtlCol="0"/>
          <a:lstStyle/>
          <a:p>
            <a:endParaRPr sz="1632"/>
          </a:p>
        </p:txBody>
      </p:sp>
      <p:sp>
        <p:nvSpPr>
          <p:cNvPr id="11" name="object 11"/>
          <p:cNvSpPr txBox="1"/>
          <p:nvPr/>
        </p:nvSpPr>
        <p:spPr>
          <a:xfrm>
            <a:off x="5664796" y="5785388"/>
            <a:ext cx="1430909" cy="220918"/>
          </a:xfrm>
          <a:prstGeom prst="rect">
            <a:avLst/>
          </a:prstGeom>
        </p:spPr>
        <p:txBody>
          <a:bodyPr vert="horz" wrap="square" lIns="0" tIns="11517" rIns="0" bIns="0" rtlCol="0">
            <a:spAutoFit/>
          </a:bodyPr>
          <a:lstStyle/>
          <a:p>
            <a:pPr marL="11516">
              <a:spcBef>
                <a:spcPts val="91"/>
              </a:spcBef>
            </a:pPr>
            <a:r>
              <a:rPr sz="1360" spc="9" dirty="0">
                <a:latin typeface="Calibri"/>
                <a:cs typeface="Calibri"/>
              </a:rPr>
              <a:t>matrix</a:t>
            </a:r>
            <a:r>
              <a:rPr sz="1360" spc="-9" dirty="0">
                <a:latin typeface="Calibri"/>
                <a:cs typeface="Calibri"/>
              </a:rPr>
              <a:t> </a:t>
            </a:r>
            <a:r>
              <a:rPr sz="1360" spc="4" dirty="0">
                <a:latin typeface="Calibri"/>
                <a:cs typeface="Calibri"/>
              </a:rPr>
              <a:t>factorization</a:t>
            </a:r>
            <a:endParaRPr sz="1360">
              <a:latin typeface="Calibri"/>
              <a:cs typeface="Calibri"/>
            </a:endParaRPr>
          </a:p>
        </p:txBody>
      </p:sp>
      <p:sp>
        <p:nvSpPr>
          <p:cNvPr id="15" name="object 15"/>
          <p:cNvSpPr txBox="1">
            <a:spLocks noGrp="1"/>
          </p:cNvSpPr>
          <p:nvPr>
            <p:ph type="title"/>
          </p:nvPr>
        </p:nvSpPr>
        <p:spPr>
          <a:xfrm>
            <a:off x="3131776" y="220242"/>
            <a:ext cx="5928448" cy="473231"/>
          </a:xfrm>
          <a:prstGeom prst="rect">
            <a:avLst/>
          </a:prstGeom>
        </p:spPr>
        <p:txBody>
          <a:bodyPr vert="horz" wrap="square" lIns="0" tIns="11517" rIns="0" bIns="0" rtlCol="0" anchor="ctr">
            <a:spAutoFit/>
          </a:bodyPr>
          <a:lstStyle/>
          <a:p>
            <a:pPr marL="11516">
              <a:spcBef>
                <a:spcPts val="91"/>
              </a:spcBef>
            </a:pPr>
            <a:r>
              <a:rPr sz="3333" spc="-18" dirty="0" err="1"/>
              <a:t>scRNA-seq</a:t>
            </a:r>
            <a:r>
              <a:rPr sz="3333" spc="-68" dirty="0"/>
              <a:t> </a:t>
            </a:r>
            <a:r>
              <a:rPr sz="3333" spc="-18" dirty="0"/>
              <a:t>analysis</a:t>
            </a:r>
            <a:r>
              <a:rPr sz="3333" spc="-59" dirty="0"/>
              <a:t> </a:t>
            </a:r>
            <a:r>
              <a:rPr sz="3333" spc="-18" dirty="0"/>
              <a:t>workflow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FBDEF9-98B2-8147-A423-8A8D25F2B42E}"/>
              </a:ext>
            </a:extLst>
          </p:cNvPr>
          <p:cNvSpPr>
            <a:spLocks noGrp="1"/>
          </p:cNvSpPr>
          <p:nvPr>
            <p:ph type="ctrTitle"/>
          </p:nvPr>
        </p:nvSpPr>
        <p:spPr/>
        <p:txBody>
          <a:bodyPr/>
          <a:lstStyle/>
          <a:p>
            <a:r>
              <a:rPr lang="en-GB" dirty="0"/>
              <a:t>Normalization</a:t>
            </a:r>
          </a:p>
        </p:txBody>
      </p:sp>
    </p:spTree>
    <p:extLst>
      <p:ext uri="{BB962C8B-B14F-4D97-AF65-F5344CB8AC3E}">
        <p14:creationId xmlns:p14="http://schemas.microsoft.com/office/powerpoint/2010/main" val="201850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66438" y="1561215"/>
            <a:ext cx="89072" cy="224403"/>
          </a:xfrm>
          <a:prstGeom prst="rect">
            <a:avLst/>
          </a:prstGeom>
        </p:spPr>
      </p:pic>
      <p:pic>
        <p:nvPicPr>
          <p:cNvPr id="3" name="object 3"/>
          <p:cNvPicPr/>
          <p:nvPr/>
        </p:nvPicPr>
        <p:blipFill>
          <a:blip r:embed="rId2" cstate="print"/>
          <a:stretch>
            <a:fillRect/>
          </a:stretch>
        </p:blipFill>
        <p:spPr>
          <a:xfrm>
            <a:off x="6166438" y="2047562"/>
            <a:ext cx="89072" cy="224403"/>
          </a:xfrm>
          <a:prstGeom prst="rect">
            <a:avLst/>
          </a:prstGeom>
        </p:spPr>
      </p:pic>
      <p:pic>
        <p:nvPicPr>
          <p:cNvPr id="4" name="object 4"/>
          <p:cNvPicPr/>
          <p:nvPr/>
        </p:nvPicPr>
        <p:blipFill>
          <a:blip r:embed="rId2" cstate="print"/>
          <a:stretch>
            <a:fillRect/>
          </a:stretch>
        </p:blipFill>
        <p:spPr>
          <a:xfrm>
            <a:off x="5259315" y="4485235"/>
            <a:ext cx="89071" cy="224402"/>
          </a:xfrm>
          <a:prstGeom prst="rect">
            <a:avLst/>
          </a:prstGeom>
        </p:spPr>
      </p:pic>
      <p:pic>
        <p:nvPicPr>
          <p:cNvPr id="5" name="object 5"/>
          <p:cNvPicPr/>
          <p:nvPr/>
        </p:nvPicPr>
        <p:blipFill>
          <a:blip r:embed="rId3" cstate="print"/>
          <a:stretch>
            <a:fillRect/>
          </a:stretch>
        </p:blipFill>
        <p:spPr>
          <a:xfrm>
            <a:off x="4523682" y="5457925"/>
            <a:ext cx="89071" cy="224403"/>
          </a:xfrm>
          <a:prstGeom prst="rect">
            <a:avLst/>
          </a:prstGeom>
        </p:spPr>
      </p:pic>
      <p:pic>
        <p:nvPicPr>
          <p:cNvPr id="6" name="object 6"/>
          <p:cNvPicPr/>
          <p:nvPr/>
        </p:nvPicPr>
        <p:blipFill>
          <a:blip r:embed="rId2" cstate="print"/>
          <a:stretch>
            <a:fillRect/>
          </a:stretch>
        </p:blipFill>
        <p:spPr>
          <a:xfrm>
            <a:off x="6166438" y="3506598"/>
            <a:ext cx="89072" cy="224403"/>
          </a:xfrm>
          <a:prstGeom prst="rect">
            <a:avLst/>
          </a:prstGeom>
        </p:spPr>
      </p:pic>
      <p:sp>
        <p:nvSpPr>
          <p:cNvPr id="7" name="object 7"/>
          <p:cNvSpPr txBox="1"/>
          <p:nvPr/>
        </p:nvSpPr>
        <p:spPr>
          <a:xfrm>
            <a:off x="3897770" y="1302293"/>
            <a:ext cx="3938599" cy="4538894"/>
          </a:xfrm>
          <a:prstGeom prst="rect">
            <a:avLst/>
          </a:prstGeom>
        </p:spPr>
        <p:txBody>
          <a:bodyPr vert="horz" wrap="square" lIns="0" tIns="11517" rIns="0" bIns="0" rtlCol="0">
            <a:spAutoFit/>
          </a:bodyPr>
          <a:lstStyle/>
          <a:p>
            <a:pPr marL="1849521">
              <a:spcBef>
                <a:spcPts val="91"/>
              </a:spcBef>
            </a:pPr>
            <a:r>
              <a:rPr sz="1360" spc="9" dirty="0">
                <a:latin typeface="Calibri"/>
                <a:cs typeface="Calibri"/>
              </a:rPr>
              <a:t>reads</a:t>
            </a:r>
            <a:r>
              <a:rPr sz="1360" spc="4" dirty="0">
                <a:latin typeface="Calibri"/>
                <a:cs typeface="Calibri"/>
              </a:rPr>
              <a:t> </a:t>
            </a:r>
            <a:r>
              <a:rPr sz="1360" dirty="0">
                <a:latin typeface="Calibri"/>
                <a:cs typeface="Calibri"/>
              </a:rPr>
              <a:t>/</a:t>
            </a:r>
            <a:r>
              <a:rPr sz="1360" spc="4" dirty="0">
                <a:latin typeface="Calibri"/>
                <a:cs typeface="Calibri"/>
              </a:rPr>
              <a:t> </a:t>
            </a:r>
            <a:r>
              <a:rPr sz="1360" spc="13" dirty="0">
                <a:latin typeface="Calibri"/>
                <a:cs typeface="Calibri"/>
              </a:rPr>
              <a:t>UMIs</a:t>
            </a:r>
            <a:endParaRPr sz="1360">
              <a:latin typeface="Calibri"/>
              <a:cs typeface="Calibri"/>
            </a:endParaRPr>
          </a:p>
          <a:p>
            <a:pPr>
              <a:spcBef>
                <a:spcPts val="37"/>
              </a:spcBef>
            </a:pPr>
            <a:endParaRPr sz="1768">
              <a:latin typeface="Calibri"/>
              <a:cs typeface="Calibri"/>
            </a:endParaRPr>
          </a:p>
          <a:p>
            <a:pPr marL="1788485"/>
            <a:r>
              <a:rPr sz="1360" spc="9" dirty="0">
                <a:latin typeface="Calibri"/>
                <a:cs typeface="Calibri"/>
              </a:rPr>
              <a:t>quality</a:t>
            </a:r>
            <a:r>
              <a:rPr sz="1360" spc="-13" dirty="0">
                <a:latin typeface="Calibri"/>
                <a:cs typeface="Calibri"/>
              </a:rPr>
              <a:t> </a:t>
            </a:r>
            <a:r>
              <a:rPr sz="1360" spc="4" dirty="0">
                <a:latin typeface="Calibri"/>
                <a:cs typeface="Calibri"/>
              </a:rPr>
              <a:t>control</a:t>
            </a:r>
            <a:endParaRPr sz="1360">
              <a:latin typeface="Calibri"/>
              <a:cs typeface="Calibri"/>
            </a:endParaRPr>
          </a:p>
          <a:p>
            <a:pPr>
              <a:spcBef>
                <a:spcPts val="18"/>
              </a:spcBef>
            </a:pPr>
            <a:endParaRPr sz="1768">
              <a:latin typeface="Calibri"/>
              <a:cs typeface="Calibri"/>
            </a:endParaRPr>
          </a:p>
          <a:p>
            <a:pPr marL="1801728"/>
            <a:r>
              <a:rPr sz="1360" b="1" spc="9" dirty="0">
                <a:solidFill>
                  <a:srgbClr val="FF0000"/>
                </a:solidFill>
                <a:latin typeface="Calibri"/>
                <a:cs typeface="Calibri"/>
              </a:rPr>
              <a:t>normalization</a:t>
            </a:r>
            <a:endParaRPr sz="1360">
              <a:latin typeface="Calibri"/>
              <a:cs typeface="Calibri"/>
            </a:endParaRPr>
          </a:p>
          <a:p>
            <a:pPr marL="1735509" marR="4606" indent="-853358">
              <a:lnSpc>
                <a:spcPct val="234700"/>
              </a:lnSpc>
              <a:tabLst>
                <a:tab pos="2541652" algn="l"/>
              </a:tabLst>
            </a:pPr>
            <a:r>
              <a:rPr sz="1360" dirty="0">
                <a:latin typeface="Calibri"/>
                <a:cs typeface="Calibri"/>
              </a:rPr>
              <a:t>feature</a:t>
            </a:r>
            <a:r>
              <a:rPr sz="1360" spc="45" dirty="0">
                <a:latin typeface="Calibri"/>
                <a:cs typeface="Calibri"/>
              </a:rPr>
              <a:t> </a:t>
            </a:r>
            <a:r>
              <a:rPr sz="1360" spc="13" dirty="0">
                <a:latin typeface="Calibri"/>
                <a:cs typeface="Calibri"/>
              </a:rPr>
              <a:t>selection	</a:t>
            </a:r>
            <a:r>
              <a:rPr sz="1360" spc="9" dirty="0">
                <a:latin typeface="Calibri"/>
                <a:cs typeface="Calibri"/>
              </a:rPr>
              <a:t>scaling </a:t>
            </a:r>
            <a:r>
              <a:rPr sz="1360" dirty="0">
                <a:latin typeface="Calibri"/>
                <a:cs typeface="Calibri"/>
              </a:rPr>
              <a:t>/ </a:t>
            </a:r>
            <a:r>
              <a:rPr sz="1360" spc="9" dirty="0">
                <a:latin typeface="Calibri"/>
                <a:cs typeface="Calibri"/>
              </a:rPr>
              <a:t>regression </a:t>
            </a:r>
            <a:r>
              <a:rPr sz="1360" spc="-295" dirty="0">
                <a:latin typeface="Calibri"/>
                <a:cs typeface="Calibri"/>
              </a:rPr>
              <a:t> </a:t>
            </a:r>
            <a:r>
              <a:rPr sz="1360" spc="4" dirty="0">
                <a:latin typeface="Calibri"/>
                <a:cs typeface="Calibri"/>
              </a:rPr>
              <a:t>data</a:t>
            </a:r>
            <a:r>
              <a:rPr sz="1360" spc="27" dirty="0">
                <a:latin typeface="Calibri"/>
                <a:cs typeface="Calibri"/>
              </a:rPr>
              <a:t> </a:t>
            </a:r>
            <a:r>
              <a:rPr sz="1360" spc="4" dirty="0">
                <a:latin typeface="Calibri"/>
                <a:cs typeface="Calibri"/>
              </a:rPr>
              <a:t>integration</a:t>
            </a:r>
            <a:endParaRPr sz="1360">
              <a:latin typeface="Calibri"/>
              <a:cs typeface="Calibri"/>
            </a:endParaRPr>
          </a:p>
          <a:p>
            <a:pPr>
              <a:spcBef>
                <a:spcPts val="41"/>
              </a:spcBef>
            </a:pPr>
            <a:endParaRPr sz="1768">
              <a:latin typeface="Calibri"/>
              <a:cs typeface="Calibri"/>
            </a:endParaRPr>
          </a:p>
          <a:p>
            <a:pPr marL="1817276"/>
            <a:r>
              <a:rPr sz="1360" spc="13" dirty="0">
                <a:latin typeface="Calibri"/>
                <a:cs typeface="Calibri"/>
              </a:rPr>
              <a:t>noise</a:t>
            </a:r>
            <a:r>
              <a:rPr sz="1360" spc="9" dirty="0">
                <a:latin typeface="Calibri"/>
                <a:cs typeface="Calibri"/>
              </a:rPr>
              <a:t> filtering</a:t>
            </a:r>
            <a:endParaRPr sz="1360">
              <a:latin typeface="Calibri"/>
              <a:cs typeface="Calibri"/>
            </a:endParaRPr>
          </a:p>
          <a:p>
            <a:pPr marL="920154" marR="445681" indent="-149712">
              <a:lnSpc>
                <a:spcPct val="234700"/>
              </a:lnSpc>
              <a:spcBef>
                <a:spcPts val="41"/>
              </a:spcBef>
              <a:tabLst>
                <a:tab pos="2596931" algn="l"/>
              </a:tabLst>
            </a:pPr>
            <a:r>
              <a:rPr sz="2040" spc="27" baseline="1851" dirty="0">
                <a:latin typeface="Calibri"/>
                <a:cs typeface="Calibri"/>
              </a:rPr>
              <a:t>g</a:t>
            </a:r>
            <a:r>
              <a:rPr sz="2040" spc="-27" baseline="1851" dirty="0">
                <a:latin typeface="Calibri"/>
                <a:cs typeface="Calibri"/>
              </a:rPr>
              <a:t>r</a:t>
            </a:r>
            <a:r>
              <a:rPr sz="2040" spc="27" baseline="1851" dirty="0">
                <a:latin typeface="Calibri"/>
                <a:cs typeface="Calibri"/>
              </a:rPr>
              <a:t>a</a:t>
            </a:r>
            <a:r>
              <a:rPr sz="2040" spc="33" baseline="1851" dirty="0">
                <a:latin typeface="Calibri"/>
                <a:cs typeface="Calibri"/>
              </a:rPr>
              <a:t>p</a:t>
            </a:r>
            <a:r>
              <a:rPr sz="2040" baseline="1851" dirty="0">
                <a:latin typeface="Calibri"/>
                <a:cs typeface="Calibri"/>
              </a:rPr>
              <a:t>h</a:t>
            </a:r>
            <a:r>
              <a:rPr sz="2040" spc="54" baseline="1851" dirty="0">
                <a:latin typeface="Calibri"/>
                <a:cs typeface="Calibri"/>
              </a:rPr>
              <a:t> </a:t>
            </a:r>
            <a:r>
              <a:rPr sz="2040" spc="7" baseline="1851" dirty="0">
                <a:latin typeface="Calibri"/>
                <a:cs typeface="Calibri"/>
              </a:rPr>
              <a:t>c</a:t>
            </a:r>
            <a:r>
              <a:rPr sz="2040" spc="33" baseline="1851" dirty="0">
                <a:latin typeface="Calibri"/>
                <a:cs typeface="Calibri"/>
              </a:rPr>
              <a:t>on</a:t>
            </a:r>
            <a:r>
              <a:rPr sz="2040" spc="-7" baseline="1851" dirty="0">
                <a:latin typeface="Calibri"/>
                <a:cs typeface="Calibri"/>
              </a:rPr>
              <a:t>s</a:t>
            </a:r>
            <a:r>
              <a:rPr sz="2040" spc="13" baseline="1851" dirty="0">
                <a:latin typeface="Calibri"/>
                <a:cs typeface="Calibri"/>
              </a:rPr>
              <a:t>tr</a:t>
            </a:r>
            <a:r>
              <a:rPr sz="2040" spc="33" baseline="1851" dirty="0">
                <a:latin typeface="Calibri"/>
                <a:cs typeface="Calibri"/>
              </a:rPr>
              <a:t>u</a:t>
            </a:r>
            <a:r>
              <a:rPr sz="2040" spc="27" baseline="1851" dirty="0">
                <a:latin typeface="Calibri"/>
                <a:cs typeface="Calibri"/>
              </a:rPr>
              <a:t>c</a:t>
            </a:r>
            <a:r>
              <a:rPr sz="2040" spc="13" baseline="1851" dirty="0">
                <a:latin typeface="Calibri"/>
                <a:cs typeface="Calibri"/>
              </a:rPr>
              <a:t>t</a:t>
            </a:r>
            <a:r>
              <a:rPr sz="2040" spc="7" baseline="1851" dirty="0">
                <a:latin typeface="Calibri"/>
                <a:cs typeface="Calibri"/>
              </a:rPr>
              <a:t>i</a:t>
            </a:r>
            <a:r>
              <a:rPr sz="2040" spc="33" baseline="1851" dirty="0">
                <a:latin typeface="Calibri"/>
                <a:cs typeface="Calibri"/>
              </a:rPr>
              <a:t>o</a:t>
            </a:r>
            <a:r>
              <a:rPr sz="2040" baseline="1851" dirty="0">
                <a:latin typeface="Calibri"/>
                <a:cs typeface="Calibri"/>
              </a:rPr>
              <a:t>n	</a:t>
            </a:r>
            <a:r>
              <a:rPr sz="1360" spc="18" dirty="0">
                <a:latin typeface="Calibri"/>
                <a:cs typeface="Calibri"/>
              </a:rPr>
              <a:t>v</a:t>
            </a:r>
            <a:r>
              <a:rPr sz="1360" spc="9" dirty="0">
                <a:latin typeface="Calibri"/>
                <a:cs typeface="Calibri"/>
              </a:rPr>
              <a:t>is</a:t>
            </a:r>
            <a:r>
              <a:rPr sz="1360" spc="22" dirty="0">
                <a:latin typeface="Calibri"/>
                <a:cs typeface="Calibri"/>
              </a:rPr>
              <a:t>u</a:t>
            </a:r>
            <a:r>
              <a:rPr sz="1360" spc="18" dirty="0">
                <a:latin typeface="Calibri"/>
                <a:cs typeface="Calibri"/>
              </a:rPr>
              <a:t>a</a:t>
            </a:r>
            <a:r>
              <a:rPr sz="1360" spc="9" dirty="0">
                <a:latin typeface="Calibri"/>
                <a:cs typeface="Calibri"/>
              </a:rPr>
              <a:t>li</a:t>
            </a:r>
            <a:r>
              <a:rPr sz="1360" spc="-9" dirty="0">
                <a:latin typeface="Calibri"/>
                <a:cs typeface="Calibri"/>
              </a:rPr>
              <a:t>z</a:t>
            </a:r>
            <a:r>
              <a:rPr sz="1360" spc="4" dirty="0">
                <a:latin typeface="Calibri"/>
                <a:cs typeface="Calibri"/>
              </a:rPr>
              <a:t>a</a:t>
            </a:r>
            <a:r>
              <a:rPr sz="1360" spc="9" dirty="0">
                <a:latin typeface="Calibri"/>
                <a:cs typeface="Calibri"/>
              </a:rPr>
              <a:t>ti</a:t>
            </a:r>
            <a:r>
              <a:rPr sz="1360" spc="22" dirty="0">
                <a:latin typeface="Calibri"/>
                <a:cs typeface="Calibri"/>
              </a:rPr>
              <a:t>o</a:t>
            </a:r>
            <a:r>
              <a:rPr sz="1360" dirty="0">
                <a:latin typeface="Calibri"/>
                <a:cs typeface="Calibri"/>
              </a:rPr>
              <a:t>n  </a:t>
            </a:r>
            <a:r>
              <a:rPr sz="1360" spc="9" dirty="0">
                <a:latin typeface="Calibri"/>
                <a:cs typeface="Calibri"/>
              </a:rPr>
              <a:t>cell</a:t>
            </a:r>
            <a:r>
              <a:rPr sz="1360" spc="13" dirty="0">
                <a:latin typeface="Calibri"/>
                <a:cs typeface="Calibri"/>
              </a:rPr>
              <a:t> </a:t>
            </a:r>
            <a:r>
              <a:rPr sz="1360" spc="9" dirty="0">
                <a:latin typeface="Calibri"/>
                <a:cs typeface="Calibri"/>
              </a:rPr>
              <a:t>clustering</a:t>
            </a:r>
            <a:endParaRPr sz="1360">
              <a:latin typeface="Calibri"/>
              <a:cs typeface="Calibri"/>
            </a:endParaRPr>
          </a:p>
          <a:p>
            <a:pPr marL="11516" marR="1265068" indent="97889">
              <a:lnSpc>
                <a:spcPct val="234700"/>
              </a:lnSpc>
              <a:tabLst>
                <a:tab pos="1580615" algn="l"/>
                <a:tab pos="1624378" algn="l"/>
              </a:tabLst>
            </a:pPr>
            <a:r>
              <a:rPr sz="1360" spc="-13" dirty="0">
                <a:latin typeface="Calibri"/>
                <a:cs typeface="Calibri"/>
              </a:rPr>
              <a:t>diff.</a:t>
            </a:r>
            <a:r>
              <a:rPr sz="1360" spc="27" dirty="0">
                <a:latin typeface="Calibri"/>
                <a:cs typeface="Calibri"/>
              </a:rPr>
              <a:t> </a:t>
            </a:r>
            <a:r>
              <a:rPr sz="1360" spc="9" dirty="0">
                <a:latin typeface="Calibri"/>
                <a:cs typeface="Calibri"/>
              </a:rPr>
              <a:t>expression		cell ordering </a:t>
            </a:r>
            <a:r>
              <a:rPr sz="1360" spc="13" dirty="0">
                <a:latin typeface="Calibri"/>
                <a:cs typeface="Calibri"/>
              </a:rPr>
              <a:t> </a:t>
            </a:r>
            <a:r>
              <a:rPr sz="1360" spc="9" dirty="0">
                <a:latin typeface="Calibri"/>
                <a:cs typeface="Calibri"/>
              </a:rPr>
              <a:t>cell</a:t>
            </a:r>
            <a:r>
              <a:rPr sz="1360" spc="18" dirty="0">
                <a:latin typeface="Calibri"/>
                <a:cs typeface="Calibri"/>
              </a:rPr>
              <a:t> </a:t>
            </a:r>
            <a:r>
              <a:rPr sz="1360" spc="9" dirty="0">
                <a:latin typeface="Calibri"/>
                <a:cs typeface="Calibri"/>
              </a:rPr>
              <a:t>identification	</a:t>
            </a:r>
            <a:r>
              <a:rPr sz="1360" spc="-13" dirty="0">
                <a:latin typeface="Calibri"/>
                <a:cs typeface="Calibri"/>
              </a:rPr>
              <a:t>diff.</a:t>
            </a:r>
            <a:r>
              <a:rPr sz="1360" spc="-27" dirty="0">
                <a:latin typeface="Calibri"/>
                <a:cs typeface="Calibri"/>
              </a:rPr>
              <a:t> </a:t>
            </a:r>
            <a:r>
              <a:rPr sz="1360" spc="9" dirty="0">
                <a:latin typeface="Calibri"/>
                <a:cs typeface="Calibri"/>
              </a:rPr>
              <a:t>expression</a:t>
            </a:r>
            <a:endParaRPr sz="1360">
              <a:latin typeface="Calibri"/>
              <a:cs typeface="Calibri"/>
            </a:endParaRPr>
          </a:p>
        </p:txBody>
      </p:sp>
      <p:pic>
        <p:nvPicPr>
          <p:cNvPr id="8" name="object 8"/>
          <p:cNvPicPr/>
          <p:nvPr/>
        </p:nvPicPr>
        <p:blipFill>
          <a:blip r:embed="rId2" cstate="print"/>
          <a:stretch>
            <a:fillRect/>
          </a:stretch>
        </p:blipFill>
        <p:spPr>
          <a:xfrm>
            <a:off x="5929960" y="5457925"/>
            <a:ext cx="89071" cy="224403"/>
          </a:xfrm>
          <a:prstGeom prst="rect">
            <a:avLst/>
          </a:prstGeom>
        </p:spPr>
      </p:pic>
      <p:sp>
        <p:nvSpPr>
          <p:cNvPr id="9" name="object 9"/>
          <p:cNvSpPr/>
          <p:nvPr/>
        </p:nvSpPr>
        <p:spPr>
          <a:xfrm>
            <a:off x="5971681" y="2523417"/>
            <a:ext cx="480233" cy="234933"/>
          </a:xfrm>
          <a:custGeom>
            <a:avLst/>
            <a:gdLst/>
            <a:ahLst/>
            <a:cxnLst/>
            <a:rect l="l" t="t" r="r" b="b"/>
            <a:pathLst>
              <a:path w="529589" h="259080">
                <a:moveTo>
                  <a:pt x="259080" y="23152"/>
                </a:moveTo>
                <a:lnTo>
                  <a:pt x="235927" y="0"/>
                </a:lnTo>
                <a:lnTo>
                  <a:pt x="57886" y="178015"/>
                </a:lnTo>
                <a:lnTo>
                  <a:pt x="34734" y="154863"/>
                </a:lnTo>
                <a:lnTo>
                  <a:pt x="0" y="259041"/>
                </a:lnTo>
                <a:lnTo>
                  <a:pt x="104190" y="224320"/>
                </a:lnTo>
                <a:lnTo>
                  <a:pt x="92608" y="212737"/>
                </a:lnTo>
                <a:lnTo>
                  <a:pt x="81038" y="201168"/>
                </a:lnTo>
                <a:lnTo>
                  <a:pt x="259080" y="23152"/>
                </a:lnTo>
                <a:close/>
              </a:path>
              <a:path w="529589" h="259080">
                <a:moveTo>
                  <a:pt x="529437" y="259041"/>
                </a:moveTo>
                <a:lnTo>
                  <a:pt x="514007" y="212737"/>
                </a:lnTo>
                <a:lnTo>
                  <a:pt x="494715" y="154863"/>
                </a:lnTo>
                <a:lnTo>
                  <a:pt x="471563" y="178015"/>
                </a:lnTo>
                <a:lnTo>
                  <a:pt x="293522" y="0"/>
                </a:lnTo>
                <a:lnTo>
                  <a:pt x="270370" y="23152"/>
                </a:lnTo>
                <a:lnTo>
                  <a:pt x="448411" y="201168"/>
                </a:lnTo>
                <a:lnTo>
                  <a:pt x="425259" y="224320"/>
                </a:lnTo>
                <a:lnTo>
                  <a:pt x="529437" y="259041"/>
                </a:lnTo>
                <a:close/>
              </a:path>
            </a:pathLst>
          </a:custGeom>
          <a:solidFill>
            <a:srgbClr val="000000"/>
          </a:solidFill>
        </p:spPr>
        <p:txBody>
          <a:bodyPr wrap="square" lIns="0" tIns="0" rIns="0" bIns="0" rtlCol="0"/>
          <a:lstStyle/>
          <a:p>
            <a:endParaRPr sz="1632"/>
          </a:p>
        </p:txBody>
      </p:sp>
      <p:sp>
        <p:nvSpPr>
          <p:cNvPr id="10" name="object 10"/>
          <p:cNvSpPr/>
          <p:nvPr/>
        </p:nvSpPr>
        <p:spPr>
          <a:xfrm>
            <a:off x="5957689" y="3009753"/>
            <a:ext cx="488870" cy="234933"/>
          </a:xfrm>
          <a:custGeom>
            <a:avLst/>
            <a:gdLst/>
            <a:ahLst/>
            <a:cxnLst/>
            <a:rect l="l" t="t" r="r" b="b"/>
            <a:pathLst>
              <a:path w="539114" h="259079">
                <a:moveTo>
                  <a:pt x="259080" y="259041"/>
                </a:moveTo>
                <a:lnTo>
                  <a:pt x="243636" y="212750"/>
                </a:lnTo>
                <a:lnTo>
                  <a:pt x="224345" y="154876"/>
                </a:lnTo>
                <a:lnTo>
                  <a:pt x="201193" y="178028"/>
                </a:lnTo>
                <a:lnTo>
                  <a:pt x="23152" y="0"/>
                </a:lnTo>
                <a:lnTo>
                  <a:pt x="0" y="23152"/>
                </a:lnTo>
                <a:lnTo>
                  <a:pt x="178041" y="201168"/>
                </a:lnTo>
                <a:lnTo>
                  <a:pt x="154889" y="224320"/>
                </a:lnTo>
                <a:lnTo>
                  <a:pt x="259080" y="259041"/>
                </a:lnTo>
                <a:close/>
              </a:path>
              <a:path w="539114" h="259079">
                <a:moveTo>
                  <a:pt x="539013" y="23152"/>
                </a:moveTo>
                <a:lnTo>
                  <a:pt x="515861" y="0"/>
                </a:lnTo>
                <a:lnTo>
                  <a:pt x="337820" y="178028"/>
                </a:lnTo>
                <a:lnTo>
                  <a:pt x="314667" y="154876"/>
                </a:lnTo>
                <a:lnTo>
                  <a:pt x="279946" y="259041"/>
                </a:lnTo>
                <a:lnTo>
                  <a:pt x="384124" y="224320"/>
                </a:lnTo>
                <a:lnTo>
                  <a:pt x="372554" y="212750"/>
                </a:lnTo>
                <a:lnTo>
                  <a:pt x="360972" y="201168"/>
                </a:lnTo>
                <a:lnTo>
                  <a:pt x="539013" y="23152"/>
                </a:lnTo>
                <a:close/>
              </a:path>
            </a:pathLst>
          </a:custGeom>
          <a:solidFill>
            <a:srgbClr val="000000"/>
          </a:solidFill>
        </p:spPr>
        <p:txBody>
          <a:bodyPr wrap="square" lIns="0" tIns="0" rIns="0" bIns="0" rtlCol="0"/>
          <a:lstStyle/>
          <a:p>
            <a:endParaRPr sz="1632"/>
          </a:p>
        </p:txBody>
      </p:sp>
      <p:sp>
        <p:nvSpPr>
          <p:cNvPr id="11" name="object 11"/>
          <p:cNvSpPr/>
          <p:nvPr/>
        </p:nvSpPr>
        <p:spPr>
          <a:xfrm>
            <a:off x="5968191" y="3984107"/>
            <a:ext cx="480233" cy="234933"/>
          </a:xfrm>
          <a:custGeom>
            <a:avLst/>
            <a:gdLst/>
            <a:ahLst/>
            <a:cxnLst/>
            <a:rect l="l" t="t" r="r" b="b"/>
            <a:pathLst>
              <a:path w="529589" h="259079">
                <a:moveTo>
                  <a:pt x="259067" y="23152"/>
                </a:moveTo>
                <a:lnTo>
                  <a:pt x="235915" y="0"/>
                </a:lnTo>
                <a:lnTo>
                  <a:pt x="57873" y="178015"/>
                </a:lnTo>
                <a:lnTo>
                  <a:pt x="34721" y="154876"/>
                </a:lnTo>
                <a:lnTo>
                  <a:pt x="0" y="259041"/>
                </a:lnTo>
                <a:lnTo>
                  <a:pt x="104178" y="224320"/>
                </a:lnTo>
                <a:lnTo>
                  <a:pt x="92608" y="212750"/>
                </a:lnTo>
                <a:lnTo>
                  <a:pt x="81026" y="201168"/>
                </a:lnTo>
                <a:lnTo>
                  <a:pt x="259067" y="23152"/>
                </a:lnTo>
                <a:close/>
              </a:path>
              <a:path w="529589" h="259079">
                <a:moveTo>
                  <a:pt x="529437" y="259041"/>
                </a:moveTo>
                <a:lnTo>
                  <a:pt x="513994" y="212750"/>
                </a:lnTo>
                <a:lnTo>
                  <a:pt x="494703" y="154876"/>
                </a:lnTo>
                <a:lnTo>
                  <a:pt x="471551" y="178015"/>
                </a:lnTo>
                <a:lnTo>
                  <a:pt x="293509" y="0"/>
                </a:lnTo>
                <a:lnTo>
                  <a:pt x="270357" y="23152"/>
                </a:lnTo>
                <a:lnTo>
                  <a:pt x="448398" y="201168"/>
                </a:lnTo>
                <a:lnTo>
                  <a:pt x="425246" y="224320"/>
                </a:lnTo>
                <a:lnTo>
                  <a:pt x="529437" y="259041"/>
                </a:lnTo>
                <a:close/>
              </a:path>
            </a:pathLst>
          </a:custGeom>
          <a:solidFill>
            <a:srgbClr val="000000"/>
          </a:solidFill>
        </p:spPr>
        <p:txBody>
          <a:bodyPr wrap="square" lIns="0" tIns="0" rIns="0" bIns="0" rtlCol="0"/>
          <a:lstStyle/>
          <a:p>
            <a:endParaRPr sz="1632"/>
          </a:p>
        </p:txBody>
      </p:sp>
      <p:sp>
        <p:nvSpPr>
          <p:cNvPr id="12" name="object 12"/>
          <p:cNvSpPr/>
          <p:nvPr/>
        </p:nvSpPr>
        <p:spPr>
          <a:xfrm>
            <a:off x="5050095" y="4957863"/>
            <a:ext cx="480233" cy="234933"/>
          </a:xfrm>
          <a:custGeom>
            <a:avLst/>
            <a:gdLst/>
            <a:ahLst/>
            <a:cxnLst/>
            <a:rect l="l" t="t" r="r" b="b"/>
            <a:pathLst>
              <a:path w="529589" h="259079">
                <a:moveTo>
                  <a:pt x="259067" y="23152"/>
                </a:moveTo>
                <a:lnTo>
                  <a:pt x="235915" y="0"/>
                </a:lnTo>
                <a:lnTo>
                  <a:pt x="57873" y="178015"/>
                </a:lnTo>
                <a:lnTo>
                  <a:pt x="34721" y="154863"/>
                </a:lnTo>
                <a:lnTo>
                  <a:pt x="0" y="259041"/>
                </a:lnTo>
                <a:lnTo>
                  <a:pt x="104178" y="224320"/>
                </a:lnTo>
                <a:lnTo>
                  <a:pt x="92595" y="212737"/>
                </a:lnTo>
                <a:lnTo>
                  <a:pt x="81026" y="201168"/>
                </a:lnTo>
                <a:lnTo>
                  <a:pt x="259067" y="23152"/>
                </a:lnTo>
                <a:close/>
              </a:path>
              <a:path w="529589" h="259079">
                <a:moveTo>
                  <a:pt x="529437" y="259041"/>
                </a:moveTo>
                <a:lnTo>
                  <a:pt x="513994" y="212737"/>
                </a:lnTo>
                <a:lnTo>
                  <a:pt x="494703" y="154863"/>
                </a:lnTo>
                <a:lnTo>
                  <a:pt x="471551" y="178015"/>
                </a:lnTo>
                <a:lnTo>
                  <a:pt x="293509" y="0"/>
                </a:lnTo>
                <a:lnTo>
                  <a:pt x="270357" y="23152"/>
                </a:lnTo>
                <a:lnTo>
                  <a:pt x="448398" y="201168"/>
                </a:lnTo>
                <a:lnTo>
                  <a:pt x="425246" y="224320"/>
                </a:lnTo>
                <a:lnTo>
                  <a:pt x="529437" y="259041"/>
                </a:lnTo>
                <a:close/>
              </a:path>
            </a:pathLst>
          </a:custGeom>
          <a:solidFill>
            <a:srgbClr val="000000"/>
          </a:solidFill>
        </p:spPr>
        <p:txBody>
          <a:bodyPr wrap="square" lIns="0" tIns="0" rIns="0" bIns="0" rtlCol="0"/>
          <a:lstStyle/>
          <a:p>
            <a:endParaRPr sz="1632"/>
          </a:p>
        </p:txBody>
      </p:sp>
      <p:sp>
        <p:nvSpPr>
          <p:cNvPr id="16" name="object 16"/>
          <p:cNvSpPr txBox="1">
            <a:spLocks noGrp="1"/>
          </p:cNvSpPr>
          <p:nvPr>
            <p:ph type="title"/>
          </p:nvPr>
        </p:nvSpPr>
        <p:spPr>
          <a:xfrm>
            <a:off x="2945347" y="249870"/>
            <a:ext cx="6301308" cy="427128"/>
          </a:xfrm>
          <a:prstGeom prst="rect">
            <a:avLst/>
          </a:prstGeom>
        </p:spPr>
        <p:txBody>
          <a:bodyPr vert="horz" wrap="square" lIns="0" tIns="11517" rIns="0" bIns="0" rtlCol="0" anchor="ctr">
            <a:spAutoFit/>
          </a:bodyPr>
          <a:lstStyle/>
          <a:p>
            <a:pPr marL="11516">
              <a:spcBef>
                <a:spcPts val="91"/>
              </a:spcBef>
            </a:pPr>
            <a:r>
              <a:rPr sz="3000" spc="-18" dirty="0">
                <a:latin typeface="+mn-lt"/>
              </a:rPr>
              <a:t>scRNA-seq</a:t>
            </a:r>
            <a:r>
              <a:rPr sz="3000" spc="-68" dirty="0">
                <a:latin typeface="+mn-lt"/>
              </a:rPr>
              <a:t> </a:t>
            </a:r>
            <a:r>
              <a:rPr sz="3000" spc="-18" dirty="0">
                <a:latin typeface="+mn-lt"/>
              </a:rPr>
              <a:t>analysis</a:t>
            </a:r>
            <a:r>
              <a:rPr sz="3000" spc="-59" dirty="0">
                <a:latin typeface="+mn-lt"/>
              </a:rPr>
              <a:t> </a:t>
            </a:r>
            <a:r>
              <a:rPr sz="3000" spc="-18" dirty="0">
                <a:latin typeface="+mn-lt"/>
              </a:rPr>
              <a:t>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4559" y="1490240"/>
            <a:ext cx="3192338" cy="652318"/>
          </a:xfrm>
          <a:prstGeom prst="rect">
            <a:avLst/>
          </a:prstGeom>
        </p:spPr>
        <p:txBody>
          <a:bodyPr vert="horz" wrap="square" lIns="0" tIns="11517" rIns="0" bIns="0" rtlCol="0">
            <a:spAutoFit/>
          </a:bodyPr>
          <a:lstStyle/>
          <a:p>
            <a:pPr marL="11516" marR="4606">
              <a:spcBef>
                <a:spcPts val="91"/>
              </a:spcBef>
            </a:pPr>
            <a:r>
              <a:rPr sz="1360" b="1" spc="9" dirty="0">
                <a:latin typeface="Calibri"/>
                <a:cs typeface="Calibri"/>
              </a:rPr>
              <a:t>Count</a:t>
            </a:r>
            <a:r>
              <a:rPr sz="1360" b="1" spc="22" dirty="0">
                <a:latin typeface="Calibri"/>
                <a:cs typeface="Calibri"/>
              </a:rPr>
              <a:t> </a:t>
            </a:r>
            <a:r>
              <a:rPr sz="1360" b="1" spc="9" dirty="0">
                <a:latin typeface="Calibri"/>
                <a:cs typeface="Calibri"/>
              </a:rPr>
              <a:t>normalization</a:t>
            </a:r>
            <a:r>
              <a:rPr sz="1360" b="1" spc="27" dirty="0">
                <a:latin typeface="Calibri"/>
                <a:cs typeface="Calibri"/>
              </a:rPr>
              <a:t> </a:t>
            </a:r>
            <a:r>
              <a:rPr sz="1360" spc="13" dirty="0">
                <a:latin typeface="Calibri"/>
                <a:cs typeface="Calibri"/>
              </a:rPr>
              <a:t>(</a:t>
            </a:r>
            <a:r>
              <a:rPr sz="1360" spc="13" dirty="0">
                <a:solidFill>
                  <a:srgbClr val="FF0000"/>
                </a:solidFill>
                <a:latin typeface="Calibri"/>
                <a:cs typeface="Calibri"/>
              </a:rPr>
              <a:t>UMI</a:t>
            </a:r>
            <a:r>
              <a:rPr sz="1360" spc="18" dirty="0">
                <a:solidFill>
                  <a:srgbClr val="FF0000"/>
                </a:solidFill>
                <a:latin typeface="Calibri"/>
                <a:cs typeface="Calibri"/>
              </a:rPr>
              <a:t> </a:t>
            </a:r>
            <a:r>
              <a:rPr sz="1360" spc="13" dirty="0">
                <a:latin typeface="Calibri"/>
                <a:cs typeface="Calibri"/>
              </a:rPr>
              <a:t>and</a:t>
            </a:r>
            <a:r>
              <a:rPr sz="1360" spc="32" dirty="0">
                <a:latin typeface="Calibri"/>
                <a:cs typeface="Calibri"/>
              </a:rPr>
              <a:t> </a:t>
            </a:r>
            <a:r>
              <a:rPr sz="1360" spc="4" dirty="0">
                <a:solidFill>
                  <a:srgbClr val="0070C0"/>
                </a:solidFill>
                <a:latin typeface="Calibri"/>
                <a:cs typeface="Calibri"/>
              </a:rPr>
              <a:t>read</a:t>
            </a:r>
            <a:r>
              <a:rPr sz="1360" spc="32" dirty="0">
                <a:solidFill>
                  <a:srgbClr val="0070C0"/>
                </a:solidFill>
                <a:latin typeface="Calibri"/>
                <a:cs typeface="Calibri"/>
              </a:rPr>
              <a:t> </a:t>
            </a:r>
            <a:r>
              <a:rPr sz="1360" spc="9" dirty="0">
                <a:solidFill>
                  <a:srgbClr val="0070C0"/>
                </a:solidFill>
                <a:latin typeface="Calibri"/>
                <a:cs typeface="Calibri"/>
              </a:rPr>
              <a:t>counts</a:t>
            </a:r>
            <a:r>
              <a:rPr sz="1360" spc="9" dirty="0">
                <a:latin typeface="Calibri"/>
                <a:cs typeface="Calibri"/>
              </a:rPr>
              <a:t>) </a:t>
            </a:r>
            <a:r>
              <a:rPr sz="1360" spc="-290" dirty="0">
                <a:latin typeface="Calibri"/>
                <a:cs typeface="Calibri"/>
              </a:rPr>
              <a:t> </a:t>
            </a:r>
            <a:r>
              <a:rPr sz="1360" dirty="0">
                <a:latin typeface="Calibri"/>
                <a:cs typeface="Calibri"/>
              </a:rPr>
              <a:t>for</a:t>
            </a:r>
            <a:r>
              <a:rPr sz="1360" spc="18" dirty="0">
                <a:latin typeface="Calibri"/>
                <a:cs typeface="Calibri"/>
              </a:rPr>
              <a:t> </a:t>
            </a:r>
            <a:r>
              <a:rPr sz="1360" spc="13" dirty="0">
                <a:latin typeface="Calibri"/>
                <a:cs typeface="Calibri"/>
              </a:rPr>
              <a:t>uneven</a:t>
            </a:r>
            <a:r>
              <a:rPr sz="1360" spc="37" dirty="0">
                <a:latin typeface="Calibri"/>
                <a:cs typeface="Calibri"/>
              </a:rPr>
              <a:t> </a:t>
            </a:r>
            <a:r>
              <a:rPr sz="1360" spc="13" dirty="0">
                <a:latin typeface="Calibri"/>
                <a:cs typeface="Calibri"/>
              </a:rPr>
              <a:t>sequencing</a:t>
            </a:r>
            <a:r>
              <a:rPr sz="1360" spc="37" dirty="0">
                <a:latin typeface="Calibri"/>
                <a:cs typeface="Calibri"/>
              </a:rPr>
              <a:t> </a:t>
            </a:r>
            <a:r>
              <a:rPr sz="1360" spc="13" dirty="0">
                <a:latin typeface="Calibri"/>
                <a:cs typeface="Calibri"/>
              </a:rPr>
              <a:t>depth</a:t>
            </a:r>
            <a:endParaRPr sz="1360" dirty="0">
              <a:latin typeface="Calibri"/>
              <a:cs typeface="Calibri"/>
            </a:endParaRPr>
          </a:p>
          <a:p>
            <a:pPr marL="233781" indent="-222841">
              <a:spcBef>
                <a:spcPts val="109"/>
              </a:spcBef>
              <a:buFont typeface="Arial MT"/>
              <a:buChar char="•"/>
              <a:tabLst>
                <a:tab pos="233781" algn="l"/>
                <a:tab pos="234357" algn="l"/>
              </a:tabLst>
            </a:pPr>
            <a:r>
              <a:rPr sz="1360" spc="9" dirty="0">
                <a:latin typeface="Calibri"/>
                <a:cs typeface="Calibri"/>
              </a:rPr>
              <a:t>CPM</a:t>
            </a:r>
            <a:r>
              <a:rPr sz="1360" spc="37" dirty="0">
                <a:latin typeface="Calibri"/>
                <a:cs typeface="Calibri"/>
              </a:rPr>
              <a:t> </a:t>
            </a:r>
            <a:r>
              <a:rPr sz="1360" dirty="0">
                <a:latin typeface="Calibri"/>
                <a:cs typeface="Calibri"/>
              </a:rPr>
              <a:t>-</a:t>
            </a:r>
            <a:r>
              <a:rPr sz="1360" spc="327" dirty="0">
                <a:latin typeface="Calibri"/>
                <a:cs typeface="Calibri"/>
              </a:rPr>
              <a:t> </a:t>
            </a:r>
            <a:r>
              <a:rPr sz="1360" spc="13" dirty="0">
                <a:latin typeface="Calibri"/>
                <a:cs typeface="Calibri"/>
              </a:rPr>
              <a:t>log[CP10K+1]</a:t>
            </a:r>
            <a:endParaRPr sz="1360" dirty="0">
              <a:latin typeface="Calibri"/>
              <a:cs typeface="Calibri"/>
            </a:endParaRPr>
          </a:p>
        </p:txBody>
      </p:sp>
      <p:sp>
        <p:nvSpPr>
          <p:cNvPr id="3" name="object 3"/>
          <p:cNvSpPr txBox="1"/>
          <p:nvPr/>
        </p:nvSpPr>
        <p:spPr>
          <a:xfrm>
            <a:off x="1694560" y="2562645"/>
            <a:ext cx="3780249" cy="861606"/>
          </a:xfrm>
          <a:prstGeom prst="rect">
            <a:avLst/>
          </a:prstGeom>
        </p:spPr>
        <p:txBody>
          <a:bodyPr vert="horz" wrap="square" lIns="0" tIns="11517" rIns="0" bIns="0" rtlCol="0">
            <a:spAutoFit/>
          </a:bodyPr>
          <a:lstStyle/>
          <a:p>
            <a:pPr marL="11516">
              <a:spcBef>
                <a:spcPts val="91"/>
              </a:spcBef>
            </a:pPr>
            <a:r>
              <a:rPr sz="1360" b="1" spc="13" dirty="0">
                <a:latin typeface="Calibri"/>
                <a:cs typeface="Calibri"/>
              </a:rPr>
              <a:t>Gene</a:t>
            </a:r>
            <a:r>
              <a:rPr sz="1360" b="1" spc="18" dirty="0">
                <a:latin typeface="Calibri"/>
                <a:cs typeface="Calibri"/>
              </a:rPr>
              <a:t> </a:t>
            </a:r>
            <a:r>
              <a:rPr sz="1360" b="1" spc="9" dirty="0">
                <a:latin typeface="Calibri"/>
                <a:cs typeface="Calibri"/>
              </a:rPr>
              <a:t>length</a:t>
            </a:r>
            <a:r>
              <a:rPr sz="1360" b="1" spc="22" dirty="0">
                <a:latin typeface="Calibri"/>
                <a:cs typeface="Calibri"/>
              </a:rPr>
              <a:t> </a:t>
            </a:r>
            <a:r>
              <a:rPr sz="1360" b="1" spc="9" dirty="0">
                <a:latin typeface="Calibri"/>
                <a:cs typeface="Calibri"/>
              </a:rPr>
              <a:t>normalization</a:t>
            </a:r>
            <a:r>
              <a:rPr sz="1360" b="1" spc="18" dirty="0">
                <a:latin typeface="Calibri"/>
                <a:cs typeface="Calibri"/>
              </a:rPr>
              <a:t> </a:t>
            </a:r>
            <a:r>
              <a:rPr sz="1360" spc="9" dirty="0">
                <a:latin typeface="Calibri"/>
                <a:cs typeface="Calibri"/>
              </a:rPr>
              <a:t>(</a:t>
            </a:r>
            <a:r>
              <a:rPr sz="1360" spc="9" dirty="0">
                <a:solidFill>
                  <a:srgbClr val="0070C0"/>
                </a:solidFill>
                <a:latin typeface="Calibri"/>
                <a:cs typeface="Calibri"/>
              </a:rPr>
              <a:t>read</a:t>
            </a:r>
            <a:r>
              <a:rPr sz="1360" spc="27" dirty="0">
                <a:solidFill>
                  <a:srgbClr val="0070C0"/>
                </a:solidFill>
                <a:latin typeface="Calibri"/>
                <a:cs typeface="Calibri"/>
              </a:rPr>
              <a:t> </a:t>
            </a:r>
            <a:r>
              <a:rPr sz="1360" spc="9" dirty="0">
                <a:solidFill>
                  <a:srgbClr val="0070C0"/>
                </a:solidFill>
                <a:latin typeface="Calibri"/>
                <a:cs typeface="Calibri"/>
              </a:rPr>
              <a:t>counts</a:t>
            </a:r>
            <a:r>
              <a:rPr sz="1360" spc="9" dirty="0">
                <a:latin typeface="Calibri"/>
                <a:cs typeface="Calibri"/>
              </a:rPr>
              <a:t>)</a:t>
            </a:r>
            <a:endParaRPr sz="1360">
              <a:latin typeface="Calibri"/>
              <a:cs typeface="Calibri"/>
            </a:endParaRPr>
          </a:p>
          <a:p>
            <a:pPr marL="11516"/>
            <a:r>
              <a:rPr sz="1360" dirty="0">
                <a:latin typeface="Calibri"/>
                <a:cs typeface="Calibri"/>
              </a:rPr>
              <a:t>for</a:t>
            </a:r>
            <a:r>
              <a:rPr sz="1360" spc="18" dirty="0">
                <a:latin typeface="Calibri"/>
                <a:cs typeface="Calibri"/>
              </a:rPr>
              <a:t> </a:t>
            </a:r>
            <a:r>
              <a:rPr sz="1360" spc="9" dirty="0">
                <a:latin typeface="Calibri"/>
                <a:cs typeface="Calibri"/>
              </a:rPr>
              <a:t>differences</a:t>
            </a:r>
            <a:r>
              <a:rPr sz="1360" spc="22" dirty="0">
                <a:latin typeface="Calibri"/>
                <a:cs typeface="Calibri"/>
              </a:rPr>
              <a:t> </a:t>
            </a:r>
            <a:r>
              <a:rPr sz="1360" spc="4" dirty="0">
                <a:latin typeface="Calibri"/>
                <a:cs typeface="Calibri"/>
              </a:rPr>
              <a:t>in</a:t>
            </a:r>
            <a:r>
              <a:rPr sz="1360" spc="37" dirty="0">
                <a:latin typeface="Calibri"/>
                <a:cs typeface="Calibri"/>
              </a:rPr>
              <a:t> </a:t>
            </a:r>
            <a:r>
              <a:rPr sz="1360" spc="13" dirty="0">
                <a:latin typeface="Calibri"/>
                <a:cs typeface="Calibri"/>
              </a:rPr>
              <a:t>gene</a:t>
            </a:r>
            <a:r>
              <a:rPr sz="1360" spc="32" dirty="0">
                <a:latin typeface="Calibri"/>
                <a:cs typeface="Calibri"/>
              </a:rPr>
              <a:t> </a:t>
            </a:r>
            <a:r>
              <a:rPr sz="1360" spc="9" dirty="0">
                <a:latin typeface="Calibri"/>
                <a:cs typeface="Calibri"/>
              </a:rPr>
              <a:t>detection</a:t>
            </a:r>
            <a:r>
              <a:rPr sz="1360" spc="32" dirty="0">
                <a:latin typeface="Calibri"/>
                <a:cs typeface="Calibri"/>
              </a:rPr>
              <a:t> </a:t>
            </a:r>
            <a:r>
              <a:rPr sz="1360" spc="13" dirty="0">
                <a:latin typeface="Calibri"/>
                <a:cs typeface="Calibri"/>
              </a:rPr>
              <a:t>due</a:t>
            </a:r>
            <a:r>
              <a:rPr sz="1360" spc="37" dirty="0">
                <a:latin typeface="Calibri"/>
                <a:cs typeface="Calibri"/>
              </a:rPr>
              <a:t> </a:t>
            </a:r>
            <a:r>
              <a:rPr sz="1360" spc="-4" dirty="0">
                <a:latin typeface="Calibri"/>
                <a:cs typeface="Calibri"/>
              </a:rPr>
              <a:t>to</a:t>
            </a:r>
            <a:r>
              <a:rPr sz="1360" spc="32" dirty="0">
                <a:latin typeface="Calibri"/>
                <a:cs typeface="Calibri"/>
              </a:rPr>
              <a:t> </a:t>
            </a:r>
            <a:r>
              <a:rPr sz="1360" spc="13" dirty="0">
                <a:latin typeface="Calibri"/>
                <a:cs typeface="Calibri"/>
              </a:rPr>
              <a:t>gene</a:t>
            </a:r>
            <a:r>
              <a:rPr sz="1360" spc="37" dirty="0">
                <a:latin typeface="Calibri"/>
                <a:cs typeface="Calibri"/>
              </a:rPr>
              <a:t> </a:t>
            </a:r>
            <a:r>
              <a:rPr sz="1360" spc="9" dirty="0">
                <a:latin typeface="Calibri"/>
                <a:cs typeface="Calibri"/>
              </a:rPr>
              <a:t>length</a:t>
            </a:r>
            <a:endParaRPr sz="1360">
              <a:latin typeface="Calibri"/>
              <a:cs typeface="Calibri"/>
            </a:endParaRPr>
          </a:p>
          <a:p>
            <a:pPr marL="233781" indent="-222841">
              <a:spcBef>
                <a:spcPts val="86"/>
              </a:spcBef>
              <a:buFont typeface="Arial MT"/>
              <a:buChar char="•"/>
              <a:tabLst>
                <a:tab pos="233781" algn="l"/>
                <a:tab pos="234357" algn="l"/>
              </a:tabLst>
            </a:pPr>
            <a:r>
              <a:rPr sz="1360" spc="9" dirty="0">
                <a:latin typeface="Calibri"/>
                <a:cs typeface="Calibri"/>
              </a:rPr>
              <a:t>TPM</a:t>
            </a:r>
            <a:r>
              <a:rPr sz="1360" spc="32" dirty="0">
                <a:latin typeface="Calibri"/>
                <a:cs typeface="Calibri"/>
              </a:rPr>
              <a:t> </a:t>
            </a:r>
            <a:r>
              <a:rPr sz="1360" spc="13" dirty="0">
                <a:latin typeface="Calibri"/>
                <a:cs typeface="Calibri"/>
              </a:rPr>
              <a:t>(closer </a:t>
            </a:r>
            <a:r>
              <a:rPr sz="1360" spc="-4" dirty="0">
                <a:latin typeface="Calibri"/>
                <a:cs typeface="Calibri"/>
              </a:rPr>
              <a:t>to</a:t>
            </a:r>
            <a:r>
              <a:rPr sz="1360" spc="22" dirty="0">
                <a:latin typeface="Calibri"/>
                <a:cs typeface="Calibri"/>
              </a:rPr>
              <a:t> </a:t>
            </a:r>
            <a:r>
              <a:rPr sz="1360" spc="18" dirty="0">
                <a:latin typeface="Calibri"/>
                <a:cs typeface="Calibri"/>
              </a:rPr>
              <a:t>UMI</a:t>
            </a:r>
            <a:r>
              <a:rPr sz="1360" spc="9" dirty="0">
                <a:latin typeface="Calibri"/>
                <a:cs typeface="Calibri"/>
              </a:rPr>
              <a:t> counts)</a:t>
            </a:r>
            <a:endParaRPr sz="1360">
              <a:latin typeface="Calibri"/>
              <a:cs typeface="Calibri"/>
            </a:endParaRPr>
          </a:p>
          <a:p>
            <a:pPr marL="233781" indent="-222841">
              <a:buFont typeface="Arial MT"/>
              <a:buChar char="•"/>
              <a:tabLst>
                <a:tab pos="233781" algn="l"/>
                <a:tab pos="234357" algn="l"/>
              </a:tabLst>
            </a:pPr>
            <a:r>
              <a:rPr sz="1360" spc="9" dirty="0">
                <a:latin typeface="Calibri"/>
                <a:cs typeface="Calibri"/>
              </a:rPr>
              <a:t>FPKM</a:t>
            </a:r>
            <a:endParaRPr sz="1360">
              <a:latin typeface="Calibri"/>
              <a:cs typeface="Calibri"/>
            </a:endParaRPr>
          </a:p>
        </p:txBody>
      </p:sp>
      <p:sp>
        <p:nvSpPr>
          <p:cNvPr id="4" name="object 4"/>
          <p:cNvSpPr txBox="1"/>
          <p:nvPr/>
        </p:nvSpPr>
        <p:spPr>
          <a:xfrm>
            <a:off x="1694559" y="3828497"/>
            <a:ext cx="3757793" cy="1967421"/>
          </a:xfrm>
          <a:prstGeom prst="rect">
            <a:avLst/>
          </a:prstGeom>
        </p:spPr>
        <p:txBody>
          <a:bodyPr vert="horz" wrap="square" lIns="0" tIns="11517" rIns="0" bIns="0" rtlCol="0">
            <a:spAutoFit/>
          </a:bodyPr>
          <a:lstStyle/>
          <a:p>
            <a:pPr marL="11516" marR="4606">
              <a:lnSpc>
                <a:spcPct val="105300"/>
              </a:lnSpc>
              <a:spcBef>
                <a:spcPts val="91"/>
              </a:spcBef>
            </a:pPr>
            <a:r>
              <a:rPr sz="1360" b="1" spc="9" dirty="0">
                <a:latin typeface="Calibri"/>
                <a:cs typeface="Calibri"/>
              </a:rPr>
              <a:t>Drop-out</a:t>
            </a:r>
            <a:r>
              <a:rPr sz="1360" b="1" spc="27" dirty="0">
                <a:latin typeface="Calibri"/>
                <a:cs typeface="Calibri"/>
              </a:rPr>
              <a:t> </a:t>
            </a:r>
            <a:r>
              <a:rPr sz="1360" b="1" spc="-4" dirty="0">
                <a:latin typeface="Calibri"/>
                <a:cs typeface="Calibri"/>
              </a:rPr>
              <a:t>rate</a:t>
            </a:r>
            <a:r>
              <a:rPr sz="1360" b="1" spc="27" dirty="0">
                <a:latin typeface="Calibri"/>
                <a:cs typeface="Calibri"/>
              </a:rPr>
              <a:t> </a:t>
            </a:r>
            <a:r>
              <a:rPr sz="1360" b="1" spc="9" dirty="0">
                <a:latin typeface="Calibri"/>
                <a:cs typeface="Calibri"/>
              </a:rPr>
              <a:t>normalization</a:t>
            </a:r>
            <a:r>
              <a:rPr sz="1360" b="1" spc="37" dirty="0">
                <a:latin typeface="Calibri"/>
                <a:cs typeface="Calibri"/>
              </a:rPr>
              <a:t> </a:t>
            </a:r>
            <a:r>
              <a:rPr sz="1360" spc="13" dirty="0">
                <a:latin typeface="Calibri"/>
                <a:cs typeface="Calibri"/>
              </a:rPr>
              <a:t>(</a:t>
            </a:r>
            <a:r>
              <a:rPr sz="1360" spc="13" dirty="0">
                <a:solidFill>
                  <a:srgbClr val="FF0000"/>
                </a:solidFill>
                <a:latin typeface="Calibri"/>
                <a:cs typeface="Calibri"/>
              </a:rPr>
              <a:t>UMI</a:t>
            </a:r>
            <a:r>
              <a:rPr sz="1360" spc="18" dirty="0">
                <a:solidFill>
                  <a:srgbClr val="FF0000"/>
                </a:solidFill>
                <a:latin typeface="Calibri"/>
                <a:cs typeface="Calibri"/>
              </a:rPr>
              <a:t> </a:t>
            </a:r>
            <a:r>
              <a:rPr sz="1360" spc="13" dirty="0">
                <a:latin typeface="Calibri"/>
                <a:cs typeface="Calibri"/>
              </a:rPr>
              <a:t>and</a:t>
            </a:r>
            <a:r>
              <a:rPr sz="1360" spc="41" dirty="0">
                <a:latin typeface="Calibri"/>
                <a:cs typeface="Calibri"/>
              </a:rPr>
              <a:t> </a:t>
            </a:r>
            <a:r>
              <a:rPr sz="1360" spc="4" dirty="0">
                <a:solidFill>
                  <a:srgbClr val="0070C0"/>
                </a:solidFill>
                <a:latin typeface="Calibri"/>
                <a:cs typeface="Calibri"/>
              </a:rPr>
              <a:t>read</a:t>
            </a:r>
            <a:r>
              <a:rPr sz="1360" spc="37" dirty="0">
                <a:solidFill>
                  <a:srgbClr val="0070C0"/>
                </a:solidFill>
                <a:latin typeface="Calibri"/>
                <a:cs typeface="Calibri"/>
              </a:rPr>
              <a:t> </a:t>
            </a:r>
            <a:r>
              <a:rPr sz="1360" spc="9" dirty="0">
                <a:solidFill>
                  <a:srgbClr val="0070C0"/>
                </a:solidFill>
                <a:latin typeface="Calibri"/>
                <a:cs typeface="Calibri"/>
              </a:rPr>
              <a:t>counts</a:t>
            </a:r>
            <a:r>
              <a:rPr sz="1360" spc="9" dirty="0">
                <a:latin typeface="Calibri"/>
                <a:cs typeface="Calibri"/>
              </a:rPr>
              <a:t>) </a:t>
            </a:r>
            <a:r>
              <a:rPr sz="1360" spc="-295" dirty="0">
                <a:latin typeface="Calibri"/>
                <a:cs typeface="Calibri"/>
              </a:rPr>
              <a:t> </a:t>
            </a:r>
            <a:r>
              <a:rPr sz="1360" dirty="0">
                <a:latin typeface="Calibri"/>
                <a:cs typeface="Calibri"/>
              </a:rPr>
              <a:t>for</a:t>
            </a:r>
            <a:r>
              <a:rPr sz="1360" spc="18" dirty="0">
                <a:latin typeface="Calibri"/>
                <a:cs typeface="Calibri"/>
              </a:rPr>
              <a:t> </a:t>
            </a:r>
            <a:r>
              <a:rPr sz="1360" spc="9" dirty="0">
                <a:latin typeface="Calibri"/>
                <a:cs typeface="Calibri"/>
              </a:rPr>
              <a:t>differences</a:t>
            </a:r>
            <a:r>
              <a:rPr sz="1360" spc="22" dirty="0">
                <a:latin typeface="Calibri"/>
                <a:cs typeface="Calibri"/>
              </a:rPr>
              <a:t> </a:t>
            </a:r>
            <a:r>
              <a:rPr sz="1360" spc="4" dirty="0">
                <a:latin typeface="Calibri"/>
                <a:cs typeface="Calibri"/>
              </a:rPr>
              <a:t>in</a:t>
            </a:r>
            <a:r>
              <a:rPr sz="1360" spc="32" dirty="0">
                <a:latin typeface="Calibri"/>
                <a:cs typeface="Calibri"/>
              </a:rPr>
              <a:t> </a:t>
            </a:r>
            <a:r>
              <a:rPr sz="1360" spc="13" dirty="0">
                <a:latin typeface="Calibri"/>
                <a:cs typeface="Calibri"/>
              </a:rPr>
              <a:t>RNA</a:t>
            </a:r>
            <a:r>
              <a:rPr sz="1360" spc="27" dirty="0">
                <a:latin typeface="Calibri"/>
                <a:cs typeface="Calibri"/>
              </a:rPr>
              <a:t> </a:t>
            </a:r>
            <a:r>
              <a:rPr sz="1360" spc="9" dirty="0">
                <a:latin typeface="Calibri"/>
                <a:cs typeface="Calibri"/>
              </a:rPr>
              <a:t>content</a:t>
            </a:r>
            <a:r>
              <a:rPr sz="1360" spc="18" dirty="0">
                <a:latin typeface="Calibri"/>
                <a:cs typeface="Calibri"/>
              </a:rPr>
              <a:t> </a:t>
            </a:r>
            <a:r>
              <a:rPr sz="1360" dirty="0">
                <a:latin typeface="Calibri"/>
                <a:cs typeface="Calibri"/>
              </a:rPr>
              <a:t>/</a:t>
            </a:r>
            <a:r>
              <a:rPr sz="1360" spc="27" dirty="0">
                <a:latin typeface="Calibri"/>
                <a:cs typeface="Calibri"/>
              </a:rPr>
              <a:t> </a:t>
            </a:r>
            <a:r>
              <a:rPr sz="1360" spc="13" dirty="0">
                <a:latin typeface="Calibri"/>
                <a:cs typeface="Calibri"/>
              </a:rPr>
              <a:t>drop-out</a:t>
            </a:r>
            <a:r>
              <a:rPr sz="1360" spc="18" dirty="0">
                <a:latin typeface="Calibri"/>
                <a:cs typeface="Calibri"/>
              </a:rPr>
              <a:t> </a:t>
            </a:r>
            <a:r>
              <a:rPr sz="1360" spc="4" dirty="0">
                <a:latin typeface="Calibri"/>
                <a:cs typeface="Calibri"/>
              </a:rPr>
              <a:t>rates</a:t>
            </a:r>
            <a:endParaRPr sz="1360" dirty="0">
              <a:latin typeface="Calibri"/>
              <a:cs typeface="Calibri"/>
            </a:endParaRPr>
          </a:p>
          <a:p>
            <a:pPr marL="233781" indent="-222841">
              <a:buFont typeface="Arial MT"/>
              <a:buChar char="•"/>
              <a:tabLst>
                <a:tab pos="233781" algn="l"/>
                <a:tab pos="234357" algn="l"/>
              </a:tabLst>
            </a:pPr>
            <a:r>
              <a:rPr sz="1360" spc="9" dirty="0">
                <a:latin typeface="Calibri"/>
                <a:cs typeface="Calibri"/>
              </a:rPr>
              <a:t>Deconvolution/Scran(Pooling-Across-Cells)</a:t>
            </a:r>
            <a:endParaRPr sz="1360" dirty="0">
              <a:latin typeface="Calibri"/>
              <a:cs typeface="Calibri"/>
            </a:endParaRPr>
          </a:p>
          <a:p>
            <a:pPr marL="233781" indent="-222841">
              <a:spcBef>
                <a:spcPts val="109"/>
              </a:spcBef>
              <a:buFont typeface="Arial MT"/>
              <a:buChar char="•"/>
              <a:tabLst>
                <a:tab pos="233781" algn="l"/>
                <a:tab pos="234357" algn="l"/>
              </a:tabLst>
            </a:pPr>
            <a:r>
              <a:rPr sz="1360" spc="13" dirty="0">
                <a:latin typeface="Calibri"/>
                <a:cs typeface="Calibri"/>
              </a:rPr>
              <a:t>SCnorm(Expression-DepthRelation)</a:t>
            </a:r>
            <a:endParaRPr sz="1360" dirty="0">
              <a:latin typeface="Calibri"/>
              <a:cs typeface="Calibri"/>
            </a:endParaRPr>
          </a:p>
          <a:p>
            <a:pPr marL="233781" indent="-222841">
              <a:spcBef>
                <a:spcPts val="86"/>
              </a:spcBef>
              <a:buFont typeface="Arial MT"/>
              <a:buChar char="•"/>
              <a:tabLst>
                <a:tab pos="233781" algn="l"/>
                <a:tab pos="234357" algn="l"/>
              </a:tabLst>
            </a:pPr>
            <a:r>
              <a:rPr sz="1360" dirty="0">
                <a:latin typeface="Calibri"/>
                <a:cs typeface="Calibri"/>
              </a:rPr>
              <a:t>SCTransform</a:t>
            </a:r>
          </a:p>
          <a:p>
            <a:pPr marL="233781" indent="-222841">
              <a:buFont typeface="Arial MT"/>
              <a:buChar char="•"/>
              <a:tabLst>
                <a:tab pos="233781" algn="l"/>
                <a:tab pos="234357" algn="l"/>
              </a:tabLst>
            </a:pPr>
            <a:r>
              <a:rPr sz="1360" spc="13" dirty="0">
                <a:latin typeface="Calibri"/>
                <a:cs typeface="Calibri"/>
              </a:rPr>
              <a:t>Census</a:t>
            </a:r>
            <a:endParaRPr sz="1360" dirty="0">
              <a:latin typeface="Calibri"/>
              <a:cs typeface="Calibri"/>
            </a:endParaRPr>
          </a:p>
          <a:p>
            <a:pPr marL="233781" indent="-222841">
              <a:spcBef>
                <a:spcPts val="86"/>
              </a:spcBef>
              <a:buFont typeface="Arial MT"/>
              <a:buChar char="•"/>
              <a:tabLst>
                <a:tab pos="233781" algn="l"/>
                <a:tab pos="234357" algn="l"/>
              </a:tabLst>
            </a:pPr>
            <a:r>
              <a:rPr sz="1360" spc="13" dirty="0">
                <a:latin typeface="Calibri"/>
                <a:cs typeface="Calibri"/>
              </a:rPr>
              <a:t>Linnorm</a:t>
            </a:r>
            <a:endParaRPr sz="1360" dirty="0">
              <a:latin typeface="Calibri"/>
              <a:cs typeface="Calibri"/>
            </a:endParaRPr>
          </a:p>
          <a:p>
            <a:pPr marL="233781" indent="-222841">
              <a:buFont typeface="Arial MT"/>
              <a:buChar char="•"/>
              <a:tabLst>
                <a:tab pos="233781" algn="l"/>
                <a:tab pos="234357" algn="l"/>
              </a:tabLst>
            </a:pPr>
            <a:r>
              <a:rPr sz="1360" spc="9" dirty="0">
                <a:latin typeface="Calibri"/>
                <a:cs typeface="Calibri"/>
              </a:rPr>
              <a:t>ZINB-WaVE</a:t>
            </a:r>
            <a:endParaRPr sz="1360" dirty="0">
              <a:latin typeface="Calibri"/>
              <a:cs typeface="Calibri"/>
            </a:endParaRPr>
          </a:p>
          <a:p>
            <a:pPr marL="233781" indent="-222841">
              <a:spcBef>
                <a:spcPts val="86"/>
              </a:spcBef>
              <a:buFont typeface="Arial MT"/>
              <a:buChar char="•"/>
              <a:tabLst>
                <a:tab pos="233781" algn="l"/>
                <a:tab pos="234357" algn="l"/>
              </a:tabLst>
            </a:pPr>
            <a:r>
              <a:rPr sz="1360" dirty="0">
                <a:latin typeface="Calibri"/>
                <a:cs typeface="Calibri"/>
              </a:rPr>
              <a:t>…</a:t>
            </a:r>
          </a:p>
        </p:txBody>
      </p:sp>
      <p:sp>
        <p:nvSpPr>
          <p:cNvPr id="5" name="object 5"/>
          <p:cNvSpPr/>
          <p:nvPr/>
        </p:nvSpPr>
        <p:spPr>
          <a:xfrm>
            <a:off x="8584866" y="2418381"/>
            <a:ext cx="840695" cy="11517"/>
          </a:xfrm>
          <a:custGeom>
            <a:avLst/>
            <a:gdLst/>
            <a:ahLst/>
            <a:cxnLst/>
            <a:rect l="l" t="t" r="r" b="b"/>
            <a:pathLst>
              <a:path w="927100" h="12700">
                <a:moveTo>
                  <a:pt x="927100" y="0"/>
                </a:moveTo>
                <a:lnTo>
                  <a:pt x="0" y="0"/>
                </a:lnTo>
                <a:lnTo>
                  <a:pt x="0" y="12698"/>
                </a:lnTo>
                <a:lnTo>
                  <a:pt x="927100" y="12698"/>
                </a:lnTo>
                <a:lnTo>
                  <a:pt x="927100" y="0"/>
                </a:lnTo>
                <a:close/>
              </a:path>
            </a:pathLst>
          </a:custGeom>
          <a:solidFill>
            <a:srgbClr val="000000"/>
          </a:solidFill>
        </p:spPr>
        <p:txBody>
          <a:bodyPr wrap="square" lIns="0" tIns="0" rIns="0" bIns="0" rtlCol="0"/>
          <a:lstStyle/>
          <a:p>
            <a:endParaRPr sz="1632"/>
          </a:p>
        </p:txBody>
      </p:sp>
      <p:sp>
        <p:nvSpPr>
          <p:cNvPr id="6" name="object 6"/>
          <p:cNvSpPr txBox="1"/>
          <p:nvPr/>
        </p:nvSpPr>
        <p:spPr>
          <a:xfrm>
            <a:off x="8718042" y="2156348"/>
            <a:ext cx="556241" cy="220918"/>
          </a:xfrm>
          <a:prstGeom prst="rect">
            <a:avLst/>
          </a:prstGeom>
        </p:spPr>
        <p:txBody>
          <a:bodyPr vert="horz" wrap="square" lIns="0" tIns="11517" rIns="0" bIns="0" rtlCol="0">
            <a:spAutoFit/>
          </a:bodyPr>
          <a:lstStyle/>
          <a:p>
            <a:pPr marL="11516">
              <a:spcBef>
                <a:spcPts val="91"/>
              </a:spcBef>
            </a:pPr>
            <a:r>
              <a:rPr sz="1360" spc="13" dirty="0">
                <a:latin typeface="Cambria Math"/>
                <a:cs typeface="Cambria Math"/>
              </a:rPr>
              <a:t>𝑐𝑜𝑢𝑛𝑡𝑠</a:t>
            </a:r>
            <a:endParaRPr sz="1360">
              <a:latin typeface="Cambria Math"/>
              <a:cs typeface="Cambria Math"/>
            </a:endParaRPr>
          </a:p>
        </p:txBody>
      </p:sp>
      <p:sp>
        <p:nvSpPr>
          <p:cNvPr id="7" name="object 7"/>
          <p:cNvSpPr txBox="1"/>
          <p:nvPr/>
        </p:nvSpPr>
        <p:spPr>
          <a:xfrm>
            <a:off x="6688021" y="2291781"/>
            <a:ext cx="2505387" cy="220918"/>
          </a:xfrm>
          <a:prstGeom prst="rect">
            <a:avLst/>
          </a:prstGeom>
        </p:spPr>
        <p:txBody>
          <a:bodyPr vert="horz" wrap="square" lIns="0" tIns="11517" rIns="0" bIns="0" rtlCol="0">
            <a:spAutoFit/>
          </a:bodyPr>
          <a:lstStyle/>
          <a:p>
            <a:pPr marL="34549">
              <a:spcBef>
                <a:spcPts val="91"/>
              </a:spcBef>
            </a:pPr>
            <a:r>
              <a:rPr sz="1360" spc="13" dirty="0">
                <a:solidFill>
                  <a:srgbClr val="FF0000"/>
                </a:solidFill>
                <a:latin typeface="Cambria Math"/>
                <a:cs typeface="Cambria Math"/>
              </a:rPr>
              <a:t>𝑙𝑜𝑔[𝑇𝑃10𝐾</a:t>
            </a:r>
            <a:r>
              <a:rPr sz="1360" spc="77" dirty="0">
                <a:solidFill>
                  <a:srgbClr val="FF0000"/>
                </a:solidFill>
                <a:latin typeface="Cambria Math"/>
                <a:cs typeface="Cambria Math"/>
              </a:rPr>
              <a:t> </a:t>
            </a:r>
            <a:r>
              <a:rPr sz="1360" dirty="0">
                <a:solidFill>
                  <a:srgbClr val="FF0000"/>
                </a:solidFill>
                <a:latin typeface="Cambria Math"/>
                <a:cs typeface="Cambria Math"/>
              </a:rPr>
              <a:t>+</a:t>
            </a:r>
            <a:r>
              <a:rPr sz="1360" spc="41" dirty="0">
                <a:solidFill>
                  <a:srgbClr val="FF0000"/>
                </a:solidFill>
                <a:latin typeface="Cambria Math"/>
                <a:cs typeface="Cambria Math"/>
              </a:rPr>
              <a:t> </a:t>
            </a:r>
            <a:r>
              <a:rPr sz="1360" spc="9" dirty="0">
                <a:solidFill>
                  <a:srgbClr val="FF0000"/>
                </a:solidFill>
                <a:latin typeface="Cambria Math"/>
                <a:cs typeface="Cambria Math"/>
              </a:rPr>
              <a:t>1]</a:t>
            </a:r>
            <a:r>
              <a:rPr sz="1360" spc="95" dirty="0">
                <a:solidFill>
                  <a:srgbClr val="FF0000"/>
                </a:solidFill>
                <a:latin typeface="Cambria Math"/>
                <a:cs typeface="Cambria Math"/>
              </a:rPr>
              <a:t> </a:t>
            </a:r>
            <a:r>
              <a:rPr sz="1360" dirty="0">
                <a:solidFill>
                  <a:srgbClr val="FF0000"/>
                </a:solidFill>
                <a:latin typeface="Cambria Math"/>
                <a:cs typeface="Cambria Math"/>
              </a:rPr>
              <a:t>=</a:t>
            </a:r>
            <a:r>
              <a:rPr sz="1360" spc="117" dirty="0">
                <a:solidFill>
                  <a:srgbClr val="FF0000"/>
                </a:solidFill>
                <a:latin typeface="Cambria Math"/>
                <a:cs typeface="Cambria Math"/>
              </a:rPr>
              <a:t> </a:t>
            </a:r>
            <a:r>
              <a:rPr sz="1360" spc="9" dirty="0">
                <a:latin typeface="Cambria Math"/>
                <a:cs typeface="Cambria Math"/>
              </a:rPr>
              <a:t>log( </a:t>
            </a:r>
            <a:r>
              <a:rPr sz="1360" spc="22" dirty="0">
                <a:latin typeface="Cambria Math"/>
                <a:cs typeface="Cambria Math"/>
              </a:rPr>
              <a:t> </a:t>
            </a:r>
            <a:r>
              <a:rPr sz="2040" spc="20" baseline="-38888" dirty="0">
                <a:latin typeface="Cambria Math"/>
                <a:cs typeface="Cambria Math"/>
              </a:rPr>
              <a:t>𝑙𝑖𝑏𝑟𝑎𝑟𝑦</a:t>
            </a:r>
            <a:endParaRPr sz="2040" baseline="-38888">
              <a:latin typeface="Cambria Math"/>
              <a:cs typeface="Cambria Math"/>
            </a:endParaRPr>
          </a:p>
        </p:txBody>
      </p:sp>
      <p:sp>
        <p:nvSpPr>
          <p:cNvPr id="8" name="object 8"/>
          <p:cNvSpPr txBox="1"/>
          <p:nvPr/>
        </p:nvSpPr>
        <p:spPr>
          <a:xfrm>
            <a:off x="9145241" y="2492620"/>
            <a:ext cx="270059" cy="318508"/>
          </a:xfrm>
          <a:prstGeom prst="rect">
            <a:avLst/>
          </a:prstGeom>
        </p:spPr>
        <p:txBody>
          <a:bodyPr vert="horz" wrap="square" lIns="0" tIns="11517" rIns="0" bIns="0" rtlCol="0">
            <a:spAutoFit/>
          </a:bodyPr>
          <a:lstStyle/>
          <a:p>
            <a:pPr marL="11516">
              <a:spcBef>
                <a:spcPts val="91"/>
              </a:spcBef>
            </a:pPr>
            <a:r>
              <a:rPr sz="997" spc="50" dirty="0">
                <a:latin typeface="Cambria Math"/>
                <a:cs typeface="Cambria Math"/>
              </a:rPr>
              <a:t>𝑠</a:t>
            </a:r>
            <a:r>
              <a:rPr sz="997" spc="82" dirty="0">
                <a:latin typeface="Cambria Math"/>
                <a:cs typeface="Cambria Math"/>
              </a:rPr>
              <a:t>i</a:t>
            </a:r>
            <a:r>
              <a:rPr sz="997" spc="103" dirty="0">
                <a:latin typeface="Cambria Math"/>
                <a:cs typeface="Cambria Math"/>
              </a:rPr>
              <a:t>𝑧</a:t>
            </a:r>
            <a:r>
              <a:rPr sz="997" spc="91" dirty="0">
                <a:latin typeface="Cambria Math"/>
                <a:cs typeface="Cambria Math"/>
              </a:rPr>
              <a:t>𝑒</a:t>
            </a:r>
            <a:endParaRPr sz="997">
              <a:latin typeface="Cambria Math"/>
              <a:cs typeface="Cambria Math"/>
            </a:endParaRPr>
          </a:p>
        </p:txBody>
      </p:sp>
      <p:sp>
        <p:nvSpPr>
          <p:cNvPr id="9" name="object 9"/>
          <p:cNvSpPr txBox="1"/>
          <p:nvPr/>
        </p:nvSpPr>
        <p:spPr>
          <a:xfrm>
            <a:off x="9461326" y="2291781"/>
            <a:ext cx="893095" cy="220918"/>
          </a:xfrm>
          <a:prstGeom prst="rect">
            <a:avLst/>
          </a:prstGeom>
        </p:spPr>
        <p:txBody>
          <a:bodyPr vert="horz" wrap="square" lIns="0" tIns="11517" rIns="0" bIns="0" rtlCol="0">
            <a:spAutoFit/>
          </a:bodyPr>
          <a:lstStyle/>
          <a:p>
            <a:pPr marL="154319" indent="-120345">
              <a:spcBef>
                <a:spcPts val="91"/>
              </a:spcBef>
              <a:buChar char="∙"/>
              <a:tabLst>
                <a:tab pos="154895" algn="l"/>
              </a:tabLst>
            </a:pPr>
            <a:r>
              <a:rPr sz="1360" spc="-91" dirty="0">
                <a:latin typeface="Cambria Math"/>
                <a:cs typeface="Cambria Math"/>
              </a:rPr>
              <a:t>10</a:t>
            </a:r>
            <a:r>
              <a:rPr sz="1497" spc="-136" baseline="30303" dirty="0">
                <a:solidFill>
                  <a:srgbClr val="FF0000"/>
                </a:solidFill>
                <a:latin typeface="Cambria Math"/>
                <a:cs typeface="Cambria Math"/>
              </a:rPr>
              <a:t>%</a:t>
            </a:r>
            <a:r>
              <a:rPr sz="1497" spc="27" baseline="30303" dirty="0">
                <a:solidFill>
                  <a:srgbClr val="FF0000"/>
                </a:solidFill>
                <a:latin typeface="Cambria Math"/>
                <a:cs typeface="Cambria Math"/>
              </a:rPr>
              <a:t> </a:t>
            </a:r>
            <a:r>
              <a:rPr sz="1360" dirty="0">
                <a:latin typeface="Cambria Math"/>
                <a:cs typeface="Cambria Math"/>
              </a:rPr>
              <a:t>+</a:t>
            </a:r>
            <a:r>
              <a:rPr sz="1360" spc="22" dirty="0">
                <a:latin typeface="Cambria Math"/>
                <a:cs typeface="Cambria Math"/>
              </a:rPr>
              <a:t> </a:t>
            </a:r>
            <a:r>
              <a:rPr sz="1360" dirty="0">
                <a:latin typeface="Cambria Math"/>
                <a:cs typeface="Cambria Math"/>
              </a:rPr>
              <a:t>1</a:t>
            </a:r>
            <a:r>
              <a:rPr sz="1360" spc="13" dirty="0">
                <a:latin typeface="Cambria Math"/>
                <a:cs typeface="Cambria Math"/>
              </a:rPr>
              <a:t> </a:t>
            </a:r>
            <a:r>
              <a:rPr sz="1360" dirty="0">
                <a:latin typeface="Cambria Math"/>
                <a:cs typeface="Cambria Math"/>
              </a:rPr>
              <a:t>)</a:t>
            </a:r>
            <a:endParaRPr sz="1360">
              <a:latin typeface="Cambria Math"/>
              <a:cs typeface="Cambria Math"/>
            </a:endParaRPr>
          </a:p>
        </p:txBody>
      </p:sp>
      <p:sp>
        <p:nvSpPr>
          <p:cNvPr id="10" name="object 10"/>
          <p:cNvSpPr/>
          <p:nvPr/>
        </p:nvSpPr>
        <p:spPr>
          <a:xfrm>
            <a:off x="8371523" y="1563290"/>
            <a:ext cx="840695" cy="11517"/>
          </a:xfrm>
          <a:custGeom>
            <a:avLst/>
            <a:gdLst/>
            <a:ahLst/>
            <a:cxnLst/>
            <a:rect l="l" t="t" r="r" b="b"/>
            <a:pathLst>
              <a:path w="927100" h="12700">
                <a:moveTo>
                  <a:pt x="927100" y="0"/>
                </a:moveTo>
                <a:lnTo>
                  <a:pt x="0" y="0"/>
                </a:lnTo>
                <a:lnTo>
                  <a:pt x="0" y="12698"/>
                </a:lnTo>
                <a:lnTo>
                  <a:pt x="927100" y="12698"/>
                </a:lnTo>
                <a:lnTo>
                  <a:pt x="927100" y="0"/>
                </a:lnTo>
                <a:close/>
              </a:path>
            </a:pathLst>
          </a:custGeom>
          <a:solidFill>
            <a:srgbClr val="000000"/>
          </a:solidFill>
        </p:spPr>
        <p:txBody>
          <a:bodyPr wrap="square" lIns="0" tIns="0" rIns="0" bIns="0" rtlCol="0"/>
          <a:lstStyle/>
          <a:p>
            <a:endParaRPr sz="1632"/>
          </a:p>
        </p:txBody>
      </p:sp>
      <p:sp>
        <p:nvSpPr>
          <p:cNvPr id="11" name="object 11"/>
          <p:cNvSpPr txBox="1"/>
          <p:nvPr/>
        </p:nvSpPr>
        <p:spPr>
          <a:xfrm>
            <a:off x="8504381" y="1302295"/>
            <a:ext cx="556241" cy="220918"/>
          </a:xfrm>
          <a:prstGeom prst="rect">
            <a:avLst/>
          </a:prstGeom>
        </p:spPr>
        <p:txBody>
          <a:bodyPr vert="horz" wrap="square" lIns="0" tIns="11517" rIns="0" bIns="0" rtlCol="0">
            <a:spAutoFit/>
          </a:bodyPr>
          <a:lstStyle/>
          <a:p>
            <a:pPr marL="11516">
              <a:spcBef>
                <a:spcPts val="91"/>
              </a:spcBef>
            </a:pPr>
            <a:r>
              <a:rPr sz="1360" spc="13" dirty="0">
                <a:latin typeface="Cambria Math"/>
                <a:cs typeface="Cambria Math"/>
              </a:rPr>
              <a:t>𝑐𝑜𝑢𝑛𝑡𝑠</a:t>
            </a:r>
            <a:endParaRPr sz="1360">
              <a:latin typeface="Cambria Math"/>
              <a:cs typeface="Cambria Math"/>
            </a:endParaRPr>
          </a:p>
        </p:txBody>
      </p:sp>
      <p:sp>
        <p:nvSpPr>
          <p:cNvPr id="12" name="object 12"/>
          <p:cNvSpPr txBox="1"/>
          <p:nvPr/>
        </p:nvSpPr>
        <p:spPr>
          <a:xfrm>
            <a:off x="7321581" y="1434963"/>
            <a:ext cx="1658358" cy="220918"/>
          </a:xfrm>
          <a:prstGeom prst="rect">
            <a:avLst/>
          </a:prstGeom>
        </p:spPr>
        <p:txBody>
          <a:bodyPr vert="horz" wrap="square" lIns="0" tIns="11517" rIns="0" bIns="0" rtlCol="0">
            <a:spAutoFit/>
          </a:bodyPr>
          <a:lstStyle/>
          <a:p>
            <a:pPr marL="34549">
              <a:spcBef>
                <a:spcPts val="91"/>
              </a:spcBef>
            </a:pPr>
            <a:r>
              <a:rPr sz="1360" spc="9" dirty="0">
                <a:solidFill>
                  <a:srgbClr val="FF0000"/>
                </a:solidFill>
                <a:latin typeface="Cambria Math"/>
                <a:cs typeface="Cambria Math"/>
              </a:rPr>
              <a:t>𝑪𝑷𝑴</a:t>
            </a:r>
            <a:r>
              <a:rPr sz="1360" spc="103" dirty="0">
                <a:solidFill>
                  <a:srgbClr val="FF0000"/>
                </a:solidFill>
                <a:latin typeface="Cambria Math"/>
                <a:cs typeface="Cambria Math"/>
              </a:rPr>
              <a:t> </a:t>
            </a:r>
            <a:r>
              <a:rPr sz="1360" dirty="0">
                <a:latin typeface="Cambria Math"/>
                <a:cs typeface="Cambria Math"/>
              </a:rPr>
              <a:t>=</a:t>
            </a:r>
            <a:r>
              <a:rPr sz="1360" spc="109" dirty="0">
                <a:latin typeface="Cambria Math"/>
                <a:cs typeface="Cambria Math"/>
              </a:rPr>
              <a:t> </a:t>
            </a:r>
            <a:r>
              <a:rPr sz="1360" spc="9" dirty="0">
                <a:latin typeface="Cambria Math"/>
                <a:cs typeface="Cambria Math"/>
              </a:rPr>
              <a:t>log(  </a:t>
            </a:r>
            <a:r>
              <a:rPr sz="2040" spc="20" baseline="-38888" dirty="0">
                <a:latin typeface="Cambria Math"/>
                <a:cs typeface="Cambria Math"/>
              </a:rPr>
              <a:t>𝑙𝑖𝑏𝑟𝑎𝑟𝑦</a:t>
            </a:r>
            <a:endParaRPr sz="2040" baseline="-38888">
              <a:latin typeface="Cambria Math"/>
              <a:cs typeface="Cambria Math"/>
            </a:endParaRPr>
          </a:p>
        </p:txBody>
      </p:sp>
      <p:sp>
        <p:nvSpPr>
          <p:cNvPr id="13" name="object 13"/>
          <p:cNvSpPr txBox="1"/>
          <p:nvPr/>
        </p:nvSpPr>
        <p:spPr>
          <a:xfrm>
            <a:off x="8931581" y="1638565"/>
            <a:ext cx="270059" cy="318508"/>
          </a:xfrm>
          <a:prstGeom prst="rect">
            <a:avLst/>
          </a:prstGeom>
        </p:spPr>
        <p:txBody>
          <a:bodyPr vert="horz" wrap="square" lIns="0" tIns="11517" rIns="0" bIns="0" rtlCol="0">
            <a:spAutoFit/>
          </a:bodyPr>
          <a:lstStyle/>
          <a:p>
            <a:pPr marL="11516">
              <a:spcBef>
                <a:spcPts val="91"/>
              </a:spcBef>
            </a:pPr>
            <a:r>
              <a:rPr sz="997" spc="50" dirty="0">
                <a:latin typeface="Cambria Math"/>
                <a:cs typeface="Cambria Math"/>
              </a:rPr>
              <a:t>𝑠</a:t>
            </a:r>
            <a:r>
              <a:rPr sz="997" spc="82" dirty="0">
                <a:latin typeface="Cambria Math"/>
                <a:cs typeface="Cambria Math"/>
              </a:rPr>
              <a:t>i</a:t>
            </a:r>
            <a:r>
              <a:rPr sz="997" spc="103" dirty="0">
                <a:latin typeface="Cambria Math"/>
                <a:cs typeface="Cambria Math"/>
              </a:rPr>
              <a:t>𝑧</a:t>
            </a:r>
            <a:r>
              <a:rPr sz="997" spc="91" dirty="0">
                <a:latin typeface="Cambria Math"/>
                <a:cs typeface="Cambria Math"/>
              </a:rPr>
              <a:t>𝑒</a:t>
            </a:r>
            <a:endParaRPr sz="997">
              <a:latin typeface="Cambria Math"/>
              <a:cs typeface="Cambria Math"/>
            </a:endParaRPr>
          </a:p>
        </p:txBody>
      </p:sp>
      <p:sp>
        <p:nvSpPr>
          <p:cNvPr id="14" name="object 14"/>
          <p:cNvSpPr txBox="1"/>
          <p:nvPr/>
        </p:nvSpPr>
        <p:spPr>
          <a:xfrm>
            <a:off x="9247664" y="1434963"/>
            <a:ext cx="895398" cy="220918"/>
          </a:xfrm>
          <a:prstGeom prst="rect">
            <a:avLst/>
          </a:prstGeom>
        </p:spPr>
        <p:txBody>
          <a:bodyPr vert="horz" wrap="square" lIns="0" tIns="11517" rIns="0" bIns="0" rtlCol="0">
            <a:spAutoFit/>
          </a:bodyPr>
          <a:lstStyle/>
          <a:p>
            <a:pPr marL="154319" indent="-120345">
              <a:spcBef>
                <a:spcPts val="91"/>
              </a:spcBef>
              <a:buChar char="∙"/>
              <a:tabLst>
                <a:tab pos="154895" algn="l"/>
              </a:tabLst>
            </a:pPr>
            <a:r>
              <a:rPr sz="1360" spc="13" dirty="0">
                <a:latin typeface="Cambria Math"/>
                <a:cs typeface="Cambria Math"/>
              </a:rPr>
              <a:t>10</a:t>
            </a:r>
            <a:r>
              <a:rPr sz="1497" spc="20" baseline="27777" dirty="0">
                <a:solidFill>
                  <a:srgbClr val="FF0000"/>
                </a:solidFill>
                <a:latin typeface="Cambria Math"/>
                <a:cs typeface="Cambria Math"/>
              </a:rPr>
              <a:t>𝟔</a:t>
            </a:r>
            <a:r>
              <a:rPr sz="1497" spc="210" baseline="27777" dirty="0">
                <a:solidFill>
                  <a:srgbClr val="FF0000"/>
                </a:solidFill>
                <a:latin typeface="Cambria Math"/>
                <a:cs typeface="Cambria Math"/>
              </a:rPr>
              <a:t> </a:t>
            </a:r>
            <a:r>
              <a:rPr sz="1360" dirty="0">
                <a:latin typeface="Cambria Math"/>
                <a:cs typeface="Cambria Math"/>
              </a:rPr>
              <a:t>+</a:t>
            </a:r>
            <a:r>
              <a:rPr sz="1360" spc="22" dirty="0">
                <a:latin typeface="Cambria Math"/>
                <a:cs typeface="Cambria Math"/>
              </a:rPr>
              <a:t> </a:t>
            </a:r>
            <a:r>
              <a:rPr sz="1360" dirty="0">
                <a:latin typeface="Cambria Math"/>
                <a:cs typeface="Cambria Math"/>
              </a:rPr>
              <a:t>1</a:t>
            </a:r>
            <a:r>
              <a:rPr sz="1360" spc="13" dirty="0">
                <a:latin typeface="Cambria Math"/>
                <a:cs typeface="Cambria Math"/>
              </a:rPr>
              <a:t> </a:t>
            </a:r>
            <a:r>
              <a:rPr sz="1360" dirty="0">
                <a:latin typeface="Cambria Math"/>
                <a:cs typeface="Cambria Math"/>
              </a:rPr>
              <a:t>)</a:t>
            </a:r>
            <a:endParaRPr sz="1360">
              <a:latin typeface="Cambria Math"/>
              <a:cs typeface="Cambria Math"/>
            </a:endParaRPr>
          </a:p>
        </p:txBody>
      </p:sp>
      <p:sp>
        <p:nvSpPr>
          <p:cNvPr id="15" name="object 15"/>
          <p:cNvSpPr/>
          <p:nvPr/>
        </p:nvSpPr>
        <p:spPr>
          <a:xfrm>
            <a:off x="8717315" y="1870597"/>
            <a:ext cx="59885" cy="253360"/>
          </a:xfrm>
          <a:custGeom>
            <a:avLst/>
            <a:gdLst/>
            <a:ahLst/>
            <a:cxnLst/>
            <a:rect l="l" t="t" r="r" b="b"/>
            <a:pathLst>
              <a:path w="66040" h="279400">
                <a:moveTo>
                  <a:pt x="30013" y="213461"/>
                </a:moveTo>
                <a:lnTo>
                  <a:pt x="0" y="213461"/>
                </a:lnTo>
                <a:lnTo>
                  <a:pt x="32741" y="278936"/>
                </a:lnTo>
                <a:lnTo>
                  <a:pt x="60027" y="224373"/>
                </a:lnTo>
                <a:lnTo>
                  <a:pt x="30013" y="224373"/>
                </a:lnTo>
                <a:lnTo>
                  <a:pt x="30013" y="213461"/>
                </a:lnTo>
                <a:close/>
              </a:path>
              <a:path w="66040" h="279400">
                <a:moveTo>
                  <a:pt x="35469" y="0"/>
                </a:moveTo>
                <a:lnTo>
                  <a:pt x="30012" y="0"/>
                </a:lnTo>
                <a:lnTo>
                  <a:pt x="30013" y="224373"/>
                </a:lnTo>
                <a:lnTo>
                  <a:pt x="35469" y="224373"/>
                </a:lnTo>
                <a:lnTo>
                  <a:pt x="35469" y="0"/>
                </a:lnTo>
                <a:close/>
              </a:path>
              <a:path w="66040" h="279400">
                <a:moveTo>
                  <a:pt x="65483" y="213461"/>
                </a:moveTo>
                <a:lnTo>
                  <a:pt x="35469" y="213461"/>
                </a:lnTo>
                <a:lnTo>
                  <a:pt x="35469" y="224373"/>
                </a:lnTo>
                <a:lnTo>
                  <a:pt x="60027" y="224373"/>
                </a:lnTo>
                <a:lnTo>
                  <a:pt x="65483" y="213461"/>
                </a:lnTo>
                <a:close/>
              </a:path>
            </a:pathLst>
          </a:custGeom>
          <a:solidFill>
            <a:srgbClr val="000000"/>
          </a:solidFill>
        </p:spPr>
        <p:txBody>
          <a:bodyPr wrap="square" lIns="0" tIns="0" rIns="0" bIns="0" rtlCol="0"/>
          <a:lstStyle/>
          <a:p>
            <a:endParaRPr sz="1632"/>
          </a:p>
        </p:txBody>
      </p:sp>
      <p:sp>
        <p:nvSpPr>
          <p:cNvPr id="16" name="object 16"/>
          <p:cNvSpPr txBox="1"/>
          <p:nvPr/>
        </p:nvSpPr>
        <p:spPr>
          <a:xfrm>
            <a:off x="7267850" y="1205557"/>
            <a:ext cx="330520" cy="220918"/>
          </a:xfrm>
          <a:prstGeom prst="rect">
            <a:avLst/>
          </a:prstGeom>
        </p:spPr>
        <p:txBody>
          <a:bodyPr vert="horz" wrap="square" lIns="0" tIns="11517" rIns="0" bIns="0" rtlCol="0">
            <a:spAutoFit/>
          </a:bodyPr>
          <a:lstStyle/>
          <a:p>
            <a:pPr marL="11516">
              <a:spcBef>
                <a:spcPts val="91"/>
              </a:spcBef>
            </a:pPr>
            <a:r>
              <a:rPr sz="1360" spc="22" dirty="0">
                <a:latin typeface="Calibri"/>
                <a:cs typeface="Calibri"/>
              </a:rPr>
              <a:t>bu</a:t>
            </a:r>
            <a:r>
              <a:rPr sz="1360" spc="9" dirty="0">
                <a:latin typeface="Calibri"/>
                <a:cs typeface="Calibri"/>
              </a:rPr>
              <a:t>l</a:t>
            </a:r>
            <a:r>
              <a:rPr sz="1360" dirty="0">
                <a:latin typeface="Calibri"/>
                <a:cs typeface="Calibri"/>
              </a:rPr>
              <a:t>k</a:t>
            </a:r>
            <a:endParaRPr sz="1360">
              <a:latin typeface="Calibri"/>
              <a:cs typeface="Calibri"/>
            </a:endParaRPr>
          </a:p>
        </p:txBody>
      </p:sp>
      <p:sp>
        <p:nvSpPr>
          <p:cNvPr id="17" name="object 17"/>
          <p:cNvSpPr txBox="1"/>
          <p:nvPr/>
        </p:nvSpPr>
        <p:spPr>
          <a:xfrm>
            <a:off x="6533894" y="2070666"/>
            <a:ext cx="740503" cy="220918"/>
          </a:xfrm>
          <a:prstGeom prst="rect">
            <a:avLst/>
          </a:prstGeom>
        </p:spPr>
        <p:txBody>
          <a:bodyPr vert="horz" wrap="square" lIns="0" tIns="11517" rIns="0" bIns="0" rtlCol="0">
            <a:spAutoFit/>
          </a:bodyPr>
          <a:lstStyle/>
          <a:p>
            <a:pPr marL="11516">
              <a:spcBef>
                <a:spcPts val="91"/>
              </a:spcBef>
            </a:pPr>
            <a:r>
              <a:rPr sz="1360" spc="9" dirty="0">
                <a:latin typeface="Calibri"/>
                <a:cs typeface="Calibri"/>
              </a:rPr>
              <a:t>single-cell</a:t>
            </a:r>
            <a:endParaRPr sz="1360">
              <a:latin typeface="Calibri"/>
              <a:cs typeface="Calibri"/>
            </a:endParaRPr>
          </a:p>
        </p:txBody>
      </p:sp>
      <p:sp>
        <p:nvSpPr>
          <p:cNvPr id="22" name="object 22"/>
          <p:cNvSpPr txBox="1"/>
          <p:nvPr/>
        </p:nvSpPr>
        <p:spPr>
          <a:xfrm>
            <a:off x="6159679" y="3742844"/>
            <a:ext cx="1058355" cy="220918"/>
          </a:xfrm>
          <a:prstGeom prst="rect">
            <a:avLst/>
          </a:prstGeom>
        </p:spPr>
        <p:txBody>
          <a:bodyPr vert="horz" wrap="square" lIns="0" tIns="11517" rIns="0" bIns="0" rtlCol="0">
            <a:spAutoFit/>
          </a:bodyPr>
          <a:lstStyle/>
          <a:p>
            <a:pPr marL="11516">
              <a:spcBef>
                <a:spcPts val="91"/>
              </a:spcBef>
            </a:pPr>
            <a:r>
              <a:rPr sz="1360" spc="9" dirty="0">
                <a:solidFill>
                  <a:srgbClr val="FF0000"/>
                </a:solidFill>
                <a:latin typeface="Cambria Math"/>
                <a:cs typeface="Cambria Math"/>
              </a:rPr>
              <a:t>𝐹𝑃𝐾𝑀</a:t>
            </a:r>
            <a:r>
              <a:rPr sz="1360" spc="127" dirty="0">
                <a:solidFill>
                  <a:srgbClr val="FF0000"/>
                </a:solidFill>
                <a:latin typeface="Cambria Math"/>
                <a:cs typeface="Cambria Math"/>
              </a:rPr>
              <a:t> </a:t>
            </a:r>
            <a:r>
              <a:rPr sz="1360" dirty="0">
                <a:latin typeface="Cambria Math"/>
                <a:cs typeface="Cambria Math"/>
              </a:rPr>
              <a:t>=</a:t>
            </a:r>
            <a:r>
              <a:rPr sz="1360" spc="95" dirty="0">
                <a:latin typeface="Cambria Math"/>
                <a:cs typeface="Cambria Math"/>
              </a:rPr>
              <a:t> </a:t>
            </a:r>
            <a:r>
              <a:rPr sz="1360" spc="9" dirty="0">
                <a:latin typeface="Cambria Math"/>
                <a:cs typeface="Cambria Math"/>
              </a:rPr>
              <a:t>log(</a:t>
            </a:r>
            <a:endParaRPr sz="1360">
              <a:latin typeface="Cambria Math"/>
              <a:cs typeface="Cambria Math"/>
            </a:endParaRPr>
          </a:p>
        </p:txBody>
      </p:sp>
      <p:sp>
        <p:nvSpPr>
          <p:cNvPr id="23" name="object 23"/>
          <p:cNvSpPr/>
          <p:nvPr/>
        </p:nvSpPr>
        <p:spPr>
          <a:xfrm>
            <a:off x="7285813" y="3868979"/>
            <a:ext cx="2234177" cy="11517"/>
          </a:xfrm>
          <a:custGeom>
            <a:avLst/>
            <a:gdLst/>
            <a:ahLst/>
            <a:cxnLst/>
            <a:rect l="l" t="t" r="r" b="b"/>
            <a:pathLst>
              <a:path w="2463800" h="12700">
                <a:moveTo>
                  <a:pt x="2463801" y="0"/>
                </a:moveTo>
                <a:lnTo>
                  <a:pt x="0" y="0"/>
                </a:lnTo>
                <a:lnTo>
                  <a:pt x="0" y="12698"/>
                </a:lnTo>
                <a:lnTo>
                  <a:pt x="2463801" y="12698"/>
                </a:lnTo>
                <a:lnTo>
                  <a:pt x="2463801" y="0"/>
                </a:lnTo>
                <a:close/>
              </a:path>
            </a:pathLst>
          </a:custGeom>
          <a:solidFill>
            <a:srgbClr val="000000"/>
          </a:solidFill>
        </p:spPr>
        <p:txBody>
          <a:bodyPr wrap="square" lIns="0" tIns="0" rIns="0" bIns="0" rtlCol="0"/>
          <a:lstStyle/>
          <a:p>
            <a:endParaRPr sz="1632"/>
          </a:p>
        </p:txBody>
      </p:sp>
      <p:sp>
        <p:nvSpPr>
          <p:cNvPr id="24" name="object 24"/>
          <p:cNvSpPr txBox="1"/>
          <p:nvPr/>
        </p:nvSpPr>
        <p:spPr>
          <a:xfrm>
            <a:off x="8120649" y="3607410"/>
            <a:ext cx="556241" cy="220918"/>
          </a:xfrm>
          <a:prstGeom prst="rect">
            <a:avLst/>
          </a:prstGeom>
        </p:spPr>
        <p:txBody>
          <a:bodyPr vert="horz" wrap="square" lIns="0" tIns="11517" rIns="0" bIns="0" rtlCol="0">
            <a:spAutoFit/>
          </a:bodyPr>
          <a:lstStyle/>
          <a:p>
            <a:pPr marL="11516">
              <a:spcBef>
                <a:spcPts val="91"/>
              </a:spcBef>
            </a:pPr>
            <a:r>
              <a:rPr sz="1360" spc="13" dirty="0">
                <a:latin typeface="Cambria Math"/>
                <a:cs typeface="Cambria Math"/>
              </a:rPr>
              <a:t>𝑐𝑜𝑢𝑛𝑡𝑠</a:t>
            </a:r>
            <a:endParaRPr sz="1360">
              <a:latin typeface="Cambria Math"/>
              <a:cs typeface="Cambria Math"/>
            </a:endParaRPr>
          </a:p>
        </p:txBody>
      </p:sp>
      <p:sp>
        <p:nvSpPr>
          <p:cNvPr id="25" name="object 25"/>
          <p:cNvSpPr txBox="1"/>
          <p:nvPr/>
        </p:nvSpPr>
        <p:spPr>
          <a:xfrm>
            <a:off x="7253165" y="3861693"/>
            <a:ext cx="2285424" cy="220918"/>
          </a:xfrm>
          <a:prstGeom prst="rect">
            <a:avLst/>
          </a:prstGeom>
        </p:spPr>
        <p:txBody>
          <a:bodyPr vert="horz" wrap="square" lIns="0" tIns="11517" rIns="0" bIns="0" rtlCol="0">
            <a:spAutoFit/>
          </a:bodyPr>
          <a:lstStyle/>
          <a:p>
            <a:pPr marL="34549">
              <a:spcBef>
                <a:spcPts val="91"/>
              </a:spcBef>
            </a:pPr>
            <a:r>
              <a:rPr sz="1360" spc="27" dirty="0">
                <a:latin typeface="Cambria Math"/>
                <a:cs typeface="Cambria Math"/>
              </a:rPr>
              <a:t>𝑙𝑖𝑏𝑟𝑎𝑟𝑦</a:t>
            </a:r>
            <a:r>
              <a:rPr sz="1497" spc="40" baseline="-15151" dirty="0">
                <a:latin typeface="Cambria Math"/>
                <a:cs typeface="Cambria Math"/>
              </a:rPr>
              <a:t>𝑠i𝑧𝑒</a:t>
            </a:r>
            <a:r>
              <a:rPr sz="1497" spc="251" baseline="-15151" dirty="0">
                <a:latin typeface="Cambria Math"/>
                <a:cs typeface="Cambria Math"/>
              </a:rPr>
              <a:t> </a:t>
            </a:r>
            <a:r>
              <a:rPr sz="1360" spc="50" dirty="0">
                <a:latin typeface="Cambria Math"/>
                <a:cs typeface="Cambria Math"/>
              </a:rPr>
              <a:t>;</a:t>
            </a:r>
            <a:r>
              <a:rPr sz="1360" spc="4" dirty="0">
                <a:latin typeface="Cambria Math"/>
                <a:cs typeface="Cambria Math"/>
              </a:rPr>
              <a:t> </a:t>
            </a:r>
            <a:r>
              <a:rPr sz="1360" spc="32" dirty="0">
                <a:solidFill>
                  <a:srgbClr val="FF0000"/>
                </a:solidFill>
                <a:latin typeface="Cambria Math"/>
                <a:cs typeface="Cambria Math"/>
              </a:rPr>
              <a:t>𝑡𝑟𝑎𝑛𝑠𝑐𝑟𝑖𝑝𝑡</a:t>
            </a:r>
            <a:r>
              <a:rPr sz="1497" spc="47" baseline="-15151" dirty="0">
                <a:solidFill>
                  <a:srgbClr val="FF0000"/>
                </a:solidFill>
                <a:latin typeface="Cambria Math"/>
                <a:cs typeface="Cambria Math"/>
              </a:rPr>
              <a:t>𝑙𝑒𝑛)𝑡+</a:t>
            </a:r>
            <a:endParaRPr sz="1497" baseline="-15151">
              <a:latin typeface="Cambria Math"/>
              <a:cs typeface="Cambria Math"/>
            </a:endParaRPr>
          </a:p>
        </p:txBody>
      </p:sp>
      <p:sp>
        <p:nvSpPr>
          <p:cNvPr id="26" name="object 26"/>
          <p:cNvSpPr txBox="1"/>
          <p:nvPr/>
        </p:nvSpPr>
        <p:spPr>
          <a:xfrm>
            <a:off x="9560623" y="3742844"/>
            <a:ext cx="893095" cy="220918"/>
          </a:xfrm>
          <a:prstGeom prst="rect">
            <a:avLst/>
          </a:prstGeom>
        </p:spPr>
        <p:txBody>
          <a:bodyPr vert="horz" wrap="square" lIns="0" tIns="11517" rIns="0" bIns="0" rtlCol="0">
            <a:spAutoFit/>
          </a:bodyPr>
          <a:lstStyle/>
          <a:p>
            <a:pPr marL="154319" indent="-120345">
              <a:spcBef>
                <a:spcPts val="91"/>
              </a:spcBef>
              <a:buChar char="∙"/>
              <a:tabLst>
                <a:tab pos="154895" algn="l"/>
              </a:tabLst>
            </a:pPr>
            <a:r>
              <a:rPr sz="1360" spc="-91" dirty="0">
                <a:latin typeface="Cambria Math"/>
                <a:cs typeface="Cambria Math"/>
              </a:rPr>
              <a:t>10</a:t>
            </a:r>
            <a:r>
              <a:rPr sz="1497" spc="-136" baseline="30303" dirty="0">
                <a:solidFill>
                  <a:srgbClr val="FF0000"/>
                </a:solidFill>
                <a:latin typeface="Cambria Math"/>
                <a:cs typeface="Cambria Math"/>
              </a:rPr>
              <a:t>%</a:t>
            </a:r>
            <a:r>
              <a:rPr sz="1497" spc="27" baseline="30303" dirty="0">
                <a:solidFill>
                  <a:srgbClr val="FF0000"/>
                </a:solidFill>
                <a:latin typeface="Cambria Math"/>
                <a:cs typeface="Cambria Math"/>
              </a:rPr>
              <a:t> </a:t>
            </a:r>
            <a:r>
              <a:rPr sz="1360" dirty="0">
                <a:latin typeface="Cambria Math"/>
                <a:cs typeface="Cambria Math"/>
              </a:rPr>
              <a:t>+</a:t>
            </a:r>
            <a:r>
              <a:rPr sz="1360" spc="22" dirty="0">
                <a:latin typeface="Cambria Math"/>
                <a:cs typeface="Cambria Math"/>
              </a:rPr>
              <a:t> </a:t>
            </a:r>
            <a:r>
              <a:rPr sz="1360" dirty="0">
                <a:latin typeface="Cambria Math"/>
                <a:cs typeface="Cambria Math"/>
              </a:rPr>
              <a:t>1</a:t>
            </a:r>
            <a:r>
              <a:rPr sz="1360" spc="13" dirty="0">
                <a:latin typeface="Cambria Math"/>
                <a:cs typeface="Cambria Math"/>
              </a:rPr>
              <a:t> </a:t>
            </a:r>
            <a:r>
              <a:rPr sz="1360" dirty="0">
                <a:latin typeface="Cambria Math"/>
                <a:cs typeface="Cambria Math"/>
              </a:rPr>
              <a:t>)</a:t>
            </a:r>
            <a:endParaRPr sz="1360">
              <a:latin typeface="Cambria Math"/>
              <a:cs typeface="Cambria Math"/>
            </a:endParaRPr>
          </a:p>
        </p:txBody>
      </p:sp>
      <p:sp>
        <p:nvSpPr>
          <p:cNvPr id="27" name="object 27"/>
          <p:cNvSpPr/>
          <p:nvPr/>
        </p:nvSpPr>
        <p:spPr>
          <a:xfrm>
            <a:off x="7143046" y="5085604"/>
            <a:ext cx="1266801" cy="11517"/>
          </a:xfrm>
          <a:custGeom>
            <a:avLst/>
            <a:gdLst/>
            <a:ahLst/>
            <a:cxnLst/>
            <a:rect l="l" t="t" r="r" b="b"/>
            <a:pathLst>
              <a:path w="1397000" h="12700">
                <a:moveTo>
                  <a:pt x="1397000" y="0"/>
                </a:moveTo>
                <a:lnTo>
                  <a:pt x="0" y="0"/>
                </a:lnTo>
                <a:lnTo>
                  <a:pt x="0" y="12698"/>
                </a:lnTo>
                <a:lnTo>
                  <a:pt x="1397000" y="12698"/>
                </a:lnTo>
                <a:lnTo>
                  <a:pt x="1397000" y="0"/>
                </a:lnTo>
                <a:close/>
              </a:path>
            </a:pathLst>
          </a:custGeom>
          <a:solidFill>
            <a:srgbClr val="000000"/>
          </a:solidFill>
        </p:spPr>
        <p:txBody>
          <a:bodyPr wrap="square" lIns="0" tIns="0" rIns="0" bIns="0" rtlCol="0"/>
          <a:lstStyle/>
          <a:p>
            <a:endParaRPr sz="1632"/>
          </a:p>
        </p:txBody>
      </p:sp>
      <p:sp>
        <p:nvSpPr>
          <p:cNvPr id="28" name="object 28"/>
          <p:cNvSpPr txBox="1"/>
          <p:nvPr/>
        </p:nvSpPr>
        <p:spPr>
          <a:xfrm>
            <a:off x="6113393" y="5077822"/>
            <a:ext cx="1888108" cy="220918"/>
          </a:xfrm>
          <a:prstGeom prst="rect">
            <a:avLst/>
          </a:prstGeom>
        </p:spPr>
        <p:txBody>
          <a:bodyPr vert="horz" wrap="square" lIns="0" tIns="11517" rIns="0" bIns="0" rtlCol="0">
            <a:spAutoFit/>
          </a:bodyPr>
          <a:lstStyle/>
          <a:p>
            <a:pPr marL="34549">
              <a:spcBef>
                <a:spcPts val="91"/>
              </a:spcBef>
            </a:pPr>
            <a:r>
              <a:rPr sz="2040" spc="7" baseline="38888" dirty="0">
                <a:solidFill>
                  <a:srgbClr val="FF0000"/>
                </a:solidFill>
                <a:latin typeface="Cambria Math"/>
                <a:cs typeface="Cambria Math"/>
              </a:rPr>
              <a:t>𝑇𝑃𝑀</a:t>
            </a:r>
            <a:r>
              <a:rPr sz="2040" spc="217" baseline="38888" dirty="0">
                <a:solidFill>
                  <a:srgbClr val="FF0000"/>
                </a:solidFill>
                <a:latin typeface="Cambria Math"/>
                <a:cs typeface="Cambria Math"/>
              </a:rPr>
              <a:t> </a:t>
            </a:r>
            <a:r>
              <a:rPr sz="2040" baseline="38888" dirty="0">
                <a:latin typeface="Cambria Math"/>
                <a:cs typeface="Cambria Math"/>
              </a:rPr>
              <a:t>=</a:t>
            </a:r>
            <a:r>
              <a:rPr sz="2040" spc="162" baseline="38888" dirty="0">
                <a:latin typeface="Cambria Math"/>
                <a:cs typeface="Cambria Math"/>
              </a:rPr>
              <a:t> </a:t>
            </a:r>
            <a:r>
              <a:rPr sz="2040" spc="13" baseline="38888" dirty="0">
                <a:latin typeface="Cambria Math"/>
                <a:cs typeface="Cambria Math"/>
              </a:rPr>
              <a:t>log(  </a:t>
            </a:r>
            <a:r>
              <a:rPr sz="1360" spc="13" dirty="0">
                <a:latin typeface="Cambria Math"/>
                <a:cs typeface="Cambria Math"/>
              </a:rPr>
              <a:t>𝑡𝑟𝑎𝑛𝑠𝑐𝑟𝑖𝑝𝑡</a:t>
            </a:r>
            <a:endParaRPr sz="1360">
              <a:latin typeface="Cambria Math"/>
              <a:cs typeface="Cambria Math"/>
            </a:endParaRPr>
          </a:p>
        </p:txBody>
      </p:sp>
      <p:sp>
        <p:nvSpPr>
          <p:cNvPr id="29" name="object 29"/>
          <p:cNvSpPr txBox="1"/>
          <p:nvPr/>
        </p:nvSpPr>
        <p:spPr>
          <a:xfrm>
            <a:off x="7487549" y="4823540"/>
            <a:ext cx="556241" cy="220918"/>
          </a:xfrm>
          <a:prstGeom prst="rect">
            <a:avLst/>
          </a:prstGeom>
        </p:spPr>
        <p:txBody>
          <a:bodyPr vert="horz" wrap="square" lIns="0" tIns="11517" rIns="0" bIns="0" rtlCol="0">
            <a:spAutoFit/>
          </a:bodyPr>
          <a:lstStyle/>
          <a:p>
            <a:pPr marL="11516">
              <a:spcBef>
                <a:spcPts val="91"/>
              </a:spcBef>
            </a:pPr>
            <a:r>
              <a:rPr sz="1360" spc="13" dirty="0">
                <a:latin typeface="Cambria Math"/>
                <a:cs typeface="Cambria Math"/>
              </a:rPr>
              <a:t>𝑐𝑜𝑢𝑛𝑡𝑠</a:t>
            </a:r>
            <a:endParaRPr sz="1360">
              <a:latin typeface="Cambria Math"/>
              <a:cs typeface="Cambria Math"/>
            </a:endParaRPr>
          </a:p>
        </p:txBody>
      </p:sp>
      <p:sp>
        <p:nvSpPr>
          <p:cNvPr id="30" name="object 30"/>
          <p:cNvSpPr txBox="1"/>
          <p:nvPr/>
        </p:nvSpPr>
        <p:spPr>
          <a:xfrm>
            <a:off x="7955177" y="5159811"/>
            <a:ext cx="445108" cy="318508"/>
          </a:xfrm>
          <a:prstGeom prst="rect">
            <a:avLst/>
          </a:prstGeom>
        </p:spPr>
        <p:txBody>
          <a:bodyPr vert="horz" wrap="square" lIns="0" tIns="11517" rIns="0" bIns="0" rtlCol="0">
            <a:spAutoFit/>
          </a:bodyPr>
          <a:lstStyle/>
          <a:p>
            <a:pPr marL="11516">
              <a:spcBef>
                <a:spcPts val="91"/>
              </a:spcBef>
            </a:pPr>
            <a:r>
              <a:rPr sz="997" spc="103" dirty="0">
                <a:latin typeface="Cambria Math"/>
                <a:cs typeface="Cambria Math"/>
              </a:rPr>
              <a:t>𝑙</a:t>
            </a:r>
            <a:r>
              <a:rPr sz="997" spc="113" dirty="0">
                <a:latin typeface="Cambria Math"/>
                <a:cs typeface="Cambria Math"/>
              </a:rPr>
              <a:t>𝑒</a:t>
            </a:r>
            <a:r>
              <a:rPr sz="997" spc="145" dirty="0">
                <a:latin typeface="Cambria Math"/>
                <a:cs typeface="Cambria Math"/>
              </a:rPr>
              <a:t>𝑛</a:t>
            </a:r>
            <a:r>
              <a:rPr sz="997" spc="254" dirty="0">
                <a:latin typeface="Cambria Math"/>
                <a:cs typeface="Cambria Math"/>
              </a:rPr>
              <a:t>)</a:t>
            </a:r>
            <a:r>
              <a:rPr sz="997" spc="117" dirty="0">
                <a:latin typeface="Cambria Math"/>
                <a:cs typeface="Cambria Math"/>
              </a:rPr>
              <a:t>𝑡</a:t>
            </a:r>
            <a:r>
              <a:rPr sz="997" spc="-127" dirty="0">
                <a:latin typeface="Cambria Math"/>
                <a:cs typeface="Cambria Math"/>
              </a:rPr>
              <a:t>+</a:t>
            </a:r>
            <a:endParaRPr sz="997">
              <a:latin typeface="Cambria Math"/>
              <a:cs typeface="Cambria Math"/>
            </a:endParaRPr>
          </a:p>
        </p:txBody>
      </p:sp>
      <p:sp>
        <p:nvSpPr>
          <p:cNvPr id="31" name="object 31"/>
          <p:cNvSpPr txBox="1"/>
          <p:nvPr/>
        </p:nvSpPr>
        <p:spPr>
          <a:xfrm>
            <a:off x="8468132" y="4958973"/>
            <a:ext cx="71978" cy="220918"/>
          </a:xfrm>
          <a:prstGeom prst="rect">
            <a:avLst/>
          </a:prstGeom>
        </p:spPr>
        <p:txBody>
          <a:bodyPr vert="horz" wrap="square" lIns="0" tIns="11517" rIns="0" bIns="0" rtlCol="0">
            <a:spAutoFit/>
          </a:bodyPr>
          <a:lstStyle/>
          <a:p>
            <a:pPr marL="11516">
              <a:spcBef>
                <a:spcPts val="91"/>
              </a:spcBef>
            </a:pPr>
            <a:r>
              <a:rPr sz="1360" spc="50" dirty="0">
                <a:latin typeface="Cambria Math"/>
                <a:cs typeface="Cambria Math"/>
              </a:rPr>
              <a:t>;</a:t>
            </a:r>
            <a:endParaRPr sz="1360">
              <a:latin typeface="Cambria Math"/>
              <a:cs typeface="Cambria Math"/>
            </a:endParaRPr>
          </a:p>
        </p:txBody>
      </p:sp>
      <p:sp>
        <p:nvSpPr>
          <p:cNvPr id="32" name="object 32"/>
          <p:cNvSpPr/>
          <p:nvPr/>
        </p:nvSpPr>
        <p:spPr>
          <a:xfrm>
            <a:off x="8605626" y="5085604"/>
            <a:ext cx="1416514" cy="11517"/>
          </a:xfrm>
          <a:custGeom>
            <a:avLst/>
            <a:gdLst/>
            <a:ahLst/>
            <a:cxnLst/>
            <a:rect l="l" t="t" r="r" b="b"/>
            <a:pathLst>
              <a:path w="1562100" h="12700">
                <a:moveTo>
                  <a:pt x="1562101" y="0"/>
                </a:moveTo>
                <a:lnTo>
                  <a:pt x="0" y="0"/>
                </a:lnTo>
                <a:lnTo>
                  <a:pt x="0" y="12698"/>
                </a:lnTo>
                <a:lnTo>
                  <a:pt x="1562101" y="12698"/>
                </a:lnTo>
                <a:lnTo>
                  <a:pt x="1562101" y="0"/>
                </a:lnTo>
                <a:close/>
              </a:path>
            </a:pathLst>
          </a:custGeom>
          <a:solidFill>
            <a:srgbClr val="000000"/>
          </a:solidFill>
        </p:spPr>
        <p:txBody>
          <a:bodyPr wrap="square" lIns="0" tIns="0" rIns="0" bIns="0" rtlCol="0"/>
          <a:lstStyle/>
          <a:p>
            <a:endParaRPr sz="1632"/>
          </a:p>
        </p:txBody>
      </p:sp>
      <p:sp>
        <p:nvSpPr>
          <p:cNvPr id="33" name="object 33"/>
          <p:cNvSpPr txBox="1"/>
          <p:nvPr/>
        </p:nvSpPr>
        <p:spPr>
          <a:xfrm>
            <a:off x="9134367" y="4823540"/>
            <a:ext cx="340885" cy="220918"/>
          </a:xfrm>
          <a:prstGeom prst="rect">
            <a:avLst/>
          </a:prstGeom>
        </p:spPr>
        <p:txBody>
          <a:bodyPr vert="horz" wrap="square" lIns="0" tIns="11517" rIns="0" bIns="0" rtlCol="0">
            <a:spAutoFit/>
          </a:bodyPr>
          <a:lstStyle/>
          <a:p>
            <a:pPr marL="34549">
              <a:spcBef>
                <a:spcPts val="91"/>
              </a:spcBef>
            </a:pPr>
            <a:r>
              <a:rPr sz="1360" spc="-91" dirty="0">
                <a:latin typeface="Cambria Math"/>
                <a:cs typeface="Cambria Math"/>
              </a:rPr>
              <a:t>10</a:t>
            </a:r>
            <a:r>
              <a:rPr sz="1497" spc="-136" baseline="30303" dirty="0">
                <a:solidFill>
                  <a:srgbClr val="FF0000"/>
                </a:solidFill>
                <a:latin typeface="Cambria Math"/>
                <a:cs typeface="Cambria Math"/>
              </a:rPr>
              <a:t>%</a:t>
            </a:r>
            <a:endParaRPr sz="1497" baseline="30303">
              <a:latin typeface="Cambria Math"/>
              <a:cs typeface="Cambria Math"/>
            </a:endParaRPr>
          </a:p>
        </p:txBody>
      </p:sp>
      <p:sp>
        <p:nvSpPr>
          <p:cNvPr id="34" name="object 34"/>
          <p:cNvSpPr txBox="1"/>
          <p:nvPr/>
        </p:nvSpPr>
        <p:spPr>
          <a:xfrm>
            <a:off x="8565100" y="5235366"/>
            <a:ext cx="1055476" cy="220918"/>
          </a:xfrm>
          <a:prstGeom prst="rect">
            <a:avLst/>
          </a:prstGeom>
        </p:spPr>
        <p:txBody>
          <a:bodyPr vert="horz" wrap="square" lIns="0" tIns="11517" rIns="0" bIns="0" rtlCol="0">
            <a:spAutoFit/>
          </a:bodyPr>
          <a:lstStyle/>
          <a:p>
            <a:pPr marL="34549">
              <a:spcBef>
                <a:spcPts val="91"/>
              </a:spcBef>
            </a:pPr>
            <a:r>
              <a:rPr sz="2040" baseline="31481" dirty="0">
                <a:solidFill>
                  <a:srgbClr val="FF0000"/>
                </a:solidFill>
                <a:latin typeface="Cambria Math"/>
                <a:cs typeface="Cambria Math"/>
              </a:rPr>
              <a:t>∑</a:t>
            </a:r>
            <a:r>
              <a:rPr sz="2040" spc="-109" baseline="31481" dirty="0">
                <a:solidFill>
                  <a:srgbClr val="FF0000"/>
                </a:solidFill>
                <a:latin typeface="Cambria Math"/>
                <a:cs typeface="Cambria Math"/>
              </a:rPr>
              <a:t> </a:t>
            </a:r>
            <a:r>
              <a:rPr sz="1360" spc="13" dirty="0">
                <a:solidFill>
                  <a:srgbClr val="FF0000"/>
                </a:solidFill>
                <a:latin typeface="Cambria Math"/>
                <a:cs typeface="Cambria Math"/>
              </a:rPr>
              <a:t>𝑡𝑟𝑎𝑛𝑠𝑐𝑟𝑖𝑝𝑡</a:t>
            </a:r>
            <a:endParaRPr sz="1360">
              <a:latin typeface="Cambria Math"/>
              <a:cs typeface="Cambria Math"/>
            </a:endParaRPr>
          </a:p>
        </p:txBody>
      </p:sp>
      <p:sp>
        <p:nvSpPr>
          <p:cNvPr id="35" name="object 35"/>
          <p:cNvSpPr txBox="1"/>
          <p:nvPr/>
        </p:nvSpPr>
        <p:spPr>
          <a:xfrm>
            <a:off x="9573714" y="5317355"/>
            <a:ext cx="445108" cy="318508"/>
          </a:xfrm>
          <a:prstGeom prst="rect">
            <a:avLst/>
          </a:prstGeom>
        </p:spPr>
        <p:txBody>
          <a:bodyPr vert="horz" wrap="square" lIns="0" tIns="11517" rIns="0" bIns="0" rtlCol="0">
            <a:spAutoFit/>
          </a:bodyPr>
          <a:lstStyle/>
          <a:p>
            <a:pPr marL="11516">
              <a:spcBef>
                <a:spcPts val="91"/>
              </a:spcBef>
            </a:pPr>
            <a:r>
              <a:rPr sz="997" spc="103" dirty="0">
                <a:solidFill>
                  <a:srgbClr val="FF0000"/>
                </a:solidFill>
                <a:latin typeface="Cambria Math"/>
                <a:cs typeface="Cambria Math"/>
              </a:rPr>
              <a:t>𝑙</a:t>
            </a:r>
            <a:r>
              <a:rPr sz="997" spc="113" dirty="0">
                <a:solidFill>
                  <a:srgbClr val="FF0000"/>
                </a:solidFill>
                <a:latin typeface="Cambria Math"/>
                <a:cs typeface="Cambria Math"/>
              </a:rPr>
              <a:t>𝑒</a:t>
            </a:r>
            <a:r>
              <a:rPr sz="997" spc="145" dirty="0">
                <a:solidFill>
                  <a:srgbClr val="FF0000"/>
                </a:solidFill>
                <a:latin typeface="Cambria Math"/>
                <a:cs typeface="Cambria Math"/>
              </a:rPr>
              <a:t>𝑛</a:t>
            </a:r>
            <a:r>
              <a:rPr sz="997" spc="254" dirty="0">
                <a:solidFill>
                  <a:srgbClr val="FF0000"/>
                </a:solidFill>
                <a:latin typeface="Cambria Math"/>
                <a:cs typeface="Cambria Math"/>
              </a:rPr>
              <a:t>)</a:t>
            </a:r>
            <a:r>
              <a:rPr sz="997" spc="117" dirty="0">
                <a:solidFill>
                  <a:srgbClr val="FF0000"/>
                </a:solidFill>
                <a:latin typeface="Cambria Math"/>
                <a:cs typeface="Cambria Math"/>
              </a:rPr>
              <a:t>𝑡</a:t>
            </a:r>
            <a:r>
              <a:rPr sz="997" spc="-127" dirty="0">
                <a:solidFill>
                  <a:srgbClr val="FF0000"/>
                </a:solidFill>
                <a:latin typeface="Cambria Math"/>
                <a:cs typeface="Cambria Math"/>
              </a:rPr>
              <a:t>+</a:t>
            </a:r>
            <a:endParaRPr sz="997">
              <a:latin typeface="Cambria Math"/>
              <a:cs typeface="Cambria Math"/>
            </a:endParaRPr>
          </a:p>
        </p:txBody>
      </p:sp>
      <p:sp>
        <p:nvSpPr>
          <p:cNvPr id="36" name="object 36"/>
          <p:cNvSpPr txBox="1"/>
          <p:nvPr/>
        </p:nvSpPr>
        <p:spPr>
          <a:xfrm>
            <a:off x="8720789" y="5039126"/>
            <a:ext cx="1756247" cy="220918"/>
          </a:xfrm>
          <a:prstGeom prst="rect">
            <a:avLst/>
          </a:prstGeom>
        </p:spPr>
        <p:txBody>
          <a:bodyPr vert="horz" wrap="square" lIns="0" tIns="11517" rIns="0" bIns="0" rtlCol="0">
            <a:spAutoFit/>
          </a:bodyPr>
          <a:lstStyle/>
          <a:p>
            <a:pPr marL="34549">
              <a:spcBef>
                <a:spcPts val="91"/>
              </a:spcBef>
              <a:tabLst>
                <a:tab pos="396737" algn="l"/>
                <a:tab pos="1300769" algn="l"/>
              </a:tabLst>
            </a:pPr>
            <a:r>
              <a:rPr sz="1360" u="sng" dirty="0">
                <a:solidFill>
                  <a:srgbClr val="FF0000"/>
                </a:solidFill>
                <a:uFill>
                  <a:solidFill>
                    <a:srgbClr val="FF0000"/>
                  </a:solidFill>
                </a:uFill>
                <a:latin typeface="Times New Roman"/>
                <a:cs typeface="Times New Roman"/>
              </a:rPr>
              <a:t> 	</a:t>
            </a:r>
            <a:r>
              <a:rPr sz="1360" u="sng" spc="13" dirty="0">
                <a:solidFill>
                  <a:srgbClr val="FF0000"/>
                </a:solidFill>
                <a:uFill>
                  <a:solidFill>
                    <a:srgbClr val="FF0000"/>
                  </a:solidFill>
                </a:uFill>
                <a:latin typeface="Cambria Math"/>
                <a:cs typeface="Cambria Math"/>
              </a:rPr>
              <a:t>𝑐𝑜𝑢𝑛𝑡𝑠	</a:t>
            </a:r>
            <a:r>
              <a:rPr sz="2040" baseline="25925" dirty="0">
                <a:latin typeface="Cambria Math"/>
                <a:cs typeface="Cambria Math"/>
              </a:rPr>
              <a:t>+</a:t>
            </a:r>
            <a:r>
              <a:rPr sz="2040" spc="13" baseline="25925" dirty="0">
                <a:latin typeface="Cambria Math"/>
                <a:cs typeface="Cambria Math"/>
              </a:rPr>
              <a:t> </a:t>
            </a:r>
            <a:r>
              <a:rPr sz="2040" baseline="25925" dirty="0">
                <a:latin typeface="Cambria Math"/>
                <a:cs typeface="Cambria Math"/>
              </a:rPr>
              <a:t>1</a:t>
            </a:r>
            <a:r>
              <a:rPr sz="2040" spc="7" baseline="25925" dirty="0">
                <a:latin typeface="Cambria Math"/>
                <a:cs typeface="Cambria Math"/>
              </a:rPr>
              <a:t> </a:t>
            </a:r>
            <a:r>
              <a:rPr sz="2040" baseline="25925" dirty="0">
                <a:latin typeface="Cambria Math"/>
                <a:cs typeface="Cambria Math"/>
              </a:rPr>
              <a:t>)</a:t>
            </a:r>
            <a:endParaRPr sz="2040" baseline="25925">
              <a:latin typeface="Cambria Math"/>
              <a:cs typeface="Cambria Math"/>
            </a:endParaRPr>
          </a:p>
        </p:txBody>
      </p:sp>
      <p:sp>
        <p:nvSpPr>
          <p:cNvPr id="37" name="object 37"/>
          <p:cNvSpPr txBox="1"/>
          <p:nvPr/>
        </p:nvSpPr>
        <p:spPr>
          <a:xfrm>
            <a:off x="6672608" y="2767177"/>
            <a:ext cx="2448957" cy="220918"/>
          </a:xfrm>
          <a:prstGeom prst="rect">
            <a:avLst/>
          </a:prstGeom>
        </p:spPr>
        <p:txBody>
          <a:bodyPr vert="horz" wrap="square" lIns="0" tIns="11517" rIns="0" bIns="0" rtlCol="0">
            <a:spAutoFit/>
          </a:bodyPr>
          <a:lstStyle/>
          <a:p>
            <a:pPr marL="11516">
              <a:spcBef>
                <a:spcPts val="91"/>
              </a:spcBef>
            </a:pPr>
            <a:r>
              <a:rPr sz="1360" spc="9" dirty="0">
                <a:latin typeface="Calibri"/>
                <a:cs typeface="Calibri"/>
              </a:rPr>
              <a:t>Most</a:t>
            </a:r>
            <a:r>
              <a:rPr sz="1360" spc="13" dirty="0">
                <a:latin typeface="Calibri"/>
                <a:cs typeface="Calibri"/>
              </a:rPr>
              <a:t> common</a:t>
            </a:r>
            <a:r>
              <a:rPr sz="1360" spc="32" dirty="0">
                <a:latin typeface="Calibri"/>
                <a:cs typeface="Calibri"/>
              </a:rPr>
              <a:t> </a:t>
            </a:r>
            <a:r>
              <a:rPr sz="1360" dirty="0">
                <a:latin typeface="Calibri"/>
                <a:cs typeface="Calibri"/>
              </a:rPr>
              <a:t>for</a:t>
            </a:r>
            <a:r>
              <a:rPr sz="1360" spc="18" dirty="0">
                <a:latin typeface="Calibri"/>
                <a:cs typeface="Calibri"/>
              </a:rPr>
              <a:t> UMI</a:t>
            </a:r>
            <a:r>
              <a:rPr sz="1360" spc="9" dirty="0">
                <a:latin typeface="Calibri"/>
                <a:cs typeface="Calibri"/>
              </a:rPr>
              <a:t> </a:t>
            </a:r>
            <a:r>
              <a:rPr sz="1360" spc="4" dirty="0">
                <a:latin typeface="Calibri"/>
                <a:cs typeface="Calibri"/>
              </a:rPr>
              <a:t>data</a:t>
            </a:r>
            <a:r>
              <a:rPr sz="1360" spc="27" dirty="0">
                <a:latin typeface="Calibri"/>
                <a:cs typeface="Calibri"/>
              </a:rPr>
              <a:t> </a:t>
            </a:r>
            <a:r>
              <a:rPr sz="1360" dirty="0">
                <a:latin typeface="Calibri"/>
                <a:cs typeface="Calibri"/>
              </a:rPr>
              <a:t>/</a:t>
            </a:r>
            <a:r>
              <a:rPr sz="1360" spc="27" dirty="0">
                <a:latin typeface="Calibri"/>
                <a:cs typeface="Calibri"/>
              </a:rPr>
              <a:t> </a:t>
            </a:r>
            <a:r>
              <a:rPr sz="1360" spc="-4" dirty="0">
                <a:latin typeface="Calibri"/>
                <a:cs typeface="Calibri"/>
              </a:rPr>
              <a:t>fast</a:t>
            </a:r>
            <a:endParaRPr sz="1360">
              <a:latin typeface="Calibri"/>
              <a:cs typeface="Calibri"/>
            </a:endParaRPr>
          </a:p>
        </p:txBody>
      </p:sp>
      <p:sp>
        <p:nvSpPr>
          <p:cNvPr id="38" name="object 38"/>
          <p:cNvSpPr txBox="1">
            <a:spLocks noGrp="1"/>
          </p:cNvSpPr>
          <p:nvPr>
            <p:ph type="title"/>
          </p:nvPr>
        </p:nvSpPr>
        <p:spPr>
          <a:xfrm>
            <a:off x="3785209" y="332773"/>
            <a:ext cx="5640352" cy="473231"/>
          </a:xfrm>
          <a:prstGeom prst="rect">
            <a:avLst/>
          </a:prstGeom>
        </p:spPr>
        <p:txBody>
          <a:bodyPr vert="horz" wrap="square" lIns="0" tIns="11517" rIns="0" bIns="0" rtlCol="0" anchor="ctr">
            <a:spAutoFit/>
          </a:bodyPr>
          <a:lstStyle/>
          <a:p>
            <a:pPr marL="11516">
              <a:spcBef>
                <a:spcPts val="91"/>
              </a:spcBef>
            </a:pPr>
            <a:r>
              <a:rPr sz="3333" spc="-18" dirty="0"/>
              <a:t>scRNA-seq</a:t>
            </a:r>
            <a:r>
              <a:rPr sz="3333" spc="-103" dirty="0"/>
              <a:t> </a:t>
            </a:r>
            <a:r>
              <a:rPr sz="3333" spc="-18" dirty="0"/>
              <a:t>normalization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66438" y="1552527"/>
            <a:ext cx="89072" cy="224403"/>
          </a:xfrm>
          <a:prstGeom prst="rect">
            <a:avLst/>
          </a:prstGeom>
        </p:spPr>
      </p:pic>
      <p:pic>
        <p:nvPicPr>
          <p:cNvPr id="3" name="object 3"/>
          <p:cNvPicPr/>
          <p:nvPr/>
        </p:nvPicPr>
        <p:blipFill>
          <a:blip r:embed="rId2" cstate="print"/>
          <a:stretch>
            <a:fillRect/>
          </a:stretch>
        </p:blipFill>
        <p:spPr>
          <a:xfrm>
            <a:off x="6166438" y="2038872"/>
            <a:ext cx="89072" cy="224402"/>
          </a:xfrm>
          <a:prstGeom prst="rect">
            <a:avLst/>
          </a:prstGeom>
        </p:spPr>
      </p:pic>
      <p:pic>
        <p:nvPicPr>
          <p:cNvPr id="4" name="object 4"/>
          <p:cNvPicPr/>
          <p:nvPr/>
        </p:nvPicPr>
        <p:blipFill>
          <a:blip r:embed="rId2" cstate="print"/>
          <a:stretch>
            <a:fillRect/>
          </a:stretch>
        </p:blipFill>
        <p:spPr>
          <a:xfrm>
            <a:off x="5259315" y="4476545"/>
            <a:ext cx="89071" cy="224403"/>
          </a:xfrm>
          <a:prstGeom prst="rect">
            <a:avLst/>
          </a:prstGeom>
        </p:spPr>
      </p:pic>
      <p:pic>
        <p:nvPicPr>
          <p:cNvPr id="5" name="object 5"/>
          <p:cNvPicPr/>
          <p:nvPr/>
        </p:nvPicPr>
        <p:blipFill>
          <a:blip r:embed="rId3" cstate="print"/>
          <a:stretch>
            <a:fillRect/>
          </a:stretch>
        </p:blipFill>
        <p:spPr>
          <a:xfrm>
            <a:off x="4523682" y="5449236"/>
            <a:ext cx="89071" cy="224402"/>
          </a:xfrm>
          <a:prstGeom prst="rect">
            <a:avLst/>
          </a:prstGeom>
        </p:spPr>
      </p:pic>
      <p:pic>
        <p:nvPicPr>
          <p:cNvPr id="6" name="object 6"/>
          <p:cNvPicPr/>
          <p:nvPr/>
        </p:nvPicPr>
        <p:blipFill>
          <a:blip r:embed="rId2" cstate="print"/>
          <a:stretch>
            <a:fillRect/>
          </a:stretch>
        </p:blipFill>
        <p:spPr>
          <a:xfrm>
            <a:off x="6166438" y="3497907"/>
            <a:ext cx="89072" cy="224402"/>
          </a:xfrm>
          <a:prstGeom prst="rect">
            <a:avLst/>
          </a:prstGeom>
        </p:spPr>
      </p:pic>
      <p:sp>
        <p:nvSpPr>
          <p:cNvPr id="7" name="object 7"/>
          <p:cNvSpPr txBox="1"/>
          <p:nvPr/>
        </p:nvSpPr>
        <p:spPr>
          <a:xfrm>
            <a:off x="3897770" y="1291238"/>
            <a:ext cx="3938599" cy="4559798"/>
          </a:xfrm>
          <a:prstGeom prst="rect">
            <a:avLst/>
          </a:prstGeom>
        </p:spPr>
        <p:txBody>
          <a:bodyPr vert="horz" wrap="square" lIns="0" tIns="11517" rIns="0" bIns="0" rtlCol="0">
            <a:spAutoFit/>
          </a:bodyPr>
          <a:lstStyle/>
          <a:p>
            <a:pPr marL="1849521">
              <a:spcBef>
                <a:spcPts val="91"/>
              </a:spcBef>
            </a:pPr>
            <a:r>
              <a:rPr sz="1360" spc="9" dirty="0">
                <a:latin typeface="Calibri"/>
                <a:cs typeface="Calibri"/>
              </a:rPr>
              <a:t>reads</a:t>
            </a:r>
            <a:r>
              <a:rPr sz="1360" spc="4" dirty="0">
                <a:latin typeface="Calibri"/>
                <a:cs typeface="Calibri"/>
              </a:rPr>
              <a:t> </a:t>
            </a:r>
            <a:r>
              <a:rPr sz="1360" dirty="0">
                <a:latin typeface="Calibri"/>
                <a:cs typeface="Calibri"/>
              </a:rPr>
              <a:t>/</a:t>
            </a:r>
            <a:r>
              <a:rPr sz="1360" spc="4" dirty="0">
                <a:latin typeface="Calibri"/>
                <a:cs typeface="Calibri"/>
              </a:rPr>
              <a:t> </a:t>
            </a:r>
            <a:r>
              <a:rPr sz="1360" spc="13" dirty="0">
                <a:latin typeface="Calibri"/>
                <a:cs typeface="Calibri"/>
              </a:rPr>
              <a:t>UMIs</a:t>
            </a:r>
            <a:endParaRPr sz="1360" dirty="0">
              <a:latin typeface="Calibri"/>
              <a:cs typeface="Calibri"/>
            </a:endParaRPr>
          </a:p>
          <a:p>
            <a:pPr marL="1813821" marR="1094050" indent="-25336">
              <a:lnSpc>
                <a:spcPct val="234700"/>
              </a:lnSpc>
            </a:pPr>
            <a:r>
              <a:rPr sz="1360" spc="9" dirty="0">
                <a:latin typeface="Calibri"/>
                <a:cs typeface="Calibri"/>
              </a:rPr>
              <a:t>quality </a:t>
            </a:r>
            <a:r>
              <a:rPr sz="1360" spc="4" dirty="0">
                <a:latin typeface="Calibri"/>
                <a:cs typeface="Calibri"/>
              </a:rPr>
              <a:t>control </a:t>
            </a:r>
            <a:r>
              <a:rPr sz="1360" spc="-295" dirty="0">
                <a:latin typeface="Calibri"/>
                <a:cs typeface="Calibri"/>
              </a:rPr>
              <a:t> </a:t>
            </a:r>
            <a:r>
              <a:rPr sz="1360" spc="9" dirty="0">
                <a:latin typeface="Calibri"/>
                <a:cs typeface="Calibri"/>
              </a:rPr>
              <a:t>normalization</a:t>
            </a:r>
            <a:endParaRPr sz="1360" dirty="0">
              <a:latin typeface="Calibri"/>
              <a:cs typeface="Calibri"/>
            </a:endParaRPr>
          </a:p>
          <a:p>
            <a:pPr marL="1735509" marR="4606" indent="-864300">
              <a:lnSpc>
                <a:spcPct val="234700"/>
              </a:lnSpc>
              <a:tabLst>
                <a:tab pos="2541652" algn="l"/>
              </a:tabLst>
            </a:pPr>
            <a:r>
              <a:rPr sz="1360" b="1" spc="4" dirty="0">
                <a:solidFill>
                  <a:srgbClr val="FF0000"/>
                </a:solidFill>
                <a:latin typeface="Calibri"/>
                <a:cs typeface="Calibri"/>
              </a:rPr>
              <a:t>feature</a:t>
            </a:r>
            <a:r>
              <a:rPr sz="1360" b="1" spc="27" dirty="0">
                <a:solidFill>
                  <a:srgbClr val="FF0000"/>
                </a:solidFill>
                <a:latin typeface="Calibri"/>
                <a:cs typeface="Calibri"/>
              </a:rPr>
              <a:t> </a:t>
            </a:r>
            <a:r>
              <a:rPr sz="1360" b="1" spc="9" dirty="0">
                <a:solidFill>
                  <a:srgbClr val="FF0000"/>
                </a:solidFill>
                <a:latin typeface="Calibri"/>
                <a:cs typeface="Calibri"/>
              </a:rPr>
              <a:t>selection	</a:t>
            </a:r>
            <a:r>
              <a:rPr sz="1360" b="1" spc="4" dirty="0">
                <a:solidFill>
                  <a:srgbClr val="FF0000"/>
                </a:solidFill>
                <a:latin typeface="Calibri"/>
                <a:cs typeface="Calibri"/>
              </a:rPr>
              <a:t>scaling / regression  </a:t>
            </a:r>
            <a:r>
              <a:rPr sz="1360" spc="4" dirty="0">
                <a:latin typeface="Calibri"/>
                <a:cs typeface="Calibri"/>
              </a:rPr>
              <a:t>data</a:t>
            </a:r>
            <a:r>
              <a:rPr sz="1360" spc="27" dirty="0">
                <a:latin typeface="Calibri"/>
                <a:cs typeface="Calibri"/>
              </a:rPr>
              <a:t> </a:t>
            </a:r>
            <a:r>
              <a:rPr sz="1360" spc="4" dirty="0">
                <a:latin typeface="Calibri"/>
                <a:cs typeface="Calibri"/>
              </a:rPr>
              <a:t>integration</a:t>
            </a:r>
            <a:endParaRPr sz="1360" dirty="0">
              <a:latin typeface="Calibri"/>
              <a:cs typeface="Calibri"/>
            </a:endParaRPr>
          </a:p>
          <a:p>
            <a:pPr>
              <a:spcBef>
                <a:spcPts val="37"/>
              </a:spcBef>
            </a:pPr>
            <a:endParaRPr sz="1768" dirty="0">
              <a:latin typeface="Calibri"/>
              <a:cs typeface="Calibri"/>
            </a:endParaRPr>
          </a:p>
          <a:p>
            <a:pPr marL="1817276"/>
            <a:r>
              <a:rPr sz="1360" spc="13" dirty="0">
                <a:latin typeface="Calibri"/>
                <a:cs typeface="Calibri"/>
              </a:rPr>
              <a:t>noise</a:t>
            </a:r>
            <a:r>
              <a:rPr sz="1360" spc="9" dirty="0">
                <a:latin typeface="Calibri"/>
                <a:cs typeface="Calibri"/>
              </a:rPr>
              <a:t> filtering</a:t>
            </a:r>
            <a:endParaRPr sz="1360" dirty="0">
              <a:latin typeface="Calibri"/>
              <a:cs typeface="Calibri"/>
            </a:endParaRPr>
          </a:p>
          <a:p>
            <a:pPr marL="920154" marR="445681" indent="-149712">
              <a:lnSpc>
                <a:spcPct val="234700"/>
              </a:lnSpc>
              <a:spcBef>
                <a:spcPts val="45"/>
              </a:spcBef>
              <a:tabLst>
                <a:tab pos="2596931" algn="l"/>
              </a:tabLst>
            </a:pPr>
            <a:r>
              <a:rPr sz="2040" spc="27" baseline="1851" dirty="0">
                <a:latin typeface="Calibri"/>
                <a:cs typeface="Calibri"/>
              </a:rPr>
              <a:t>g</a:t>
            </a:r>
            <a:r>
              <a:rPr sz="2040" spc="-27" baseline="1851" dirty="0">
                <a:latin typeface="Calibri"/>
                <a:cs typeface="Calibri"/>
              </a:rPr>
              <a:t>r</a:t>
            </a:r>
            <a:r>
              <a:rPr sz="2040" spc="27" baseline="1851" dirty="0">
                <a:latin typeface="Calibri"/>
                <a:cs typeface="Calibri"/>
              </a:rPr>
              <a:t>a</a:t>
            </a:r>
            <a:r>
              <a:rPr sz="2040" spc="33" baseline="1851" dirty="0">
                <a:latin typeface="Calibri"/>
                <a:cs typeface="Calibri"/>
              </a:rPr>
              <a:t>p</a:t>
            </a:r>
            <a:r>
              <a:rPr sz="2040" baseline="1851" dirty="0">
                <a:latin typeface="Calibri"/>
                <a:cs typeface="Calibri"/>
              </a:rPr>
              <a:t>h</a:t>
            </a:r>
            <a:r>
              <a:rPr sz="2040" spc="54" baseline="1851" dirty="0">
                <a:latin typeface="Calibri"/>
                <a:cs typeface="Calibri"/>
              </a:rPr>
              <a:t> </a:t>
            </a:r>
            <a:r>
              <a:rPr sz="2040" spc="7" baseline="1851" dirty="0">
                <a:latin typeface="Calibri"/>
                <a:cs typeface="Calibri"/>
              </a:rPr>
              <a:t>c</a:t>
            </a:r>
            <a:r>
              <a:rPr sz="2040" spc="33" baseline="1851" dirty="0">
                <a:latin typeface="Calibri"/>
                <a:cs typeface="Calibri"/>
              </a:rPr>
              <a:t>on</a:t>
            </a:r>
            <a:r>
              <a:rPr sz="2040" spc="-7" baseline="1851" dirty="0">
                <a:latin typeface="Calibri"/>
                <a:cs typeface="Calibri"/>
              </a:rPr>
              <a:t>s</a:t>
            </a:r>
            <a:r>
              <a:rPr sz="2040" spc="13" baseline="1851" dirty="0">
                <a:latin typeface="Calibri"/>
                <a:cs typeface="Calibri"/>
              </a:rPr>
              <a:t>tr</a:t>
            </a:r>
            <a:r>
              <a:rPr sz="2040" spc="33" baseline="1851" dirty="0">
                <a:latin typeface="Calibri"/>
                <a:cs typeface="Calibri"/>
              </a:rPr>
              <a:t>u</a:t>
            </a:r>
            <a:r>
              <a:rPr sz="2040" spc="27" baseline="1851" dirty="0">
                <a:latin typeface="Calibri"/>
                <a:cs typeface="Calibri"/>
              </a:rPr>
              <a:t>c</a:t>
            </a:r>
            <a:r>
              <a:rPr sz="2040" spc="13" baseline="1851" dirty="0">
                <a:latin typeface="Calibri"/>
                <a:cs typeface="Calibri"/>
              </a:rPr>
              <a:t>t</a:t>
            </a:r>
            <a:r>
              <a:rPr sz="2040" spc="7" baseline="1851" dirty="0">
                <a:latin typeface="Calibri"/>
                <a:cs typeface="Calibri"/>
              </a:rPr>
              <a:t>i</a:t>
            </a:r>
            <a:r>
              <a:rPr sz="2040" spc="33" baseline="1851" dirty="0">
                <a:latin typeface="Calibri"/>
                <a:cs typeface="Calibri"/>
              </a:rPr>
              <a:t>o</a:t>
            </a:r>
            <a:r>
              <a:rPr sz="2040" baseline="1851" dirty="0">
                <a:latin typeface="Calibri"/>
                <a:cs typeface="Calibri"/>
              </a:rPr>
              <a:t>n	</a:t>
            </a:r>
            <a:r>
              <a:rPr sz="1360" spc="18" dirty="0">
                <a:latin typeface="Calibri"/>
                <a:cs typeface="Calibri"/>
              </a:rPr>
              <a:t>v</a:t>
            </a:r>
            <a:r>
              <a:rPr sz="1360" spc="9" dirty="0">
                <a:latin typeface="Calibri"/>
                <a:cs typeface="Calibri"/>
              </a:rPr>
              <a:t>is</a:t>
            </a:r>
            <a:r>
              <a:rPr sz="1360" spc="22" dirty="0">
                <a:latin typeface="Calibri"/>
                <a:cs typeface="Calibri"/>
              </a:rPr>
              <a:t>u</a:t>
            </a:r>
            <a:r>
              <a:rPr sz="1360" spc="18" dirty="0">
                <a:latin typeface="Calibri"/>
                <a:cs typeface="Calibri"/>
              </a:rPr>
              <a:t>a</a:t>
            </a:r>
            <a:r>
              <a:rPr sz="1360" spc="9" dirty="0">
                <a:latin typeface="Calibri"/>
                <a:cs typeface="Calibri"/>
              </a:rPr>
              <a:t>li</a:t>
            </a:r>
            <a:r>
              <a:rPr sz="1360" spc="-9" dirty="0">
                <a:latin typeface="Calibri"/>
                <a:cs typeface="Calibri"/>
              </a:rPr>
              <a:t>z</a:t>
            </a:r>
            <a:r>
              <a:rPr sz="1360" spc="4" dirty="0">
                <a:latin typeface="Calibri"/>
                <a:cs typeface="Calibri"/>
              </a:rPr>
              <a:t>a</a:t>
            </a:r>
            <a:r>
              <a:rPr sz="1360" spc="9" dirty="0">
                <a:latin typeface="Calibri"/>
                <a:cs typeface="Calibri"/>
              </a:rPr>
              <a:t>ti</a:t>
            </a:r>
            <a:r>
              <a:rPr sz="1360" spc="22" dirty="0">
                <a:latin typeface="Calibri"/>
                <a:cs typeface="Calibri"/>
              </a:rPr>
              <a:t>o</a:t>
            </a:r>
            <a:r>
              <a:rPr sz="1360" dirty="0">
                <a:latin typeface="Calibri"/>
                <a:cs typeface="Calibri"/>
              </a:rPr>
              <a:t>n  </a:t>
            </a:r>
            <a:r>
              <a:rPr sz="1360" spc="9" dirty="0">
                <a:latin typeface="Calibri"/>
                <a:cs typeface="Calibri"/>
              </a:rPr>
              <a:t>cell</a:t>
            </a:r>
            <a:r>
              <a:rPr sz="1360" spc="13" dirty="0">
                <a:latin typeface="Calibri"/>
                <a:cs typeface="Calibri"/>
              </a:rPr>
              <a:t> </a:t>
            </a:r>
            <a:r>
              <a:rPr sz="1360" spc="9" dirty="0">
                <a:latin typeface="Calibri"/>
                <a:cs typeface="Calibri"/>
              </a:rPr>
              <a:t>clustering</a:t>
            </a:r>
            <a:endParaRPr sz="1360" dirty="0">
              <a:latin typeface="Calibri"/>
              <a:cs typeface="Calibri"/>
            </a:endParaRPr>
          </a:p>
          <a:p>
            <a:pPr marL="11516" marR="1265068" indent="97889">
              <a:lnSpc>
                <a:spcPct val="234700"/>
              </a:lnSpc>
              <a:tabLst>
                <a:tab pos="1580615" algn="l"/>
                <a:tab pos="1624378" algn="l"/>
              </a:tabLst>
            </a:pPr>
            <a:r>
              <a:rPr sz="1360" spc="-13" dirty="0">
                <a:latin typeface="Calibri"/>
                <a:cs typeface="Calibri"/>
              </a:rPr>
              <a:t>diff.</a:t>
            </a:r>
            <a:r>
              <a:rPr sz="1360" spc="27" dirty="0">
                <a:latin typeface="Calibri"/>
                <a:cs typeface="Calibri"/>
              </a:rPr>
              <a:t> </a:t>
            </a:r>
            <a:r>
              <a:rPr sz="1360" spc="9" dirty="0">
                <a:latin typeface="Calibri"/>
                <a:cs typeface="Calibri"/>
              </a:rPr>
              <a:t>expression		cell ordering </a:t>
            </a:r>
            <a:r>
              <a:rPr sz="1360" spc="13" dirty="0">
                <a:latin typeface="Calibri"/>
                <a:cs typeface="Calibri"/>
              </a:rPr>
              <a:t> </a:t>
            </a:r>
            <a:r>
              <a:rPr sz="1360" spc="9" dirty="0">
                <a:latin typeface="Calibri"/>
                <a:cs typeface="Calibri"/>
              </a:rPr>
              <a:t>cell</a:t>
            </a:r>
            <a:r>
              <a:rPr sz="1360" spc="18" dirty="0">
                <a:latin typeface="Calibri"/>
                <a:cs typeface="Calibri"/>
              </a:rPr>
              <a:t> </a:t>
            </a:r>
            <a:r>
              <a:rPr sz="1360" spc="9" dirty="0">
                <a:latin typeface="Calibri"/>
                <a:cs typeface="Calibri"/>
              </a:rPr>
              <a:t>identification	</a:t>
            </a:r>
            <a:r>
              <a:rPr sz="1360" spc="-13" dirty="0">
                <a:latin typeface="Calibri"/>
                <a:cs typeface="Calibri"/>
              </a:rPr>
              <a:t>diff.</a:t>
            </a:r>
            <a:r>
              <a:rPr sz="1360" spc="-27" dirty="0">
                <a:latin typeface="Calibri"/>
                <a:cs typeface="Calibri"/>
              </a:rPr>
              <a:t> </a:t>
            </a:r>
            <a:r>
              <a:rPr sz="1360" spc="9" dirty="0">
                <a:latin typeface="Calibri"/>
                <a:cs typeface="Calibri"/>
              </a:rPr>
              <a:t>expression</a:t>
            </a:r>
            <a:endParaRPr sz="1360" dirty="0">
              <a:latin typeface="Calibri"/>
              <a:cs typeface="Calibri"/>
            </a:endParaRPr>
          </a:p>
        </p:txBody>
      </p:sp>
      <p:pic>
        <p:nvPicPr>
          <p:cNvPr id="8" name="object 8"/>
          <p:cNvPicPr/>
          <p:nvPr/>
        </p:nvPicPr>
        <p:blipFill>
          <a:blip r:embed="rId2" cstate="print"/>
          <a:stretch>
            <a:fillRect/>
          </a:stretch>
        </p:blipFill>
        <p:spPr>
          <a:xfrm>
            <a:off x="5929960" y="5449236"/>
            <a:ext cx="89071" cy="224402"/>
          </a:xfrm>
          <a:prstGeom prst="rect">
            <a:avLst/>
          </a:prstGeom>
        </p:spPr>
      </p:pic>
      <p:sp>
        <p:nvSpPr>
          <p:cNvPr id="9" name="object 9"/>
          <p:cNvSpPr/>
          <p:nvPr/>
        </p:nvSpPr>
        <p:spPr>
          <a:xfrm>
            <a:off x="5971681" y="2514721"/>
            <a:ext cx="480233" cy="234933"/>
          </a:xfrm>
          <a:custGeom>
            <a:avLst/>
            <a:gdLst/>
            <a:ahLst/>
            <a:cxnLst/>
            <a:rect l="l" t="t" r="r" b="b"/>
            <a:pathLst>
              <a:path w="529589" h="259080">
                <a:moveTo>
                  <a:pt x="259080" y="23152"/>
                </a:moveTo>
                <a:lnTo>
                  <a:pt x="235927" y="0"/>
                </a:lnTo>
                <a:lnTo>
                  <a:pt x="57886" y="178028"/>
                </a:lnTo>
                <a:lnTo>
                  <a:pt x="34734" y="154876"/>
                </a:lnTo>
                <a:lnTo>
                  <a:pt x="0" y="259041"/>
                </a:lnTo>
                <a:lnTo>
                  <a:pt x="104190" y="224320"/>
                </a:lnTo>
                <a:lnTo>
                  <a:pt x="92608" y="212750"/>
                </a:lnTo>
                <a:lnTo>
                  <a:pt x="81038" y="201180"/>
                </a:lnTo>
                <a:lnTo>
                  <a:pt x="259080" y="23152"/>
                </a:lnTo>
                <a:close/>
              </a:path>
              <a:path w="529589" h="259080">
                <a:moveTo>
                  <a:pt x="529437" y="259041"/>
                </a:moveTo>
                <a:lnTo>
                  <a:pt x="514007" y="212750"/>
                </a:lnTo>
                <a:lnTo>
                  <a:pt x="494715" y="154876"/>
                </a:lnTo>
                <a:lnTo>
                  <a:pt x="471563" y="178028"/>
                </a:lnTo>
                <a:lnTo>
                  <a:pt x="293522" y="0"/>
                </a:lnTo>
                <a:lnTo>
                  <a:pt x="270370" y="23152"/>
                </a:lnTo>
                <a:lnTo>
                  <a:pt x="448411" y="201180"/>
                </a:lnTo>
                <a:lnTo>
                  <a:pt x="425259" y="224320"/>
                </a:lnTo>
                <a:lnTo>
                  <a:pt x="529437" y="259041"/>
                </a:lnTo>
                <a:close/>
              </a:path>
            </a:pathLst>
          </a:custGeom>
          <a:solidFill>
            <a:srgbClr val="000000"/>
          </a:solidFill>
        </p:spPr>
        <p:txBody>
          <a:bodyPr wrap="square" lIns="0" tIns="0" rIns="0" bIns="0" rtlCol="0"/>
          <a:lstStyle/>
          <a:p>
            <a:endParaRPr sz="1632"/>
          </a:p>
        </p:txBody>
      </p:sp>
      <p:sp>
        <p:nvSpPr>
          <p:cNvPr id="10" name="object 10"/>
          <p:cNvSpPr/>
          <p:nvPr/>
        </p:nvSpPr>
        <p:spPr>
          <a:xfrm>
            <a:off x="5957689" y="3001069"/>
            <a:ext cx="488870" cy="234933"/>
          </a:xfrm>
          <a:custGeom>
            <a:avLst/>
            <a:gdLst/>
            <a:ahLst/>
            <a:cxnLst/>
            <a:rect l="l" t="t" r="r" b="b"/>
            <a:pathLst>
              <a:path w="539114" h="259079">
                <a:moveTo>
                  <a:pt x="259080" y="259041"/>
                </a:moveTo>
                <a:lnTo>
                  <a:pt x="243636" y="212737"/>
                </a:lnTo>
                <a:lnTo>
                  <a:pt x="224345" y="154863"/>
                </a:lnTo>
                <a:lnTo>
                  <a:pt x="201193" y="178015"/>
                </a:lnTo>
                <a:lnTo>
                  <a:pt x="23152" y="0"/>
                </a:lnTo>
                <a:lnTo>
                  <a:pt x="0" y="23152"/>
                </a:lnTo>
                <a:lnTo>
                  <a:pt x="178041" y="201168"/>
                </a:lnTo>
                <a:lnTo>
                  <a:pt x="154889" y="224320"/>
                </a:lnTo>
                <a:lnTo>
                  <a:pt x="259080" y="259041"/>
                </a:lnTo>
                <a:close/>
              </a:path>
              <a:path w="539114" h="259079">
                <a:moveTo>
                  <a:pt x="539013" y="23152"/>
                </a:moveTo>
                <a:lnTo>
                  <a:pt x="515861" y="0"/>
                </a:lnTo>
                <a:lnTo>
                  <a:pt x="337820" y="178015"/>
                </a:lnTo>
                <a:lnTo>
                  <a:pt x="314667" y="154863"/>
                </a:lnTo>
                <a:lnTo>
                  <a:pt x="279946" y="259041"/>
                </a:lnTo>
                <a:lnTo>
                  <a:pt x="384124" y="224320"/>
                </a:lnTo>
                <a:lnTo>
                  <a:pt x="372541" y="212737"/>
                </a:lnTo>
                <a:lnTo>
                  <a:pt x="360972" y="201168"/>
                </a:lnTo>
                <a:lnTo>
                  <a:pt x="539013" y="23152"/>
                </a:lnTo>
                <a:close/>
              </a:path>
            </a:pathLst>
          </a:custGeom>
          <a:solidFill>
            <a:srgbClr val="000000"/>
          </a:solidFill>
        </p:spPr>
        <p:txBody>
          <a:bodyPr wrap="square" lIns="0" tIns="0" rIns="0" bIns="0" rtlCol="0"/>
          <a:lstStyle/>
          <a:p>
            <a:endParaRPr sz="1632"/>
          </a:p>
        </p:txBody>
      </p:sp>
      <p:sp>
        <p:nvSpPr>
          <p:cNvPr id="11" name="object 11"/>
          <p:cNvSpPr/>
          <p:nvPr/>
        </p:nvSpPr>
        <p:spPr>
          <a:xfrm>
            <a:off x="5968191" y="3975424"/>
            <a:ext cx="480233" cy="234933"/>
          </a:xfrm>
          <a:custGeom>
            <a:avLst/>
            <a:gdLst/>
            <a:ahLst/>
            <a:cxnLst/>
            <a:rect l="l" t="t" r="r" b="b"/>
            <a:pathLst>
              <a:path w="529589" h="259079">
                <a:moveTo>
                  <a:pt x="259067" y="23139"/>
                </a:moveTo>
                <a:lnTo>
                  <a:pt x="235915" y="0"/>
                </a:lnTo>
                <a:lnTo>
                  <a:pt x="57873" y="178015"/>
                </a:lnTo>
                <a:lnTo>
                  <a:pt x="34721" y="154863"/>
                </a:lnTo>
                <a:lnTo>
                  <a:pt x="0" y="259041"/>
                </a:lnTo>
                <a:lnTo>
                  <a:pt x="104178" y="224307"/>
                </a:lnTo>
                <a:lnTo>
                  <a:pt x="92608" y="212737"/>
                </a:lnTo>
                <a:lnTo>
                  <a:pt x="81026" y="201168"/>
                </a:lnTo>
                <a:lnTo>
                  <a:pt x="259067" y="23139"/>
                </a:lnTo>
                <a:close/>
              </a:path>
              <a:path w="529589" h="259079">
                <a:moveTo>
                  <a:pt x="529437" y="259041"/>
                </a:moveTo>
                <a:lnTo>
                  <a:pt x="513994" y="212737"/>
                </a:lnTo>
                <a:lnTo>
                  <a:pt x="494703" y="154863"/>
                </a:lnTo>
                <a:lnTo>
                  <a:pt x="471551" y="178015"/>
                </a:lnTo>
                <a:lnTo>
                  <a:pt x="293509" y="0"/>
                </a:lnTo>
                <a:lnTo>
                  <a:pt x="270357" y="23139"/>
                </a:lnTo>
                <a:lnTo>
                  <a:pt x="448398" y="201168"/>
                </a:lnTo>
                <a:lnTo>
                  <a:pt x="425246" y="224307"/>
                </a:lnTo>
                <a:lnTo>
                  <a:pt x="529437" y="259041"/>
                </a:lnTo>
                <a:close/>
              </a:path>
            </a:pathLst>
          </a:custGeom>
          <a:solidFill>
            <a:srgbClr val="000000"/>
          </a:solidFill>
        </p:spPr>
        <p:txBody>
          <a:bodyPr wrap="square" lIns="0" tIns="0" rIns="0" bIns="0" rtlCol="0"/>
          <a:lstStyle/>
          <a:p>
            <a:endParaRPr sz="1632"/>
          </a:p>
        </p:txBody>
      </p:sp>
      <p:sp>
        <p:nvSpPr>
          <p:cNvPr id="12" name="object 12"/>
          <p:cNvSpPr/>
          <p:nvPr/>
        </p:nvSpPr>
        <p:spPr>
          <a:xfrm>
            <a:off x="5050095" y="4949168"/>
            <a:ext cx="480233" cy="234933"/>
          </a:xfrm>
          <a:custGeom>
            <a:avLst/>
            <a:gdLst/>
            <a:ahLst/>
            <a:cxnLst/>
            <a:rect l="l" t="t" r="r" b="b"/>
            <a:pathLst>
              <a:path w="529589" h="259079">
                <a:moveTo>
                  <a:pt x="259067" y="23152"/>
                </a:moveTo>
                <a:lnTo>
                  <a:pt x="235915" y="0"/>
                </a:lnTo>
                <a:lnTo>
                  <a:pt x="57873" y="178028"/>
                </a:lnTo>
                <a:lnTo>
                  <a:pt x="34721" y="154876"/>
                </a:lnTo>
                <a:lnTo>
                  <a:pt x="0" y="259041"/>
                </a:lnTo>
                <a:lnTo>
                  <a:pt x="104178" y="224320"/>
                </a:lnTo>
                <a:lnTo>
                  <a:pt x="92595" y="212750"/>
                </a:lnTo>
                <a:lnTo>
                  <a:pt x="81026" y="201180"/>
                </a:lnTo>
                <a:lnTo>
                  <a:pt x="259067" y="23152"/>
                </a:lnTo>
                <a:close/>
              </a:path>
              <a:path w="529589" h="259079">
                <a:moveTo>
                  <a:pt x="529437" y="259041"/>
                </a:moveTo>
                <a:lnTo>
                  <a:pt x="513994" y="212750"/>
                </a:lnTo>
                <a:lnTo>
                  <a:pt x="494703" y="154876"/>
                </a:lnTo>
                <a:lnTo>
                  <a:pt x="471551" y="178028"/>
                </a:lnTo>
                <a:lnTo>
                  <a:pt x="293509" y="0"/>
                </a:lnTo>
                <a:lnTo>
                  <a:pt x="270357" y="23152"/>
                </a:lnTo>
                <a:lnTo>
                  <a:pt x="448398" y="201168"/>
                </a:lnTo>
                <a:lnTo>
                  <a:pt x="425246" y="224320"/>
                </a:lnTo>
                <a:lnTo>
                  <a:pt x="529437" y="259041"/>
                </a:lnTo>
                <a:close/>
              </a:path>
            </a:pathLst>
          </a:custGeom>
          <a:solidFill>
            <a:srgbClr val="000000"/>
          </a:solidFill>
        </p:spPr>
        <p:txBody>
          <a:bodyPr wrap="square" lIns="0" tIns="0" rIns="0" bIns="0" rtlCol="0"/>
          <a:lstStyle/>
          <a:p>
            <a:endParaRPr sz="1632"/>
          </a:p>
        </p:txBody>
      </p:sp>
      <p:sp>
        <p:nvSpPr>
          <p:cNvPr id="16" name="object 16"/>
          <p:cNvSpPr txBox="1">
            <a:spLocks noGrp="1"/>
          </p:cNvSpPr>
          <p:nvPr>
            <p:ph type="title"/>
          </p:nvPr>
        </p:nvSpPr>
        <p:spPr>
          <a:xfrm>
            <a:off x="2828636" y="421610"/>
            <a:ext cx="6853748" cy="473231"/>
          </a:xfrm>
          <a:prstGeom prst="rect">
            <a:avLst/>
          </a:prstGeom>
        </p:spPr>
        <p:txBody>
          <a:bodyPr vert="horz" wrap="square" lIns="0" tIns="11517" rIns="0" bIns="0" rtlCol="0" anchor="ctr">
            <a:spAutoFit/>
          </a:bodyPr>
          <a:lstStyle/>
          <a:p>
            <a:pPr marL="11516">
              <a:spcBef>
                <a:spcPts val="91"/>
              </a:spcBef>
            </a:pPr>
            <a:r>
              <a:rPr sz="3333" spc="-18" dirty="0"/>
              <a:t>scRNA-seq</a:t>
            </a:r>
            <a:r>
              <a:rPr sz="3333" spc="-68" dirty="0"/>
              <a:t> </a:t>
            </a:r>
            <a:r>
              <a:rPr sz="3333" spc="-18" dirty="0"/>
              <a:t>analysis</a:t>
            </a:r>
            <a:r>
              <a:rPr sz="3333" spc="-59" dirty="0"/>
              <a:t> </a:t>
            </a:r>
            <a:r>
              <a:rPr sz="3333" spc="-18" dirty="0"/>
              <a:t>workflow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37005" y="1506823"/>
            <a:ext cx="6268745" cy="319406"/>
          </a:xfrm>
          <a:prstGeom prst="rect">
            <a:avLst/>
          </a:prstGeom>
        </p:spPr>
        <p:txBody>
          <a:bodyPr vert="horz" wrap="square" lIns="0" tIns="11517" rIns="0" bIns="0" rtlCol="0">
            <a:spAutoFit/>
          </a:bodyPr>
          <a:lstStyle/>
          <a:p>
            <a:pPr marL="11516">
              <a:spcBef>
                <a:spcPts val="91"/>
              </a:spcBef>
            </a:pPr>
            <a:r>
              <a:rPr sz="2000" spc="41" dirty="0">
                <a:solidFill>
                  <a:srgbClr val="333333"/>
                </a:solidFill>
                <a:cs typeface="Arial MT"/>
              </a:rPr>
              <a:t>Not</a:t>
            </a:r>
            <a:r>
              <a:rPr sz="2000" spc="13" dirty="0">
                <a:solidFill>
                  <a:srgbClr val="333333"/>
                </a:solidFill>
                <a:cs typeface="Arial MT"/>
              </a:rPr>
              <a:t> </a:t>
            </a:r>
            <a:r>
              <a:rPr sz="2000" dirty="0">
                <a:solidFill>
                  <a:srgbClr val="333333"/>
                </a:solidFill>
                <a:cs typeface="Arial MT"/>
              </a:rPr>
              <a:t>all</a:t>
            </a:r>
            <a:r>
              <a:rPr sz="2000" spc="18" dirty="0">
                <a:solidFill>
                  <a:srgbClr val="333333"/>
                </a:solidFill>
                <a:cs typeface="Arial MT"/>
              </a:rPr>
              <a:t> </a:t>
            </a:r>
            <a:r>
              <a:rPr sz="2000" spc="9" dirty="0">
                <a:solidFill>
                  <a:srgbClr val="333333"/>
                </a:solidFill>
                <a:cs typeface="Arial MT"/>
              </a:rPr>
              <a:t>genes</a:t>
            </a:r>
            <a:r>
              <a:rPr sz="2000" spc="32" dirty="0">
                <a:solidFill>
                  <a:srgbClr val="333333"/>
                </a:solidFill>
                <a:cs typeface="Arial MT"/>
              </a:rPr>
              <a:t> </a:t>
            </a:r>
            <a:r>
              <a:rPr sz="2000" spc="-18" dirty="0">
                <a:solidFill>
                  <a:srgbClr val="333333"/>
                </a:solidFill>
                <a:cs typeface="Arial MT"/>
              </a:rPr>
              <a:t>are</a:t>
            </a:r>
            <a:r>
              <a:rPr sz="2000" spc="27" dirty="0">
                <a:solidFill>
                  <a:srgbClr val="333333"/>
                </a:solidFill>
                <a:cs typeface="Arial MT"/>
              </a:rPr>
              <a:t> </a:t>
            </a:r>
            <a:r>
              <a:rPr sz="2000" spc="37" dirty="0">
                <a:solidFill>
                  <a:srgbClr val="333333"/>
                </a:solidFill>
                <a:cs typeface="Arial MT"/>
              </a:rPr>
              <a:t>important</a:t>
            </a:r>
            <a:r>
              <a:rPr sz="2000" spc="18" dirty="0">
                <a:solidFill>
                  <a:srgbClr val="333333"/>
                </a:solidFill>
                <a:cs typeface="Arial MT"/>
              </a:rPr>
              <a:t> </a:t>
            </a:r>
            <a:r>
              <a:rPr sz="2000" spc="41" dirty="0">
                <a:solidFill>
                  <a:srgbClr val="333333"/>
                </a:solidFill>
                <a:cs typeface="Arial MT"/>
              </a:rPr>
              <a:t>to</a:t>
            </a:r>
            <a:r>
              <a:rPr sz="2000" spc="37" dirty="0">
                <a:solidFill>
                  <a:srgbClr val="333333"/>
                </a:solidFill>
                <a:cs typeface="Arial MT"/>
              </a:rPr>
              <a:t> </a:t>
            </a:r>
            <a:r>
              <a:rPr sz="2000" spc="13" dirty="0">
                <a:solidFill>
                  <a:srgbClr val="333333"/>
                </a:solidFill>
                <a:cs typeface="Arial MT"/>
              </a:rPr>
              <a:t>define</a:t>
            </a:r>
            <a:r>
              <a:rPr sz="2000" spc="27" dirty="0">
                <a:solidFill>
                  <a:srgbClr val="333333"/>
                </a:solidFill>
                <a:cs typeface="Arial MT"/>
              </a:rPr>
              <a:t> </a:t>
            </a:r>
            <a:r>
              <a:rPr sz="2000" spc="22" dirty="0">
                <a:solidFill>
                  <a:srgbClr val="333333"/>
                </a:solidFill>
                <a:cs typeface="Arial MT"/>
              </a:rPr>
              <a:t>you</a:t>
            </a:r>
            <a:r>
              <a:rPr sz="2000" spc="32" dirty="0">
                <a:solidFill>
                  <a:srgbClr val="333333"/>
                </a:solidFill>
                <a:cs typeface="Arial MT"/>
              </a:rPr>
              <a:t> </a:t>
            </a:r>
            <a:r>
              <a:rPr sz="2000" spc="13" dirty="0">
                <a:solidFill>
                  <a:srgbClr val="333333"/>
                </a:solidFill>
                <a:cs typeface="Arial MT"/>
              </a:rPr>
              <a:t>cell</a:t>
            </a:r>
            <a:r>
              <a:rPr sz="2000" spc="18" dirty="0">
                <a:solidFill>
                  <a:srgbClr val="333333"/>
                </a:solidFill>
                <a:cs typeface="Arial MT"/>
              </a:rPr>
              <a:t> </a:t>
            </a:r>
            <a:r>
              <a:rPr sz="2000" spc="27" dirty="0">
                <a:solidFill>
                  <a:srgbClr val="333333"/>
                </a:solidFill>
                <a:cs typeface="Arial MT"/>
              </a:rPr>
              <a:t>types</a:t>
            </a:r>
            <a:endParaRPr sz="2000" dirty="0">
              <a:cs typeface="Arial MT"/>
            </a:endParaRPr>
          </a:p>
        </p:txBody>
      </p:sp>
      <p:grpSp>
        <p:nvGrpSpPr>
          <p:cNvPr id="18" name="Group 17">
            <a:extLst>
              <a:ext uri="{FF2B5EF4-FFF2-40B4-BE49-F238E27FC236}">
                <a16:creationId xmlns:a16="http://schemas.microsoft.com/office/drawing/2014/main" id="{39A1F396-3DB6-3581-A7C0-C000127E81BD}"/>
              </a:ext>
            </a:extLst>
          </p:cNvPr>
          <p:cNvGrpSpPr/>
          <p:nvPr/>
        </p:nvGrpSpPr>
        <p:grpSpPr>
          <a:xfrm>
            <a:off x="2047734" y="3419903"/>
            <a:ext cx="7447695" cy="2909403"/>
            <a:chOff x="2457281" y="2889439"/>
            <a:chExt cx="8937234" cy="3491283"/>
          </a:xfrm>
        </p:grpSpPr>
        <p:pic>
          <p:nvPicPr>
            <p:cNvPr id="2" name="object 2"/>
            <p:cNvPicPr/>
            <p:nvPr/>
          </p:nvPicPr>
          <p:blipFill>
            <a:blip r:embed="rId3" cstate="print"/>
            <a:stretch>
              <a:fillRect/>
            </a:stretch>
          </p:blipFill>
          <p:spPr>
            <a:xfrm>
              <a:off x="2457281" y="4156070"/>
              <a:ext cx="4167647" cy="2157383"/>
            </a:xfrm>
            <a:prstGeom prst="rect">
              <a:avLst/>
            </a:prstGeom>
          </p:spPr>
        </p:pic>
        <p:sp>
          <p:nvSpPr>
            <p:cNvPr id="4" name="object 4"/>
            <p:cNvSpPr txBox="1"/>
            <p:nvPr/>
          </p:nvSpPr>
          <p:spPr>
            <a:xfrm>
              <a:off x="3187603" y="3051957"/>
              <a:ext cx="676472" cy="265102"/>
            </a:xfrm>
            <a:prstGeom prst="rect">
              <a:avLst/>
            </a:prstGeom>
          </p:spPr>
          <p:txBody>
            <a:bodyPr vert="horz" wrap="square" lIns="0" tIns="11517" rIns="0" bIns="0" rtlCol="0">
              <a:spAutoFit/>
            </a:bodyPr>
            <a:lstStyle/>
            <a:p>
              <a:pPr marL="11516">
                <a:spcBef>
                  <a:spcPts val="91"/>
                </a:spcBef>
              </a:pPr>
              <a:r>
                <a:rPr sz="1360" spc="4" dirty="0">
                  <a:solidFill>
                    <a:srgbClr val="FF0000"/>
                  </a:solidFill>
                  <a:latin typeface="Cambria Math"/>
                  <a:cs typeface="Cambria Math"/>
                </a:rPr>
                <a:t>𝐻𝑉𝐺</a:t>
              </a:r>
              <a:r>
                <a:rPr sz="1360" spc="113" dirty="0">
                  <a:solidFill>
                    <a:srgbClr val="FF0000"/>
                  </a:solidFill>
                  <a:latin typeface="Cambria Math"/>
                  <a:cs typeface="Cambria Math"/>
                </a:rPr>
                <a:t> </a:t>
              </a:r>
              <a:r>
                <a:rPr sz="1360" dirty="0">
                  <a:latin typeface="Cambria Math"/>
                  <a:cs typeface="Cambria Math"/>
                </a:rPr>
                <a:t>=</a:t>
              </a:r>
              <a:endParaRPr sz="1360">
                <a:latin typeface="Cambria Math"/>
                <a:cs typeface="Cambria Math"/>
              </a:endParaRPr>
            </a:p>
          </p:txBody>
        </p:sp>
        <p:sp>
          <p:nvSpPr>
            <p:cNvPr id="5" name="object 5"/>
            <p:cNvSpPr/>
            <p:nvPr/>
          </p:nvSpPr>
          <p:spPr>
            <a:xfrm>
              <a:off x="3909679" y="3204483"/>
              <a:ext cx="2072947" cy="13820"/>
            </a:xfrm>
            <a:custGeom>
              <a:avLst/>
              <a:gdLst/>
              <a:ahLst/>
              <a:cxnLst/>
              <a:rect l="l" t="t" r="r" b="b"/>
              <a:pathLst>
                <a:path w="1905000" h="12700">
                  <a:moveTo>
                    <a:pt x="1905000" y="0"/>
                  </a:moveTo>
                  <a:lnTo>
                    <a:pt x="0" y="0"/>
                  </a:lnTo>
                  <a:lnTo>
                    <a:pt x="0" y="12698"/>
                  </a:lnTo>
                  <a:lnTo>
                    <a:pt x="1905000" y="12698"/>
                  </a:lnTo>
                  <a:lnTo>
                    <a:pt x="1905000" y="0"/>
                  </a:lnTo>
                  <a:close/>
                </a:path>
              </a:pathLst>
            </a:custGeom>
            <a:solidFill>
              <a:srgbClr val="000000"/>
            </a:solidFill>
          </p:spPr>
          <p:txBody>
            <a:bodyPr wrap="square" lIns="0" tIns="0" rIns="0" bIns="0" rtlCol="0"/>
            <a:lstStyle/>
            <a:p>
              <a:endParaRPr sz="1632"/>
            </a:p>
          </p:txBody>
        </p:sp>
        <p:sp>
          <p:nvSpPr>
            <p:cNvPr id="6" name="object 6"/>
            <p:cNvSpPr txBox="1"/>
            <p:nvPr/>
          </p:nvSpPr>
          <p:spPr>
            <a:xfrm>
              <a:off x="4505095" y="2889439"/>
              <a:ext cx="874784" cy="265102"/>
            </a:xfrm>
            <a:prstGeom prst="rect">
              <a:avLst/>
            </a:prstGeom>
          </p:spPr>
          <p:txBody>
            <a:bodyPr vert="horz" wrap="square" lIns="0" tIns="11517" rIns="0" bIns="0" rtlCol="0">
              <a:spAutoFit/>
            </a:bodyPr>
            <a:lstStyle/>
            <a:p>
              <a:pPr marL="11516">
                <a:spcBef>
                  <a:spcPts val="91"/>
                </a:spcBef>
              </a:pPr>
              <a:r>
                <a:rPr sz="1360" spc="9" dirty="0">
                  <a:latin typeface="Cambria Math"/>
                  <a:cs typeface="Cambria Math"/>
                </a:rPr>
                <a:t>𝑣𝑎𝑟𝑖𝑎𝑛𝑐𝑒</a:t>
              </a:r>
              <a:endParaRPr sz="1360">
                <a:latin typeface="Cambria Math"/>
                <a:cs typeface="Cambria Math"/>
              </a:endParaRPr>
            </a:p>
          </p:txBody>
        </p:sp>
        <p:sp>
          <p:nvSpPr>
            <p:cNvPr id="7" name="object 7"/>
            <p:cNvSpPr txBox="1"/>
            <p:nvPr/>
          </p:nvSpPr>
          <p:spPr>
            <a:xfrm>
              <a:off x="3900654" y="3194577"/>
              <a:ext cx="2087458" cy="265102"/>
            </a:xfrm>
            <a:prstGeom prst="rect">
              <a:avLst/>
            </a:prstGeom>
          </p:spPr>
          <p:txBody>
            <a:bodyPr vert="horz" wrap="square" lIns="0" tIns="11517" rIns="0" bIns="0" rtlCol="0">
              <a:spAutoFit/>
            </a:bodyPr>
            <a:lstStyle/>
            <a:p>
              <a:pPr marL="11516">
                <a:spcBef>
                  <a:spcPts val="91"/>
                </a:spcBef>
              </a:pPr>
              <a:r>
                <a:rPr sz="1360" spc="18" dirty="0">
                  <a:latin typeface="Cambria Math"/>
                  <a:cs typeface="Cambria Math"/>
                </a:rPr>
                <a:t>log(𝑚𝑒𝑎𝑛𝐸𝑥𝑝𝑟𝑒𝑠𝑠𝑖𝑜𝑛)</a:t>
              </a:r>
              <a:endParaRPr sz="1360">
                <a:latin typeface="Cambria Math"/>
                <a:cs typeface="Cambria Math"/>
              </a:endParaRPr>
            </a:p>
          </p:txBody>
        </p:sp>
        <p:sp>
          <p:nvSpPr>
            <p:cNvPr id="8" name="object 8"/>
            <p:cNvSpPr/>
            <p:nvPr/>
          </p:nvSpPr>
          <p:spPr>
            <a:xfrm>
              <a:off x="9186214" y="3243272"/>
              <a:ext cx="2072947" cy="13820"/>
            </a:xfrm>
            <a:custGeom>
              <a:avLst/>
              <a:gdLst/>
              <a:ahLst/>
              <a:cxnLst/>
              <a:rect l="l" t="t" r="r" b="b"/>
              <a:pathLst>
                <a:path w="1905000" h="12700">
                  <a:moveTo>
                    <a:pt x="1905000" y="0"/>
                  </a:moveTo>
                  <a:lnTo>
                    <a:pt x="0" y="0"/>
                  </a:lnTo>
                  <a:lnTo>
                    <a:pt x="0" y="12698"/>
                  </a:lnTo>
                  <a:lnTo>
                    <a:pt x="1905000" y="12698"/>
                  </a:lnTo>
                  <a:lnTo>
                    <a:pt x="1905000" y="0"/>
                  </a:lnTo>
                  <a:close/>
                </a:path>
              </a:pathLst>
            </a:custGeom>
            <a:solidFill>
              <a:srgbClr val="000000"/>
            </a:solidFill>
          </p:spPr>
          <p:txBody>
            <a:bodyPr wrap="square" lIns="0" tIns="0" rIns="0" bIns="0" rtlCol="0"/>
            <a:lstStyle/>
            <a:p>
              <a:endParaRPr sz="1632"/>
            </a:p>
          </p:txBody>
        </p:sp>
        <p:sp>
          <p:nvSpPr>
            <p:cNvPr id="9" name="object 9"/>
            <p:cNvSpPr txBox="1"/>
            <p:nvPr/>
          </p:nvSpPr>
          <p:spPr>
            <a:xfrm>
              <a:off x="8464137" y="2929238"/>
              <a:ext cx="2800552" cy="446767"/>
            </a:xfrm>
            <a:prstGeom prst="rect">
              <a:avLst/>
            </a:prstGeom>
          </p:spPr>
          <p:txBody>
            <a:bodyPr vert="horz" wrap="square" lIns="0" tIns="11517" rIns="0" bIns="0" rtlCol="0">
              <a:spAutoFit/>
            </a:bodyPr>
            <a:lstStyle/>
            <a:p>
              <a:pPr marL="605182">
                <a:lnSpc>
                  <a:spcPts val="1351"/>
                </a:lnSpc>
                <a:spcBef>
                  <a:spcPts val="91"/>
                </a:spcBef>
              </a:pPr>
              <a:r>
                <a:rPr sz="1360" spc="18" dirty="0">
                  <a:latin typeface="Cambria Math"/>
                  <a:cs typeface="Cambria Math"/>
                </a:rPr>
                <a:t>log(𝑚𝑒𝑎𝑛𝐸𝑥𝑝𝑟𝑒𝑠𝑠𝑖𝑜𝑛)</a:t>
              </a:r>
              <a:endParaRPr sz="1360">
                <a:latin typeface="Cambria Math"/>
                <a:cs typeface="Cambria Math"/>
              </a:endParaRPr>
            </a:p>
            <a:p>
              <a:pPr marL="11516">
                <a:lnSpc>
                  <a:spcPts val="1351"/>
                </a:lnSpc>
              </a:pPr>
              <a:r>
                <a:rPr sz="1360" spc="4" dirty="0">
                  <a:solidFill>
                    <a:srgbClr val="FF0000"/>
                  </a:solidFill>
                  <a:latin typeface="Cambria Math"/>
                  <a:cs typeface="Cambria Math"/>
                </a:rPr>
                <a:t>𝐻𝑉𝐺</a:t>
              </a:r>
              <a:r>
                <a:rPr sz="1360" spc="132" dirty="0">
                  <a:solidFill>
                    <a:srgbClr val="FF0000"/>
                  </a:solidFill>
                  <a:latin typeface="Cambria Math"/>
                  <a:cs typeface="Cambria Math"/>
                </a:rPr>
                <a:t> </a:t>
              </a:r>
              <a:r>
                <a:rPr sz="1360" dirty="0">
                  <a:latin typeface="Cambria Math"/>
                  <a:cs typeface="Cambria Math"/>
                </a:rPr>
                <a:t>=</a:t>
              </a:r>
              <a:endParaRPr sz="1360">
                <a:latin typeface="Cambria Math"/>
                <a:cs typeface="Cambria Math"/>
              </a:endParaRPr>
            </a:p>
          </p:txBody>
        </p:sp>
        <p:sp>
          <p:nvSpPr>
            <p:cNvPr id="10" name="object 10"/>
            <p:cNvSpPr txBox="1"/>
            <p:nvPr/>
          </p:nvSpPr>
          <p:spPr>
            <a:xfrm>
              <a:off x="9616287" y="3234377"/>
              <a:ext cx="1196782" cy="265102"/>
            </a:xfrm>
            <a:prstGeom prst="rect">
              <a:avLst/>
            </a:prstGeom>
          </p:spPr>
          <p:txBody>
            <a:bodyPr vert="horz" wrap="square" lIns="0" tIns="11517" rIns="0" bIns="0" rtlCol="0">
              <a:spAutoFit/>
            </a:bodyPr>
            <a:lstStyle/>
            <a:p>
              <a:pPr marL="34549">
                <a:spcBef>
                  <a:spcPts val="91"/>
                </a:spcBef>
              </a:pPr>
              <a:r>
                <a:rPr sz="1360" spc="32" dirty="0">
                  <a:latin typeface="Cambria Math"/>
                  <a:cs typeface="Cambria Math"/>
                </a:rPr>
                <a:t>𝑑𝑟𝑜𝑝𝑜𝑢𝑡</a:t>
              </a:r>
              <a:r>
                <a:rPr sz="1497" spc="47" baseline="-15151" dirty="0">
                  <a:latin typeface="Cambria Math"/>
                  <a:cs typeface="Cambria Math"/>
                </a:rPr>
                <a:t>𝑟𝑎𝑡𝑒</a:t>
              </a:r>
              <a:endParaRPr sz="1497" baseline="-15151">
                <a:latin typeface="Cambria Math"/>
                <a:cs typeface="Cambria Math"/>
              </a:endParaRPr>
            </a:p>
          </p:txBody>
        </p:sp>
        <p:pic>
          <p:nvPicPr>
            <p:cNvPr id="11" name="object 11"/>
            <p:cNvPicPr/>
            <p:nvPr/>
          </p:nvPicPr>
          <p:blipFill>
            <a:blip r:embed="rId4" cstate="print"/>
            <a:stretch>
              <a:fillRect/>
            </a:stretch>
          </p:blipFill>
          <p:spPr>
            <a:xfrm>
              <a:off x="7939715" y="3800632"/>
              <a:ext cx="3454800" cy="2580090"/>
            </a:xfrm>
            <a:prstGeom prst="rect">
              <a:avLst/>
            </a:prstGeom>
          </p:spPr>
        </p:pic>
      </p:grpSp>
      <p:sp>
        <p:nvSpPr>
          <p:cNvPr id="15" name="object 15"/>
          <p:cNvSpPr txBox="1">
            <a:spLocks noGrp="1"/>
          </p:cNvSpPr>
          <p:nvPr>
            <p:ph type="title"/>
          </p:nvPr>
        </p:nvSpPr>
        <p:spPr>
          <a:xfrm>
            <a:off x="3336571" y="429229"/>
            <a:ext cx="6618354" cy="427128"/>
          </a:xfrm>
          <a:prstGeom prst="rect">
            <a:avLst/>
          </a:prstGeom>
        </p:spPr>
        <p:txBody>
          <a:bodyPr vert="horz" wrap="square" lIns="0" tIns="11517" rIns="0" bIns="0" rtlCol="0" anchor="ctr">
            <a:spAutoFit/>
          </a:bodyPr>
          <a:lstStyle/>
          <a:p>
            <a:pPr marL="11516">
              <a:spcBef>
                <a:spcPts val="91"/>
              </a:spcBef>
            </a:pPr>
            <a:r>
              <a:rPr sz="3000" spc="-18" dirty="0"/>
              <a:t>scRNA-seq</a:t>
            </a:r>
            <a:r>
              <a:rPr sz="3000" spc="-59" dirty="0"/>
              <a:t> </a:t>
            </a:r>
            <a:r>
              <a:rPr sz="3000" spc="-18" dirty="0"/>
              <a:t>feature</a:t>
            </a:r>
            <a:r>
              <a:rPr sz="3000" spc="-45" dirty="0"/>
              <a:t> </a:t>
            </a:r>
            <a:r>
              <a:rPr sz="3000" spc="-18" dirty="0"/>
              <a:t>selection</a:t>
            </a:r>
          </a:p>
        </p:txBody>
      </p:sp>
      <p:sp>
        <p:nvSpPr>
          <p:cNvPr id="19" name="TextBox 18">
            <a:extLst>
              <a:ext uri="{FF2B5EF4-FFF2-40B4-BE49-F238E27FC236}">
                <a16:creationId xmlns:a16="http://schemas.microsoft.com/office/drawing/2014/main" id="{E3BE6C3E-22C4-4B21-67CB-D91D94832973}"/>
              </a:ext>
            </a:extLst>
          </p:cNvPr>
          <p:cNvSpPr txBox="1"/>
          <p:nvPr/>
        </p:nvSpPr>
        <p:spPr>
          <a:xfrm>
            <a:off x="1529848" y="2051589"/>
            <a:ext cx="9495339" cy="784830"/>
          </a:xfrm>
          <a:prstGeom prst="rect">
            <a:avLst/>
          </a:prstGeom>
          <a:noFill/>
        </p:spPr>
        <p:txBody>
          <a:bodyPr wrap="square" rtlCol="0">
            <a:spAutoFit/>
          </a:bodyPr>
          <a:lstStyle/>
          <a:p>
            <a:pPr algn="just"/>
            <a:r>
              <a:rPr lang="en-GB" sz="1500" dirty="0">
                <a:solidFill>
                  <a:srgbClr val="FF0000"/>
                </a:solidFill>
              </a:rPr>
              <a:t>Hyper-variable genes </a:t>
            </a:r>
            <a:r>
              <a:rPr lang="en-GB" sz="1500" dirty="0"/>
              <a:t>are typically characterized by large differences in expression levels between cells, indicating distinct functional roles or cellular states. They can reflect diverse biological processes such as cell cycle stages, cell type-specific markers, or genes associated with cellular responses and regulatory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2A160849-FDA5-4283-8D11-F1B700014DB6}"/>
              </a:ext>
            </a:extLst>
          </p:cNvPr>
          <p:cNvSpPr txBox="1">
            <a:spLocks/>
          </p:cNvSpPr>
          <p:nvPr/>
        </p:nvSpPr>
        <p:spPr>
          <a:xfrm>
            <a:off x="0" y="0"/>
            <a:ext cx="12192000" cy="569496"/>
          </a:xfrm>
          <a:prstGeom prst="rect">
            <a:avLst/>
          </a:prstGeom>
          <a:solidFill>
            <a:schemeClr val="bg1">
              <a:lumMod val="9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400" dirty="0" err="1">
                <a:solidFill>
                  <a:schemeClr val="tx2"/>
                </a:solidFill>
              </a:rPr>
              <a:t>scRNAseq</a:t>
            </a:r>
            <a:r>
              <a:rPr lang="it-IT" sz="2400" dirty="0">
                <a:solidFill>
                  <a:schemeClr val="tx2"/>
                </a:solidFill>
              </a:rPr>
              <a:t> – </a:t>
            </a:r>
            <a:r>
              <a:rPr lang="it-IT" sz="2400" dirty="0" err="1">
                <a:solidFill>
                  <a:schemeClr val="tx2"/>
                </a:solidFill>
              </a:rPr>
              <a:t>Dimensionality</a:t>
            </a:r>
            <a:r>
              <a:rPr lang="it-IT" sz="2400" dirty="0">
                <a:solidFill>
                  <a:schemeClr val="tx2"/>
                </a:solidFill>
              </a:rPr>
              <a:t> Reduction: Feature </a:t>
            </a:r>
            <a:r>
              <a:rPr lang="it-IT" sz="2400" dirty="0" err="1">
                <a:solidFill>
                  <a:schemeClr val="tx2"/>
                </a:solidFill>
              </a:rPr>
              <a:t>selection</a:t>
            </a:r>
            <a:endParaRPr lang="it-IT" sz="2400" dirty="0">
              <a:solidFill>
                <a:schemeClr val="tx2"/>
              </a:solidFill>
            </a:endParaRPr>
          </a:p>
        </p:txBody>
      </p:sp>
      <p:sp>
        <p:nvSpPr>
          <p:cNvPr id="7" name="Rettangolo 6">
            <a:extLst>
              <a:ext uri="{FF2B5EF4-FFF2-40B4-BE49-F238E27FC236}">
                <a16:creationId xmlns:a16="http://schemas.microsoft.com/office/drawing/2014/main" id="{565B15C2-1168-4F1C-B709-75C3E132261F}"/>
              </a:ext>
            </a:extLst>
          </p:cNvPr>
          <p:cNvSpPr/>
          <p:nvPr/>
        </p:nvSpPr>
        <p:spPr>
          <a:xfrm>
            <a:off x="304799" y="1801322"/>
            <a:ext cx="11662611" cy="2339102"/>
          </a:xfrm>
          <a:prstGeom prst="rect">
            <a:avLst/>
          </a:prstGeom>
        </p:spPr>
        <p:txBody>
          <a:bodyPr wrap="square">
            <a:spAutoFit/>
          </a:bodyPr>
          <a:lstStyle/>
          <a:p>
            <a:pPr algn="just"/>
            <a:r>
              <a:rPr lang="en-US" sz="1600" dirty="0"/>
              <a:t>The first step of reducing the dimensionality of </a:t>
            </a:r>
            <a:r>
              <a:rPr lang="en-US" sz="1600" dirty="0" err="1"/>
              <a:t>scRNA</a:t>
            </a:r>
            <a:r>
              <a:rPr lang="en-US" sz="1600" dirty="0"/>
              <a:t>-seq datasets commonly is feature selection. </a:t>
            </a:r>
          </a:p>
          <a:p>
            <a:pPr algn="just"/>
            <a:r>
              <a:rPr lang="en-US" sz="1600" dirty="0"/>
              <a:t>In this step, the dataset is filtered to keep only genes that are “informative” of the variability in the data. </a:t>
            </a:r>
          </a:p>
          <a:p>
            <a:pPr algn="just"/>
            <a:r>
              <a:rPr lang="en-US" sz="1600" dirty="0"/>
              <a:t>Thus, </a:t>
            </a:r>
            <a:r>
              <a:rPr lang="en-US" sz="1600" b="1" dirty="0"/>
              <a:t>highly variable genes (HVGs) </a:t>
            </a:r>
            <a:r>
              <a:rPr lang="en-US" sz="1600" dirty="0"/>
              <a:t>are often used. </a:t>
            </a:r>
          </a:p>
          <a:p>
            <a:pPr algn="just"/>
            <a:r>
              <a:rPr lang="en-US" sz="1600" dirty="0"/>
              <a:t>Depending on the task and the complexity of the dataset, typically between 1,000 and 5,000 HVGs are selected for downstream analysis.</a:t>
            </a:r>
          </a:p>
          <a:p>
            <a:pPr algn="just"/>
            <a:endParaRPr lang="en-US" sz="1600" dirty="0"/>
          </a:p>
          <a:p>
            <a:pPr algn="just"/>
            <a:endParaRPr lang="en-US" sz="1600" dirty="0"/>
          </a:p>
          <a:p>
            <a:pPr algn="just"/>
            <a:r>
              <a:rPr lang="en-US" sz="1600" dirty="0"/>
              <a:t>Calculates the average expression and dispersion for each gene, places these genes into bins, and then calculates a z-score for dispersion within each bin. This helps control for the relationship between variability and average expression. </a:t>
            </a:r>
          </a:p>
          <a:p>
            <a:pPr algn="just"/>
            <a:endParaRPr lang="it-IT" dirty="0"/>
          </a:p>
        </p:txBody>
      </p:sp>
      <p:pic>
        <p:nvPicPr>
          <p:cNvPr id="11" name="Immagine 10">
            <a:extLst>
              <a:ext uri="{FF2B5EF4-FFF2-40B4-BE49-F238E27FC236}">
                <a16:creationId xmlns:a16="http://schemas.microsoft.com/office/drawing/2014/main" id="{608DBF16-C30E-43F2-9BDB-43425E86073F}"/>
              </a:ext>
            </a:extLst>
          </p:cNvPr>
          <p:cNvPicPr>
            <a:picLocks noChangeAspect="1"/>
          </p:cNvPicPr>
          <p:nvPr/>
        </p:nvPicPr>
        <p:blipFill>
          <a:blip r:embed="rId2"/>
          <a:stretch>
            <a:fillRect/>
          </a:stretch>
        </p:blipFill>
        <p:spPr>
          <a:xfrm>
            <a:off x="3633210" y="3975441"/>
            <a:ext cx="4925580" cy="2689523"/>
          </a:xfrm>
          <a:prstGeom prst="rect">
            <a:avLst/>
          </a:prstGeom>
        </p:spPr>
      </p:pic>
      <p:pic>
        <p:nvPicPr>
          <p:cNvPr id="13" name="Immagine 12">
            <a:extLst>
              <a:ext uri="{FF2B5EF4-FFF2-40B4-BE49-F238E27FC236}">
                <a16:creationId xmlns:a16="http://schemas.microsoft.com/office/drawing/2014/main" id="{3E027074-F432-40C3-90BB-005CB283BB25}"/>
              </a:ext>
            </a:extLst>
          </p:cNvPr>
          <p:cNvPicPr>
            <a:picLocks noChangeAspect="1"/>
          </p:cNvPicPr>
          <p:nvPr/>
        </p:nvPicPr>
        <p:blipFill rotWithShape="1">
          <a:blip r:embed="rId3"/>
          <a:srcRect t="59656" b="19786"/>
          <a:stretch/>
        </p:blipFill>
        <p:spPr>
          <a:xfrm>
            <a:off x="3617272" y="665748"/>
            <a:ext cx="4957455" cy="684805"/>
          </a:xfrm>
          <a:prstGeom prst="rect">
            <a:avLst/>
          </a:prstGeom>
        </p:spPr>
      </p:pic>
    </p:spTree>
    <p:extLst>
      <p:ext uri="{BB962C8B-B14F-4D97-AF65-F5344CB8AC3E}">
        <p14:creationId xmlns:p14="http://schemas.microsoft.com/office/powerpoint/2010/main" val="209044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FBDEF9-98B2-8147-A423-8A8D25F2B42E}"/>
              </a:ext>
            </a:extLst>
          </p:cNvPr>
          <p:cNvSpPr>
            <a:spLocks noGrp="1"/>
          </p:cNvSpPr>
          <p:nvPr>
            <p:ph type="ctrTitle"/>
          </p:nvPr>
        </p:nvSpPr>
        <p:spPr/>
        <p:txBody>
          <a:bodyPr/>
          <a:lstStyle/>
          <a:p>
            <a:r>
              <a:rPr lang="en-GB" dirty="0"/>
              <a:t>Dimensionality Reduction</a:t>
            </a:r>
          </a:p>
        </p:txBody>
      </p:sp>
    </p:spTree>
    <p:extLst>
      <p:ext uri="{BB962C8B-B14F-4D97-AF65-F5344CB8AC3E}">
        <p14:creationId xmlns:p14="http://schemas.microsoft.com/office/powerpoint/2010/main" val="250695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D7296-56A5-B099-3C70-F514E8BF3C24}"/>
              </a:ext>
            </a:extLst>
          </p:cNvPr>
          <p:cNvSpPr txBox="1"/>
          <p:nvPr/>
        </p:nvSpPr>
        <p:spPr>
          <a:xfrm>
            <a:off x="238539" y="-4141"/>
            <a:ext cx="8181561" cy="584775"/>
          </a:xfrm>
          <a:prstGeom prst="rect">
            <a:avLst/>
          </a:prstGeom>
          <a:noFill/>
        </p:spPr>
        <p:txBody>
          <a:bodyPr wrap="square" rtlCol="0">
            <a:spAutoFit/>
          </a:bodyPr>
          <a:lstStyle/>
          <a:p>
            <a:r>
              <a:rPr lang="en-GB" sz="3200" dirty="0"/>
              <a:t>Dimensional reduction compared</a:t>
            </a:r>
          </a:p>
        </p:txBody>
      </p:sp>
      <p:graphicFrame>
        <p:nvGraphicFramePr>
          <p:cNvPr id="3" name="Table 3">
            <a:extLst>
              <a:ext uri="{FF2B5EF4-FFF2-40B4-BE49-F238E27FC236}">
                <a16:creationId xmlns:a16="http://schemas.microsoft.com/office/drawing/2014/main" id="{CC070C31-A515-B02B-5761-2A2D0CF1D5C6}"/>
              </a:ext>
            </a:extLst>
          </p:cNvPr>
          <p:cNvGraphicFramePr>
            <a:graphicFrameLocks noGrp="1"/>
          </p:cNvGraphicFramePr>
          <p:nvPr/>
        </p:nvGraphicFramePr>
        <p:xfrm>
          <a:off x="273049" y="579442"/>
          <a:ext cx="11661360" cy="6209744"/>
        </p:xfrm>
        <a:graphic>
          <a:graphicData uri="http://schemas.openxmlformats.org/drawingml/2006/table">
            <a:tbl>
              <a:tblPr firstRow="1" bandRow="1">
                <a:tableStyleId>{7DF18680-E054-41AD-8BC1-D1AEF772440D}</a:tableStyleId>
              </a:tblPr>
              <a:tblGrid>
                <a:gridCol w="2915340">
                  <a:extLst>
                    <a:ext uri="{9D8B030D-6E8A-4147-A177-3AD203B41FA5}">
                      <a16:colId xmlns:a16="http://schemas.microsoft.com/office/drawing/2014/main" val="3137181165"/>
                    </a:ext>
                  </a:extLst>
                </a:gridCol>
                <a:gridCol w="2915340">
                  <a:extLst>
                    <a:ext uri="{9D8B030D-6E8A-4147-A177-3AD203B41FA5}">
                      <a16:colId xmlns:a16="http://schemas.microsoft.com/office/drawing/2014/main" val="3179625327"/>
                    </a:ext>
                  </a:extLst>
                </a:gridCol>
                <a:gridCol w="2915340">
                  <a:extLst>
                    <a:ext uri="{9D8B030D-6E8A-4147-A177-3AD203B41FA5}">
                      <a16:colId xmlns:a16="http://schemas.microsoft.com/office/drawing/2014/main" val="3882400512"/>
                    </a:ext>
                  </a:extLst>
                </a:gridCol>
                <a:gridCol w="2915340">
                  <a:extLst>
                    <a:ext uri="{9D8B030D-6E8A-4147-A177-3AD203B41FA5}">
                      <a16:colId xmlns:a16="http://schemas.microsoft.com/office/drawing/2014/main" val="212971805"/>
                    </a:ext>
                  </a:extLst>
                </a:gridCol>
              </a:tblGrid>
              <a:tr h="467608">
                <a:tc>
                  <a:txBody>
                    <a:bodyPr/>
                    <a:lstStyle/>
                    <a:p>
                      <a:endParaRPr lang="en-GB"/>
                    </a:p>
                  </a:txBody>
                  <a:tcPr/>
                </a:tc>
                <a:tc>
                  <a:txBody>
                    <a:bodyPr/>
                    <a:lstStyle/>
                    <a:p>
                      <a:pPr algn="ctr"/>
                      <a:r>
                        <a:rPr lang="en-GB" sz="2400" dirty="0"/>
                        <a:t>t-SNE (2018)</a:t>
                      </a:r>
                    </a:p>
                  </a:txBody>
                  <a:tcPr anchor="ctr"/>
                </a:tc>
                <a:tc>
                  <a:txBody>
                    <a:bodyPr/>
                    <a:lstStyle/>
                    <a:p>
                      <a:pPr algn="ctr"/>
                      <a:r>
                        <a:rPr lang="en-GB" sz="2400" dirty="0"/>
                        <a:t>UMAP (2018)</a:t>
                      </a:r>
                    </a:p>
                  </a:txBody>
                  <a:tcPr anchor="ctr"/>
                </a:tc>
                <a:tc>
                  <a:txBody>
                    <a:bodyPr/>
                    <a:lstStyle/>
                    <a:p>
                      <a:pPr algn="ctr"/>
                      <a:r>
                        <a:rPr lang="en-GB" sz="2400" dirty="0"/>
                        <a:t>PCA (1901)</a:t>
                      </a:r>
                    </a:p>
                  </a:txBody>
                  <a:tcPr anchor="ctr"/>
                </a:tc>
                <a:extLst>
                  <a:ext uri="{0D108BD9-81ED-4DB2-BD59-A6C34878D82A}">
                    <a16:rowId xmlns:a16="http://schemas.microsoft.com/office/drawing/2014/main" val="2585023283"/>
                  </a:ext>
                </a:extLst>
              </a:tr>
              <a:tr h="467608">
                <a:tc>
                  <a:txBody>
                    <a:bodyPr/>
                    <a:lstStyle/>
                    <a:p>
                      <a:pPr algn="ctr"/>
                      <a:r>
                        <a:rPr lang="en-GB" dirty="0"/>
                        <a:t>Type</a:t>
                      </a:r>
                    </a:p>
                  </a:txBody>
                  <a:tcPr anchor="ctr"/>
                </a:tc>
                <a:tc>
                  <a:txBody>
                    <a:bodyPr/>
                    <a:lstStyle/>
                    <a:p>
                      <a:pPr algn="ctr"/>
                      <a:r>
                        <a:rPr lang="en-GB" dirty="0"/>
                        <a:t>Non-Linear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Non-Linear</a:t>
                      </a:r>
                    </a:p>
                  </a:txBody>
                  <a:tcPr anchor="ctr"/>
                </a:tc>
                <a:tc>
                  <a:txBody>
                    <a:bodyPr/>
                    <a:lstStyle/>
                    <a:p>
                      <a:pPr algn="ctr"/>
                      <a:r>
                        <a:rPr lang="en-GB" dirty="0"/>
                        <a:t>Linear</a:t>
                      </a:r>
                    </a:p>
                  </a:txBody>
                  <a:tcPr anchor="ctr"/>
                </a:tc>
                <a:extLst>
                  <a:ext uri="{0D108BD9-81ED-4DB2-BD59-A6C34878D82A}">
                    <a16:rowId xmlns:a16="http://schemas.microsoft.com/office/drawing/2014/main" val="4095754826"/>
                  </a:ext>
                </a:extLst>
              </a:tr>
              <a:tr h="467608">
                <a:tc>
                  <a:txBody>
                    <a:bodyPr/>
                    <a:lstStyle/>
                    <a:p>
                      <a:pPr algn="ctr"/>
                      <a:r>
                        <a:rPr lang="en-GB" dirty="0"/>
                        <a:t>Suitability for Cytometry </a:t>
                      </a:r>
                    </a:p>
                  </a:txBody>
                  <a:tcPr anchor="ctr"/>
                </a:tc>
                <a:tc>
                  <a:txBody>
                    <a:bodyPr/>
                    <a:lstStyle/>
                    <a:p>
                      <a:pPr algn="ctr"/>
                      <a:r>
                        <a:rPr lang="en-GB" dirty="0"/>
                        <a:t>Good</a:t>
                      </a:r>
                    </a:p>
                  </a:txBody>
                  <a:tcPr anchor="ctr"/>
                </a:tc>
                <a:tc>
                  <a:txBody>
                    <a:bodyPr/>
                    <a:lstStyle/>
                    <a:p>
                      <a:pPr algn="ctr"/>
                      <a:r>
                        <a:rPr lang="en-GB" dirty="0"/>
                        <a:t>Good</a:t>
                      </a:r>
                    </a:p>
                  </a:txBody>
                  <a:tcPr anchor="ctr"/>
                </a:tc>
                <a:tc>
                  <a:txBody>
                    <a:bodyPr/>
                    <a:lstStyle/>
                    <a:p>
                      <a:pPr algn="ctr"/>
                      <a:r>
                        <a:rPr lang="en-GB" dirty="0"/>
                        <a:t>Poor</a:t>
                      </a:r>
                    </a:p>
                  </a:txBody>
                  <a:tcPr anchor="ctr"/>
                </a:tc>
                <a:extLst>
                  <a:ext uri="{0D108BD9-81ED-4DB2-BD59-A6C34878D82A}">
                    <a16:rowId xmlns:a16="http://schemas.microsoft.com/office/drawing/2014/main" val="1880358096"/>
                  </a:ext>
                </a:extLst>
              </a:tr>
              <a:tr h="630031">
                <a:tc>
                  <a:txBody>
                    <a:bodyPr/>
                    <a:lstStyle/>
                    <a:p>
                      <a:pPr algn="ctr"/>
                      <a:r>
                        <a:rPr lang="en-GB"/>
                        <a:t>Can make prediction on new data</a:t>
                      </a:r>
                      <a:endParaRPr lang="en-GB" dirty="0"/>
                    </a:p>
                  </a:txBody>
                  <a:tcPr anchor="ctr"/>
                </a:tc>
                <a:tc>
                  <a:txBody>
                    <a:bodyPr/>
                    <a:lstStyle/>
                    <a:p>
                      <a:pPr algn="ctr"/>
                      <a:r>
                        <a:rPr lang="en-GB" dirty="0"/>
                        <a:t>No</a:t>
                      </a:r>
                    </a:p>
                  </a:txBody>
                  <a:tcPr anchor="ctr"/>
                </a:tc>
                <a:tc>
                  <a:txBody>
                    <a:bodyPr/>
                    <a:lstStyle/>
                    <a:p>
                      <a:pPr algn="ctr"/>
                      <a:r>
                        <a:rPr lang="en-GB" dirty="0"/>
                        <a:t>Yes</a:t>
                      </a:r>
                    </a:p>
                  </a:txBody>
                  <a:tcPr anchor="ctr"/>
                </a:tc>
                <a:tc>
                  <a:txBody>
                    <a:bodyPr/>
                    <a:lstStyle/>
                    <a:p>
                      <a:pPr algn="ctr"/>
                      <a:r>
                        <a:rPr lang="en-GB" dirty="0"/>
                        <a:t>Yes </a:t>
                      </a:r>
                    </a:p>
                  </a:txBody>
                  <a:tcPr anchor="ctr"/>
                </a:tc>
                <a:extLst>
                  <a:ext uri="{0D108BD9-81ED-4DB2-BD59-A6C34878D82A}">
                    <a16:rowId xmlns:a16="http://schemas.microsoft.com/office/drawing/2014/main" val="2895216523"/>
                  </a:ext>
                </a:extLst>
              </a:tr>
              <a:tr h="467608">
                <a:tc>
                  <a:txBody>
                    <a:bodyPr/>
                    <a:lstStyle/>
                    <a:p>
                      <a:pPr algn="ctr"/>
                      <a:r>
                        <a:rPr lang="en-GB"/>
                        <a:t>Calculation Speed</a:t>
                      </a:r>
                      <a:endParaRPr lang="en-GB" dirty="0"/>
                    </a:p>
                  </a:txBody>
                  <a:tcPr anchor="ctr"/>
                </a:tc>
                <a:tc>
                  <a:txBody>
                    <a:bodyPr/>
                    <a:lstStyle/>
                    <a:p>
                      <a:pPr algn="ctr"/>
                      <a:r>
                        <a:rPr lang="en-GB" dirty="0"/>
                        <a:t>Slow </a:t>
                      </a:r>
                    </a:p>
                  </a:txBody>
                  <a:tcPr anchor="ctr"/>
                </a:tc>
                <a:tc>
                  <a:txBody>
                    <a:bodyPr/>
                    <a:lstStyle/>
                    <a:p>
                      <a:pPr algn="ctr"/>
                      <a:r>
                        <a:rPr lang="en-GB" dirty="0"/>
                        <a:t>Medium</a:t>
                      </a:r>
                    </a:p>
                  </a:txBody>
                  <a:tcPr anchor="ctr"/>
                </a:tc>
                <a:tc>
                  <a:txBody>
                    <a:bodyPr/>
                    <a:lstStyle/>
                    <a:p>
                      <a:pPr algn="ctr"/>
                      <a:r>
                        <a:rPr lang="en-GB" dirty="0"/>
                        <a:t>Extremely Fast</a:t>
                      </a:r>
                    </a:p>
                  </a:txBody>
                  <a:tcPr anchor="ctr"/>
                </a:tc>
                <a:extLst>
                  <a:ext uri="{0D108BD9-81ED-4DB2-BD59-A6C34878D82A}">
                    <a16:rowId xmlns:a16="http://schemas.microsoft.com/office/drawing/2014/main" val="1498310214"/>
                  </a:ext>
                </a:extLst>
              </a:tr>
              <a:tr h="1170057">
                <a:tc>
                  <a:txBody>
                    <a:bodyPr/>
                    <a:lstStyle/>
                    <a:p>
                      <a:pPr algn="ctr"/>
                      <a:r>
                        <a:rPr lang="en-GB"/>
                        <a:t>Interpret the axex? </a:t>
                      </a:r>
                      <a:endParaRPr lang="en-GB" dirty="0"/>
                    </a:p>
                  </a:txBody>
                  <a:tcPr anchor="ctr"/>
                </a:tc>
                <a:tc>
                  <a:txBody>
                    <a:bodyPr/>
                    <a:lstStyle/>
                    <a:p>
                      <a:pPr algn="ctr"/>
                      <a:r>
                        <a:rPr lang="en-GB" dirty="0"/>
                        <a:t>No</a:t>
                      </a:r>
                    </a:p>
                    <a:p>
                      <a:pPr algn="ctr"/>
                      <a:r>
                        <a:rPr lang="en-GB" dirty="0"/>
                        <a:t>Preserve local, rather than global structures </a:t>
                      </a:r>
                    </a:p>
                  </a:txBody>
                  <a:tcPr anchor="ctr"/>
                </a:tc>
                <a:tc>
                  <a:txBody>
                    <a:bodyPr/>
                    <a:lstStyle/>
                    <a:p>
                      <a:pPr algn="ctr"/>
                      <a:r>
                        <a:rPr lang="en-GB" dirty="0"/>
                        <a:t>Sometimes</a:t>
                      </a:r>
                    </a:p>
                    <a:p>
                      <a:pPr algn="ctr"/>
                      <a:r>
                        <a:rPr lang="en-GB" dirty="0"/>
                        <a:t>Preserve local and global structures </a:t>
                      </a:r>
                    </a:p>
                  </a:txBody>
                  <a:tcPr anchor="ctr"/>
                </a:tc>
                <a:tc>
                  <a:txBody>
                    <a:bodyPr/>
                    <a:lstStyle/>
                    <a:p>
                      <a:pPr algn="ctr"/>
                      <a:r>
                        <a:rPr lang="en-GB" dirty="0"/>
                        <a:t>Yes</a:t>
                      </a:r>
                    </a:p>
                    <a:p>
                      <a:pPr algn="ctr"/>
                      <a:r>
                        <a:rPr lang="en-GB" dirty="0"/>
                        <a:t>Impact of new variable on the new axes can be quantified </a:t>
                      </a:r>
                    </a:p>
                  </a:txBody>
                  <a:tcPr anchor="ctr"/>
                </a:tc>
                <a:extLst>
                  <a:ext uri="{0D108BD9-81ED-4DB2-BD59-A6C34878D82A}">
                    <a16:rowId xmlns:a16="http://schemas.microsoft.com/office/drawing/2014/main" val="496378394"/>
                  </a:ext>
                </a:extLst>
              </a:tr>
              <a:tr h="630031">
                <a:tc>
                  <a:txBody>
                    <a:bodyPr/>
                    <a:lstStyle/>
                    <a:p>
                      <a:pPr algn="ctr"/>
                      <a:r>
                        <a:rPr lang="en-GB"/>
                        <a:t>Interpret distance between clusters </a:t>
                      </a:r>
                      <a:endParaRPr lang="en-GB" dirty="0"/>
                    </a:p>
                  </a:txBody>
                  <a:tcPr anchor="ctr"/>
                </a:tc>
                <a:tc>
                  <a:txBody>
                    <a:bodyPr/>
                    <a:lstStyle/>
                    <a:p>
                      <a:pPr algn="ctr"/>
                      <a:r>
                        <a:rPr lang="en-GB" dirty="0"/>
                        <a:t>No</a:t>
                      </a:r>
                    </a:p>
                  </a:txBody>
                  <a:tcPr anchor="ctr"/>
                </a:tc>
                <a:tc>
                  <a:txBody>
                    <a:bodyPr/>
                    <a:lstStyle/>
                    <a:p>
                      <a:pPr algn="ctr"/>
                      <a:r>
                        <a:rPr lang="en-GB" dirty="0"/>
                        <a:t>Yes</a:t>
                      </a:r>
                    </a:p>
                  </a:txBody>
                  <a:tcPr anchor="ctr"/>
                </a:tc>
                <a:tc>
                  <a:txBody>
                    <a:bodyPr/>
                    <a:lstStyle/>
                    <a:p>
                      <a:pPr algn="ctr"/>
                      <a:r>
                        <a:rPr lang="en-GB" dirty="0"/>
                        <a:t>Yes</a:t>
                      </a:r>
                    </a:p>
                  </a:txBody>
                  <a:tcPr anchor="ctr"/>
                </a:tc>
                <a:extLst>
                  <a:ext uri="{0D108BD9-81ED-4DB2-BD59-A6C34878D82A}">
                    <a16:rowId xmlns:a16="http://schemas.microsoft.com/office/drawing/2014/main" val="258801273"/>
                  </a:ext>
                </a:extLst>
              </a:tr>
              <a:tr h="467608">
                <a:tc>
                  <a:txBody>
                    <a:bodyPr/>
                    <a:lstStyle/>
                    <a:p>
                      <a:pPr algn="ctr"/>
                      <a:r>
                        <a:rPr lang="en-GB" dirty="0"/>
                        <a:t>Hyperparameters </a:t>
                      </a:r>
                    </a:p>
                  </a:txBody>
                  <a:tcPr anchor="ctr"/>
                </a:tc>
                <a:tc>
                  <a:txBody>
                    <a:bodyPr/>
                    <a:lstStyle/>
                    <a:p>
                      <a:pPr algn="ctr"/>
                      <a:r>
                        <a:rPr lang="en-GB" dirty="0"/>
                        <a:t>Perplexity</a:t>
                      </a:r>
                    </a:p>
                  </a:txBody>
                  <a:tcPr anchor="ctr"/>
                </a:tc>
                <a:tc>
                  <a:txBody>
                    <a:bodyPr/>
                    <a:lstStyle/>
                    <a:p>
                      <a:pPr algn="ctr"/>
                      <a:r>
                        <a:rPr lang="en-GB" dirty="0"/>
                        <a:t>Number of neighbours </a:t>
                      </a:r>
                    </a:p>
                  </a:txBody>
                  <a:tcPr anchor="ctr"/>
                </a:tc>
                <a:tc>
                  <a:txBody>
                    <a:bodyPr/>
                    <a:lstStyle/>
                    <a:p>
                      <a:pPr algn="ctr"/>
                      <a:r>
                        <a:rPr lang="en-GB" dirty="0"/>
                        <a:t>Scale</a:t>
                      </a:r>
                    </a:p>
                  </a:txBody>
                  <a:tcPr anchor="ctr"/>
                </a:tc>
                <a:extLst>
                  <a:ext uri="{0D108BD9-81ED-4DB2-BD59-A6C34878D82A}">
                    <a16:rowId xmlns:a16="http://schemas.microsoft.com/office/drawing/2014/main" val="3634183102"/>
                  </a:ext>
                </a:extLst>
              </a:tr>
              <a:tr h="467608">
                <a:tc>
                  <a:txBody>
                    <a:bodyPr/>
                    <a:lstStyle/>
                    <a:p>
                      <a:pPr algn="ctr"/>
                      <a:endParaRPr lang="en-GB"/>
                    </a:p>
                  </a:txBody>
                  <a:tcPr anchor="ctr"/>
                </a:tc>
                <a:tc>
                  <a:txBody>
                    <a:bodyPr/>
                    <a:lstStyle/>
                    <a:p>
                      <a:pPr algn="ctr"/>
                      <a:r>
                        <a:rPr lang="en-GB" dirty="0"/>
                        <a:t>Distance Metrics</a:t>
                      </a:r>
                    </a:p>
                  </a:txBody>
                  <a:tcPr anchor="ctr"/>
                </a:tc>
                <a:tc>
                  <a:txBody>
                    <a:bodyPr/>
                    <a:lstStyle/>
                    <a:p>
                      <a:pPr algn="ctr"/>
                      <a:r>
                        <a:rPr lang="en-GB" dirty="0"/>
                        <a:t>Distance metric</a:t>
                      </a:r>
                    </a:p>
                  </a:txBody>
                  <a:tcPr anchor="ctr"/>
                </a:tc>
                <a:tc>
                  <a:txBody>
                    <a:bodyPr/>
                    <a:lstStyle/>
                    <a:p>
                      <a:pPr algn="ctr"/>
                      <a:r>
                        <a:rPr lang="en-GB" dirty="0" err="1"/>
                        <a:t>Center</a:t>
                      </a:r>
                      <a:endParaRPr lang="en-GB" dirty="0"/>
                    </a:p>
                  </a:txBody>
                  <a:tcPr anchor="ctr"/>
                </a:tc>
                <a:extLst>
                  <a:ext uri="{0D108BD9-81ED-4DB2-BD59-A6C34878D82A}">
                    <a16:rowId xmlns:a16="http://schemas.microsoft.com/office/drawing/2014/main" val="1157370774"/>
                  </a:ext>
                </a:extLst>
              </a:tr>
              <a:tr h="467608">
                <a:tc>
                  <a:txBody>
                    <a:bodyPr/>
                    <a:lstStyle/>
                    <a:p>
                      <a:pPr algn="ctr"/>
                      <a:endParaRPr lang="en-GB"/>
                    </a:p>
                  </a:txBody>
                  <a:tcPr anchor="ctr"/>
                </a:tc>
                <a:tc>
                  <a:txBody>
                    <a:bodyPr/>
                    <a:lstStyle/>
                    <a:p>
                      <a:pPr algn="ctr"/>
                      <a:r>
                        <a:rPr lang="en-GB" dirty="0"/>
                        <a:t>Maximum iterations</a:t>
                      </a:r>
                    </a:p>
                  </a:txBody>
                  <a:tcPr anchor="ctr"/>
                </a:tc>
                <a:tc>
                  <a:txBody>
                    <a:bodyPr/>
                    <a:lstStyle/>
                    <a:p>
                      <a:pPr algn="ctr"/>
                      <a:r>
                        <a:rPr lang="en-GB" dirty="0"/>
                        <a:t>Maximum distance</a:t>
                      </a:r>
                    </a:p>
                  </a:txBody>
                  <a:tcPr anchor="ctr"/>
                </a:tc>
                <a:tc>
                  <a:txBody>
                    <a:bodyPr/>
                    <a:lstStyle/>
                    <a:p>
                      <a:pPr algn="ctr"/>
                      <a:endParaRPr lang="en-GB" dirty="0"/>
                    </a:p>
                  </a:txBody>
                  <a:tcPr anchor="ctr"/>
                </a:tc>
                <a:extLst>
                  <a:ext uri="{0D108BD9-81ED-4DB2-BD59-A6C34878D82A}">
                    <a16:rowId xmlns:a16="http://schemas.microsoft.com/office/drawing/2014/main" val="1430062221"/>
                  </a:ext>
                </a:extLst>
              </a:tr>
              <a:tr h="467608">
                <a:tc>
                  <a:txBody>
                    <a:bodyPr/>
                    <a:lstStyle/>
                    <a:p>
                      <a:pPr algn="ctr"/>
                      <a:endParaRPr lang="en-GB" dirty="0"/>
                    </a:p>
                  </a:txBody>
                  <a:tcPr anchor="ctr"/>
                </a:tc>
                <a:tc>
                  <a:txBody>
                    <a:bodyPr/>
                    <a:lstStyle/>
                    <a:p>
                      <a:pPr algn="ctr"/>
                      <a:r>
                        <a:rPr lang="en-GB" dirty="0"/>
                        <a:t>Theta (for Barnes Hut)</a:t>
                      </a:r>
                    </a:p>
                  </a:txBody>
                  <a:tcPr anchor="ctr"/>
                </a:tc>
                <a:tc>
                  <a:txBody>
                    <a:bodyPr/>
                    <a:lstStyle/>
                    <a:p>
                      <a:pPr algn="ctr"/>
                      <a:r>
                        <a:rPr lang="en-GB" dirty="0"/>
                        <a:t>Minimum distance </a:t>
                      </a:r>
                    </a:p>
                  </a:txBody>
                  <a:tcPr anchor="ctr"/>
                </a:tc>
                <a:tc>
                  <a:txBody>
                    <a:bodyPr/>
                    <a:lstStyle/>
                    <a:p>
                      <a:pPr algn="ctr"/>
                      <a:endParaRPr lang="en-GB" dirty="0"/>
                    </a:p>
                  </a:txBody>
                  <a:tcPr anchor="ctr"/>
                </a:tc>
                <a:extLst>
                  <a:ext uri="{0D108BD9-81ED-4DB2-BD59-A6C34878D82A}">
                    <a16:rowId xmlns:a16="http://schemas.microsoft.com/office/drawing/2014/main" val="3465487517"/>
                  </a:ext>
                </a:extLst>
              </a:tr>
            </a:tbl>
          </a:graphicData>
        </a:graphic>
      </p:graphicFrame>
    </p:spTree>
    <p:extLst>
      <p:ext uri="{BB962C8B-B14F-4D97-AF65-F5344CB8AC3E}">
        <p14:creationId xmlns:p14="http://schemas.microsoft.com/office/powerpoint/2010/main" val="217877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2158</Words>
  <Application>Microsoft Macintosh PowerPoint</Application>
  <PresentationFormat>Widescreen</PresentationFormat>
  <Paragraphs>281</Paragraphs>
  <Slides>19</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MT</vt:lpstr>
      <vt:lpstr>Calibri</vt:lpstr>
      <vt:lpstr>Calibri Light</vt:lpstr>
      <vt:lpstr>Cambria Math</vt:lpstr>
      <vt:lpstr>Söhne</vt:lpstr>
      <vt:lpstr>Times New Roman</vt:lpstr>
      <vt:lpstr>Office Theme</vt:lpstr>
      <vt:lpstr>Exploring the world of Single Cell Technology</vt:lpstr>
      <vt:lpstr>Normalization</vt:lpstr>
      <vt:lpstr>scRNA-seq analysis workflow</vt:lpstr>
      <vt:lpstr>scRNA-seq normalization</vt:lpstr>
      <vt:lpstr>scRNA-seq analysis workflow</vt:lpstr>
      <vt:lpstr>scRNA-seq feature selection</vt:lpstr>
      <vt:lpstr>PowerPoint Presentation</vt:lpstr>
      <vt:lpstr>Dimensionality Reduction</vt:lpstr>
      <vt:lpstr>PowerPoint Presentation</vt:lpstr>
      <vt:lpstr>PowerPoint Presentation</vt:lpstr>
      <vt:lpstr>PowerPoint Presentation</vt:lpstr>
      <vt:lpstr>PowerPoint Presentation</vt:lpstr>
      <vt:lpstr>PowerPoint Presentation</vt:lpstr>
      <vt:lpstr>PowerPoint Presentation</vt:lpstr>
      <vt:lpstr>Data Integration</vt:lpstr>
      <vt:lpstr>scRNA-seq analysis workflow</vt:lpstr>
      <vt:lpstr>scRNA-seq data integration</vt:lpstr>
      <vt:lpstr>scRNA-seq analysis workflow</vt:lpstr>
      <vt:lpstr>scRNA-seq analysis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world of Single Cell Technology</dc:title>
  <dc:creator>SIMONE PUCCIO</dc:creator>
  <cp:lastModifiedBy>SIMONE PUCCIO</cp:lastModifiedBy>
  <cp:revision>2</cp:revision>
  <dcterms:created xsi:type="dcterms:W3CDTF">2023-09-11T21:09:40Z</dcterms:created>
  <dcterms:modified xsi:type="dcterms:W3CDTF">2023-09-12T09:42:10Z</dcterms:modified>
</cp:coreProperties>
</file>