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6" r:id="rId7"/>
    <p:sldId id="271" r:id="rId8"/>
    <p:sldId id="267" r:id="rId9"/>
    <p:sldId id="264" r:id="rId10"/>
    <p:sldId id="265" r:id="rId11"/>
    <p:sldId id="27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005E3-CDB3-410C-A341-F3DAD06D41D9}"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791D1-B4F2-42DA-8E40-08EEFB00F01C}" type="slidenum">
              <a:rPr lang="zh-CN" altLang="en-US" smtClean="0"/>
              <a:t>‹#›</a:t>
            </a:fld>
            <a:endParaRPr lang="zh-CN" altLang="en-US"/>
          </a:p>
        </p:txBody>
      </p:sp>
    </p:spTree>
    <p:extLst>
      <p:ext uri="{BB962C8B-B14F-4D97-AF65-F5344CB8AC3E}">
        <p14:creationId xmlns:p14="http://schemas.microsoft.com/office/powerpoint/2010/main" val="129982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791D1-B4F2-42DA-8E40-08EEFB00F01C}" type="slidenum">
              <a:rPr lang="zh-CN" altLang="en-US" smtClean="0"/>
              <a:t>1</a:t>
            </a:fld>
            <a:endParaRPr lang="zh-CN" altLang="en-US"/>
          </a:p>
        </p:txBody>
      </p:sp>
    </p:spTree>
    <p:extLst>
      <p:ext uri="{BB962C8B-B14F-4D97-AF65-F5344CB8AC3E}">
        <p14:creationId xmlns:p14="http://schemas.microsoft.com/office/powerpoint/2010/main" val="203058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F51E1-E61E-4A5F-B6D3-E65931196A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3E64BA3-24E7-40E6-9D40-4DB455D4D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8A1B26-8D6D-458A-871E-53270FB4FE70}"/>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223CE632-F855-4EE4-B814-F0380A9586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8B4B2B-75DE-4A62-8452-FA96BFD3DFB4}"/>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364985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7C63-1B6C-4498-A477-3A17E1174B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8DF21B-FFF3-4931-A497-F277BE8057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69DB53-F860-4C5B-B360-749D3422510B}"/>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60B5E35D-ABFA-41C5-B6DA-A5199AAC8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60E3CF-403E-4DE8-9F9D-9ED2656794DF}"/>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201391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923906-22F8-4321-97A1-18D2DB754E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CB130D-2BBE-4D3E-A152-EC034E87D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41C7E1-A792-4DB7-86CA-CE60753D0F06}"/>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8BB24650-4D26-4DFC-9662-58555E4497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7391C3-766C-41D6-A44E-B04A5A14265D}"/>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369706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514E1-8E13-4737-AF3D-1086BB7229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D5DEC5-8785-4912-9563-2AF31C48C6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5C3237-2D7F-4BFE-A29E-C4F5641C9FA7}"/>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80B98497-3907-4195-A6BC-CC69159D7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51BB0-5051-464E-AA56-BEF819F38402}"/>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27502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4DE25-8683-4017-8709-D18F7C51C4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86BD78-AB63-4F0C-B5DF-165008363F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01BB41-06B1-4865-8A59-B111FF0302B9}"/>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1674804E-E8C7-482B-A487-8290D5E0D1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AA19A6-E9CC-4509-89E1-0C068A647CBD}"/>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51354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D3E2-A72B-43FD-87ED-F7BD13C501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FF9943-D449-4053-A678-2238F5A6B7B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716395-3C77-41D5-8089-A29B4F490A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0A8F0D-6BB3-4E7C-8A14-0A759DB09CD7}"/>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D69EC9BF-8039-4DC4-9713-A6BC333EBF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B2DCD1-7FB8-487E-88E3-91D50787421F}"/>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19217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3C24D-0598-48FB-81C1-E6D5E682CC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2EF789-8A14-4832-82F1-798FCF3FA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EA74ED-6007-4BC4-BDAA-F2F2605D309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F19E67-FA45-49EC-8128-0CB4B6CDE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18CA36-A54F-46AF-B176-7A786356A9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A026D9A-7C16-4AFB-BAF6-EE348395B290}"/>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8" name="页脚占位符 7">
            <a:extLst>
              <a:ext uri="{FF2B5EF4-FFF2-40B4-BE49-F238E27FC236}">
                <a16:creationId xmlns:a16="http://schemas.microsoft.com/office/drawing/2014/main" id="{E157DDBF-83FF-483B-B6FD-B32259427D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808193-6C2D-4D2E-BA8D-6A3C54B95906}"/>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195135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1DCD0-A1D5-4634-8FF4-7A36BD2A39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8A585C-BBDE-4F05-954F-3EF22B011C4D}"/>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4" name="页脚占位符 3">
            <a:extLst>
              <a:ext uri="{FF2B5EF4-FFF2-40B4-BE49-F238E27FC236}">
                <a16:creationId xmlns:a16="http://schemas.microsoft.com/office/drawing/2014/main" id="{21E681E8-C596-43C5-AAE2-BBDBC5AC39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2ECF2D-CA13-447B-8620-A1D379E0F0E9}"/>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379854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9EA5DB-9E3C-4B03-B62F-9A68BD3CA180}"/>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3" name="页脚占位符 2">
            <a:extLst>
              <a:ext uri="{FF2B5EF4-FFF2-40B4-BE49-F238E27FC236}">
                <a16:creationId xmlns:a16="http://schemas.microsoft.com/office/drawing/2014/main" id="{CA9D5679-9F85-40C3-86D1-AA45117704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9EF280-0CFC-4A68-9219-53AF670C177A}"/>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255965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3E362-273C-47BD-AC2B-5C024DAAC5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42C0B0-A2C3-4583-898A-7BBA830E5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A02C05E-337A-4825-9DA7-E73C9E268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1857E3-2717-45A7-AFC1-F6E31D55961B}"/>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614E34CF-7B44-43C3-9B5F-68451C8EFB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AF101E-2487-467E-8A09-0682B357C9BB}"/>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294453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0AF70-DD25-428D-8233-4918B701D8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2E41201-12D4-43CA-A4EF-DF5EE911D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DCF398-70AF-4CE8-8971-65A2B6A33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0657CB-74E5-455A-ABB9-595432093331}"/>
              </a:ext>
            </a:extLst>
          </p:cNvPr>
          <p:cNvSpPr>
            <a:spLocks noGrp="1"/>
          </p:cNvSpPr>
          <p:nvPr>
            <p:ph type="dt" sz="half" idx="10"/>
          </p:nvPr>
        </p:nvSpPr>
        <p:spPr/>
        <p:txBody>
          <a:bodyPr/>
          <a:lstStyle/>
          <a:p>
            <a:fld id="{6D9489F6-A8F1-4404-903B-85E1BD2AA2D1}"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C0118D2E-EC74-41FF-A171-39F1D14F69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A0FB8C-B782-4861-9142-DB7BA749A060}"/>
              </a:ext>
            </a:extLst>
          </p:cNvPr>
          <p:cNvSpPr>
            <a:spLocks noGrp="1"/>
          </p:cNvSpPr>
          <p:nvPr>
            <p:ph type="sldNum" sz="quarter" idx="12"/>
          </p:nvPr>
        </p:nvSpPr>
        <p:spPr/>
        <p:txBody>
          <a:body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31627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4E5522-DCE3-4522-9E8A-AD7A984D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EB5F0E-E522-4614-9BA7-89783E490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ED96F8-71F4-435A-A4BF-9AA5A3B43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489F6-A8F1-4404-903B-85E1BD2AA2D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811FCA0A-64BE-4B38-A830-C794FBFE3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F21A5E-361F-4310-847C-87681FB85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4A60C-9FD2-42EF-ABAE-FC7D1DBA3275}" type="slidenum">
              <a:rPr lang="zh-CN" altLang="en-US" smtClean="0"/>
              <a:t>‹#›</a:t>
            </a:fld>
            <a:endParaRPr lang="zh-CN" altLang="en-US"/>
          </a:p>
        </p:txBody>
      </p:sp>
    </p:spTree>
    <p:extLst>
      <p:ext uri="{BB962C8B-B14F-4D97-AF65-F5344CB8AC3E}">
        <p14:creationId xmlns:p14="http://schemas.microsoft.com/office/powerpoint/2010/main" val="73775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ECB21-B57C-4303-AF6C-078E94BF1013}"/>
              </a:ext>
            </a:extLst>
          </p:cNvPr>
          <p:cNvSpPr>
            <a:spLocks noGrp="1"/>
          </p:cNvSpPr>
          <p:nvPr>
            <p:ph type="ctrTitle"/>
          </p:nvPr>
        </p:nvSpPr>
        <p:spPr/>
        <p:txBody>
          <a:bodyPr/>
          <a:lstStyle/>
          <a:p>
            <a:r>
              <a:rPr lang="en-US" altLang="zh-CN" dirty="0"/>
              <a:t>Body Fat Predictor</a:t>
            </a:r>
            <a:endParaRPr lang="zh-CN" altLang="en-US" dirty="0"/>
          </a:p>
        </p:txBody>
      </p:sp>
      <p:sp>
        <p:nvSpPr>
          <p:cNvPr id="3" name="副标题 2">
            <a:extLst>
              <a:ext uri="{FF2B5EF4-FFF2-40B4-BE49-F238E27FC236}">
                <a16:creationId xmlns:a16="http://schemas.microsoft.com/office/drawing/2014/main" id="{C01C879A-21F5-4C3D-AEB7-9C37FEB22D44}"/>
              </a:ext>
            </a:extLst>
          </p:cNvPr>
          <p:cNvSpPr>
            <a:spLocks noGrp="1"/>
          </p:cNvSpPr>
          <p:nvPr>
            <p:ph type="subTitle" idx="1"/>
          </p:nvPr>
        </p:nvSpPr>
        <p:spPr/>
        <p:txBody>
          <a:bodyPr/>
          <a:lstStyle/>
          <a:p>
            <a:r>
              <a:rPr lang="en-US" altLang="zh-CN" dirty="0"/>
              <a:t>Group 13 Module 2 STAT 628 UW-Madison</a:t>
            </a:r>
          </a:p>
          <a:p>
            <a:r>
              <a:rPr lang="en-US" altLang="zh-CN" dirty="0"/>
              <a:t>Member: Hanlin Tang, </a:t>
            </a:r>
            <a:r>
              <a:rPr lang="en-US" altLang="zh-CN" dirty="0" err="1"/>
              <a:t>Yuhan</a:t>
            </a:r>
            <a:r>
              <a:rPr lang="en-US" altLang="zh-CN" dirty="0"/>
              <a:t> Zhou, Robin Ji</a:t>
            </a:r>
            <a:endParaRPr lang="zh-CN" altLang="en-US" dirty="0"/>
          </a:p>
        </p:txBody>
      </p:sp>
    </p:spTree>
    <p:extLst>
      <p:ext uri="{BB962C8B-B14F-4D97-AF65-F5344CB8AC3E}">
        <p14:creationId xmlns:p14="http://schemas.microsoft.com/office/powerpoint/2010/main" val="157808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D8F82DA-33E5-4547-A16B-406823D9A748}"/>
              </a:ext>
            </a:extLst>
          </p:cNvPr>
          <p:cNvSpPr>
            <a:spLocks noGrp="1"/>
          </p:cNvSpPr>
          <p:nvPr>
            <p:ph type="title"/>
          </p:nvPr>
        </p:nvSpPr>
        <p:spPr>
          <a:xfrm>
            <a:off x="838200" y="365125"/>
            <a:ext cx="10515600" cy="1325563"/>
          </a:xfrm>
        </p:spPr>
        <p:txBody>
          <a:bodyPr/>
          <a:lstStyle/>
          <a:p>
            <a:r>
              <a:rPr lang="en-US" altLang="zh-CN" dirty="0"/>
              <a:t>Hypothesis Testing</a:t>
            </a:r>
            <a:endParaRPr lang="zh-CN" altLang="en-US" dirty="0"/>
          </a:p>
        </p:txBody>
      </p:sp>
      <p:graphicFrame>
        <p:nvGraphicFramePr>
          <p:cNvPr id="5" name="表格 4">
            <a:extLst>
              <a:ext uri="{FF2B5EF4-FFF2-40B4-BE49-F238E27FC236}">
                <a16:creationId xmlns:a16="http://schemas.microsoft.com/office/drawing/2014/main" id="{B7CFDFE2-7B88-5F44-BF14-A29D357D162C}"/>
              </a:ext>
            </a:extLst>
          </p:cNvPr>
          <p:cNvGraphicFramePr>
            <a:graphicFrameLocks noGrp="1"/>
          </p:cNvGraphicFramePr>
          <p:nvPr/>
        </p:nvGraphicFramePr>
        <p:xfrm>
          <a:off x="2127881" y="2112876"/>
          <a:ext cx="6826114" cy="2210706"/>
        </p:xfrm>
        <a:graphic>
          <a:graphicData uri="http://schemas.openxmlformats.org/drawingml/2006/table">
            <a:tbl>
              <a:tblPr firstRow="1" firstCol="1" bandRow="1">
                <a:tableStyleId>{5C22544A-7EE6-4342-B048-85BDC9FD1C3A}</a:tableStyleId>
              </a:tblPr>
              <a:tblGrid>
                <a:gridCol w="4259874">
                  <a:extLst>
                    <a:ext uri="{9D8B030D-6E8A-4147-A177-3AD203B41FA5}">
                      <a16:colId xmlns:a16="http://schemas.microsoft.com/office/drawing/2014/main" val="193691631"/>
                    </a:ext>
                  </a:extLst>
                </a:gridCol>
                <a:gridCol w="2566240">
                  <a:extLst>
                    <a:ext uri="{9D8B030D-6E8A-4147-A177-3AD203B41FA5}">
                      <a16:colId xmlns:a16="http://schemas.microsoft.com/office/drawing/2014/main" val="1929084940"/>
                    </a:ext>
                  </a:extLst>
                </a:gridCol>
              </a:tblGrid>
              <a:tr h="737234">
                <a:tc>
                  <a:txBody>
                    <a:bodyPr/>
                    <a:lstStyle/>
                    <a:p>
                      <a:pPr algn="ctr"/>
                      <a:r>
                        <a:rPr lang="en-US" sz="2700" dirty="0">
                          <a:effectLst/>
                        </a:rPr>
                        <a:t> </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altLang="zh-CN" sz="2700" dirty="0">
                          <a:effectLst/>
                          <a:latin typeface="Calibri" panose="020F0502020204030204" pitchFamily="34" charset="0"/>
                          <a:ea typeface="Calibri" panose="020F0502020204030204" pitchFamily="34" charset="0"/>
                          <a:cs typeface="Times New Roman" panose="02020603050405020304" pitchFamily="18" charset="0"/>
                        </a:rPr>
                        <a:t>Value</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128169481"/>
                  </a:ext>
                </a:extLst>
              </a:tr>
              <a:tr h="736238">
                <a:tc>
                  <a:txBody>
                    <a:bodyPr/>
                    <a:lstStyle/>
                    <a:p>
                      <a:pPr algn="ctr"/>
                      <a:r>
                        <a:rPr lang="en-US" altLang="zh-CN" sz="2700" dirty="0" err="1">
                          <a:effectLst/>
                          <a:latin typeface="Calibri" panose="020F0502020204030204" pitchFamily="34" charset="0"/>
                          <a:ea typeface="Calibri" panose="020F0502020204030204" pitchFamily="34" charset="0"/>
                          <a:cs typeface="Times New Roman" panose="02020603050405020304" pitchFamily="18" charset="0"/>
                        </a:rPr>
                        <a:t>Pr</a:t>
                      </a:r>
                      <a:r>
                        <a:rPr lang="en-US" altLang="zh-CN" sz="2700" dirty="0">
                          <a:effectLst/>
                          <a:latin typeface="Calibri" panose="020F0502020204030204" pitchFamily="34" charset="0"/>
                          <a:ea typeface="Calibri" panose="020F0502020204030204" pitchFamily="34" charset="0"/>
                          <a:cs typeface="Times New Roman" panose="02020603050405020304" pitchFamily="18" charset="0"/>
                        </a:rPr>
                        <a:t>(&gt;|F|)</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altLang="zh-CN" sz="2500" dirty="0">
                          <a:effectLst/>
                          <a:latin typeface="Calibri" panose="020F0502020204030204" pitchFamily="34" charset="0"/>
                          <a:ea typeface="Calibri" panose="020F0502020204030204" pitchFamily="34" charset="0"/>
                          <a:cs typeface="Times New Roman" panose="02020603050405020304" pitchFamily="18" charset="0"/>
                        </a:rPr>
                        <a:t>2.2e-16</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041037989"/>
                  </a:ext>
                </a:extLst>
              </a:tr>
              <a:tr h="737234">
                <a:tc>
                  <a:txBody>
                    <a:bodyPr/>
                    <a:lstStyle/>
                    <a:p>
                      <a:pPr algn="ctr"/>
                      <a:r>
                        <a:rPr lang="en-US" altLang="zh-CN" sz="2700" dirty="0">
                          <a:effectLst/>
                          <a:latin typeface="Calibri" panose="020F0502020204030204" pitchFamily="34" charset="0"/>
                          <a:ea typeface="Calibri" panose="020F0502020204030204" pitchFamily="34" charset="0"/>
                          <a:cs typeface="Times New Roman" panose="02020603050405020304" pitchFamily="18" charset="0"/>
                        </a:rPr>
                        <a:t>R Square</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altLang="zh-CN" sz="2500" dirty="0">
                          <a:effectLst/>
                          <a:latin typeface="Calibri" panose="020F0502020204030204" pitchFamily="34" charset="0"/>
                          <a:ea typeface="Calibri" panose="020F0502020204030204" pitchFamily="34" charset="0"/>
                          <a:cs typeface="Times New Roman" panose="02020603050405020304" pitchFamily="18" charset="0"/>
                        </a:rPr>
                        <a:t>74.8%</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826057230"/>
                  </a:ext>
                </a:extLst>
              </a:tr>
            </a:tbl>
          </a:graphicData>
        </a:graphic>
      </p:graphicFrame>
    </p:spTree>
    <p:extLst>
      <p:ext uri="{BB962C8B-B14F-4D97-AF65-F5344CB8AC3E}">
        <p14:creationId xmlns:p14="http://schemas.microsoft.com/office/powerpoint/2010/main" val="151545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Pros and Cons</a:t>
            </a:r>
          </a:p>
        </p:txBody>
      </p:sp>
      <p:sp>
        <p:nvSpPr>
          <p:cNvPr id="3" name="内容占位符 2"/>
          <p:cNvSpPr>
            <a:spLocks noGrp="1"/>
          </p:cNvSpPr>
          <p:nvPr>
            <p:ph idx="1"/>
          </p:nvPr>
        </p:nvSpPr>
        <p:spPr/>
        <p:txBody>
          <a:bodyPr/>
          <a:lstStyle/>
          <a:p>
            <a:pPr marL="0" indent="0">
              <a:buNone/>
            </a:pPr>
            <a:r>
              <a:rPr lang="en-US" altLang="zh-CN"/>
              <a:t>Pros:</a:t>
            </a:r>
          </a:p>
          <a:p>
            <a:pPr marL="0" indent="0">
              <a:buNone/>
            </a:pPr>
            <a:r>
              <a:rPr lang="en-US" altLang="zh-CN"/>
              <a:t>1.Easy to use;</a:t>
            </a:r>
          </a:p>
          <a:p>
            <a:pPr marL="0" indent="0">
              <a:buNone/>
            </a:pPr>
            <a:r>
              <a:rPr lang="en-US" altLang="zh-CN"/>
              <a:t>2.relatively stable performance;</a:t>
            </a:r>
          </a:p>
          <a:p>
            <a:pPr marL="0" indent="0">
              <a:buNone/>
            </a:pPr>
            <a:endParaRPr lang="en-US" altLang="zh-CN"/>
          </a:p>
          <a:p>
            <a:pPr marL="0" indent="0">
              <a:buNone/>
            </a:pPr>
            <a:r>
              <a:rPr lang="en-US" altLang="zh-CN"/>
              <a:t>Cons:</a:t>
            </a:r>
          </a:p>
          <a:p>
            <a:pPr marL="0" indent="0">
              <a:buNone/>
            </a:pPr>
            <a:r>
              <a:rPr lang="en-US" altLang="zh-CN"/>
              <a:t>1.Weak prediction power</a:t>
            </a:r>
          </a:p>
          <a:p>
            <a:pPr marL="0" indent="0">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A5494-F11B-4518-B873-C4773C98F486}"/>
              </a:ext>
            </a:extLst>
          </p:cNvPr>
          <p:cNvSpPr>
            <a:spLocks noGrp="1"/>
          </p:cNvSpPr>
          <p:nvPr>
            <p:ph type="title"/>
          </p:nvPr>
        </p:nvSpPr>
        <p:spPr/>
        <p:txBody>
          <a:bodyPr/>
          <a:lstStyle/>
          <a:p>
            <a:r>
              <a:rPr lang="en-US" altLang="zh-CN" dirty="0"/>
              <a:t>Backgrounds</a:t>
            </a:r>
            <a:endParaRPr lang="zh-CN" altLang="en-US" dirty="0"/>
          </a:p>
        </p:txBody>
      </p:sp>
      <p:sp>
        <p:nvSpPr>
          <p:cNvPr id="3" name="内容占位符 2">
            <a:extLst>
              <a:ext uri="{FF2B5EF4-FFF2-40B4-BE49-F238E27FC236}">
                <a16:creationId xmlns:a16="http://schemas.microsoft.com/office/drawing/2014/main" id="{D35CA9AF-81E8-4CB4-AA12-D82B57F8C3AC}"/>
              </a:ext>
            </a:extLst>
          </p:cNvPr>
          <p:cNvSpPr>
            <a:spLocks noGrp="1"/>
          </p:cNvSpPr>
          <p:nvPr>
            <p:ph idx="1"/>
          </p:nvPr>
        </p:nvSpPr>
        <p:spPr/>
        <p:txBody>
          <a:bodyPr/>
          <a:lstStyle/>
          <a:p>
            <a:r>
              <a:rPr lang="en-US" altLang="zh-CN" sz="2000" dirty="0">
                <a:effectLst/>
                <a:latin typeface="Times New Roman" panose="02020603050405020304" pitchFamily="18" charset="0"/>
                <a:ea typeface="Calibri" panose="020F0502020204030204" pitchFamily="34" charset="0"/>
                <a:cs typeface="Times New Roman" panose="02020603050405020304" pitchFamily="18" charset="0"/>
              </a:rPr>
              <a:t>The percentage of body fat is an important indicator of personal health. </a:t>
            </a:r>
          </a:p>
          <a:p>
            <a:endParaRPr lang="en-US" altLang="zh-C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000" dirty="0">
                <a:effectLst/>
                <a:latin typeface="Times New Roman" panose="02020603050405020304" pitchFamily="18" charset="0"/>
                <a:ea typeface="Calibri" panose="020F0502020204030204" pitchFamily="34" charset="0"/>
                <a:cs typeface="Times New Roman" panose="02020603050405020304" pitchFamily="18" charset="0"/>
              </a:rPr>
              <a:t>However, it is hard to implement the accurate way of measurement of body fat. </a:t>
            </a:r>
          </a:p>
          <a:p>
            <a:endParaRPr lang="en-US" altLang="zh-C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000" dirty="0">
                <a:effectLst/>
                <a:latin typeface="Times New Roman" panose="02020603050405020304" pitchFamily="18" charset="0"/>
                <a:ea typeface="Calibri" panose="020F0502020204030204" pitchFamily="34" charset="0"/>
                <a:cs typeface="Times New Roman" panose="02020603050405020304" pitchFamily="18" charset="0"/>
              </a:rPr>
              <a:t>Thus, here we are trying to discover a model to answer this question with other measurements that are much easier to get.</a:t>
            </a:r>
            <a:endParaRPr lang="zh-CN" altLang="zh-C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405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0E5BB-36F8-459F-A8D2-95EA3004D06A}"/>
              </a:ext>
            </a:extLst>
          </p:cNvPr>
          <p:cNvSpPr>
            <a:spLocks noGrp="1"/>
          </p:cNvSpPr>
          <p:nvPr>
            <p:ph type="title"/>
          </p:nvPr>
        </p:nvSpPr>
        <p:spPr/>
        <p:txBody>
          <a:bodyPr/>
          <a:lstStyle/>
          <a:p>
            <a:r>
              <a:rPr lang="en-US" altLang="zh-CN" dirty="0"/>
              <a:t>Data Cleaning</a:t>
            </a:r>
            <a:endParaRPr lang="zh-CN" altLang="en-US" dirty="0"/>
          </a:p>
        </p:txBody>
      </p:sp>
      <p:sp>
        <p:nvSpPr>
          <p:cNvPr id="3" name="内容占位符 2">
            <a:extLst>
              <a:ext uri="{FF2B5EF4-FFF2-40B4-BE49-F238E27FC236}">
                <a16:creationId xmlns:a16="http://schemas.microsoft.com/office/drawing/2014/main" id="{65DC61D6-1148-426F-854E-312C08C5B5F7}"/>
              </a:ext>
            </a:extLst>
          </p:cNvPr>
          <p:cNvSpPr>
            <a:spLocks noGrp="1"/>
          </p:cNvSpPr>
          <p:nvPr>
            <p:ph idx="1"/>
          </p:nvPr>
        </p:nvSpPr>
        <p:spPr>
          <a:xfrm>
            <a:off x="838200" y="1825625"/>
            <a:ext cx="6327710" cy="4351338"/>
          </a:xfrm>
        </p:spPr>
        <p:txBody>
          <a:bodyPr>
            <a:normAutofit/>
          </a:bodyPr>
          <a:lstStyle/>
          <a:p>
            <a:pPr indent="228600"/>
            <a:r>
              <a:rPr lang="en-US" altLang="zh-CN" sz="1800" dirty="0">
                <a:latin typeface="Times New Roman" panose="02020603050405020304" pitchFamily="18" charset="0"/>
                <a:ea typeface="Calibri" panose="020F0502020204030204" pitchFamily="34" charset="0"/>
                <a:cs typeface="Times New Roman" panose="02020603050405020304" pitchFamily="18" charset="0"/>
              </a:rPr>
              <a:t>Shape: 252*17, from men.</a:t>
            </a:r>
            <a:endParaRPr lang="en-US" altLang="zh-C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r>
              <a:rPr lang="en-US" altLang="zh-CN" sz="1800" dirty="0">
                <a:effectLst/>
                <a:latin typeface="Times New Roman" panose="02020603050405020304" pitchFamily="18" charset="0"/>
                <a:ea typeface="Calibri" panose="020F0502020204030204" pitchFamily="34" charset="0"/>
                <a:cs typeface="Times New Roman" panose="02020603050405020304" pitchFamily="18" charset="0"/>
              </a:rPr>
              <a:t>The Y, body fat percentage, range from 0 to 45.10, has a mean 18.94 and median 19. </a:t>
            </a:r>
            <a:endParaRPr lang="zh-CN" altLang="zh-CN"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r>
              <a:rPr lang="en-US" altLang="zh-CN" sz="1800" dirty="0">
                <a:effectLst/>
                <a:latin typeface="Times New Roman" panose="02020603050405020304" pitchFamily="18" charset="0"/>
                <a:ea typeface="Calibri" panose="020F0502020204030204" pitchFamily="34" charset="0"/>
                <a:cs typeface="Times New Roman" panose="02020603050405020304" pitchFamily="18" charset="0"/>
              </a:rPr>
              <a:t>Suspicious data points:</a:t>
            </a:r>
            <a:endParaRPr lang="zh-CN" altLang="zh-C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bodyfat that is calculated from the density differ from bodyfat </a:t>
            </a:r>
            <a:r>
              <a:rPr lang="en-US" altLang="zh-CN" sz="1800" dirty="0">
                <a:latin typeface="Times New Roman" panose="02020603050405020304" pitchFamily="18" charset="0"/>
                <a:ea typeface="等线" panose="02010600030101010101" pitchFamily="2" charset="-122"/>
                <a:cs typeface="Times New Roman" panose="02020603050405020304" pitchFamily="18" charset="0"/>
              </a:rPr>
              <a:t>provided. </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we drop these data points. (48, 76, 182, 96)</a:t>
            </a:r>
            <a:endParaRPr lang="zh-CN" altLang="zh-C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Point 42 only has a height of 30. So it can be deleted (yet since we didn’t use height</a:t>
            </a:r>
            <a:r>
              <a:rPr lang="en-US" altLang="zh-CN" sz="1800" dirty="0">
                <a:latin typeface="Times New Roman" panose="02020603050405020304" pitchFamily="18" charset="0"/>
                <a:ea typeface="等线" panose="02010600030101010101" pitchFamily="2" charset="-122"/>
                <a:cs typeface="Times New Roman" panose="02020603050405020304" pitchFamily="18" charset="0"/>
              </a:rPr>
              <a:t>, we kept it).</a:t>
            </a:r>
            <a:endParaRPr lang="zh-CN" altLang="zh-C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There are also some points (e.g., 39 and 41) that have measure values away from the majority. However, after look deep into those data, we think the data is reasonable and can be explained with extremely obsess.</a:t>
            </a:r>
            <a:endParaRPr lang="zh-CN" altLang="zh-C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zh-CN" altLang="en-US" dirty="0"/>
          </a:p>
        </p:txBody>
      </p:sp>
      <p:pic>
        <p:nvPicPr>
          <p:cNvPr id="6" name="图片 5" descr="图表, 散点图&#10;&#10;描述已自动生成">
            <a:extLst>
              <a:ext uri="{FF2B5EF4-FFF2-40B4-BE49-F238E27FC236}">
                <a16:creationId xmlns:a16="http://schemas.microsoft.com/office/drawing/2014/main" id="{179BB5BA-A16A-4DF2-BCD4-C9E816246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002" y="681037"/>
            <a:ext cx="4907813" cy="3067383"/>
          </a:xfrm>
          <a:prstGeom prst="rect">
            <a:avLst/>
          </a:prstGeom>
        </p:spPr>
      </p:pic>
      <p:pic>
        <p:nvPicPr>
          <p:cNvPr id="9" name="图片 8" descr="图表, 散点图&#10;&#10;描述已自动生成">
            <a:extLst>
              <a:ext uri="{FF2B5EF4-FFF2-40B4-BE49-F238E27FC236}">
                <a16:creationId xmlns:a16="http://schemas.microsoft.com/office/drawing/2014/main" id="{5875B648-219C-41F1-A44A-FF0F1ED93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909" y="3748420"/>
            <a:ext cx="4844905" cy="3028066"/>
          </a:xfrm>
          <a:prstGeom prst="rect">
            <a:avLst/>
          </a:prstGeom>
        </p:spPr>
      </p:pic>
    </p:spTree>
    <p:extLst>
      <p:ext uri="{BB962C8B-B14F-4D97-AF65-F5344CB8AC3E}">
        <p14:creationId xmlns:p14="http://schemas.microsoft.com/office/powerpoint/2010/main" val="144826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3903F-2468-4D1C-AF83-B9BA061A9777}"/>
              </a:ext>
            </a:extLst>
          </p:cNvPr>
          <p:cNvSpPr>
            <a:spLocks noGrp="1"/>
          </p:cNvSpPr>
          <p:nvPr>
            <p:ph type="title"/>
          </p:nvPr>
        </p:nvSpPr>
        <p:spPr/>
        <p:txBody>
          <a:bodyPr/>
          <a:lstStyle/>
          <a:p>
            <a:r>
              <a:rPr lang="en-US" altLang="zh-CN" dirty="0"/>
              <a:t>Model Selection</a:t>
            </a:r>
            <a:endParaRPr lang="zh-CN" altLang="en-US" dirty="0"/>
          </a:p>
        </p:txBody>
      </p:sp>
      <p:sp>
        <p:nvSpPr>
          <p:cNvPr id="3" name="内容占位符 2">
            <a:extLst>
              <a:ext uri="{FF2B5EF4-FFF2-40B4-BE49-F238E27FC236}">
                <a16:creationId xmlns:a16="http://schemas.microsoft.com/office/drawing/2014/main" id="{9BFC15EE-A634-4CDB-95BD-F40EED5D5346}"/>
              </a:ext>
            </a:extLst>
          </p:cNvPr>
          <p:cNvSpPr>
            <a:spLocks noGrp="1"/>
          </p:cNvSpPr>
          <p:nvPr>
            <p:ph idx="1"/>
          </p:nvPr>
        </p:nvSpPr>
        <p:spPr/>
        <p:txBody>
          <a:bodyPr>
            <a:normAutofit fontScale="92500" lnSpcReduction="10000"/>
          </a:bodyPr>
          <a:lstStyle/>
          <a:p>
            <a:r>
              <a:rPr lang="en-US" altLang="zh-CN" u="sng" dirty="0"/>
              <a:t>Metric for Model Performance</a:t>
            </a:r>
            <a:r>
              <a:rPr lang="en-US" altLang="zh-CN" dirty="0"/>
              <a:t>: </a:t>
            </a:r>
          </a:p>
          <a:p>
            <a:pPr marL="457200" lvl="1" indent="0">
              <a:buNone/>
            </a:pPr>
            <a:r>
              <a:rPr lang="en-US" altLang="zh-CN" dirty="0"/>
              <a:t>We used multiple criteria during our analysis. Including R^2, AIC, BIC, etc. However, since we’ll need a rule-of-thumb and we don’t want to simply set a cap for  the number of predictors. Thus we take all of them into consideration and combine with our judging on simplicity. In the end, for the comparison of our final models, we used 12-fold CV R-squared.</a:t>
            </a:r>
          </a:p>
          <a:p>
            <a:pPr marL="457200" lvl="1" indent="0">
              <a:buNone/>
            </a:pPr>
            <a:endParaRPr lang="en-US" altLang="zh-CN" dirty="0"/>
          </a:p>
          <a:p>
            <a:r>
              <a:rPr lang="en-US" altLang="zh-CN" u="sng" dirty="0"/>
              <a:t>Candidate Models</a:t>
            </a:r>
            <a:r>
              <a:rPr lang="en-US" altLang="zh-CN" dirty="0"/>
              <a:t>: </a:t>
            </a:r>
          </a:p>
          <a:p>
            <a:pPr marL="457200" lvl="1" indent="0">
              <a:buNone/>
            </a:pPr>
            <a:r>
              <a:rPr lang="en-US" altLang="zh-CN" dirty="0"/>
              <a:t>Linear models with at most </a:t>
            </a:r>
            <a:r>
              <a:rPr lang="en-US" altLang="zh-CN" b="1" dirty="0"/>
              <a:t>first level interaction</a:t>
            </a:r>
          </a:p>
          <a:p>
            <a:pPr marL="457200" lvl="1" indent="0">
              <a:buNone/>
            </a:pPr>
            <a:endParaRPr lang="en-US" altLang="zh-CN" dirty="0"/>
          </a:p>
          <a:p>
            <a:r>
              <a:rPr lang="en-US" altLang="zh-CN" dirty="0"/>
              <a:t>We used greedy stepwise with both AIC and BIC, and some manual selected candidates and evaluated each candidate model’s performance </a:t>
            </a:r>
          </a:p>
          <a:p>
            <a:endParaRPr lang="zh-CN" altLang="en-US" dirty="0"/>
          </a:p>
        </p:txBody>
      </p:sp>
    </p:spTree>
    <p:extLst>
      <p:ext uri="{BB962C8B-B14F-4D97-AF65-F5344CB8AC3E}">
        <p14:creationId xmlns:p14="http://schemas.microsoft.com/office/powerpoint/2010/main" val="373520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E69C9-CC7C-4AD5-B365-FFA97CF59C02}"/>
              </a:ext>
            </a:extLst>
          </p:cNvPr>
          <p:cNvSpPr>
            <a:spLocks noGrp="1"/>
          </p:cNvSpPr>
          <p:nvPr>
            <p:ph type="title"/>
          </p:nvPr>
        </p:nvSpPr>
        <p:spPr/>
        <p:txBody>
          <a:bodyPr/>
          <a:lstStyle/>
          <a:p>
            <a:r>
              <a:rPr lang="en-US" altLang="zh-CN" dirty="0"/>
              <a:t>Results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B74A2A-CF0D-4277-A14C-C08FD19EC01B}"/>
                  </a:ext>
                </a:extLst>
              </p:cNvPr>
              <p:cNvSpPr>
                <a:spLocks noGrp="1"/>
              </p:cNvSpPr>
              <p:nvPr>
                <p:ph idx="1"/>
              </p:nvPr>
            </p:nvSpPr>
            <p:spPr/>
            <p:txBody>
              <a:bodyPr>
                <a:normAutofit/>
              </a:bodyPr>
              <a:lstStyle/>
              <a:p>
                <a:r>
                  <a:rPr lang="en-US" altLang="zh-CN" sz="1400" dirty="0"/>
                  <a:t>AIC reached without interaction</a:t>
                </a:r>
              </a:p>
              <a:p>
                <a:pPr marL="0" indent="0">
                  <a:buNone/>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𝐵𝑂𝐷𝑌𝐹𝐴𝑇</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𝐴𝐵𝐷𝑂𝑀𝐸𝑁</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𝑊𝐸𝐼𝐺𝐻𝑇</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𝑊𝑅𝐼𝑆𝑇</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𝐹𝑂𝑅𝐸𝐴𝑅𝑀</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𝑁𝐸𝐶𝐾</m:t>
                      </m:r>
                      <m:r>
                        <a:rPr lang="en-US" altLang="zh-CN" sz="1400" i="1" smtClean="0">
                          <a:latin typeface="Cambria Math" panose="02040503050406030204" pitchFamily="18" charset="0"/>
                        </a:rPr>
                        <m:t> + </m:t>
                      </m:r>
                      <m:r>
                        <a:rPr lang="en-US" altLang="zh-CN" sz="1400" i="1">
                          <a:latin typeface="Cambria Math" panose="02040503050406030204" pitchFamily="18" charset="0"/>
                        </a:rPr>
                        <m:t>𝐴𝐺𝐸</m:t>
                      </m:r>
                      <m:r>
                        <a:rPr lang="en-US" altLang="zh-CN" sz="1400" i="1">
                          <a:latin typeface="Cambria Math" panose="02040503050406030204" pitchFamily="18" charset="0"/>
                        </a:rPr>
                        <m:t> + </m:t>
                      </m:r>
                      <m:r>
                        <a:rPr lang="en-US" altLang="zh-CN" sz="1400" i="1">
                          <a:latin typeface="Cambria Math" panose="02040503050406030204" pitchFamily="18" charset="0"/>
                        </a:rPr>
                        <m:t>𝑇𝐻𝐼𝐺𝐻</m:t>
                      </m:r>
                      <m:r>
                        <a:rPr lang="en-US" altLang="zh-CN" sz="1400" i="1">
                          <a:latin typeface="Cambria Math" panose="02040503050406030204" pitchFamily="18" charset="0"/>
                        </a:rPr>
                        <m:t> + </m:t>
                      </m:r>
                      <m:r>
                        <a:rPr lang="en-US" altLang="zh-CN" sz="1400" i="1">
                          <a:latin typeface="Cambria Math" panose="02040503050406030204" pitchFamily="18" charset="0"/>
                        </a:rPr>
                        <m:t>𝐻𝐼𝑃</m:t>
                      </m:r>
                    </m:oMath>
                  </m:oMathPara>
                </a14:m>
                <a:endParaRPr lang="en-US" altLang="zh-CN" sz="1400" dirty="0"/>
              </a:p>
              <a:p>
                <a:r>
                  <a:rPr lang="en-US" altLang="zh-CN" sz="1400" dirty="0"/>
                  <a:t>AIC reached with interaction</a:t>
                </a:r>
              </a:p>
              <a:p>
                <a:pPr marL="0" indent="0">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    </m:t>
                      </m:r>
                      <m:r>
                        <a:rPr lang="en-US" altLang="zh-CN" sz="1400" i="1">
                          <a:latin typeface="Cambria Math" panose="02040503050406030204" pitchFamily="18" charset="0"/>
                        </a:rPr>
                        <m:t>𝐴𝐺𝐸</m:t>
                      </m:r>
                      <m:r>
                        <a:rPr lang="en-US" altLang="zh-CN" sz="1400" i="1">
                          <a:latin typeface="Cambria Math" panose="02040503050406030204" pitchFamily="18" charset="0"/>
                        </a:rPr>
                        <m:t> + </m:t>
                      </m:r>
                      <m:r>
                        <a:rPr lang="en-US" altLang="zh-CN" sz="1400" i="1">
                          <a:latin typeface="Cambria Math" panose="02040503050406030204" pitchFamily="18" charset="0"/>
                        </a:rPr>
                        <m:t>𝐶𝐻𝐸𝑆𝑇</m:t>
                      </m:r>
                      <m:r>
                        <a:rPr lang="en-US" altLang="zh-CN" sz="1400" i="1">
                          <a:latin typeface="Cambria Math" panose="02040503050406030204" pitchFamily="18" charset="0"/>
                        </a:rPr>
                        <m:t> + </m:t>
                      </m:r>
                      <m:r>
                        <a:rPr lang="en-US" altLang="zh-CN" sz="1400" i="1">
                          <a:latin typeface="Cambria Math" panose="02040503050406030204" pitchFamily="18" charset="0"/>
                        </a:rPr>
                        <m:t>𝐴𝐵𝐷𝑂𝑀𝐸𝑁</m:t>
                      </m:r>
                      <m:r>
                        <a:rPr lang="en-US" altLang="zh-CN" sz="1400" i="1">
                          <a:latin typeface="Cambria Math" panose="02040503050406030204" pitchFamily="18" charset="0"/>
                        </a:rPr>
                        <m:t>:</m:t>
                      </m:r>
                      <m:r>
                        <a:rPr lang="en-US" altLang="zh-CN" sz="1400" i="1">
                          <a:latin typeface="Cambria Math" panose="02040503050406030204" pitchFamily="18" charset="0"/>
                        </a:rPr>
                        <m:t>𝑊𝐸𝐼𝐺𝐻𝑇</m:t>
                      </m:r>
                      <m:r>
                        <a:rPr lang="en-US" altLang="zh-CN" sz="1400" i="1">
                          <a:latin typeface="Cambria Math" panose="02040503050406030204" pitchFamily="18" charset="0"/>
                        </a:rPr>
                        <m:t> + </m:t>
                      </m:r>
                      <m:r>
                        <a:rPr lang="en-US" altLang="zh-CN" sz="1400" i="1">
                          <a:latin typeface="Cambria Math" panose="02040503050406030204" pitchFamily="18" charset="0"/>
                        </a:rPr>
                        <m:t>𝑊𝑅𝐼𝑆𝑇</m:t>
                      </m:r>
                      <m:r>
                        <a:rPr lang="en-US" altLang="zh-CN" sz="1400" i="1">
                          <a:latin typeface="Cambria Math" panose="02040503050406030204" pitchFamily="18" charset="0"/>
                        </a:rPr>
                        <m:t>:</m:t>
                      </m:r>
                      <m:r>
                        <a:rPr lang="en-US" altLang="zh-CN" sz="1400" i="1">
                          <a:latin typeface="Cambria Math" panose="02040503050406030204" pitchFamily="18" charset="0"/>
                        </a:rPr>
                        <m:t>𝐴𝐺𝐸</m:t>
                      </m:r>
                      <m:r>
                        <a:rPr lang="en-US" altLang="zh-CN" sz="1400" i="1">
                          <a:latin typeface="Cambria Math" panose="02040503050406030204" pitchFamily="18" charset="0"/>
                        </a:rPr>
                        <m:t> + </m:t>
                      </m:r>
                      <m:r>
                        <a:rPr lang="en-US" altLang="zh-CN" sz="1400" i="1">
                          <a:latin typeface="Cambria Math" panose="02040503050406030204" pitchFamily="18" charset="0"/>
                        </a:rPr>
                        <m:t>𝐴𝐵𝐷𝑂𝑀𝐸𝑁</m:t>
                      </m:r>
                      <m:r>
                        <a:rPr lang="en-US" altLang="zh-CN" sz="1400" i="1">
                          <a:latin typeface="Cambria Math" panose="02040503050406030204" pitchFamily="18" charset="0"/>
                        </a:rPr>
                        <m:t>:</m:t>
                      </m:r>
                      <m:r>
                        <a:rPr lang="en-US" altLang="zh-CN" sz="1400" i="1">
                          <a:latin typeface="Cambria Math" panose="02040503050406030204" pitchFamily="18" charset="0"/>
                        </a:rPr>
                        <m:t>𝐴𝐺𝐸𝐵𝑂𝐷𝑌𝐹𝐴𝑇</m:t>
                      </m:r>
                      <m:r>
                        <a:rPr lang="en-US" altLang="zh-CN" sz="1400" i="1">
                          <a:latin typeface="Cambria Math" panose="02040503050406030204" pitchFamily="18" charset="0"/>
                        </a:rPr>
                        <m:t> ~ </m:t>
                      </m:r>
                      <m:r>
                        <a:rPr lang="en-US" altLang="zh-CN" sz="1400" i="1">
                          <a:latin typeface="Cambria Math" panose="02040503050406030204" pitchFamily="18" charset="0"/>
                        </a:rPr>
                        <m:t>𝐴𝐵𝐷𝑂𝑀𝐸𝑁</m:t>
                      </m:r>
                      <m:r>
                        <a:rPr lang="en-US" altLang="zh-CN" sz="1400" i="1">
                          <a:latin typeface="Cambria Math" panose="02040503050406030204" pitchFamily="18" charset="0"/>
                        </a:rPr>
                        <m:t> + </m:t>
                      </m:r>
                      <m:r>
                        <a:rPr lang="en-US" altLang="zh-CN" sz="1400" i="1">
                          <a:latin typeface="Cambria Math" panose="02040503050406030204" pitchFamily="18" charset="0"/>
                        </a:rPr>
                        <m:t>𝑊𝐸𝐼𝐺𝐻𝑇</m:t>
                      </m:r>
                      <m:r>
                        <a:rPr lang="en-US" altLang="zh-CN" sz="1400" i="1">
                          <a:latin typeface="Cambria Math" panose="02040503050406030204" pitchFamily="18" charset="0"/>
                        </a:rPr>
                        <m:t> + </m:t>
                      </m:r>
                      <m:r>
                        <a:rPr lang="en-US" altLang="zh-CN" sz="1400" i="1">
                          <a:latin typeface="Cambria Math" panose="02040503050406030204" pitchFamily="18" charset="0"/>
                        </a:rPr>
                        <m:t>𝑊𝑅𝐼𝑆𝑇</m:t>
                      </m:r>
                      <m:r>
                        <a:rPr lang="en-US" altLang="zh-CN" sz="1400" i="1">
                          <a:latin typeface="Cambria Math" panose="02040503050406030204" pitchFamily="18" charset="0"/>
                        </a:rPr>
                        <m:t> + </m:t>
                      </m:r>
                      <m:r>
                        <a:rPr lang="en-US" altLang="zh-CN" sz="1400" i="1">
                          <a:latin typeface="Cambria Math" panose="02040503050406030204" pitchFamily="18" charset="0"/>
                        </a:rPr>
                        <m:t>𝐴𝐷𝐼𝑃𝑂𝑆𝐼𝑇𝑌</m:t>
                      </m:r>
                      <m:r>
                        <a:rPr lang="en-US" altLang="zh-CN" sz="1400" i="1">
                          <a:latin typeface="Cambria Math" panose="02040503050406030204" pitchFamily="18" charset="0"/>
                        </a:rPr>
                        <m:t> + </m:t>
                      </m:r>
                    </m:oMath>
                  </m:oMathPara>
                </a14:m>
                <a:endParaRPr lang="en-US" altLang="zh-CN" sz="1400" dirty="0"/>
              </a:p>
              <a:p>
                <a:r>
                  <a:rPr lang="en-US" altLang="zh-CN" sz="1400" dirty="0"/>
                  <a:t>BIC reached without interaction</a:t>
                </a:r>
              </a:p>
              <a:p>
                <a:pPr marL="0" indent="0">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𝐵𝑂𝐷𝑌𝐹𝐴𝑇</m:t>
                      </m:r>
                      <m:r>
                        <a:rPr lang="en-US" altLang="zh-CN" sz="1400" i="1">
                          <a:latin typeface="Cambria Math" panose="02040503050406030204" pitchFamily="18" charset="0"/>
                        </a:rPr>
                        <m:t> ~ </m:t>
                      </m:r>
                      <m:r>
                        <a:rPr lang="en-US" altLang="zh-CN" sz="1400" i="1">
                          <a:latin typeface="Cambria Math" panose="02040503050406030204" pitchFamily="18" charset="0"/>
                        </a:rPr>
                        <m:t>𝐴𝐵𝐷𝑂𝑀𝐸𝑁</m:t>
                      </m:r>
                      <m:r>
                        <a:rPr lang="en-US" altLang="zh-CN" sz="1400" i="1">
                          <a:latin typeface="Cambria Math" panose="02040503050406030204" pitchFamily="18" charset="0"/>
                        </a:rPr>
                        <m:t> + </m:t>
                      </m:r>
                      <m:r>
                        <a:rPr lang="en-US" altLang="zh-CN" sz="1400" i="1">
                          <a:latin typeface="Cambria Math" panose="02040503050406030204" pitchFamily="18" charset="0"/>
                        </a:rPr>
                        <m:t>𝑊𝐸𝐼𝐺𝐻𝑇</m:t>
                      </m:r>
                      <m:r>
                        <a:rPr lang="en-US" altLang="zh-CN" sz="1400" i="1">
                          <a:latin typeface="Cambria Math" panose="02040503050406030204" pitchFamily="18" charset="0"/>
                        </a:rPr>
                        <m:t> + </m:t>
                      </m:r>
                      <m:r>
                        <a:rPr lang="en-US" altLang="zh-CN" sz="1400" i="1">
                          <a:latin typeface="Cambria Math" panose="02040503050406030204" pitchFamily="18" charset="0"/>
                        </a:rPr>
                        <m:t>𝑊𝑅𝐼𝑆𝑇</m:t>
                      </m:r>
                      <m:r>
                        <a:rPr lang="en-US" altLang="zh-CN" sz="1400" i="1">
                          <a:latin typeface="Cambria Math" panose="02040503050406030204" pitchFamily="18" charset="0"/>
                        </a:rPr>
                        <m:t> + </m:t>
                      </m:r>
                      <m:r>
                        <a:rPr lang="en-US" altLang="zh-CN" sz="1400" i="1">
                          <a:latin typeface="Cambria Math" panose="02040503050406030204" pitchFamily="18" charset="0"/>
                        </a:rPr>
                        <m:t>𝐹𝑂𝑅𝐸𝐴𝑅𝑀</m:t>
                      </m:r>
                    </m:oMath>
                  </m:oMathPara>
                </a14:m>
                <a:endParaRPr lang="en-US" altLang="zh-CN" sz="1400" dirty="0"/>
              </a:p>
              <a:p>
                <a:r>
                  <a:rPr lang="en-US" altLang="zh-CN" sz="1400" dirty="0"/>
                  <a:t>BIC reached with interaction</a:t>
                </a:r>
              </a:p>
              <a:p>
                <a:pPr marL="0" indent="0">
                  <a:buNone/>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𝐵𝑂𝐷𝑌𝐹𝐴𝑇</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𝐴𝐵𝐷𝑂𝑀𝐸𝑁</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𝑊𝐸𝐼𝐺𝐻𝑇</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𝑊𝑅𝐼𝑆𝑇</m:t>
                      </m:r>
                      <m:r>
                        <a:rPr lang="en-US" altLang="zh-CN" sz="1400" i="1" smtClean="0">
                          <a:latin typeface="Cambria Math" panose="02040503050406030204" pitchFamily="18" charset="0"/>
                        </a:rPr>
                        <m:t> + </m:t>
                      </m:r>
                      <m:r>
                        <a:rPr lang="en-US" altLang="zh-CN" sz="1400" i="1" smtClean="0">
                          <a:latin typeface="Cambria Math" panose="02040503050406030204" pitchFamily="18" charset="0"/>
                        </a:rPr>
                        <m:t>𝐴𝐵𝐷𝑂𝑀𝐸𝑁</m:t>
                      </m:r>
                      <m:r>
                        <a:rPr lang="en-US" altLang="zh-CN" sz="1400" i="1" smtClean="0">
                          <a:latin typeface="Cambria Math" panose="02040503050406030204" pitchFamily="18" charset="0"/>
                        </a:rPr>
                        <m:t>:</m:t>
                      </m:r>
                      <m:r>
                        <a:rPr lang="en-US" altLang="zh-CN" sz="1400" i="1" smtClean="0">
                          <a:latin typeface="Cambria Math" panose="02040503050406030204" pitchFamily="18" charset="0"/>
                        </a:rPr>
                        <m:t>𝑊𝐸𝐼𝐺𝐻𝑇</m:t>
                      </m:r>
                    </m:oMath>
                  </m:oMathPara>
                </a14:m>
                <a:endParaRPr lang="en-US" altLang="zh-CN" sz="1400" dirty="0"/>
              </a:p>
              <a:p>
                <a:r>
                  <a:rPr lang="en-US" altLang="zh-CN" sz="1400" dirty="0"/>
                  <a:t>Manual purposed model:</a:t>
                </a:r>
              </a:p>
              <a:p>
                <a:pPr marL="457200" lvl="1" indent="0">
                  <a:buNone/>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𝐵𝑂𝐷𝑌𝐹𝐴𝑇</m:t>
                      </m:r>
                      <m:r>
                        <a:rPr lang="en-US" altLang="zh-CN" sz="1400" b="0" i="1" smtClean="0">
                          <a:latin typeface="Cambria Math" panose="02040503050406030204" pitchFamily="18" charset="0"/>
                        </a:rPr>
                        <m:t>~</m:t>
                      </m:r>
                      <m:r>
                        <a:rPr lang="en-US" altLang="zh-CN" sz="1400" i="1">
                          <a:latin typeface="Cambria Math" panose="02040503050406030204" pitchFamily="18" charset="0"/>
                        </a:rPr>
                        <m:t>𝐴𝐵𝐷𝑂𝑀𝐸𝑁</m:t>
                      </m:r>
                      <m:r>
                        <a:rPr lang="en-US" altLang="zh-CN" sz="1400" i="1">
                          <a:latin typeface="Cambria Math" panose="02040503050406030204" pitchFamily="18" charset="0"/>
                        </a:rPr>
                        <m:t>+</m:t>
                      </m:r>
                      <m:r>
                        <a:rPr lang="en-US" altLang="zh-CN" sz="1400" i="1">
                          <a:latin typeface="Cambria Math" panose="02040503050406030204" pitchFamily="18" charset="0"/>
                        </a:rPr>
                        <m:t>𝑊𝑅𝐼𝑆𝑇</m:t>
                      </m:r>
                      <m:r>
                        <a:rPr lang="en-US" altLang="zh-CN" sz="1400" i="1">
                          <a:latin typeface="Cambria Math" panose="02040503050406030204" pitchFamily="18" charset="0"/>
                        </a:rPr>
                        <m:t>+</m:t>
                      </m:r>
                      <m:r>
                        <a:rPr lang="en-US" altLang="zh-CN" sz="1400" i="1">
                          <a:latin typeface="Cambria Math" panose="02040503050406030204" pitchFamily="18" charset="0"/>
                        </a:rPr>
                        <m:t>𝑇𝐻𝐼𝐺𝐻</m:t>
                      </m:r>
                      <m:r>
                        <a:rPr lang="en-US" altLang="zh-CN" sz="1400" i="1" smtClean="0">
                          <a:latin typeface="Cambria Math" panose="02040503050406030204" pitchFamily="18" charset="0"/>
                        </a:rPr>
                        <m:t>+</m:t>
                      </m:r>
                      <m:r>
                        <a:rPr lang="en-US" altLang="zh-CN" sz="1400" b="0" i="1" smtClean="0">
                          <a:latin typeface="Cambria Math" panose="02040503050406030204" pitchFamily="18" charset="0"/>
                        </a:rPr>
                        <m:t>𝐻𝐼𝑃</m:t>
                      </m:r>
                      <m:r>
                        <a:rPr lang="en-US" altLang="zh-CN" sz="1400" b="0" i="1" smtClean="0">
                          <a:latin typeface="Cambria Math" panose="02040503050406030204" pitchFamily="18" charset="0"/>
                        </a:rPr>
                        <m:t>+</m:t>
                      </m:r>
                      <m:r>
                        <a:rPr lang="en-US" altLang="zh-CN" sz="1400" i="1">
                          <a:latin typeface="Cambria Math" panose="02040503050406030204" pitchFamily="18" charset="0"/>
                        </a:rPr>
                        <m:t>𝑇𝐻𝐼𝐺𝐻</m:t>
                      </m:r>
                      <m:r>
                        <a:rPr lang="en-US" altLang="zh-CN" sz="1400" i="1">
                          <a:latin typeface="Cambria Math" panose="02040503050406030204" pitchFamily="18" charset="0"/>
                        </a:rPr>
                        <m:t>∗</m:t>
                      </m:r>
                      <m:r>
                        <a:rPr lang="en-US" altLang="zh-CN" sz="1400" i="1">
                          <a:latin typeface="Cambria Math" panose="02040503050406030204" pitchFamily="18" charset="0"/>
                        </a:rPr>
                        <m:t>𝐻𝐼𝑃</m:t>
                      </m:r>
                    </m:oMath>
                  </m:oMathPara>
                </a14:m>
                <a:endParaRPr lang="en-US" altLang="zh-CN" sz="1400" dirty="0"/>
              </a:p>
              <a:p>
                <a:pPr marL="457200" lvl="1" indent="0">
                  <a:buNone/>
                </a:pPr>
                <a:endParaRPr lang="en-US" altLang="zh-CN" sz="2400" dirty="0"/>
              </a:p>
              <a:p>
                <a:pPr marL="457200" lvl="1" indent="0">
                  <a:buNone/>
                </a:pPr>
                <a:endParaRPr lang="en-US" altLang="zh-CN" sz="2400" b="1" dirty="0"/>
              </a:p>
              <a:p>
                <a:pPr marL="457200" lvl="1" indent="0">
                  <a:buNone/>
                </a:pPr>
                <a:r>
                  <a:rPr lang="en-US" altLang="zh-CN" sz="2400" b="1" dirty="0"/>
                  <a:t>Based on both simplicity and 12-fold CV result, eventually, we choose the one “BIC reached with interaction”</a:t>
                </a:r>
              </a:p>
              <a:p>
                <a:pPr marL="457200" lvl="1" indent="0">
                  <a:buNone/>
                </a:pPr>
                <a:endParaRPr lang="zh-CN" altLang="en-US" sz="2000" dirty="0"/>
              </a:p>
            </p:txBody>
          </p:sp>
        </mc:Choice>
        <mc:Fallback xmlns="">
          <p:sp>
            <p:nvSpPr>
              <p:cNvPr id="3" name="内容占位符 2">
                <a:extLst>
                  <a:ext uri="{FF2B5EF4-FFF2-40B4-BE49-F238E27FC236}">
                    <a16:creationId xmlns:a16="http://schemas.microsoft.com/office/drawing/2014/main" id="{78B74A2A-CF0D-4277-A14C-C08FD19EC01B}"/>
                  </a:ext>
                </a:extLst>
              </p:cNvPr>
              <p:cNvSpPr>
                <a:spLocks noGrp="1" noRot="1" noChangeAspect="1" noMove="1" noResize="1" noEditPoints="1" noAdjustHandles="1" noChangeArrowheads="1" noChangeShapeType="1" noTextEdit="1"/>
              </p:cNvSpPr>
              <p:nvPr>
                <p:ph idx="1"/>
              </p:nvPr>
            </p:nvSpPr>
            <p:spPr>
              <a:blipFill>
                <a:blip r:embed="rId2"/>
                <a:stretch>
                  <a:fillRect l="-116" t="-560" b="-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371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endParaRPr lang="zh-CN" altLang="en-US" dirty="0"/>
          </a:p>
        </p:txBody>
      </p:sp>
      <p:pic>
        <p:nvPicPr>
          <p:cNvPr id="4" name="内容占位符 3" descr="Rplot"/>
          <p:cNvPicPr>
            <a:picLocks noGrp="1" noChangeAspect="1"/>
          </p:cNvPicPr>
          <p:nvPr>
            <p:ph idx="1"/>
          </p:nvPr>
        </p:nvPicPr>
        <p:blipFill>
          <a:blip r:embed="rId2"/>
          <a:stretch>
            <a:fillRect/>
          </a:stretch>
        </p:blipFill>
        <p:spPr>
          <a:xfrm>
            <a:off x="5702300" y="1350010"/>
            <a:ext cx="6305550" cy="3133725"/>
          </a:xfrm>
          <a:prstGeom prst="rect">
            <a:avLst/>
          </a:prstGeom>
        </p:spPr>
      </p:pic>
      <p:pic>
        <p:nvPicPr>
          <p:cNvPr id="6" name="图片 5"/>
          <p:cNvPicPr>
            <a:picLocks noChangeAspect="1"/>
          </p:cNvPicPr>
          <p:nvPr/>
        </p:nvPicPr>
        <p:blipFill>
          <a:blip r:embed="rId3"/>
          <a:stretch>
            <a:fillRect/>
          </a:stretch>
        </p:blipFill>
        <p:spPr>
          <a:xfrm>
            <a:off x="499110" y="4483735"/>
            <a:ext cx="9803765" cy="786765"/>
          </a:xfrm>
          <a:prstGeom prst="rect">
            <a:avLst/>
          </a:prstGeom>
        </p:spPr>
      </p:pic>
      <p:sp>
        <p:nvSpPr>
          <p:cNvPr id="7" name="文本框 6"/>
          <p:cNvSpPr txBox="1"/>
          <p:nvPr/>
        </p:nvSpPr>
        <p:spPr>
          <a:xfrm>
            <a:off x="1094740" y="2294255"/>
            <a:ext cx="3415030" cy="645160"/>
          </a:xfrm>
          <a:prstGeom prst="rect">
            <a:avLst/>
          </a:prstGeom>
          <a:noFill/>
        </p:spPr>
        <p:txBody>
          <a:bodyPr wrap="square" rtlCol="0">
            <a:spAutoFit/>
          </a:bodyPr>
          <a:lstStyle/>
          <a:p>
            <a:r>
              <a:rPr lang="en-US" altLang="zh-CN"/>
              <a:t>Average R-squared:</a:t>
            </a:r>
          </a:p>
          <a:p>
            <a:r>
              <a:rPr lang="en-US" altLang="zh-CN"/>
              <a:t>0.708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Resilts</a:t>
            </a:r>
          </a:p>
        </p:txBody>
      </p:sp>
      <p:pic>
        <p:nvPicPr>
          <p:cNvPr id="8" name="内容占位符 7" descr="Rplot04"/>
          <p:cNvPicPr>
            <a:picLocks noGrp="1" noChangeAspect="1"/>
          </p:cNvPicPr>
          <p:nvPr>
            <p:ph idx="1"/>
          </p:nvPr>
        </p:nvPicPr>
        <p:blipFill>
          <a:blip r:embed="rId2"/>
          <a:stretch>
            <a:fillRect/>
          </a:stretch>
        </p:blipFill>
        <p:spPr>
          <a:xfrm>
            <a:off x="340995" y="1590675"/>
            <a:ext cx="5231130" cy="2323465"/>
          </a:xfrm>
          <a:prstGeom prst="rect">
            <a:avLst/>
          </a:prstGeom>
        </p:spPr>
      </p:pic>
      <p:pic>
        <p:nvPicPr>
          <p:cNvPr id="10" name="图片 9" descr="Rplot06"/>
          <p:cNvPicPr>
            <a:picLocks noChangeAspect="1"/>
          </p:cNvPicPr>
          <p:nvPr/>
        </p:nvPicPr>
        <p:blipFill>
          <a:blip r:embed="rId3"/>
          <a:stretch>
            <a:fillRect/>
          </a:stretch>
        </p:blipFill>
        <p:spPr>
          <a:xfrm>
            <a:off x="6296025" y="1590675"/>
            <a:ext cx="5313045" cy="2345690"/>
          </a:xfrm>
          <a:prstGeom prst="rect">
            <a:avLst/>
          </a:prstGeom>
        </p:spPr>
      </p:pic>
      <p:pic>
        <p:nvPicPr>
          <p:cNvPr id="11" name="图片 10" descr="Rplot07"/>
          <p:cNvPicPr>
            <a:picLocks noChangeAspect="1"/>
          </p:cNvPicPr>
          <p:nvPr/>
        </p:nvPicPr>
        <p:blipFill>
          <a:blip r:embed="rId4"/>
          <a:stretch>
            <a:fillRect/>
          </a:stretch>
        </p:blipFill>
        <p:spPr>
          <a:xfrm>
            <a:off x="3206750" y="4010025"/>
            <a:ext cx="5605780" cy="24752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Resilts</a:t>
            </a:r>
          </a:p>
        </p:txBody>
      </p:sp>
      <p:pic>
        <p:nvPicPr>
          <p:cNvPr id="4" name="内容占位符 3" descr="Rplot01"/>
          <p:cNvPicPr>
            <a:picLocks noGrp="1" noChangeAspect="1"/>
          </p:cNvPicPr>
          <p:nvPr>
            <p:ph idx="1"/>
          </p:nvPr>
        </p:nvPicPr>
        <p:blipFill>
          <a:blip r:embed="rId2"/>
          <a:stretch>
            <a:fillRect/>
          </a:stretch>
        </p:blipFill>
        <p:spPr>
          <a:xfrm>
            <a:off x="490855" y="1405255"/>
            <a:ext cx="4953000" cy="2609850"/>
          </a:xfrm>
          <a:prstGeom prst="rect">
            <a:avLst/>
          </a:prstGeom>
        </p:spPr>
      </p:pic>
      <p:pic>
        <p:nvPicPr>
          <p:cNvPr id="5" name="图片 4" descr="Rplot02"/>
          <p:cNvPicPr>
            <a:picLocks noChangeAspect="1"/>
          </p:cNvPicPr>
          <p:nvPr/>
        </p:nvPicPr>
        <p:blipFill>
          <a:blip r:embed="rId3"/>
          <a:stretch>
            <a:fillRect/>
          </a:stretch>
        </p:blipFill>
        <p:spPr>
          <a:xfrm>
            <a:off x="6061710" y="1368425"/>
            <a:ext cx="5234940" cy="2646680"/>
          </a:xfrm>
          <a:prstGeom prst="rect">
            <a:avLst/>
          </a:prstGeom>
        </p:spPr>
      </p:pic>
      <p:pic>
        <p:nvPicPr>
          <p:cNvPr id="6" name="图片 5" descr="Rplot03"/>
          <p:cNvPicPr>
            <a:picLocks noChangeAspect="1"/>
          </p:cNvPicPr>
          <p:nvPr/>
        </p:nvPicPr>
        <p:blipFill>
          <a:blip r:embed="rId4"/>
          <a:stretch>
            <a:fillRect/>
          </a:stretch>
        </p:blipFill>
        <p:spPr>
          <a:xfrm>
            <a:off x="2886075" y="4142740"/>
            <a:ext cx="584835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AD5849F1-1154-4B4B-9F8B-7B8C8ABA7749}"/>
              </a:ext>
            </a:extLst>
          </p:cNvPr>
          <p:cNvGraphicFramePr>
            <a:graphicFrameLocks noGrp="1"/>
          </p:cNvGraphicFramePr>
          <p:nvPr/>
        </p:nvGraphicFramePr>
        <p:xfrm>
          <a:off x="643465" y="2029840"/>
          <a:ext cx="10905069" cy="3912747"/>
        </p:xfrm>
        <a:graphic>
          <a:graphicData uri="http://schemas.openxmlformats.org/drawingml/2006/table">
            <a:tbl>
              <a:tblPr firstRow="1" firstCol="1" bandRow="1">
                <a:tableStyleId>{5C22544A-7EE6-4342-B048-85BDC9FD1C3A}</a:tableStyleId>
              </a:tblPr>
              <a:tblGrid>
                <a:gridCol w="3640023">
                  <a:extLst>
                    <a:ext uri="{9D8B030D-6E8A-4147-A177-3AD203B41FA5}">
                      <a16:colId xmlns:a16="http://schemas.microsoft.com/office/drawing/2014/main" val="193691631"/>
                    </a:ext>
                  </a:extLst>
                </a:gridCol>
                <a:gridCol w="2192828">
                  <a:extLst>
                    <a:ext uri="{9D8B030D-6E8A-4147-A177-3AD203B41FA5}">
                      <a16:colId xmlns:a16="http://schemas.microsoft.com/office/drawing/2014/main" val="1929084940"/>
                    </a:ext>
                  </a:extLst>
                </a:gridCol>
                <a:gridCol w="2079612">
                  <a:extLst>
                    <a:ext uri="{9D8B030D-6E8A-4147-A177-3AD203B41FA5}">
                      <a16:colId xmlns:a16="http://schemas.microsoft.com/office/drawing/2014/main" val="2365661691"/>
                    </a:ext>
                  </a:extLst>
                </a:gridCol>
                <a:gridCol w="1500405">
                  <a:extLst>
                    <a:ext uri="{9D8B030D-6E8A-4147-A177-3AD203B41FA5}">
                      <a16:colId xmlns:a16="http://schemas.microsoft.com/office/drawing/2014/main" val="356035701"/>
                    </a:ext>
                  </a:extLst>
                </a:gridCol>
                <a:gridCol w="1492201">
                  <a:extLst>
                    <a:ext uri="{9D8B030D-6E8A-4147-A177-3AD203B41FA5}">
                      <a16:colId xmlns:a16="http://schemas.microsoft.com/office/drawing/2014/main" val="121023286"/>
                    </a:ext>
                  </a:extLst>
                </a:gridCol>
              </a:tblGrid>
              <a:tr h="447351">
                <a:tc>
                  <a:txBody>
                    <a:bodyPr/>
                    <a:lstStyle/>
                    <a:p>
                      <a:pPr algn="ctr"/>
                      <a:r>
                        <a:rPr lang="en-US" sz="2700" dirty="0">
                          <a:effectLst/>
                        </a:rPr>
                        <a:t> </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Estimate</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Std.Error </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t value</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Pr(&gt;|t|)</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128169481"/>
                  </a:ext>
                </a:extLst>
              </a:tr>
              <a:tr h="856898">
                <a:tc>
                  <a:txBody>
                    <a:bodyPr/>
                    <a:lstStyle/>
                    <a:p>
                      <a:pPr algn="ctr">
                        <a:tabLst>
                          <a:tab pos="352425" algn="l"/>
                        </a:tabLst>
                      </a:pPr>
                      <a:r>
                        <a:rPr lang="en-US" sz="2700" dirty="0">
                          <a:effectLst/>
                        </a:rPr>
                        <a:t>Intercept</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-4.770e+01</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9.007e+00</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-5.296</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2.80e-07</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747170297"/>
                  </a:ext>
                </a:extLst>
              </a:tr>
              <a:tr h="856898">
                <a:tc>
                  <a:txBody>
                    <a:bodyPr/>
                    <a:lstStyle/>
                    <a:p>
                      <a:pPr algn="ctr"/>
                      <a:r>
                        <a:rPr lang="en-US" sz="2700" dirty="0">
                          <a:effectLst/>
                        </a:rPr>
                        <a:t>WRIST</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-1.621e+00</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4.250e-01</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-3.814</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1.76e-04</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041037989"/>
                  </a:ext>
                </a:extLst>
              </a:tr>
              <a:tr h="447351">
                <a:tc>
                  <a:txBody>
                    <a:bodyPr/>
                    <a:lstStyle/>
                    <a:p>
                      <a:pPr algn="ctr"/>
                      <a:r>
                        <a:rPr lang="en-US" sz="2700">
                          <a:effectLst/>
                        </a:rPr>
                        <a:t>ABDOMEN</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1.181e+00</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8.822e-02</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13.392</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&lt;2e-16</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826057230"/>
                  </a:ext>
                </a:extLst>
              </a:tr>
              <a:tr h="447351">
                <a:tc>
                  <a:txBody>
                    <a:bodyPr/>
                    <a:lstStyle/>
                    <a:p>
                      <a:pPr algn="ctr"/>
                      <a:r>
                        <a:rPr lang="en-US" sz="2700">
                          <a:effectLst/>
                        </a:rPr>
                        <a:t>WEIGHT</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8.205e-02</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4.919e-02</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1.668</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0.096</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3618100615"/>
                  </a:ext>
                </a:extLst>
              </a:tr>
              <a:tr h="856898">
                <a:tc>
                  <a:txBody>
                    <a:bodyPr/>
                    <a:lstStyle/>
                    <a:p>
                      <a:pPr algn="ctr"/>
                      <a:r>
                        <a:rPr lang="en-US" sz="2700">
                          <a:effectLst/>
                        </a:rPr>
                        <a:t>ABDOMEN:WEIGHT</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-1.647e-03</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3.999e-04</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a:effectLst/>
                        </a:rPr>
                        <a:t>-4.118</a:t>
                      </a:r>
                      <a:endParaRPr lang="zh-CN" sz="250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tc>
                  <a:txBody>
                    <a:bodyPr/>
                    <a:lstStyle/>
                    <a:p>
                      <a:pPr algn="ctr"/>
                      <a:r>
                        <a:rPr lang="en-US" sz="2700" dirty="0">
                          <a:effectLst/>
                        </a:rPr>
                        <a:t>5.35e-05</a:t>
                      </a:r>
                      <a:endParaRPr lang="zh-C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2783" marR="152783" marT="0" marB="0"/>
                </a:tc>
                <a:extLst>
                  <a:ext uri="{0D108BD9-81ED-4DB2-BD59-A6C34878D82A}">
                    <a16:rowId xmlns:a16="http://schemas.microsoft.com/office/drawing/2014/main" val="2034019737"/>
                  </a:ext>
                </a:extLst>
              </a:tr>
            </a:tbl>
          </a:graphicData>
        </a:graphic>
      </p:graphicFrame>
      <p:sp>
        <p:nvSpPr>
          <p:cNvPr id="10" name="标题 1">
            <a:extLst>
              <a:ext uri="{FF2B5EF4-FFF2-40B4-BE49-F238E27FC236}">
                <a16:creationId xmlns:a16="http://schemas.microsoft.com/office/drawing/2014/main" id="{8CA5CCA2-FAC7-544B-97E7-155F0D4E01FC}"/>
              </a:ext>
            </a:extLst>
          </p:cNvPr>
          <p:cNvSpPr>
            <a:spLocks noGrp="1"/>
          </p:cNvSpPr>
          <p:nvPr>
            <p:ph type="title"/>
          </p:nvPr>
        </p:nvSpPr>
        <p:spPr>
          <a:xfrm>
            <a:off x="838200" y="365125"/>
            <a:ext cx="10515600" cy="1325563"/>
          </a:xfrm>
        </p:spPr>
        <p:txBody>
          <a:bodyPr/>
          <a:lstStyle/>
          <a:p>
            <a:r>
              <a:rPr lang="en-US" altLang="zh-CN" dirty="0"/>
              <a:t>Hypothesis Testing</a:t>
            </a:r>
            <a:endParaRPr lang="zh-CN" altLang="en-US" dirty="0"/>
          </a:p>
        </p:txBody>
      </p:sp>
    </p:spTree>
    <p:extLst>
      <p:ext uri="{BB962C8B-B14F-4D97-AF65-F5344CB8AC3E}">
        <p14:creationId xmlns:p14="http://schemas.microsoft.com/office/powerpoint/2010/main" val="4782305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538</Words>
  <Application>Microsoft Office PowerPoint</Application>
  <PresentationFormat>宽屏</PresentationFormat>
  <Paragraphs>89</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Arial</vt:lpstr>
      <vt:lpstr>Calibri</vt:lpstr>
      <vt:lpstr>Cambria Math</vt:lpstr>
      <vt:lpstr>Times New Roman</vt:lpstr>
      <vt:lpstr>Office 主题​​</vt:lpstr>
      <vt:lpstr>Body Fat Predictor</vt:lpstr>
      <vt:lpstr>Backgrounds</vt:lpstr>
      <vt:lpstr>Data Cleaning</vt:lpstr>
      <vt:lpstr>Model Selection</vt:lpstr>
      <vt:lpstr>Results</vt:lpstr>
      <vt:lpstr>Results</vt:lpstr>
      <vt:lpstr>Resilts</vt:lpstr>
      <vt:lpstr>Resilts</vt:lpstr>
      <vt:lpstr>Hypothesis Testing</vt:lpstr>
      <vt:lpstr>Hypothesis Testing</vt:lpstr>
      <vt:lpstr>Pros and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Fat Predictor</dc:title>
  <dc:creator>OL FS</dc:creator>
  <cp:lastModifiedBy>OL FS</cp:lastModifiedBy>
  <cp:revision>15</cp:revision>
  <dcterms:created xsi:type="dcterms:W3CDTF">2020-10-25T08:34:46Z</dcterms:created>
  <dcterms:modified xsi:type="dcterms:W3CDTF">2020-10-25T16:53:16Z</dcterms:modified>
</cp:coreProperties>
</file>