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3" r:id="rId2"/>
    <p:sldId id="314" r:id="rId3"/>
    <p:sldId id="315" r:id="rId4"/>
    <p:sldId id="316" r:id="rId5"/>
    <p:sldId id="317" r:id="rId6"/>
    <p:sldId id="330" r:id="rId7"/>
    <p:sldId id="321" r:id="rId8"/>
    <p:sldId id="320" r:id="rId9"/>
    <p:sldId id="319" r:id="rId10"/>
    <p:sldId id="322" r:id="rId11"/>
    <p:sldId id="323" r:id="rId12"/>
    <p:sldId id="325" r:id="rId13"/>
    <p:sldId id="324" r:id="rId14"/>
    <p:sldId id="326" r:id="rId15"/>
    <p:sldId id="327" r:id="rId16"/>
    <p:sldId id="329" r:id="rId17"/>
    <p:sldId id="328" r:id="rId18"/>
    <p:sldId id="331" r:id="rId19"/>
    <p:sldId id="334" r:id="rId20"/>
    <p:sldId id="33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69"/>
    <a:srgbClr val="FD836E"/>
    <a:srgbClr val="F962A7"/>
    <a:srgbClr val="C848B9"/>
    <a:srgbClr val="64C1D2"/>
    <a:srgbClr val="B8EDFF"/>
    <a:srgbClr val="72A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4" autoAdjust="0"/>
    <p:restoredTop sz="94464" autoAdjust="0"/>
  </p:normalViewPr>
  <p:slideViewPr>
    <p:cSldViewPr snapToGrid="0">
      <p:cViewPr varScale="1">
        <p:scale>
          <a:sx n="105" d="100"/>
          <a:sy n="105" d="100"/>
        </p:scale>
        <p:origin x="246" y="10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73C0-67D5-4802-AB48-7273A586A4E3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E28F-369F-4BB2-A50F-F9D7CAB50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9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Eriksen, C. W. The flankers task and response competition: a useful tool for investigating a variety of cognitive problems. Vis. </a:t>
            </a:r>
            <a:r>
              <a:rPr lang="en-US" altLang="zh-TW" dirty="0" err="1"/>
              <a:t>Cogn</a:t>
            </a:r>
            <a:r>
              <a:rPr lang="en-US" altLang="zh-TW" dirty="0"/>
              <a:t>. 2, 101–118 (1995).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Hommel</a:t>
            </a:r>
            <a:r>
              <a:rPr lang="en-US" altLang="zh-TW" dirty="0"/>
              <a:t>, B. The Simon effect as tool and heuristic. Acta Psychol. 136,189–202 (2011).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MacLeod, C. M. Half a century of research on the Stroop effect: an integrative review. Psychol. Bull. 109,163–203 (1991).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641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844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00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2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036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563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912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413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895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484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Logie,R.H</a:t>
            </a:r>
            <a:r>
              <a:rPr lang="en-US" altLang="zh-TW" dirty="0"/>
              <a:t>., </a:t>
            </a:r>
            <a:r>
              <a:rPr lang="en-US" altLang="zh-TW" dirty="0" err="1"/>
              <a:t>Sala,S.D</a:t>
            </a:r>
            <a:r>
              <a:rPr lang="en-US" altLang="zh-TW" dirty="0"/>
              <a:t>., </a:t>
            </a:r>
            <a:r>
              <a:rPr lang="en-US" altLang="zh-TW" dirty="0" err="1"/>
              <a:t>Laiacona,M</a:t>
            </a:r>
            <a:r>
              <a:rPr lang="en-US" altLang="zh-TW" dirty="0"/>
              <a:t>., </a:t>
            </a:r>
            <a:r>
              <a:rPr lang="en-US" altLang="zh-TW" dirty="0" err="1"/>
              <a:t>Chalmers,P</a:t>
            </a:r>
            <a:r>
              <a:rPr lang="en-US" altLang="zh-TW" dirty="0"/>
              <a:t>. &amp;Wynn, V. Group aggregates and individual reliability: the case of verbal short-term memory. Mem. </a:t>
            </a:r>
            <a:r>
              <a:rPr lang="en-US" altLang="zh-TW" dirty="0" err="1"/>
              <a:t>Cogn</a:t>
            </a:r>
            <a:r>
              <a:rPr lang="en-US" altLang="zh-TW" dirty="0"/>
              <a:t>. 24,305–321 (1996).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Overall, J. E. &amp; Woodward, J. A. Unreliability of difference scores: a paradox </a:t>
            </a:r>
            <a:r>
              <a:rPr lang="en-US" altLang="zh-TW" dirty="0" err="1"/>
              <a:t>formeasurement</a:t>
            </a:r>
            <a:r>
              <a:rPr lang="en-US" altLang="zh-TW" dirty="0"/>
              <a:t> of change. Psychol. Bull. 82,85–86 (1975).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022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Chen, G. et al. Trial and error: a hierarchical modeling approach to test-retest reliability. Neuroimage 245,118647(2021).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Friedman, N. P. &amp; Miyake, A. The relations among inhibition and interference control functions: a latent-variable analysis. J. Exp. Psychol. Gen. 133,101–135 (2004).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79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Draheim,C</a:t>
            </a:r>
            <a:r>
              <a:rPr lang="en-US" altLang="zh-TW" dirty="0"/>
              <a:t>., Mashburn, C.A., </a:t>
            </a:r>
            <a:r>
              <a:rPr lang="en-US" altLang="zh-TW" dirty="0" err="1"/>
              <a:t>Martin,J</a:t>
            </a:r>
            <a:r>
              <a:rPr lang="en-US" altLang="zh-TW" dirty="0"/>
              <a:t>. </a:t>
            </a:r>
            <a:r>
              <a:rPr lang="en-US" altLang="zh-TW" dirty="0" err="1"/>
              <a:t>D.&amp;Engle</a:t>
            </a:r>
            <a:r>
              <a:rPr lang="en-US" altLang="zh-TW" dirty="0"/>
              <a:t>, R. W. Reaction time in differential and developmental research: a review and commentary on the problems and alternatives. Psychol. Bull. 145, 508–535 (2019).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 err="1"/>
              <a:t>Draheim</a:t>
            </a:r>
            <a:r>
              <a:rPr lang="en-US" altLang="zh-TW" dirty="0"/>
              <a:t>, C., Tsukahara, J. S., Martin, J. D., Mashburn, C. A. &amp; Engle, R. W. A toolbox approach to improving the measurement of attention control. J. Exp. Psychol. Gen. 150,242–275 (2021).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Hedge, C., Powell, G., </a:t>
            </a:r>
            <a:r>
              <a:rPr lang="en-US" altLang="zh-TW" dirty="0" err="1"/>
              <a:t>Bompas</a:t>
            </a:r>
            <a:r>
              <a:rPr lang="en-US" altLang="zh-TW" dirty="0"/>
              <a:t>, A. &amp; Sumner, P. Strategy and processing speed eclipse individual differences in control ability in conflict tasks. J. Exp. Psychol. Learn. Mem. </a:t>
            </a:r>
            <a:r>
              <a:rPr lang="en-US" altLang="zh-TW" dirty="0" err="1"/>
              <a:t>Cogn</a:t>
            </a:r>
            <a:r>
              <a:rPr lang="en-US" altLang="zh-TW" dirty="0"/>
              <a:t>. 48,1448–1469 (2022).</a:t>
            </a: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68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221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46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24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76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D1A70-94FB-4B8C-B566-753D0875AD3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24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85FDB-8991-EBFE-2B72-8803FAEC1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71BE99-42DF-AE0E-2C5E-DB7ED83C7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F72F7-B77D-929F-D948-7260CF6B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29D39-B09D-F1A4-3190-88DE7EE0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8C8E12-3639-D953-F886-5A5CD48E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48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72068-DFBB-09B8-60C4-AA401E6A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E9A569-FD76-92AD-7690-8CB66CE6E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E0E40-3AA7-8C09-B019-4B6C22C5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84C79-1135-9DC1-88A7-B3EED01C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3CE1E-1453-462C-0D08-0812E718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79059B-D6AA-E636-4491-F9F8EAA71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BA9E5B-6012-ECC5-5522-765682C4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D90AC-B04D-5FE7-4663-EBD6C297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1C49B-E2C9-C966-3511-1AF9A236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E651C-5ABE-CDEC-991D-C3A648DC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6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13B35-BBD7-DBD1-AAF3-53975F50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E3725-8438-ABA2-1577-4C25FCDB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44D7-7AF6-E606-39C7-65035CD0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5AE32-528A-8B31-6A9B-F82E2EEB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ED1DF-25E8-705B-DAC6-87AD67A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6C2CF-0BAE-DF06-ED22-0E6F36CC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DF2AC-4799-CD7C-2461-77A2D87F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CCF3D-319A-826C-EA42-D02D125E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5788F-E8F9-4C25-5921-EA4D4CE1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1C24-D991-6BD1-74DE-55A5119A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5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2F14E-52F1-C5F2-9D0B-88FF6909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2EB9C-12C2-7A92-4A4D-F6E4AC503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058D05-A879-A704-14AF-E9C7CEB0B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8853C-0A9F-2261-704A-4AA4DB26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C9090E-8E8E-074B-2F9A-84F4E6E9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62F82-24BF-1764-46B0-396682F8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1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D48C-50F8-4F3D-4BD1-8BFFD4A1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DF22A-3044-6DC4-917D-6E1DFC7F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1CF39-2168-8AF1-0212-23A62EB4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1B84B-7ACE-D45E-3CE2-0950C596F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9B66D5-E9BA-8E38-98D2-DD02458BF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BB2047-4813-662B-23F1-209233C0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520C65-68E9-E7E5-AA78-21E324DB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DA809B-3613-09EF-2AF8-016B7250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32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A5459-94B2-0A0E-5C0B-7382373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29FD4E-7307-06F6-FB41-2E47C45E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96982C-FB91-3D23-1E81-E828BA71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1D76F-138F-D583-36B4-EA50DC8A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6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4AE14C-3CA5-8FDC-70A0-43308465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03DB7B-D841-3EF8-0602-FDAD35BF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C4AA17-9F7F-8F1B-F4C3-18C64A7C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7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6C051-4226-522C-4DEE-E2F217E3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3F047F-F1E5-1E68-1BBF-D4DC16B5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CDE350-A07D-864F-F862-296B6DBD0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5DD1C-E264-0B57-8CE5-4F7C1BD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8F8673-E951-EF12-0995-B37C703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11718-7EF4-8079-0500-4F8E9496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82F74-621E-621F-96A2-0321C897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547868-318E-7EB6-08D4-9D99C2EC7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8275B5-5B89-A32C-7E81-057324105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C2D3D-025E-97CB-BD0F-F399A24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DB9570-4B05-666D-D131-8188BDE9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149DD-AB0F-41A2-13D8-CBC5786D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3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360258-97CB-E32E-AA71-3B1123BD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1B174-C167-A4E9-34A0-6BBA9690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1E4D6-9ED6-0C4D-315B-2CA3F4356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AC0A6-22F1-4536-A720-6D397873C23F}" type="datetimeFigureOut">
              <a:rPr lang="zh-CN" altLang="en-US" smtClean="0"/>
              <a:t>2023/5/20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68756-B2F7-817B-FF53-15796D61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12F14-1947-119A-7C4C-FAB9E63F6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70EE-C9A6-4E53-BC4C-64A6FE79C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64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848B9">
                <a:lumMod val="80000"/>
                <a:lumOff val="20000"/>
              </a:srgbClr>
            </a:gs>
            <a:gs pos="33000">
              <a:srgbClr val="F962A7">
                <a:lumMod val="80000"/>
                <a:lumOff val="20000"/>
              </a:srgbClr>
            </a:gs>
            <a:gs pos="67000">
              <a:srgbClr val="FD836E">
                <a:lumMod val="80000"/>
                <a:lumOff val="20000"/>
              </a:srgbClr>
            </a:gs>
            <a:gs pos="100000">
              <a:srgbClr val="FEBA69">
                <a:lumMod val="80000"/>
                <a:lumOff val="20000"/>
              </a:srgb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773DC6B-7F6C-AEED-43F2-42D6D0366E6C}"/>
              </a:ext>
            </a:extLst>
          </p:cNvPr>
          <p:cNvGrpSpPr/>
          <p:nvPr/>
        </p:nvGrpSpPr>
        <p:grpSpPr>
          <a:xfrm>
            <a:off x="416859" y="1768520"/>
            <a:ext cx="11358282" cy="3389452"/>
            <a:chOff x="416859" y="1997839"/>
            <a:chExt cx="11358282" cy="338945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2254850-7D26-458E-9440-AAE51B718380}"/>
                </a:ext>
              </a:extLst>
            </p:cNvPr>
            <p:cNvSpPr txBox="1"/>
            <p:nvPr/>
          </p:nvSpPr>
          <p:spPr>
            <a:xfrm>
              <a:off x="416859" y="1997839"/>
              <a:ext cx="11358282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Calibration of Cognitive Tests </a:t>
              </a:r>
            </a:p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 Address The Reliability Paradox </a:t>
              </a:r>
            </a:p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Decision-conflict Tasks</a:t>
              </a:r>
              <a:endParaRPr lang="zh-CN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46C4822-FCCD-F811-BA3D-4C4BB651FF53}"/>
                </a:ext>
              </a:extLst>
            </p:cNvPr>
            <p:cNvSpPr txBox="1"/>
            <p:nvPr/>
          </p:nvSpPr>
          <p:spPr>
            <a:xfrm>
              <a:off x="3167903" y="4925626"/>
              <a:ext cx="58561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2023 Nature Communications Kucina et al.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ABB3F5E-760F-EEB1-C7D3-C976B92D4259}"/>
              </a:ext>
            </a:extLst>
          </p:cNvPr>
          <p:cNvSpPr txBox="1"/>
          <p:nvPr/>
        </p:nvSpPr>
        <p:spPr>
          <a:xfrm>
            <a:off x="10453578" y="6380555"/>
            <a:ext cx="97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YuKi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图片包含 图标&#10;&#10;描述已自动生成">
            <a:extLst>
              <a:ext uri="{FF2B5EF4-FFF2-40B4-BE49-F238E27FC236}">
                <a16:creationId xmlns:a16="http://schemas.microsoft.com/office/drawing/2014/main" id="{6DB633F2-5C95-72B6-7946-28AA42B5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241" y="6066087"/>
            <a:ext cx="683800" cy="6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6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Stroopon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Stroop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1420969" y="5759339"/>
            <a:ext cx="6155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根据单词的颜色来判断迷雾后面的敌人在左侧还是右侧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Stroop</a:t>
            </a:r>
            <a:r>
              <a:rPr lang="zh-CN" altLang="en-US" dirty="0"/>
              <a:t>的成分，单词的意思和颜色会有冲突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Simon</a:t>
            </a:r>
            <a:r>
              <a:rPr lang="zh-CN" altLang="en-US" dirty="0"/>
              <a:t>的成分，单词所在位置与与需要反应的位置冲突</a:t>
            </a:r>
            <a:endParaRPr lang="en-US" altLang="zh-CN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72BE9A-DC16-774F-C053-2B05400E9DD0}"/>
              </a:ext>
            </a:extLst>
          </p:cNvPr>
          <p:cNvGrpSpPr/>
          <p:nvPr/>
        </p:nvGrpSpPr>
        <p:grpSpPr>
          <a:xfrm>
            <a:off x="715759" y="1010490"/>
            <a:ext cx="7468642" cy="4324382"/>
            <a:chOff x="715759" y="1083642"/>
            <a:chExt cx="7468642" cy="432438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AE6735E-7077-3C3E-3AFB-851871CF9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759" y="1083642"/>
              <a:ext cx="7468642" cy="216247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865FAF4-403B-B11E-3DBE-A6BE86A2E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973" y="3246119"/>
              <a:ext cx="7371428" cy="2161905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D054C15-8A7B-7208-9554-48CCE4E37013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3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Flankon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Flanker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C62E3D-6D73-3C26-939A-9F15937C7F6C}"/>
              </a:ext>
            </a:extLst>
          </p:cNvPr>
          <p:cNvSpPr txBox="1"/>
          <p:nvPr/>
        </p:nvSpPr>
        <p:spPr>
          <a:xfrm>
            <a:off x="1420969" y="5759339"/>
            <a:ext cx="6543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根据中间箭头的方向判断迷雾后面的敌人在左侧还是右侧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Flanker</a:t>
            </a:r>
            <a:r>
              <a:rPr lang="zh-CN" altLang="en-US" dirty="0"/>
              <a:t>的成分，周围箭头的方向可能与中间箭头方向冲突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Simon</a:t>
            </a:r>
            <a:r>
              <a:rPr lang="zh-CN" altLang="en-US" dirty="0"/>
              <a:t>的成分，箭头所在位置可能与需要反应的位置冲突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0A8200D-C6CE-0999-8BB2-F41FE02BE38C}"/>
              </a:ext>
            </a:extLst>
          </p:cNvPr>
          <p:cNvGrpSpPr/>
          <p:nvPr/>
        </p:nvGrpSpPr>
        <p:grpSpPr>
          <a:xfrm>
            <a:off x="779638" y="841743"/>
            <a:ext cx="7438095" cy="4414181"/>
            <a:chOff x="746306" y="920691"/>
            <a:chExt cx="7438095" cy="441418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57CFD97-6B12-3695-66EA-558236EA3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2973" y="3172967"/>
              <a:ext cx="7371428" cy="216190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5BDA98B-2188-13C5-5F42-0B26895C8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306" y="920691"/>
              <a:ext cx="7438095" cy="2200000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C78E205-419D-1ACA-C1DD-152442210C83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1 or 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对颜色反应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对意义反应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C62E3D-6D73-3C26-939A-9F15937C7F6C}"/>
              </a:ext>
            </a:extLst>
          </p:cNvPr>
          <p:cNvSpPr txBox="1"/>
          <p:nvPr/>
        </p:nvSpPr>
        <p:spPr>
          <a:xfrm>
            <a:off x="1089660" y="5543264"/>
            <a:ext cx="7854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实验中敌人的颜色，会决定你应该对字体的颜色还是字体的意思进行反应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比如，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黄色敌人意味着你需要对字体的颜色反应，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紫色敌人意味着你需要对字体的意思反应</a:t>
            </a:r>
            <a:endParaRPr lang="en-US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B335E4-0C88-14DC-95FD-7238B7408139}"/>
              </a:ext>
            </a:extLst>
          </p:cNvPr>
          <p:cNvGrpSpPr/>
          <p:nvPr/>
        </p:nvGrpSpPr>
        <p:grpSpPr>
          <a:xfrm>
            <a:off x="715759" y="1010490"/>
            <a:ext cx="7468642" cy="4324382"/>
            <a:chOff x="715759" y="1083642"/>
            <a:chExt cx="7468642" cy="432438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21A1D6E-E6A9-7E3C-E208-5E915326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759" y="1083642"/>
              <a:ext cx="7468642" cy="216247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D32DC75-B008-ED5F-EB61-37E9A63D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973" y="3246119"/>
              <a:ext cx="7371428" cy="2161905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CA54E76-4544-4F39-61CD-A9377A3AD098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7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or not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游戏化情景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C62E3D-6D73-3C26-939A-9F15937C7F6C}"/>
              </a:ext>
            </a:extLst>
          </p:cNvPr>
          <p:cNvSpPr txBox="1"/>
          <p:nvPr/>
        </p:nvSpPr>
        <p:spPr>
          <a:xfrm>
            <a:off x="1420969" y="5759339"/>
            <a:ext cx="6543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游戏化的实验情景会让实验的冲突效应更显著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作者在删除了游戏化的情景后，将两个范式结合的做法，依然可以使得其效应量大于原有实验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83CC84-5A95-5362-C5B9-EEF9A7F9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96" y="996467"/>
            <a:ext cx="7257143" cy="4333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AA2AE6C-B925-9C63-5A7D-7D6896164299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68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每个范式具有哪些特性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3FC8E6-7347-2AFC-A405-D1428358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3" y="1152077"/>
            <a:ext cx="7821116" cy="34390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776F54-994F-9FB0-E4A9-100CF9BD6F09}"/>
              </a:ext>
            </a:extLst>
          </p:cNvPr>
          <p:cNvSpPr txBox="1"/>
          <p:nvPr/>
        </p:nvSpPr>
        <p:spPr>
          <a:xfrm>
            <a:off x="1970532" y="4813744"/>
            <a:ext cx="5639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三种原始范式</a:t>
            </a:r>
            <a:r>
              <a:rPr lang="en-US" altLang="zh-CN" dirty="0"/>
              <a:t>(Flanker, Simon, Stroop)</a:t>
            </a:r>
            <a:r>
              <a:rPr lang="zh-CN" altLang="en-US" dirty="0"/>
              <a:t>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两种作者组合的范式</a:t>
            </a:r>
            <a:r>
              <a:rPr lang="en-US" altLang="zh-CN" dirty="0"/>
              <a:t>(Stroopon, Flankon)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是否存在第二反应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是否进行游戏化处理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27E2463-4984-160D-3D7D-03BC3A289622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9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模型中自变量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1FF91B-3927-00D8-DE26-021150D60CDB}"/>
              </a:ext>
            </a:extLst>
          </p:cNvPr>
          <p:cNvSpPr txBox="1"/>
          <p:nvPr/>
        </p:nvSpPr>
        <p:spPr>
          <a:xfrm>
            <a:off x="4596634" y="5962649"/>
            <a:ext cx="212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848B9"/>
                </a:solidFill>
              </a:rPr>
              <a:t>Block: </a:t>
            </a:r>
            <a:r>
              <a:rPr lang="zh-CN" altLang="en-US" dirty="0">
                <a:solidFill>
                  <a:srgbClr val="C848B9"/>
                </a:solidFill>
              </a:rPr>
              <a:t>区块的序号</a:t>
            </a:r>
            <a:endParaRPr lang="en-US" altLang="zh-CN" dirty="0">
              <a:solidFill>
                <a:srgbClr val="C848B9"/>
              </a:solidFill>
            </a:endParaRPr>
          </a:p>
          <a:p>
            <a:r>
              <a:rPr lang="en-US" altLang="zh-CN" dirty="0">
                <a:solidFill>
                  <a:srgbClr val="C848B9"/>
                </a:solidFill>
              </a:rPr>
              <a:t>Conflict:</a:t>
            </a:r>
            <a:r>
              <a:rPr lang="zh-CN" altLang="en-US" dirty="0">
                <a:solidFill>
                  <a:srgbClr val="C848B9"/>
                </a:solidFill>
              </a:rPr>
              <a:t> 冲突与否</a:t>
            </a:r>
            <a:endParaRPr lang="en-US" altLang="zh-CN" dirty="0">
              <a:solidFill>
                <a:srgbClr val="C848B9"/>
              </a:solidFill>
            </a:endParaRPr>
          </a:p>
          <a:p>
            <a:r>
              <a:rPr lang="en-US" altLang="zh-CN" dirty="0">
                <a:solidFill>
                  <a:srgbClr val="C848B9"/>
                </a:solidFill>
              </a:rPr>
              <a:t>Subject: </a:t>
            </a:r>
            <a:r>
              <a:rPr lang="zh-CN" altLang="en-US" dirty="0">
                <a:solidFill>
                  <a:srgbClr val="C848B9"/>
                </a:solidFill>
              </a:rPr>
              <a:t>被试序号</a:t>
            </a:r>
            <a:endParaRPr lang="en-US" altLang="zh-C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465EA95-6E8E-7D97-FFF8-524BA88E2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9" y="799481"/>
            <a:ext cx="7913232" cy="16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981727C-8F3B-34C7-1CE4-BF08D271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9" y="2495468"/>
            <a:ext cx="7913232" cy="16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D2226F5-CB50-5AD3-74F0-9C566ED7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9" y="4191455"/>
            <a:ext cx="7913232" cy="169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651E7B-4079-5D04-89B9-55911919FBC6}"/>
              </a:ext>
            </a:extLst>
          </p:cNvPr>
          <p:cNvSpPr txBox="1"/>
          <p:nvPr/>
        </p:nvSpPr>
        <p:spPr>
          <a:xfrm>
            <a:off x="5619750" y="129206"/>
            <a:ext cx="116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原始实验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6827F8-D571-705F-3468-FAC2B05CFA07}"/>
              </a:ext>
            </a:extLst>
          </p:cNvPr>
          <p:cNvSpPr/>
          <p:nvPr/>
        </p:nvSpPr>
        <p:spPr>
          <a:xfrm>
            <a:off x="287231" y="799480"/>
            <a:ext cx="6827944" cy="5163169"/>
          </a:xfrm>
          <a:prstGeom prst="rect">
            <a:avLst/>
          </a:prstGeom>
          <a:noFill/>
          <a:ln w="38100">
            <a:solidFill>
              <a:srgbClr val="C848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BDE3E-63B5-3B5D-EF74-4A251E482FCF}"/>
              </a:ext>
            </a:extLst>
          </p:cNvPr>
          <p:cNvSpPr txBox="1"/>
          <p:nvPr/>
        </p:nvSpPr>
        <p:spPr>
          <a:xfrm>
            <a:off x="1418163" y="6239648"/>
            <a:ext cx="28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848B9"/>
                </a:solidFill>
              </a:rPr>
              <a:t>方程中包含这三个自变量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8B956A-ED0C-C6F7-D4B8-9C78B3431911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5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哪个模型最优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1CD8B5-9180-125C-3785-AC4B2F8CFADB}"/>
              </a:ext>
            </a:extLst>
          </p:cNvPr>
          <p:cNvSpPr txBox="1"/>
          <p:nvPr/>
        </p:nvSpPr>
        <p:spPr>
          <a:xfrm>
            <a:off x="1947025" y="5946140"/>
            <a:ext cx="61399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bf =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RT ~ </a:t>
            </a:r>
            <a:r>
              <a:rPr lang="en-US" altLang="zh-CN" strike="sngStrike" dirty="0">
                <a:latin typeface="+mn-ea"/>
                <a:cs typeface="Times New Roman" panose="02020603050405020304" pitchFamily="18" charset="0"/>
              </a:rPr>
              <a:t>Block +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Conflict +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Subject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 +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Subject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:Conflict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b="1" dirty="0" err="1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bfB</a:t>
            </a:r>
            <a:r>
              <a:rPr lang="en-US" altLang="zh-CN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 = </a:t>
            </a:r>
            <a:r>
              <a:rPr lang="zh-CN" altLang="en-US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RT ~ Block + Conflict + </a:t>
            </a:r>
            <a:r>
              <a:rPr lang="en-US" altLang="zh-CN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Subject</a:t>
            </a:r>
            <a:r>
              <a:rPr lang="zh-CN" altLang="en-US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Subject </a:t>
            </a:r>
            <a:r>
              <a:rPr lang="zh-CN" altLang="en-US" b="1" dirty="0">
                <a:solidFill>
                  <a:srgbClr val="C848B9"/>
                </a:solidFill>
                <a:latin typeface="+mn-ea"/>
                <a:cs typeface="Times New Roman" panose="02020603050405020304" pitchFamily="18" charset="0"/>
              </a:rPr>
              <a:t>:Conflict</a:t>
            </a:r>
            <a:endParaRPr lang="en-US" altLang="zh-CN" b="1" dirty="0">
              <a:solidFill>
                <a:srgbClr val="C848B9"/>
              </a:solidFill>
              <a:latin typeface="+mn-ea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bfBC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=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RT ~ </a:t>
            </a:r>
            <a:r>
              <a:rPr lang="zh-CN" altLang="en-US" i="1" dirty="0">
                <a:latin typeface="+mn-ea"/>
                <a:cs typeface="Times New Roman" panose="02020603050405020304" pitchFamily="18" charset="0"/>
              </a:rPr>
              <a:t>Block*Conflict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Subject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 +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Subject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:Conflict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24F8AE-D524-4BC2-ECA6-6D304A629E63}"/>
              </a:ext>
            </a:extLst>
          </p:cNvPr>
          <p:cNvSpPr txBox="1"/>
          <p:nvPr/>
        </p:nvSpPr>
        <p:spPr>
          <a:xfrm>
            <a:off x="5432613" y="201687"/>
            <a:ext cx="2366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848B9"/>
                </a:solidFill>
              </a:rPr>
              <a:t>BF1 = </a:t>
            </a:r>
            <a:r>
              <a:rPr lang="en-US" altLang="zh-CN" b="1" dirty="0" err="1">
                <a:solidFill>
                  <a:srgbClr val="C848B9"/>
                </a:solidFill>
              </a:rPr>
              <a:t>bfB</a:t>
            </a:r>
            <a:r>
              <a:rPr lang="en-US" altLang="zh-CN" b="1" dirty="0">
                <a:solidFill>
                  <a:srgbClr val="C848B9"/>
                </a:solidFill>
              </a:rPr>
              <a:t> / bf &gt; 1</a:t>
            </a:r>
          </a:p>
          <a:p>
            <a:pPr algn="ctr"/>
            <a:r>
              <a:rPr lang="en-US" altLang="zh-CN" b="1" dirty="0">
                <a:solidFill>
                  <a:srgbClr val="C848B9"/>
                </a:solidFill>
              </a:rPr>
              <a:t>BF2 = </a:t>
            </a:r>
            <a:r>
              <a:rPr lang="en-US" altLang="zh-CN" b="1" dirty="0" err="1">
                <a:solidFill>
                  <a:srgbClr val="C848B9"/>
                </a:solidFill>
              </a:rPr>
              <a:t>bfB</a:t>
            </a:r>
            <a:r>
              <a:rPr lang="en-US" altLang="zh-CN" b="1" dirty="0">
                <a:solidFill>
                  <a:srgbClr val="C848B9"/>
                </a:solidFill>
              </a:rPr>
              <a:t> / </a:t>
            </a:r>
            <a:r>
              <a:rPr lang="en-US" altLang="zh-CN" b="1" dirty="0" err="1">
                <a:solidFill>
                  <a:srgbClr val="C848B9"/>
                </a:solidFill>
              </a:rPr>
              <a:t>bfBC</a:t>
            </a:r>
            <a:r>
              <a:rPr lang="en-US" altLang="zh-CN" b="1" dirty="0">
                <a:solidFill>
                  <a:srgbClr val="C848B9"/>
                </a:solidFill>
              </a:rPr>
              <a:t> &gt; 1</a:t>
            </a:r>
            <a:endParaRPr lang="zh-CN" altLang="en-US" b="1" dirty="0">
              <a:solidFill>
                <a:srgbClr val="C848B9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C73A27-A0C3-4ED3-CB75-81AE7410B932}"/>
              </a:ext>
            </a:extLst>
          </p:cNvPr>
          <p:cNvGrpSpPr/>
          <p:nvPr/>
        </p:nvGrpSpPr>
        <p:grpSpPr>
          <a:xfrm>
            <a:off x="0" y="1111292"/>
            <a:ext cx="8952051" cy="4438234"/>
            <a:chOff x="0" y="1111292"/>
            <a:chExt cx="8952051" cy="443823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89D5A44-974B-F02A-3405-83012EEA6E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0" y="1111292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635DE48-FAFF-92BB-F5E7-80FACB99A3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4555129" y="1111292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F772E58C-45F3-0194-B855-3AB14B5ED6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0" y="2766219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7990154-AB83-E85D-C787-47E7FE85F7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4555129" y="2766219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9F7B8117-5F09-BAC8-D864-CD0316B9C1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0" y="4421146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8232FA63-C64C-C77D-74EE-D6046707CB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486"/>
            <a:stretch/>
          </p:blipFill>
          <p:spPr bwMode="auto">
            <a:xfrm>
              <a:off x="4555129" y="4421146"/>
              <a:ext cx="4396922" cy="1128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3A955F8A-D608-3A85-6012-F0B603E6AB3F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改进后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对试次要求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更低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1FF91B-3927-00D8-DE26-021150D60CDB}"/>
              </a:ext>
            </a:extLst>
          </p:cNvPr>
          <p:cNvSpPr txBox="1"/>
          <p:nvPr/>
        </p:nvSpPr>
        <p:spPr>
          <a:xfrm>
            <a:off x="1187267" y="5210161"/>
            <a:ext cx="76741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横轴：实际上达到</a:t>
            </a:r>
            <a:r>
              <a:rPr lang="en-US" altLang="zh-CN" dirty="0"/>
              <a:t>0.8(0.9)</a:t>
            </a:r>
            <a:r>
              <a:rPr lang="zh-CN" altLang="en-US" dirty="0"/>
              <a:t>的信度需要的试次数</a:t>
            </a:r>
            <a:r>
              <a:rPr lang="zh-CN" altLang="en-US" sz="1400" i="1" dirty="0"/>
              <a:t>通过增加进入分析的</a:t>
            </a:r>
            <a:r>
              <a:rPr lang="en-US" altLang="zh-CN" sz="1400" i="1" dirty="0"/>
              <a:t>block</a:t>
            </a:r>
            <a:r>
              <a:rPr lang="zh-CN" altLang="en-US" sz="1400" i="1" dirty="0"/>
              <a:t>来控制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纵轴：理论上达到</a:t>
            </a:r>
            <a:r>
              <a:rPr lang="en-US" altLang="zh-CN" dirty="0"/>
              <a:t>0.8(0.9)</a:t>
            </a:r>
            <a:r>
              <a:rPr lang="zh-CN" altLang="en-US" dirty="0"/>
              <a:t>的信度需要的试次数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如果图上线的斜率低，则说明少量试次就能达到足够的信度。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比如</a:t>
            </a:r>
            <a:r>
              <a:rPr lang="en-US" altLang="zh-CN" dirty="0"/>
              <a:t>n(r = 0.8) = 46</a:t>
            </a:r>
            <a:r>
              <a:rPr lang="zh-CN" altLang="en-US" dirty="0"/>
              <a:t>，意味着每个实验条件</a:t>
            </a:r>
            <a:r>
              <a:rPr lang="en-US" altLang="zh-CN" dirty="0"/>
              <a:t>46</a:t>
            </a:r>
            <a:r>
              <a:rPr lang="zh-CN" altLang="en-US" dirty="0"/>
              <a:t>个试次之后，信度就已经达到</a:t>
            </a:r>
            <a:r>
              <a:rPr lang="en-US" altLang="zh-CN" dirty="0"/>
              <a:t>0.8</a:t>
            </a:r>
            <a:r>
              <a:rPr lang="zh-CN" altLang="en-US" dirty="0"/>
              <a:t>了，增加到</a:t>
            </a:r>
            <a:r>
              <a:rPr lang="en-US" altLang="zh-CN" dirty="0"/>
              <a:t>53</a:t>
            </a:r>
            <a:r>
              <a:rPr lang="zh-CN" altLang="en-US" dirty="0"/>
              <a:t>个试次，信度将达到</a:t>
            </a:r>
            <a:r>
              <a:rPr lang="en-US" altLang="zh-CN" dirty="0"/>
              <a:t>0.9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E88A285-F774-6E3B-806A-5EE34FEDBD0E}"/>
              </a:ext>
            </a:extLst>
          </p:cNvPr>
          <p:cNvGrpSpPr/>
          <p:nvPr/>
        </p:nvGrpSpPr>
        <p:grpSpPr>
          <a:xfrm>
            <a:off x="4635690" y="656480"/>
            <a:ext cx="4162387" cy="4281586"/>
            <a:chOff x="282169" y="986181"/>
            <a:chExt cx="4162387" cy="4281586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32F43B9-9A76-DD77-F192-EDA8DF84F28D}"/>
                </a:ext>
              </a:extLst>
            </p:cNvPr>
            <p:cNvGrpSpPr/>
            <p:nvPr/>
          </p:nvGrpSpPr>
          <p:grpSpPr>
            <a:xfrm>
              <a:off x="282169" y="1478705"/>
              <a:ext cx="4107652" cy="1589173"/>
              <a:chOff x="4338652" y="905948"/>
              <a:chExt cx="4107652" cy="1589173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C1C9D50B-162B-5B2A-0BE9-4276DF2242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9513"/>
              <a:stretch/>
            </p:blipFill>
            <p:spPr>
              <a:xfrm>
                <a:off x="4338652" y="905948"/>
                <a:ext cx="4107652" cy="1440310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2171360-6AA2-37E3-A617-877AF4480AC5}"/>
                  </a:ext>
                </a:extLst>
              </p:cNvPr>
              <p:cNvSpPr txBox="1"/>
              <p:nvPr/>
            </p:nvSpPr>
            <p:spPr>
              <a:xfrm>
                <a:off x="4993163" y="2248900"/>
                <a:ext cx="63936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Flanker</a:t>
                </a:r>
                <a:endParaRPr lang="zh-CN" altLang="en-US" sz="1000" dirty="0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ACB5D8-D89C-D56F-9860-708D5C90469D}"/>
                  </a:ext>
                </a:extLst>
              </p:cNvPr>
              <p:cNvSpPr txBox="1"/>
              <p:nvPr/>
            </p:nvSpPr>
            <p:spPr>
              <a:xfrm>
                <a:off x="6322585" y="2248900"/>
                <a:ext cx="69072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Flanker2</a:t>
                </a:r>
                <a:endParaRPr lang="zh-CN" altLang="en-US" sz="1000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7DE1C12-A503-0B34-4961-1AAC7FC21065}"/>
                  </a:ext>
                </a:extLst>
              </p:cNvPr>
              <p:cNvSpPr txBox="1"/>
              <p:nvPr/>
            </p:nvSpPr>
            <p:spPr>
              <a:xfrm>
                <a:off x="7629047" y="2248900"/>
                <a:ext cx="7745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Stroopon</a:t>
                </a:r>
                <a:endParaRPr lang="zh-CN" altLang="en-US" sz="1000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0B24FC4-ECF2-3034-F29B-389214E23A6F}"/>
                </a:ext>
              </a:extLst>
            </p:cNvPr>
            <p:cNvGrpSpPr/>
            <p:nvPr/>
          </p:nvGrpSpPr>
          <p:grpSpPr>
            <a:xfrm>
              <a:off x="336904" y="3590906"/>
              <a:ext cx="4107652" cy="1676861"/>
              <a:chOff x="4393387" y="3483473"/>
              <a:chExt cx="4107652" cy="1676861"/>
            </a:xfrm>
          </p:grpSpPr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F6226F61-0764-92F3-BAC1-B1910CC776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9513"/>
              <a:stretch/>
            </p:blipFill>
            <p:spPr>
              <a:xfrm>
                <a:off x="4393387" y="3483473"/>
                <a:ext cx="4107652" cy="1440310"/>
              </a:xfrm>
              <a:prstGeom prst="rect">
                <a:avLst/>
              </a:prstGeom>
            </p:spPr>
          </p:pic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80B50C2-E778-E40E-8B5D-018D60D272FC}"/>
                  </a:ext>
                </a:extLst>
              </p:cNvPr>
              <p:cNvSpPr txBox="1"/>
              <p:nvPr/>
            </p:nvSpPr>
            <p:spPr>
              <a:xfrm>
                <a:off x="4891193" y="4914113"/>
                <a:ext cx="77453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Stroopon2</a:t>
                </a:r>
                <a:endParaRPr lang="zh-CN" altLang="en-US" sz="1000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35B846-9ABD-EBBD-D884-8ED874F800B9}"/>
                  </a:ext>
                </a:extLst>
              </p:cNvPr>
              <p:cNvSpPr txBox="1"/>
              <p:nvPr/>
            </p:nvSpPr>
            <p:spPr>
              <a:xfrm>
                <a:off x="6327206" y="4914113"/>
                <a:ext cx="69072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Simon2</a:t>
                </a:r>
                <a:endParaRPr lang="zh-CN" altLang="en-US" sz="1000" dirty="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A65D1C7-80BC-B30F-0097-E493D56913C8}"/>
                  </a:ext>
                </a:extLst>
              </p:cNvPr>
              <p:cNvSpPr txBox="1"/>
              <p:nvPr/>
            </p:nvSpPr>
            <p:spPr>
              <a:xfrm>
                <a:off x="7671768" y="4914113"/>
                <a:ext cx="77453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dirty="0"/>
                  <a:t>Stroop2</a:t>
                </a:r>
                <a:endParaRPr lang="zh-CN" altLang="en-US" sz="1000" dirty="0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80BF107-B7A6-65FC-DA37-BF5184E745D8}"/>
                </a:ext>
              </a:extLst>
            </p:cNvPr>
            <p:cNvSpPr txBox="1"/>
            <p:nvPr/>
          </p:nvSpPr>
          <p:spPr>
            <a:xfrm>
              <a:off x="1641667" y="986181"/>
              <a:ext cx="1895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Gamified Task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48AB2B6-5A55-8C4E-E964-237CB44518BF}"/>
                </a:ext>
              </a:extLst>
            </p:cNvPr>
            <p:cNvSpPr txBox="1"/>
            <p:nvPr/>
          </p:nvSpPr>
          <p:spPr>
            <a:xfrm>
              <a:off x="1662541" y="3082715"/>
              <a:ext cx="1895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Gamified Task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50945E2-4067-969F-5119-E704694F7677}"/>
              </a:ext>
            </a:extLst>
          </p:cNvPr>
          <p:cNvGrpSpPr/>
          <p:nvPr/>
        </p:nvGrpSpPr>
        <p:grpSpPr>
          <a:xfrm>
            <a:off x="522076" y="730831"/>
            <a:ext cx="3805428" cy="2027270"/>
            <a:chOff x="4784353" y="1015679"/>
            <a:chExt cx="3805428" cy="202727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42B7905-D4B4-B467-BF7B-CDAD68067432}"/>
                </a:ext>
              </a:extLst>
            </p:cNvPr>
            <p:cNvGrpSpPr/>
            <p:nvPr/>
          </p:nvGrpSpPr>
          <p:grpSpPr>
            <a:xfrm>
              <a:off x="4784353" y="1460193"/>
              <a:ext cx="3805428" cy="1582756"/>
              <a:chOff x="1149858" y="1978352"/>
              <a:chExt cx="3805428" cy="1582756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4D56E0B8-9896-3215-B194-2D900B374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9858" y="1978352"/>
                <a:ext cx="3805428" cy="1365110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D1EB6B-70A5-EA0C-6FCD-50FDE8E3B584}"/>
                  </a:ext>
                </a:extLst>
              </p:cNvPr>
              <p:cNvSpPr txBox="1"/>
              <p:nvPr/>
            </p:nvSpPr>
            <p:spPr>
              <a:xfrm>
                <a:off x="1695690" y="3314514"/>
                <a:ext cx="53969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/>
                  <a:t>Simon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D73F95F-B202-50E6-3A91-235BE369AE3B}"/>
                  </a:ext>
                </a:extLst>
              </p:cNvPr>
              <p:cNvSpPr txBox="1"/>
              <p:nvPr/>
            </p:nvSpPr>
            <p:spPr>
              <a:xfrm>
                <a:off x="2949465" y="3314514"/>
                <a:ext cx="564356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/>
                  <a:t>Stroop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62FCBF7-B207-6A83-D0B3-FC658627E3F9}"/>
                  </a:ext>
                </a:extLst>
              </p:cNvPr>
              <p:cNvSpPr txBox="1"/>
              <p:nvPr/>
            </p:nvSpPr>
            <p:spPr>
              <a:xfrm>
                <a:off x="4218670" y="3314887"/>
                <a:ext cx="63936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/>
                  <a:t>Flanker</a:t>
                </a: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2850C73-1619-E694-3F83-DADB3799BD60}"/>
                </a:ext>
              </a:extLst>
            </p:cNvPr>
            <p:cNvSpPr txBox="1"/>
            <p:nvPr/>
          </p:nvSpPr>
          <p:spPr>
            <a:xfrm>
              <a:off x="6042860" y="1015679"/>
              <a:ext cx="16465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Original </a:t>
              </a:r>
              <a:r>
                <a:rPr lang="zh-CN" altLang="en-US" b="1" dirty="0"/>
                <a:t>Task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E3559F-E5DF-BC88-2168-6C7E3AFC2ED0}"/>
              </a:ext>
            </a:extLst>
          </p:cNvPr>
          <p:cNvGrpSpPr/>
          <p:nvPr/>
        </p:nvGrpSpPr>
        <p:grpSpPr>
          <a:xfrm>
            <a:off x="1093988" y="2753470"/>
            <a:ext cx="2743200" cy="2171104"/>
            <a:chOff x="1093988" y="2753470"/>
            <a:chExt cx="2743200" cy="217110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F99CE49D-E219-3893-5834-031BFDC8E10C}"/>
                </a:ext>
              </a:extLst>
            </p:cNvPr>
            <p:cNvGrpSpPr/>
            <p:nvPr/>
          </p:nvGrpSpPr>
          <p:grpSpPr>
            <a:xfrm>
              <a:off x="1093988" y="2753470"/>
              <a:ext cx="2743200" cy="2171104"/>
              <a:chOff x="5264189" y="3429196"/>
              <a:chExt cx="2743200" cy="2171104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D6B8224-C9C6-77A0-093D-082192C64848}"/>
                  </a:ext>
                </a:extLst>
              </p:cNvPr>
              <p:cNvGrpSpPr/>
              <p:nvPr/>
            </p:nvGrpSpPr>
            <p:grpSpPr>
              <a:xfrm>
                <a:off x="5264189" y="3989255"/>
                <a:ext cx="2743200" cy="1611045"/>
                <a:chOff x="1460375" y="2715563"/>
                <a:chExt cx="2743200" cy="1611045"/>
              </a:xfrm>
            </p:grpSpPr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86066243-6FE8-2D6B-A4BB-956E6D06E1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60375" y="2715563"/>
                  <a:ext cx="2743200" cy="1420318"/>
                </a:xfrm>
                <a:prstGeom prst="rect">
                  <a:avLst/>
                </a:prstGeom>
              </p:spPr>
            </p:pic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6783EA75-C3F7-D68A-7F13-46FF16DB8970}"/>
                    </a:ext>
                  </a:extLst>
                </p:cNvPr>
                <p:cNvSpPr txBox="1"/>
                <p:nvPr/>
              </p:nvSpPr>
              <p:spPr>
                <a:xfrm>
                  <a:off x="2012606" y="4080387"/>
                  <a:ext cx="652120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000" dirty="0"/>
                    <a:t>Flanker2</a:t>
                  </a:r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F47B60B5-EC03-FF4E-F1DB-2E9B03B142F9}"/>
                    </a:ext>
                  </a:extLst>
                </p:cNvPr>
                <p:cNvSpPr txBox="1"/>
                <p:nvPr/>
              </p:nvSpPr>
              <p:spPr>
                <a:xfrm>
                  <a:off x="3366030" y="4080387"/>
                  <a:ext cx="797718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000" dirty="0"/>
                    <a:t>Stroopon2</a:t>
                  </a:r>
                </a:p>
              </p:txBody>
            </p:sp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3B31CDD-D09A-1FFB-6E0E-EA77D2FCF1C6}"/>
                  </a:ext>
                </a:extLst>
              </p:cNvPr>
              <p:cNvSpPr txBox="1"/>
              <p:nvPr/>
            </p:nvSpPr>
            <p:spPr>
              <a:xfrm>
                <a:off x="5553039" y="3429196"/>
                <a:ext cx="2268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/>
                  <a:t>Non-gamified Task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F94ABAE-CAA9-8D38-FB3E-7F3769DC10BB}"/>
                </a:ext>
              </a:extLst>
            </p:cNvPr>
            <p:cNvSpPr/>
            <p:nvPr/>
          </p:nvSpPr>
          <p:spPr>
            <a:xfrm>
              <a:off x="1530962" y="3318336"/>
              <a:ext cx="767377" cy="420076"/>
            </a:xfrm>
            <a:prstGeom prst="rect">
              <a:avLst/>
            </a:prstGeom>
            <a:noFill/>
            <a:ln w="38100">
              <a:solidFill>
                <a:srgbClr val="C848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AE237895-5C44-F911-A6A9-5C8F59290E8F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9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67845-70A2-72D9-E6C0-2EAE98E3F9CC}"/>
                  </a:ext>
                </a:extLst>
              </p:cNvPr>
              <p:cNvSpPr txBox="1"/>
              <p:nvPr/>
            </p:nvSpPr>
            <p:spPr>
              <a:xfrm>
                <a:off x="527304" y="2136338"/>
                <a:ext cx="795169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文章基于</a:t>
                </a:r>
                <a:r>
                  <a:rPr lang="zh-CN" altLang="en-US" i="1" dirty="0">
                    <a:solidFill>
                      <a:srgbClr val="C848B9"/>
                    </a:solidFill>
                  </a:rPr>
                  <a:t>参数</a:t>
                </a:r>
                <a:r>
                  <a:rPr lang="en-US" altLang="zh-CN" i="1" dirty="0">
                    <a:solidFill>
                      <a:srgbClr val="C848B9"/>
                    </a:solidFill>
                  </a:rPr>
                  <a:t>η(</a:t>
                </a:r>
                <a:r>
                  <a:rPr lang="zh-CN" altLang="en-US" i="1" dirty="0">
                    <a:solidFill>
                      <a:srgbClr val="C848B9"/>
                    </a:solidFill>
                  </a:rPr>
                  <a:t>特质分数</a:t>
                </a:r>
                <a:r>
                  <a:rPr lang="en-US" altLang="zh-CN" i="1" dirty="0">
                    <a:solidFill>
                      <a:srgbClr val="C848B9"/>
                    </a:solidFill>
                  </a:rPr>
                  <a:t>/</a:t>
                </a:r>
                <a:r>
                  <a:rPr lang="zh-CN" altLang="en-US" i="1" dirty="0">
                    <a:solidFill>
                      <a:srgbClr val="C848B9"/>
                    </a:solidFill>
                  </a:rPr>
                  <a:t>状态分数</a:t>
                </a:r>
                <a:r>
                  <a:rPr lang="en-US" altLang="zh-CN" i="1" dirty="0">
                    <a:solidFill>
                      <a:srgbClr val="C848B9"/>
                    </a:solidFill>
                  </a:rPr>
                  <a:t>) </a:t>
                </a:r>
                <a:r>
                  <a:rPr lang="zh-CN" altLang="en-US" dirty="0"/>
                  <a:t>和 </a:t>
                </a:r>
                <a:r>
                  <a:rPr lang="zh-CN" altLang="en-US" i="1" dirty="0">
                    <a:solidFill>
                      <a:srgbClr val="C848B9"/>
                    </a:solidFill>
                  </a:rPr>
                  <a:t>三个公式</a:t>
                </a:r>
                <a:r>
                  <a:rPr lang="zh-CN" altLang="en-US" dirty="0"/>
                  <a:t>，推导得到</a:t>
                </a:r>
                <a:r>
                  <a:rPr lang="pt-BR" altLang="zh-CN" i="1" dirty="0">
                    <a:solidFill>
                      <a:srgbClr val="C848B9"/>
                    </a:solidFill>
                  </a:rPr>
                  <a:t>L =2</a:t>
                </a:r>
                <a:r>
                  <a:rPr lang="zh-CN" altLang="en-US" sz="1800" i="1" dirty="0">
                    <a:solidFill>
                      <a:srgbClr val="C848B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800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sz="1800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800" i="1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zh-CN" i="1" dirty="0">
                    <a:solidFill>
                      <a:srgbClr val="C848B9"/>
                    </a:solidFill>
                  </a:rPr>
                  <a:t>/</a:t>
                </a:r>
                <a:r>
                  <a:rPr lang="zh-CN" altLang="en-US" i="1" dirty="0">
                    <a:solidFill>
                      <a:srgbClr val="C848B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zh-CN" i="1" dirty="0">
                    <a:solidFill>
                      <a:srgbClr val="C848B9"/>
                    </a:solidFill>
                  </a:rPr>
                  <a:t>(1-</a:t>
                </a:r>
                <a:r>
                  <a:rPr lang="zh-CN" altLang="en-US" i="1" dirty="0">
                    <a:solidFill>
                      <a:srgbClr val="C848B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C848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zh-CN" i="1" dirty="0">
                    <a:solidFill>
                      <a:srgbClr val="C848B9"/>
                    </a:solidFill>
                  </a:rPr>
                  <a:t>) </a:t>
                </a:r>
                <a:r>
                  <a:rPr lang="zh-CN" altLang="en-US" dirty="0"/>
                  <a:t>，如果我们想提高一个认知实验的信度，我们需要提高试次数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但由于提高试次数很难，所以我们也可以通过两个实验条件下的效应差异大小，来增加实验的信度</a:t>
                </a:r>
                <a:r>
                  <a:rPr lang="zh-CN" altLang="en-US" i="1" dirty="0"/>
                  <a:t> </a:t>
                </a:r>
                <a:r>
                  <a:rPr lang="en-US" altLang="zh-CN" sz="1400" i="1" dirty="0"/>
                  <a:t>(</a:t>
                </a:r>
                <a:r>
                  <a:rPr lang="zh-CN" altLang="en-US" sz="1400" i="1" dirty="0"/>
                  <a:t>基于我们对</a:t>
                </a:r>
                <a:r>
                  <a:rPr lang="en-US" altLang="zh-CN" sz="1400" i="1" dirty="0"/>
                  <a:t>SPMT</a:t>
                </a:r>
                <a:r>
                  <a:rPr lang="zh-CN" altLang="en-US" sz="1400" i="1" dirty="0"/>
                  <a:t>的信度分析，我们也认同这个观点</a:t>
                </a:r>
                <a:r>
                  <a:rPr lang="en-US" altLang="zh-CN" sz="1400" i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因此，作者设计了一些新的冲突控制任务</a:t>
                </a:r>
                <a:r>
                  <a:rPr lang="en-US" altLang="zh-CN" dirty="0"/>
                  <a:t>(Stroopon, Flankon)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增加了游戏化的场景，让冲突效应更明显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3E67845-70A2-72D9-E6C0-2EAE98E3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4" y="2136338"/>
                <a:ext cx="7951694" cy="2585323"/>
              </a:xfrm>
              <a:prstGeom prst="rect">
                <a:avLst/>
              </a:prstGeom>
              <a:blipFill>
                <a:blip r:embed="rId3"/>
                <a:stretch>
                  <a:fillRect l="-460" t="-1176" r="-537" b="-2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4560621-DF72-9F04-34FC-B5B01512FD20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4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一些评论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E67845-70A2-72D9-E6C0-2EAE98E3F9CC}"/>
              </a:ext>
            </a:extLst>
          </p:cNvPr>
          <p:cNvSpPr txBox="1"/>
          <p:nvPr/>
        </p:nvSpPr>
        <p:spPr>
          <a:xfrm>
            <a:off x="527304" y="905232"/>
            <a:ext cx="79516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回到信度悖论，对于一个认知实验，其实更多人关注的并不是个体在这个实验条件下的反应是否稳定，只关心所有被试在各个实验条件下是否存在差异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在一个成熟的范式上修改，哪怕得到了显著的差异，这种差异可能是不具有信度的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1400" i="1" dirty="0"/>
              <a:t>比如我们已经知道</a:t>
            </a:r>
            <a:r>
              <a:rPr lang="en-US" altLang="zh-CN" sz="1400" i="1" dirty="0"/>
              <a:t>Self-Stranger</a:t>
            </a:r>
            <a:r>
              <a:rPr lang="zh-CN" altLang="en-US" sz="1400" i="1" dirty="0"/>
              <a:t>的差异很明显，但有些实验想细究</a:t>
            </a:r>
            <a:r>
              <a:rPr lang="en-US" altLang="zh-CN" sz="1400" i="1" dirty="0"/>
              <a:t>Self-Familiar</a:t>
            </a:r>
            <a:r>
              <a:rPr lang="zh-CN" altLang="en-US" sz="1400" i="1" dirty="0"/>
              <a:t>的差异，因此将</a:t>
            </a:r>
            <a:r>
              <a:rPr lang="en-US" altLang="zh-CN" sz="1400" i="1" dirty="0"/>
              <a:t>Familiar</a:t>
            </a:r>
            <a:r>
              <a:rPr lang="zh-CN" altLang="en-US" sz="1400" i="1" dirty="0"/>
              <a:t>从</a:t>
            </a:r>
            <a:r>
              <a:rPr lang="en-US" altLang="zh-CN" sz="1400" i="1" dirty="0"/>
              <a:t>Friend</a:t>
            </a:r>
            <a:r>
              <a:rPr lang="zh-CN" altLang="en-US" sz="1400" i="1" dirty="0"/>
              <a:t>修改为</a:t>
            </a:r>
            <a:r>
              <a:rPr lang="en-US" altLang="zh-CN" sz="1400" i="1" dirty="0"/>
              <a:t>Celebrity</a:t>
            </a:r>
            <a:r>
              <a:rPr lang="zh-CN" altLang="en-US" sz="1400" i="1" dirty="0"/>
              <a:t>，</a:t>
            </a:r>
            <a:r>
              <a:rPr lang="en-US" altLang="zh-CN" sz="1400" i="1" dirty="0"/>
              <a:t>Mother</a:t>
            </a:r>
            <a:r>
              <a:rPr lang="zh-CN" altLang="en-US" sz="1400" i="1" dirty="0"/>
              <a:t>等等，由于</a:t>
            </a:r>
            <a:r>
              <a:rPr lang="en-US" altLang="zh-CN" sz="1400" i="1" dirty="0"/>
              <a:t>Self-Familiar</a:t>
            </a:r>
            <a:r>
              <a:rPr lang="zh-CN" altLang="en-US" sz="1400" i="1" dirty="0"/>
              <a:t>的差异本身不如</a:t>
            </a:r>
            <a:r>
              <a:rPr lang="en-US" altLang="zh-CN" sz="1400" i="1" dirty="0"/>
              <a:t>Self-Stranger</a:t>
            </a:r>
            <a:r>
              <a:rPr lang="zh-CN" altLang="en-US" sz="1400" i="1" dirty="0"/>
              <a:t>大，那么基于本文的观点，哪怕这些研究得到了显著的结果，可能这种差异的信度可能也比较低。</a:t>
            </a:r>
            <a:endParaRPr lang="en-US" altLang="zh-CN" sz="1400" i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1400" i="1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RT on Block</a:t>
            </a:r>
            <a:r>
              <a:rPr lang="zh-CN" altLang="en-US" dirty="0"/>
              <a:t>的图中可以明显看到，随着</a:t>
            </a:r>
            <a:r>
              <a:rPr lang="en-US" altLang="zh-CN" dirty="0"/>
              <a:t>Block</a:t>
            </a:r>
            <a:r>
              <a:rPr lang="zh-CN" altLang="en-US" dirty="0"/>
              <a:t>的增加，反应时逐渐降低，趋于平稳。那么当我们想提高信度，是不是也可以通过删除前几次的</a:t>
            </a:r>
            <a:r>
              <a:rPr lang="en-US" altLang="zh-CN" dirty="0"/>
              <a:t>Block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神秘的</a:t>
            </a:r>
            <a:r>
              <a:rPr lang="en-US" altLang="zh-CN" dirty="0"/>
              <a:t>η</a:t>
            </a:r>
            <a:r>
              <a:rPr lang="zh-CN" altLang="en-US" dirty="0"/>
              <a:t>和</a:t>
            </a:r>
            <a:r>
              <a:rPr lang="en-US" altLang="zh-CN" dirty="0"/>
              <a:t>Trial Number</a:t>
            </a:r>
            <a:r>
              <a:rPr lang="zh-CN" altLang="en-US" dirty="0"/>
              <a:t>，文中并没有给出它的具体计算方式，但是我认为这就好像效应量和被试量的关系，现在已经逐渐流行报告实验的效应量和样本量，以防止出现二类错误。那么以后是不是也应该开始报告认知实验的</a:t>
            </a:r>
            <a:r>
              <a:rPr lang="en-US" altLang="zh-CN" dirty="0"/>
              <a:t>η</a:t>
            </a:r>
            <a:r>
              <a:rPr lang="zh-CN" altLang="en-US" dirty="0"/>
              <a:t>和试次，防止由于试次过少而出现的一类或二类错误。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EF7536-206C-4B39-75D9-EB29AC3B6EBB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9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冲突控制任务中的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差异效应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2B7AF9-0553-E9EA-E8E0-E7B9AAB469DD}"/>
              </a:ext>
            </a:extLst>
          </p:cNvPr>
          <p:cNvSpPr txBox="1"/>
          <p:nvPr/>
        </p:nvSpPr>
        <p:spPr>
          <a:xfrm>
            <a:off x="527304" y="2136338"/>
            <a:ext cx="81252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冲突控制任务通常涉及两种信息的竞争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例如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b="1" dirty="0">
                <a:solidFill>
                  <a:srgbClr val="C848B9"/>
                </a:solidFill>
              </a:rPr>
              <a:t>Stroop</a:t>
            </a:r>
            <a:r>
              <a:rPr lang="zh-CN" altLang="en-US" dirty="0"/>
              <a:t>任务中，颜色名称和实际的颜色不同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b="1" dirty="0">
                <a:solidFill>
                  <a:srgbClr val="C848B9"/>
                </a:solidFill>
              </a:rPr>
              <a:t>Simon</a:t>
            </a:r>
            <a:r>
              <a:rPr lang="zh-CN" altLang="en-US" dirty="0"/>
              <a:t>任务中，目标的颜色和位置可能指向两种不同的反应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在</a:t>
            </a:r>
            <a:r>
              <a:rPr lang="en-US" altLang="zh-CN" b="1" dirty="0">
                <a:solidFill>
                  <a:srgbClr val="C848B9"/>
                </a:solidFill>
              </a:rPr>
              <a:t>Flanker</a:t>
            </a:r>
            <a:r>
              <a:rPr lang="zh-CN" altLang="en-US" dirty="0"/>
              <a:t>任务种，中间箭头的方向与两侧箭头方向相反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被试空间注意力（个体差异）的不同会使其在这些认知实验中有不同的</a:t>
            </a:r>
            <a:r>
              <a:rPr lang="en-US" altLang="zh-CN" dirty="0"/>
              <a:t>RT</a:t>
            </a:r>
            <a:r>
              <a:rPr lang="zh-CN" altLang="en-US" dirty="0"/>
              <a:t>值（实验效应），这在很多实验中都被证明了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>
                <a:solidFill>
                  <a:srgbClr val="C848B9"/>
                </a:solidFill>
              </a:rPr>
              <a:t>Eriksen, 1995; </a:t>
            </a:r>
            <a:r>
              <a:rPr lang="en-US" altLang="zh-TW" dirty="0" err="1">
                <a:solidFill>
                  <a:srgbClr val="C848B9"/>
                </a:solidFill>
              </a:rPr>
              <a:t>Hommel</a:t>
            </a:r>
            <a:r>
              <a:rPr lang="en-US" altLang="zh-TW" dirty="0">
                <a:solidFill>
                  <a:srgbClr val="C848B9"/>
                </a:solidFill>
              </a:rPr>
              <a:t>, 2011; MacLeod, 1991</a:t>
            </a:r>
            <a:r>
              <a:rPr lang="en-US" altLang="zh-CN" dirty="0">
                <a:solidFill>
                  <a:srgbClr val="C848B9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003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848B9">
                <a:lumMod val="80000"/>
                <a:lumOff val="20000"/>
              </a:srgbClr>
            </a:gs>
            <a:gs pos="33000">
              <a:srgbClr val="F962A7">
                <a:lumMod val="80000"/>
                <a:lumOff val="20000"/>
              </a:srgbClr>
            </a:gs>
            <a:gs pos="67000">
              <a:srgbClr val="FD836E">
                <a:lumMod val="80000"/>
                <a:lumOff val="20000"/>
              </a:srgbClr>
            </a:gs>
            <a:gs pos="100000">
              <a:srgbClr val="FEBA69">
                <a:lumMod val="80000"/>
                <a:lumOff val="20000"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A717B5-1900-48C0-02C0-D59EA8884423}"/>
              </a:ext>
            </a:extLst>
          </p:cNvPr>
          <p:cNvSpPr txBox="1"/>
          <p:nvPr/>
        </p:nvSpPr>
        <p:spPr>
          <a:xfrm>
            <a:off x="4033311" y="2644170"/>
            <a:ext cx="4125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9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841D09-493D-66A2-E59E-5D9C25E308CA}"/>
              </a:ext>
            </a:extLst>
          </p:cNvPr>
          <p:cNvSpPr txBox="1"/>
          <p:nvPr/>
        </p:nvSpPr>
        <p:spPr>
          <a:xfrm>
            <a:off x="10453578" y="6380555"/>
            <a:ext cx="97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YuKi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图片包含 图标&#10;&#10;描述已自动生成">
            <a:extLst>
              <a:ext uri="{FF2B5EF4-FFF2-40B4-BE49-F238E27FC236}">
                <a16:creationId xmlns:a16="http://schemas.microsoft.com/office/drawing/2014/main" id="{A58C5035-F1E3-F561-A214-C0ECCBEC5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241" y="6066087"/>
            <a:ext cx="683800" cy="6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3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信度悖论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2B7AF9-0553-E9EA-E8E0-E7B9AAB469DD}"/>
              </a:ext>
            </a:extLst>
          </p:cNvPr>
          <p:cNvSpPr txBox="1"/>
          <p:nvPr/>
        </p:nvSpPr>
        <p:spPr>
          <a:xfrm>
            <a:off x="410763" y="943643"/>
            <a:ext cx="81252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b="1" dirty="0"/>
              <a:t>信度悖论</a:t>
            </a:r>
            <a:r>
              <a:rPr lang="en-US" altLang="zh-CN" b="1" dirty="0"/>
              <a:t>(Reliability Paradox)</a:t>
            </a:r>
            <a:r>
              <a:rPr lang="zh-CN" altLang="en-US" dirty="0"/>
              <a:t>，一个稳定的实验效应，不一定代表稳定的个体差异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 err="1">
                <a:solidFill>
                  <a:srgbClr val="C848B9"/>
                </a:solidFill>
              </a:rPr>
              <a:t>Logie</a:t>
            </a:r>
            <a:r>
              <a:rPr lang="en-US" altLang="zh-TW" dirty="0">
                <a:solidFill>
                  <a:srgbClr val="C848B9"/>
                </a:solidFill>
              </a:rPr>
              <a:t> et al., 1996</a:t>
            </a:r>
            <a:r>
              <a:rPr lang="en-US" altLang="zh-CN" dirty="0">
                <a:solidFill>
                  <a:srgbClr val="C848B9"/>
                </a:solidFill>
              </a:rPr>
              <a:t>).</a:t>
            </a:r>
            <a:r>
              <a:rPr lang="en-US" altLang="zh-CN" dirty="0"/>
              <a:t> </a:t>
            </a:r>
            <a:r>
              <a:rPr lang="zh-CN" altLang="en-US" dirty="0"/>
              <a:t>这是由于</a:t>
            </a:r>
            <a:r>
              <a:rPr lang="zh-CN" altLang="en-US" b="1" u="sng" dirty="0"/>
              <a:t>反应时的差异</a:t>
            </a:r>
            <a:r>
              <a:rPr lang="zh-CN" altLang="en-US" dirty="0"/>
              <a:t>会被实验中的噪声影响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>
                <a:solidFill>
                  <a:srgbClr val="C848B9"/>
                </a:solidFill>
              </a:rPr>
              <a:t>Overall &amp; Woodward, 1975</a:t>
            </a:r>
            <a:r>
              <a:rPr lang="en-US" altLang="zh-CN" dirty="0">
                <a:solidFill>
                  <a:srgbClr val="C848B9"/>
                </a:solidFill>
              </a:rPr>
              <a:t>). 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观察所有被试在某两个实验条件下的反应时有差异，但对于某个被试来讲，这两个实验条件下的反应时差异可能不明显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总变异</a:t>
            </a:r>
            <a:r>
              <a:rPr lang="en-US" altLang="zh-CN" dirty="0"/>
              <a:t>=</a:t>
            </a:r>
            <a:r>
              <a:rPr lang="zh-CN" altLang="en-US" dirty="0"/>
              <a:t>特质的变异</a:t>
            </a:r>
            <a:r>
              <a:rPr lang="en-US" altLang="zh-CN" dirty="0"/>
              <a:t>+</a:t>
            </a:r>
            <a:r>
              <a:rPr lang="zh-CN" altLang="en-US" dirty="0"/>
              <a:t>状态的变异。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dirty="0"/>
              <a:t>换句话说，个体的某个特质是真值，但是个体可能每次做实验时的状态有高低，所以反应时才有差异。</a:t>
            </a:r>
            <a:endParaRPr lang="en-US" altLang="zh-CN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09AA07-92B8-87A7-620F-8510A1B0ECF4}"/>
              </a:ext>
            </a:extLst>
          </p:cNvPr>
          <p:cNvGrpSpPr/>
          <p:nvPr/>
        </p:nvGrpSpPr>
        <p:grpSpPr>
          <a:xfrm>
            <a:off x="1114822" y="3817648"/>
            <a:ext cx="6717139" cy="1136722"/>
            <a:chOff x="1054608" y="3553411"/>
            <a:chExt cx="6717139" cy="113672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81B9DC0-463D-98C3-EC10-25B1AED112E5}"/>
                </a:ext>
              </a:extLst>
            </p:cNvPr>
            <p:cNvGrpSpPr/>
            <p:nvPr/>
          </p:nvGrpSpPr>
          <p:grpSpPr>
            <a:xfrm>
              <a:off x="1054608" y="3553411"/>
              <a:ext cx="6717139" cy="1136722"/>
              <a:chOff x="621793" y="3553411"/>
              <a:chExt cx="6717139" cy="11367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D617AECF-94D5-18E2-EB13-6BC4578051AD}"/>
                      </a:ext>
                    </a:extLst>
                  </p:cNvPr>
                  <p:cNvSpPr txBox="1"/>
                  <p:nvPr/>
                </p:nvSpPr>
                <p:spPr>
                  <a:xfrm>
                    <a:off x="621793" y="3553411"/>
                    <a:ext cx="2248885" cy="11190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32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3200" i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sz="32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oMath>
                      </m:oMathPara>
                    </a14:m>
                    <a:endParaRPr lang="zh-CN" altLang="en-US" sz="3200" dirty="0">
                      <a:solidFill>
                        <a:srgbClr val="C848B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D617AECF-94D5-18E2-EB13-6BC4578051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793" y="3553411"/>
                    <a:ext cx="2248885" cy="11190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59094F5A-6F08-DA08-9AAF-C8EA79929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5552" y="3557000"/>
                    <a:ext cx="1784206" cy="9978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zh-CN" altLang="en-US" sz="32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zh-CN" altLang="en-US" sz="32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zh-CN" altLang="en-US" sz="3200" i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3200" b="0" i="0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3200" dirty="0">
                      <a:solidFill>
                        <a:srgbClr val="C848B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文本框 2">
                    <a:extLst>
                      <a:ext uri="{FF2B5EF4-FFF2-40B4-BE49-F238E27FC236}">
                        <a16:creationId xmlns:a16="http://schemas.microsoft.com/office/drawing/2014/main" id="{59094F5A-6F08-DA08-9AAF-C8EA79929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5552" y="3557000"/>
                    <a:ext cx="1784206" cy="9978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695D583A-51E7-0297-8818-259E430D4FF0}"/>
                      </a:ext>
                    </a:extLst>
                  </p:cNvPr>
                  <p:cNvSpPr txBox="1"/>
                  <p:nvPr/>
                </p:nvSpPr>
                <p:spPr>
                  <a:xfrm>
                    <a:off x="5744632" y="3674599"/>
                    <a:ext cx="1594300" cy="10155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32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zh-CN" altLang="en-US" sz="32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32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3200" i="1" smtClean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zh-CN" altLang="en-US" sz="3200" dirty="0">
                      <a:solidFill>
                        <a:srgbClr val="C848B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695D583A-51E7-0297-8818-259E430D4F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632" y="3674599"/>
                    <a:ext cx="1594300" cy="10155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十字形 13">
              <a:extLst>
                <a:ext uri="{FF2B5EF4-FFF2-40B4-BE49-F238E27FC236}">
                  <a16:creationId xmlns:a16="http://schemas.microsoft.com/office/drawing/2014/main" id="{E9B4FC60-2D5A-152D-CE3E-3C91A06D0E3F}"/>
                </a:ext>
              </a:extLst>
            </p:cNvPr>
            <p:cNvSpPr/>
            <p:nvPr/>
          </p:nvSpPr>
          <p:spPr>
            <a:xfrm>
              <a:off x="3410083" y="3960701"/>
              <a:ext cx="331694" cy="323150"/>
            </a:xfrm>
            <a:prstGeom prst="plus">
              <a:avLst>
                <a:gd name="adj" fmla="val 42821"/>
              </a:avLst>
            </a:prstGeom>
            <a:solidFill>
              <a:srgbClr val="C84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848B9"/>
                </a:solidFill>
              </a:endParaRPr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898B1BC2-2DB6-C25D-D664-B9572489CF1F}"/>
                </a:ext>
              </a:extLst>
            </p:cNvPr>
            <p:cNvSpPr/>
            <p:nvPr/>
          </p:nvSpPr>
          <p:spPr>
            <a:xfrm>
              <a:off x="5845753" y="3960701"/>
              <a:ext cx="331694" cy="323150"/>
            </a:xfrm>
            <a:prstGeom prst="plus">
              <a:avLst>
                <a:gd name="adj" fmla="val 42821"/>
              </a:avLst>
            </a:prstGeom>
            <a:solidFill>
              <a:srgbClr val="C84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848B9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722725-FAE9-16FC-7459-B88061710908}"/>
                  </a:ext>
                </a:extLst>
              </p:cNvPr>
              <p:cNvSpPr txBox="1"/>
              <p:nvPr/>
            </p:nvSpPr>
            <p:spPr>
              <a:xfrm>
                <a:off x="1142013" y="6386247"/>
                <a:ext cx="7749989" cy="37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/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i="1" dirty="0"/>
                  <a:t> 信度</a:t>
                </a:r>
                <a:r>
                  <a:rPr lang="en-US" altLang="zh-CN" i="1" dirty="0"/>
                  <a:t>, L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i="1" dirty="0"/>
                  <a:t>试次数</a:t>
                </a:r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特质分数</m:t>
                    </m:r>
                  </m:oMath>
                </a14:m>
                <a:r>
                  <a:rPr lang="zh-CN" altLang="en-US" i="1" dirty="0"/>
                  <a:t>变异</a:t>
                </a:r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状态</m:t>
                    </m:r>
                  </m:oMath>
                </a14:m>
                <a:r>
                  <a:rPr lang="zh-CN" altLang="en-US" i="1" dirty="0"/>
                  <a:t>分数变异</a:t>
                </a:r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噪声</m:t>
                    </m:r>
                  </m:oMath>
                </a14:m>
                <a:r>
                  <a:rPr lang="zh-CN" altLang="en-US" i="1" dirty="0"/>
                  <a:t>分数变异</a:t>
                </a: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C722725-FAE9-16FC-7459-B88061710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13" y="6386247"/>
                <a:ext cx="7749989" cy="376578"/>
              </a:xfrm>
              <a:prstGeom prst="rect">
                <a:avLst/>
              </a:prstGeom>
              <a:blipFill>
                <a:blip r:embed="rId6"/>
                <a:stretch>
                  <a:fillRect l="-629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AD62C691-2B00-B18C-F411-00553E3EDD7D}"/>
              </a:ext>
            </a:extLst>
          </p:cNvPr>
          <p:cNvGrpSpPr/>
          <p:nvPr/>
        </p:nvGrpSpPr>
        <p:grpSpPr>
          <a:xfrm>
            <a:off x="1485037" y="5026053"/>
            <a:ext cx="5629027" cy="1071512"/>
            <a:chOff x="1386425" y="4844766"/>
            <a:chExt cx="5629027" cy="107151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06D47E0-F9D5-F298-5B5B-7456A16297AA}"/>
                </a:ext>
              </a:extLst>
            </p:cNvPr>
            <p:cNvGrpSpPr/>
            <p:nvPr/>
          </p:nvGrpSpPr>
          <p:grpSpPr>
            <a:xfrm>
              <a:off x="3129121" y="4844766"/>
              <a:ext cx="3886331" cy="1071512"/>
              <a:chOff x="1999130" y="5061150"/>
              <a:chExt cx="3886331" cy="10715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12C76F-9DA8-A1B7-3281-97E05567532C}"/>
                      </a:ext>
                    </a:extLst>
                  </p:cNvPr>
                  <p:cNvSpPr txBox="1"/>
                  <p:nvPr/>
                </p:nvSpPr>
                <p:spPr>
                  <a:xfrm>
                    <a:off x="3133041" y="5061150"/>
                    <a:ext cx="2752420" cy="10715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32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sz="3200" i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sz="32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32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en-US" sz="32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32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sz="3200" i="1">
                                          <a:solidFill>
                                            <a:srgbClr val="C848B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3200" i="1">
                                          <a:solidFill>
                                            <a:srgbClr val="C848B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3200" i="0">
                                          <a:solidFill>
                                            <a:srgbClr val="C848B9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oMath>
                      </m:oMathPara>
                    </a14:m>
                    <a:endParaRPr lang="zh-CN" altLang="en-US" sz="3200" dirty="0">
                      <a:solidFill>
                        <a:srgbClr val="C848B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E12C76F-9DA8-A1B7-3281-97E055675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3041" y="5061150"/>
                    <a:ext cx="2752420" cy="107151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72CB8B40-17A3-1734-A247-AE686129C244}"/>
                  </a:ext>
                </a:extLst>
              </p:cNvPr>
              <p:cNvSpPr/>
              <p:nvPr/>
            </p:nvSpPr>
            <p:spPr>
              <a:xfrm>
                <a:off x="1999130" y="5441577"/>
                <a:ext cx="681317" cy="430305"/>
              </a:xfrm>
              <a:prstGeom prst="rightArrow">
                <a:avLst/>
              </a:prstGeom>
              <a:solidFill>
                <a:srgbClr val="C848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848B9"/>
                  </a:solidFill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CF86DEF-B3FB-5A29-05DE-E7F850D83FA0}"/>
                </a:ext>
              </a:extLst>
            </p:cNvPr>
            <p:cNvSpPr txBox="1"/>
            <p:nvPr/>
          </p:nvSpPr>
          <p:spPr>
            <a:xfrm>
              <a:off x="1386425" y="5255679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i="1" dirty="0">
                  <a:solidFill>
                    <a:srgbClr val="C848B9"/>
                  </a:solidFill>
                </a:rPr>
                <a:t>我推不出来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4C241F1-FB9F-3E54-39D0-F594D8415A4A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需要多少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试次数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12C76F-9DA8-A1B7-3281-97E05567532C}"/>
                  </a:ext>
                </a:extLst>
              </p:cNvPr>
              <p:cNvSpPr txBox="1"/>
              <p:nvPr/>
            </p:nvSpPr>
            <p:spPr>
              <a:xfrm>
                <a:off x="2774454" y="1530510"/>
                <a:ext cx="3441198" cy="1339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solidFill>
                            <a:srgbClr val="C848B9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4000" i="0">
                          <a:solidFill>
                            <a:srgbClr val="C848B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i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40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zh-CN" altLang="en-US" sz="40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4000" i="1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4000" i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zh-CN" altLang="en-US" sz="40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4000" i="1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4000" i="0">
                                      <a:solidFill>
                                        <a:srgbClr val="C848B9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4000" dirty="0">
                  <a:solidFill>
                    <a:srgbClr val="C848B9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12C76F-9DA8-A1B7-3281-97E055675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454" y="1530510"/>
                <a:ext cx="3441198" cy="1339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01755C-2777-0A2D-11BC-C131AE5052C7}"/>
                  </a:ext>
                </a:extLst>
              </p:cNvPr>
              <p:cNvSpPr txBox="1"/>
              <p:nvPr/>
            </p:nvSpPr>
            <p:spPr>
              <a:xfrm>
                <a:off x="259977" y="3500830"/>
                <a:ext cx="852543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这个公式意味着，如果我们希望一个实验的信度达到某个值，就需要 </a:t>
                </a:r>
                <a:r>
                  <a:rPr lang="en-US" altLang="zh-CN" dirty="0">
                    <a:solidFill>
                      <a:srgbClr val="C848B9"/>
                    </a:solidFill>
                  </a:rPr>
                  <a:t>L </a:t>
                </a:r>
                <a:r>
                  <a:rPr lang="zh-CN" altLang="en-US" dirty="0"/>
                  <a:t>次试次。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而对于一个特定的实验 </a:t>
                </a:r>
                <a14:m>
                  <m:oMath xmlns:m="http://schemas.openxmlformats.org/officeDocument/2006/math">
                    <m:r>
                      <a:rPr lang="zh-CN" altLang="en-US" sz="1800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1800" b="0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是一个定值，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在冲突控制任务中，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>
                    <a:solidFill>
                      <a:srgbClr val="C848B9"/>
                    </a:solidFill>
                  </a:rPr>
                  <a:t> = 0.13</a:t>
                </a:r>
                <a:endParaRPr lang="en-US" altLang="zh-CN" dirty="0"/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fMRI</a:t>
                </a:r>
                <a:r>
                  <a:rPr lang="zh-CN" altLang="en-US" dirty="0"/>
                  <a:t>中，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>
                    <a:solidFill>
                      <a:srgbClr val="C848B9"/>
                    </a:solidFill>
                  </a:rPr>
                  <a:t> = 0.05 (Chen et al., 2021)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因此按照这个公式，如果我们想让一个冲突控制任务</a:t>
                </a:r>
                <a:r>
                  <a:rPr lang="en-US" altLang="zh-CN" dirty="0">
                    <a:solidFill>
                      <a:srgbClr val="C848B9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848B9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>
                    <a:solidFill>
                      <a:srgbClr val="C848B9"/>
                    </a:solidFill>
                  </a:rPr>
                  <a:t> = 0.13)</a:t>
                </a:r>
                <a:r>
                  <a:rPr lang="zh-CN" altLang="en-US" dirty="0"/>
                  <a:t>达到</a:t>
                </a:r>
                <a:r>
                  <a:rPr lang="en-US" altLang="zh-CN" dirty="0"/>
                  <a:t>0.8</a:t>
                </a:r>
                <a:r>
                  <a:rPr lang="zh-CN" altLang="en-US" dirty="0"/>
                  <a:t>的信度，我们需要每个实验条件下</a:t>
                </a:r>
                <a:r>
                  <a:rPr lang="en-US" altLang="zh-CN" dirty="0"/>
                  <a:t>210</a:t>
                </a:r>
                <a:r>
                  <a:rPr lang="zh-CN" altLang="en-US" dirty="0"/>
                  <a:t>个试次</a:t>
                </a: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但是心理学实验中，尤其是认知实验，往往耗时耗力，因此不太可能达到这么高的试次。自然它们的信度就比较低 </a:t>
                </a:r>
                <a:r>
                  <a:rPr lang="en-US" altLang="zh-CN" dirty="0">
                    <a:solidFill>
                      <a:srgbClr val="C848B9"/>
                    </a:solidFill>
                  </a:rPr>
                  <a:t>(</a:t>
                </a:r>
                <a:r>
                  <a:rPr lang="en-US" altLang="zh-TW" dirty="0">
                    <a:solidFill>
                      <a:srgbClr val="C848B9"/>
                    </a:solidFill>
                  </a:rPr>
                  <a:t>Friedman &amp; Miyake, 2004</a:t>
                </a:r>
                <a:r>
                  <a:rPr lang="en-US" altLang="zh-CN" dirty="0">
                    <a:solidFill>
                      <a:srgbClr val="C848B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801755C-2777-0A2D-11BC-C131AE505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7" y="3500830"/>
                <a:ext cx="8525436" cy="2308324"/>
              </a:xfrm>
              <a:prstGeom prst="rect">
                <a:avLst/>
              </a:prstGeom>
              <a:blipFill>
                <a:blip r:embed="rId4"/>
                <a:stretch>
                  <a:fillRect l="-501" t="-1319" r="-572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6EA531C-76AC-5887-5A7C-0031C3DA734B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为什么需要改进冲突任务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250833" y="3500830"/>
            <a:ext cx="85254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鉴于这个现实，</a:t>
            </a:r>
            <a:r>
              <a:rPr lang="zh-CN" altLang="en-US" u="sng" dirty="0"/>
              <a:t>人们开始放弃用</a:t>
            </a:r>
            <a:r>
              <a:rPr lang="en-US" altLang="zh-CN" u="sng" dirty="0"/>
              <a:t>RT</a:t>
            </a:r>
            <a:r>
              <a:rPr lang="zh-CN" altLang="en-US" u="sng" dirty="0"/>
              <a:t>来描述冲突任务中的差异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 err="1">
                <a:solidFill>
                  <a:srgbClr val="C848B9"/>
                </a:solidFill>
              </a:rPr>
              <a:t>Draheim</a:t>
            </a:r>
            <a:r>
              <a:rPr lang="en-US" altLang="zh-TW" dirty="0">
                <a:solidFill>
                  <a:srgbClr val="C848B9"/>
                </a:solidFill>
              </a:rPr>
              <a:t> et al., 2019</a:t>
            </a:r>
            <a:r>
              <a:rPr lang="en-US" altLang="zh-CN" dirty="0">
                <a:solidFill>
                  <a:srgbClr val="C848B9"/>
                </a:solidFill>
              </a:rPr>
              <a:t>)</a:t>
            </a:r>
            <a:r>
              <a:rPr lang="en-US" altLang="zh-CN" dirty="0"/>
              <a:t>, </a:t>
            </a:r>
            <a:r>
              <a:rPr lang="zh-CN" altLang="en-US" u="sng" dirty="0"/>
              <a:t>开始寻找替代性的测量方法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 err="1">
                <a:solidFill>
                  <a:srgbClr val="C848B9"/>
                </a:solidFill>
              </a:rPr>
              <a:t>Draheim</a:t>
            </a:r>
            <a:r>
              <a:rPr lang="en-US" altLang="zh-TW" dirty="0">
                <a:solidFill>
                  <a:srgbClr val="C848B9"/>
                </a:solidFill>
              </a:rPr>
              <a:t> et al., 2021</a:t>
            </a:r>
            <a:r>
              <a:rPr lang="en-US" altLang="zh-CN" dirty="0">
                <a:solidFill>
                  <a:srgbClr val="C848B9"/>
                </a:solidFill>
              </a:rPr>
              <a:t>)</a:t>
            </a:r>
            <a:r>
              <a:rPr lang="en-US" altLang="zh-CN" dirty="0"/>
              <a:t>, </a:t>
            </a:r>
            <a:r>
              <a:rPr lang="zh-CN" altLang="en-US" dirty="0"/>
              <a:t>比如处理过程中</a:t>
            </a:r>
            <a:r>
              <a:rPr lang="zh-CN" altLang="en-US" u="sng" dirty="0"/>
              <a:t>速度与策略的差异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848B9"/>
                </a:solidFill>
              </a:rPr>
              <a:t>(</a:t>
            </a:r>
            <a:r>
              <a:rPr lang="en-US" altLang="zh-TW" dirty="0">
                <a:solidFill>
                  <a:srgbClr val="C848B9"/>
                </a:solidFill>
              </a:rPr>
              <a:t>Hedge et al., 2022</a:t>
            </a:r>
            <a:r>
              <a:rPr lang="en-US" altLang="zh-CN" dirty="0">
                <a:solidFill>
                  <a:srgbClr val="C848B9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但是本文作者认为，研究</a:t>
            </a:r>
            <a:r>
              <a:rPr lang="en-US" altLang="zh-CN" dirty="0"/>
              <a:t>RT</a:t>
            </a:r>
            <a:r>
              <a:rPr lang="zh-CN" altLang="en-US" dirty="0"/>
              <a:t>的差异也是非常重要的。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如果不能增加每个实验条件下的试次数，那么只能通过增加特质分数 </a:t>
            </a:r>
            <a:r>
              <a:rPr lang="en-US" altLang="zh-CN" dirty="0"/>
              <a:t>(</a:t>
            </a:r>
            <a:r>
              <a:rPr lang="zh-CN" altLang="en-US" dirty="0"/>
              <a:t>真分数</a:t>
            </a:r>
            <a:r>
              <a:rPr lang="en-US" altLang="zh-CN" dirty="0"/>
              <a:t>) </a:t>
            </a:r>
            <a:r>
              <a:rPr lang="zh-CN" altLang="en-US" dirty="0"/>
              <a:t>变异与状态分数变异的比值，来提升实验的信度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因此，作者修改了了</a:t>
            </a:r>
            <a:r>
              <a:rPr lang="en-US" altLang="zh-CN" dirty="0"/>
              <a:t>Stroop</a:t>
            </a:r>
            <a:r>
              <a:rPr lang="zh-CN" altLang="en-US" dirty="0"/>
              <a:t>，</a:t>
            </a:r>
            <a:r>
              <a:rPr lang="en-US" altLang="zh-CN" dirty="0"/>
              <a:t>Simon</a:t>
            </a:r>
            <a:r>
              <a:rPr lang="zh-CN" altLang="en-US" dirty="0"/>
              <a:t>和</a:t>
            </a:r>
            <a:r>
              <a:rPr lang="en-US" altLang="zh-CN" dirty="0"/>
              <a:t>Flanker</a:t>
            </a:r>
            <a:r>
              <a:rPr lang="zh-CN" altLang="en-US" dirty="0"/>
              <a:t>实验，让它们的实验效应更明显</a:t>
            </a:r>
            <a:r>
              <a:rPr lang="en-US" altLang="zh-CN" dirty="0"/>
              <a:t>——</a:t>
            </a:r>
            <a:r>
              <a:rPr lang="zh-CN" altLang="en-US" dirty="0"/>
              <a:t>冲突组和控制组的差异更显著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BA0C72-637F-5311-841A-0F2139EE49A2}"/>
                  </a:ext>
                </a:extLst>
              </p:cNvPr>
              <p:cNvSpPr txBox="1"/>
              <p:nvPr/>
            </p:nvSpPr>
            <p:spPr>
              <a:xfrm>
                <a:off x="3291840" y="1410695"/>
                <a:ext cx="2027645" cy="1246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solidFill>
                            <a:srgbClr val="C848B9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sz="4000" i="1" smtClean="0">
                          <a:solidFill>
                            <a:srgbClr val="C848B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i="1" smtClean="0">
                              <a:solidFill>
                                <a:srgbClr val="C848B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sz="4000" i="1" smtClean="0">
                                  <a:solidFill>
                                    <a:srgbClr val="C848B9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4000" dirty="0">
                  <a:solidFill>
                    <a:srgbClr val="C848B9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BBA0C72-637F-5311-841A-0F2139EE4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410695"/>
                <a:ext cx="2027645" cy="1246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3C20ADB-6522-3509-FC8B-A8A612FDB31B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8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依然是最稳定的指标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D022DE5A-10C9-BC24-3D67-5B84E843E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0" y="1054454"/>
            <a:ext cx="8218452" cy="41092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2A9CF2-A0CB-20E7-94E4-70ADE4C8D537}"/>
              </a:ext>
            </a:extLst>
          </p:cNvPr>
          <p:cNvSpPr txBox="1"/>
          <p:nvPr/>
        </p:nvSpPr>
        <p:spPr>
          <a:xfrm>
            <a:off x="1281954" y="5489842"/>
            <a:ext cx="7310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以我们目前的实验来看，反应时依然是信度最高的指标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但</a:t>
            </a:r>
            <a:r>
              <a:rPr lang="en-US" altLang="zh-CN" dirty="0"/>
              <a:t>Self-Stranger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稳定性好于</a:t>
            </a:r>
            <a:r>
              <a:rPr lang="en-US" altLang="zh-CN" dirty="0"/>
              <a:t>Self-Close</a:t>
            </a:r>
            <a:r>
              <a:rPr lang="zh-CN" altLang="en-US" dirty="0"/>
              <a:t>，也证明了这篇文章的论点</a:t>
            </a:r>
            <a:r>
              <a:rPr lang="en-US" altLang="zh-CN" dirty="0"/>
              <a:t>——</a:t>
            </a:r>
            <a:r>
              <a:rPr lang="zh-CN" altLang="en-US" b="1" dirty="0">
                <a:solidFill>
                  <a:srgbClr val="C848B9"/>
                </a:solidFill>
              </a:rPr>
              <a:t>如果我们放大认知任务中的差异性，会让信度更高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64B9DD-A32A-82B9-9774-9581EC406F2B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Stroop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Stroop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2287263" y="5482961"/>
            <a:ext cx="4522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Stroop</a:t>
            </a:r>
            <a:r>
              <a:rPr lang="zh-CN" altLang="en-US" dirty="0"/>
              <a:t>：文字意思和文字颜色的冲突</a:t>
            </a:r>
            <a:endParaRPr lang="en-US" altLang="zh-CN" dirty="0">
              <a:solidFill>
                <a:srgbClr val="C848B9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AE6DBD-AE76-C68B-F0AB-C6F6DCF00C45}"/>
              </a:ext>
            </a:extLst>
          </p:cNvPr>
          <p:cNvGrpSpPr/>
          <p:nvPr/>
        </p:nvGrpSpPr>
        <p:grpSpPr>
          <a:xfrm>
            <a:off x="738431" y="1317199"/>
            <a:ext cx="7620000" cy="3417094"/>
            <a:chOff x="628703" y="1225759"/>
            <a:chExt cx="7620000" cy="3417094"/>
          </a:xfrm>
        </p:grpSpPr>
        <p:pic>
          <p:nvPicPr>
            <p:cNvPr id="3074" name="Picture 2" descr="fMRI Tutorial #2: Overview of The Flanker Task — Andy's Brain Book 1.0  documentation">
              <a:extLst>
                <a:ext uri="{FF2B5EF4-FFF2-40B4-BE49-F238E27FC236}">
                  <a16:creationId xmlns:a16="http://schemas.microsoft.com/office/drawing/2014/main" id="{4A3D28CE-F613-3D3F-D558-C41394DFFF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703" y="1225759"/>
              <a:ext cx="7620000" cy="34170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Stroop effect - Wikipedia">
              <a:extLst>
                <a:ext uri="{FF2B5EF4-FFF2-40B4-BE49-F238E27FC236}">
                  <a16:creationId xmlns:a16="http://schemas.microsoft.com/office/drawing/2014/main" id="{3832C9CC-F36B-2AEA-9FAA-7EC9C503FD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9" t="12400" r="10111" b="54890"/>
            <a:stretch/>
          </p:blipFill>
          <p:spPr bwMode="auto">
            <a:xfrm>
              <a:off x="4923684" y="2343759"/>
              <a:ext cx="2653912" cy="675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Stroop effect - Wikipedia">
              <a:extLst>
                <a:ext uri="{FF2B5EF4-FFF2-40B4-BE49-F238E27FC236}">
                  <a16:creationId xmlns:a16="http://schemas.microsoft.com/office/drawing/2014/main" id="{CCC75EDA-1A53-2790-BD3E-8957950C7E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9" t="54658" r="10111" b="14266"/>
            <a:stretch/>
          </p:blipFill>
          <p:spPr bwMode="auto">
            <a:xfrm>
              <a:off x="1156356" y="2257416"/>
              <a:ext cx="2875162" cy="695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FD86B6E-05A1-589D-F8ED-A71D8EB05E32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8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1568195" y="5630869"/>
            <a:ext cx="568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Simon</a:t>
            </a:r>
            <a:r>
              <a:rPr lang="zh-CN" altLang="en-US" dirty="0"/>
              <a:t>：目标所在位置与目标颜色所对应反应的冲突</a:t>
            </a:r>
            <a:endParaRPr lang="en-US" altLang="zh-CN" dirty="0">
              <a:solidFill>
                <a:srgbClr val="C848B9"/>
              </a:solidFill>
            </a:endParaRPr>
          </a:p>
        </p:txBody>
      </p:sp>
      <p:pic>
        <p:nvPicPr>
          <p:cNvPr id="10" name="图片 9" descr="图示, 形状&#10;&#10;描述已自动生成">
            <a:extLst>
              <a:ext uri="{FF2B5EF4-FFF2-40B4-BE49-F238E27FC236}">
                <a16:creationId xmlns:a16="http://schemas.microsoft.com/office/drawing/2014/main" id="{E1480900-1B4E-3DCD-D9B6-8E1F3527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1" y="1461303"/>
            <a:ext cx="6498336" cy="371552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4D9A9C-511B-F498-3C37-D7FC754F64D7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3941064" cy="566928"/>
          </a:xfrm>
          <a:prstGeom prst="rect">
            <a:avLst/>
          </a:prstGeom>
          <a:solidFill>
            <a:srgbClr val="FD83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Flanker Task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3A6C5C-6DDE-C421-B3BF-F0694B299AF6}"/>
              </a:ext>
            </a:extLst>
          </p:cNvPr>
          <p:cNvSpPr/>
          <p:nvPr/>
        </p:nvSpPr>
        <p:spPr>
          <a:xfrm>
            <a:off x="8979408" y="0"/>
            <a:ext cx="3212592" cy="6858000"/>
          </a:xfrm>
          <a:prstGeom prst="rect">
            <a:avLst/>
          </a:prstGeom>
          <a:solidFill>
            <a:srgbClr val="FEB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algn="ctr"/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B1CB744-246E-6F6E-C855-68622975BE68}"/>
              </a:ext>
            </a:extLst>
          </p:cNvPr>
          <p:cNvSpPr/>
          <p:nvPr/>
        </p:nvSpPr>
        <p:spPr>
          <a:xfrm>
            <a:off x="9246002" y="283464"/>
            <a:ext cx="2679404" cy="1737227"/>
          </a:xfrm>
          <a:prstGeom prst="wedgeRoundRectCallout">
            <a:avLst>
              <a:gd name="adj1" fmla="val 20834"/>
              <a:gd name="adj2" fmla="val 7596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Flanker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01755C-2777-0A2D-11BC-C131AE5052C7}"/>
              </a:ext>
            </a:extLst>
          </p:cNvPr>
          <p:cNvSpPr txBox="1"/>
          <p:nvPr/>
        </p:nvSpPr>
        <p:spPr>
          <a:xfrm>
            <a:off x="1927861" y="5530739"/>
            <a:ext cx="5182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Flanker</a:t>
            </a:r>
            <a:r>
              <a:rPr lang="zh-CN" altLang="en-US" dirty="0"/>
              <a:t>：中间箭头方向和周围箭头方向的冲突</a:t>
            </a:r>
            <a:endParaRPr lang="en-US" altLang="zh-CN" dirty="0">
              <a:solidFill>
                <a:srgbClr val="C848B9"/>
              </a:solidFill>
            </a:endParaRPr>
          </a:p>
        </p:txBody>
      </p:sp>
      <p:pic>
        <p:nvPicPr>
          <p:cNvPr id="3074" name="Picture 2" descr="fMRI Tutorial #2: Overview of The Flanker Task — Andy's Brain Book 1.0  documentation">
            <a:extLst>
              <a:ext uri="{FF2B5EF4-FFF2-40B4-BE49-F238E27FC236}">
                <a16:creationId xmlns:a16="http://schemas.microsoft.com/office/drawing/2014/main" id="{4A3D28CE-F613-3D3F-D558-C41394DF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9" y="1610725"/>
            <a:ext cx="7620000" cy="341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AFE4DAC-9A18-919A-0E0E-3E5D3EEFFF2C}"/>
              </a:ext>
            </a:extLst>
          </p:cNvPr>
          <p:cNvSpPr/>
          <p:nvPr/>
        </p:nvSpPr>
        <p:spPr>
          <a:xfrm>
            <a:off x="0" y="6291072"/>
            <a:ext cx="1054608" cy="566928"/>
          </a:xfrm>
          <a:prstGeom prst="rect">
            <a:avLst/>
          </a:prstGeom>
          <a:solidFill>
            <a:srgbClr val="F962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8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1938</Words>
  <Application>Microsoft Office PowerPoint</Application>
  <PresentationFormat>宽屏</PresentationFormat>
  <Paragraphs>211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YuKi</dc:creator>
  <cp:lastModifiedBy>YuKi</cp:lastModifiedBy>
  <cp:revision>7</cp:revision>
  <dcterms:created xsi:type="dcterms:W3CDTF">2023-05-03T07:11:10Z</dcterms:created>
  <dcterms:modified xsi:type="dcterms:W3CDTF">2023-05-20T07:29:40Z</dcterms:modified>
</cp:coreProperties>
</file>