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3" autoAdjust="0"/>
    <p:restoredTop sz="94660"/>
  </p:normalViewPr>
  <p:slideViewPr>
    <p:cSldViewPr snapToGrid="0" showGuides="1">
      <p:cViewPr varScale="1">
        <p:scale>
          <a:sx n="56" d="100"/>
          <a:sy n="56" d="100"/>
        </p:scale>
        <p:origin x="108" y="4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F:\YuKi_Project\Old%20Files\Study\gap\&#20844;&#24335;&#34920;\simple_slope_for_2X2_stand_result&#31616;&#21333;&#26012;&#29575;&#20998;&#26512;&#30011;&#22270;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F:\YuKi_Project\Old%20Files\Study\gap\&#20844;&#24335;&#34920;\simple_slope_for_2X2_stand_result&#31616;&#21333;&#26012;&#29575;&#20998;&#26512;&#30011;&#22270;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F:\YuKi_Project\Old%20Files\Study\gap\&#20844;&#24335;&#34920;\simple_slope_for_2X2_stand_result&#31616;&#21333;&#26012;&#29575;&#20998;&#26512;&#30011;&#22270;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F:\YuKi_Project\Old%20Files\Study\gap\&#20844;&#24335;&#34920;\simple_slope_for_2X2_stand_result&#31616;&#21333;&#26012;&#29575;&#20998;&#26512;&#30011;&#22270;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964051928073136"/>
          <c:y val="0.10610404468672185"/>
          <c:w val="0.61100240423529129"/>
          <c:h val="0.75494216847472606"/>
        </c:manualLayout>
      </c:layout>
      <c:lineChart>
        <c:grouping val="standard"/>
        <c:varyColors val="0"/>
        <c:ser>
          <c:idx val="0"/>
          <c:order val="0"/>
          <c:tx>
            <c:strRef>
              <c:f>'2 way interactions'!$B$31</c:f>
              <c:strCache>
                <c:ptCount val="1"/>
                <c:pt idx="0">
                  <c:v>低 社会比较倾向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0000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cat>
            <c:strRef>
              <c:f>'2 way interactions'!$C$30:$D$30</c:f>
              <c:strCache>
                <c:ptCount val="2"/>
                <c:pt idx="0">
                  <c:v>低 向下比较频率</c:v>
                </c:pt>
                <c:pt idx="1">
                  <c:v>高 向下比较频率</c:v>
                </c:pt>
              </c:strCache>
            </c:strRef>
          </c:cat>
          <c:val>
            <c:numRef>
              <c:f>'2 way interactions'!$C$31:$D$31</c:f>
              <c:numCache>
                <c:formatCode>General</c:formatCode>
                <c:ptCount val="2"/>
                <c:pt idx="0">
                  <c:v>3.87</c:v>
                </c:pt>
                <c:pt idx="1">
                  <c:v>3.65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ADB-4BB8-BBBB-B1C6E5FBE468}"/>
            </c:ext>
          </c:extLst>
        </c:ser>
        <c:ser>
          <c:idx val="1"/>
          <c:order val="1"/>
          <c:tx>
            <c:strRef>
              <c:f>'2 way interactions'!$B$32</c:f>
              <c:strCache>
                <c:ptCount val="1"/>
                <c:pt idx="0">
                  <c:v>高 社会比较倾向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ysDash"/>
            </a:ln>
          </c:spPr>
          <c:marker>
            <c:symbol val="square"/>
            <c:size val="5"/>
            <c:spPr>
              <a:solidFill>
                <a:srgbClr val="000000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cat>
            <c:strRef>
              <c:f>'2 way interactions'!$C$30:$D$30</c:f>
              <c:strCache>
                <c:ptCount val="2"/>
                <c:pt idx="0">
                  <c:v>低 向下比较频率</c:v>
                </c:pt>
                <c:pt idx="1">
                  <c:v>高 向下比较频率</c:v>
                </c:pt>
              </c:strCache>
            </c:strRef>
          </c:cat>
          <c:val>
            <c:numRef>
              <c:f>'2 way interactions'!$C$32:$D$32</c:f>
              <c:numCache>
                <c:formatCode>General</c:formatCode>
                <c:ptCount val="2"/>
                <c:pt idx="0">
                  <c:v>4.05</c:v>
                </c:pt>
                <c:pt idx="1">
                  <c:v>4.1899999999999995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ADB-4BB8-BBBB-B1C6E5FBE4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15389983"/>
        <c:axId val="1"/>
      </c:lineChart>
      <c:catAx>
        <c:axId val="101538998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75" b="0" i="0" u="none" strike="noStrike" baseline="0">
                <a:solidFill>
                  <a:srgbClr val="000000"/>
                </a:solidFill>
                <a:latin typeface="+mj-ea"/>
                <a:ea typeface="+mj-ea"/>
                <a:cs typeface="Times New Roman"/>
              </a:defRPr>
            </a:pPr>
            <a:endParaRPr lang="zh-CN"/>
          </a:p>
        </c:txPr>
        <c:crossAx val="1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"/>
        <c:scaling>
          <c:orientation val="minMax"/>
          <c:max val="6"/>
          <c:min val="2"/>
        </c:scaling>
        <c:delete val="0"/>
        <c:axPos val="l"/>
        <c:title>
          <c:tx>
            <c:rich>
              <a:bodyPr/>
              <a:lstStyle/>
              <a:p>
                <a:pPr>
                  <a:defRPr sz="1175" b="1" i="0" u="none" strike="noStrike" baseline="0">
                    <a:solidFill>
                      <a:srgbClr val="000000"/>
                    </a:solidFill>
                    <a:latin typeface="+mj-ea"/>
                    <a:ea typeface="+mj-ea"/>
                    <a:cs typeface="Times New Roman"/>
                  </a:defRPr>
                </a:pPr>
                <a:r>
                  <a:rPr lang="zh-CN" altLang="en-US">
                    <a:latin typeface="+mj-ea"/>
                    <a:ea typeface="+mj-ea"/>
                  </a:rPr>
                  <a:t>相对剥夺感</a:t>
                </a:r>
                <a:endParaRPr lang="en-US" altLang="zh-CN">
                  <a:latin typeface="+mj-ea"/>
                  <a:ea typeface="+mj-ea"/>
                </a:endParaRPr>
              </a:p>
            </c:rich>
          </c:tx>
          <c:layout>
            <c:manualLayout>
              <c:xMode val="edge"/>
              <c:yMode val="edge"/>
              <c:x val="7.0743783654251491E-2"/>
              <c:y val="0.37522934943305786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75" b="0" i="0" u="none" strike="noStrik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endParaRPr lang="zh-CN"/>
          </a:p>
        </c:txPr>
        <c:crossAx val="1015389983"/>
        <c:crosses val="autoZero"/>
        <c:crossBetween val="between"/>
        <c:majorUnit val="1"/>
      </c:valAx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50812691391412956"/>
          <c:y val="0.13881661814605681"/>
          <c:w val="0.26554917237696002"/>
          <c:h val="0.13687612068293445"/>
        </c:manualLayout>
      </c:layout>
      <c:overlay val="0"/>
      <c:spPr>
        <a:solidFill>
          <a:srgbClr val="FFFFFF"/>
        </a:solidFill>
        <a:ln w="25400">
          <a:noFill/>
        </a:ln>
      </c:spPr>
      <c:txPr>
        <a:bodyPr/>
        <a:lstStyle/>
        <a:p>
          <a:pPr>
            <a:defRPr sz="990" b="0" i="0" u="none" strike="noStrike" baseline="0">
              <a:solidFill>
                <a:srgbClr val="000000"/>
              </a:solidFill>
              <a:latin typeface="+mj-ea"/>
              <a:ea typeface="+mj-ea"/>
              <a:cs typeface="Times New Roman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  <a:ln w="9525">
      <a:noFill/>
    </a:ln>
  </c:spPr>
  <c:txPr>
    <a:bodyPr/>
    <a:lstStyle/>
    <a:p>
      <a:pPr>
        <a:defRPr sz="117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964051928073136"/>
          <c:y val="0.10610404468672185"/>
          <c:w val="0.61100240423529129"/>
          <c:h val="0.75494216847472606"/>
        </c:manualLayout>
      </c:layout>
      <c:lineChart>
        <c:grouping val="standard"/>
        <c:varyColors val="0"/>
        <c:ser>
          <c:idx val="0"/>
          <c:order val="0"/>
          <c:tx>
            <c:strRef>
              <c:f>'2 way interactions'!$B$31</c:f>
              <c:strCache>
                <c:ptCount val="1"/>
                <c:pt idx="0">
                  <c:v>Low SCO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0000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cat>
            <c:strRef>
              <c:f>'2 way interactions'!$C$30:$D$30</c:f>
              <c:strCache>
                <c:ptCount val="2"/>
                <c:pt idx="0">
                  <c:v>Low DSC</c:v>
                </c:pt>
                <c:pt idx="1">
                  <c:v>High DSC</c:v>
                </c:pt>
              </c:strCache>
            </c:strRef>
          </c:cat>
          <c:val>
            <c:numRef>
              <c:f>'2 way interactions'!$C$31:$D$31</c:f>
              <c:numCache>
                <c:formatCode>General</c:formatCode>
                <c:ptCount val="2"/>
                <c:pt idx="0">
                  <c:v>3.87</c:v>
                </c:pt>
                <c:pt idx="1">
                  <c:v>3.65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40-4F5A-9C3C-03388E977740}"/>
            </c:ext>
          </c:extLst>
        </c:ser>
        <c:ser>
          <c:idx val="1"/>
          <c:order val="1"/>
          <c:tx>
            <c:strRef>
              <c:f>'2 way interactions'!$B$32</c:f>
              <c:strCache>
                <c:ptCount val="1"/>
                <c:pt idx="0">
                  <c:v>High SCO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ysDash"/>
            </a:ln>
          </c:spPr>
          <c:marker>
            <c:symbol val="square"/>
            <c:size val="5"/>
            <c:spPr>
              <a:solidFill>
                <a:srgbClr val="000000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cat>
            <c:strRef>
              <c:f>'2 way interactions'!$C$30:$D$30</c:f>
              <c:strCache>
                <c:ptCount val="2"/>
                <c:pt idx="0">
                  <c:v>Low DSC</c:v>
                </c:pt>
                <c:pt idx="1">
                  <c:v>High DSC</c:v>
                </c:pt>
              </c:strCache>
            </c:strRef>
          </c:cat>
          <c:val>
            <c:numRef>
              <c:f>'2 way interactions'!$C$32:$D$32</c:f>
              <c:numCache>
                <c:formatCode>General</c:formatCode>
                <c:ptCount val="2"/>
                <c:pt idx="0">
                  <c:v>4.05</c:v>
                </c:pt>
                <c:pt idx="1">
                  <c:v>4.1899999999999995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40-4F5A-9C3C-03388E9777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1785759"/>
        <c:axId val="1"/>
      </c:lineChart>
      <c:catAx>
        <c:axId val="183178575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75" b="0" i="0" u="none" strike="noStrik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endParaRPr lang="zh-CN"/>
          </a:p>
        </c:txPr>
        <c:crossAx val="1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"/>
        <c:scaling>
          <c:orientation val="minMax"/>
          <c:max val="6"/>
          <c:min val="2"/>
        </c:scaling>
        <c:delete val="0"/>
        <c:axPos val="l"/>
        <c:title>
          <c:tx>
            <c:rich>
              <a:bodyPr/>
              <a:lstStyle/>
              <a:p>
                <a:pPr>
                  <a:defRPr sz="1175" b="1" i="0" u="none" strike="noStrike" baseline="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 altLang="zh-CN"/>
                  <a:t>Perceptions</a:t>
                </a:r>
                <a:r>
                  <a:rPr lang="en-US" altLang="zh-CN" baseline="0"/>
                  <a:t> of Superiority</a:t>
                </a:r>
                <a:endParaRPr lang="en-US" altLang="zh-CN"/>
              </a:p>
            </c:rich>
          </c:tx>
          <c:layout>
            <c:manualLayout>
              <c:xMode val="edge"/>
              <c:yMode val="edge"/>
              <c:x val="4.9930595053169255E-2"/>
              <c:y val="0.2230372912787611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75" b="0" i="0" u="none" strike="noStrik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endParaRPr lang="zh-CN"/>
          </a:p>
        </c:txPr>
        <c:crossAx val="1831785759"/>
        <c:crosses val="autoZero"/>
        <c:crossBetween val="between"/>
        <c:majorUnit val="1"/>
      </c:valAx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55900374015056309"/>
          <c:y val="0.14874217645871191"/>
          <c:w val="0.21004721584717739"/>
          <c:h val="0.13687603554341329"/>
        </c:manualLayout>
      </c:layout>
      <c:overlay val="0"/>
      <c:spPr>
        <a:solidFill>
          <a:srgbClr val="FFFFFF"/>
        </a:solidFill>
        <a:ln w="3175">
          <a:noFill/>
          <a:prstDash val="solid"/>
        </a:ln>
      </c:spPr>
      <c:txPr>
        <a:bodyPr/>
        <a:lstStyle/>
        <a:p>
          <a:pPr>
            <a:defRPr sz="1080" b="0" i="0" u="none" strike="noStrike" baseline="0">
              <a:solidFill>
                <a:srgbClr val="000000"/>
              </a:solidFill>
              <a:latin typeface="Times New Roman"/>
              <a:ea typeface="Times New Roman"/>
              <a:cs typeface="Times New Roman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  <a:ln w="3175">
      <a:noFill/>
      <a:prstDash val="solid"/>
    </a:ln>
  </c:spPr>
  <c:txPr>
    <a:bodyPr/>
    <a:lstStyle/>
    <a:p>
      <a:pPr>
        <a:defRPr sz="117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964051928073136"/>
          <c:y val="0.10610404468672185"/>
          <c:w val="0.61100240423529129"/>
          <c:h val="0.75494216847472606"/>
        </c:manualLayout>
      </c:layout>
      <c:lineChart>
        <c:grouping val="standard"/>
        <c:varyColors val="0"/>
        <c:ser>
          <c:idx val="0"/>
          <c:order val="0"/>
          <c:tx>
            <c:strRef>
              <c:f>'2 way interactions'!$B$31</c:f>
              <c:strCache>
                <c:ptCount val="1"/>
                <c:pt idx="0">
                  <c:v>Low SCO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0000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cat>
            <c:strRef>
              <c:f>'2 way interactions'!$C$30:$D$30</c:f>
              <c:strCache>
                <c:ptCount val="2"/>
                <c:pt idx="0">
                  <c:v>Low USC</c:v>
                </c:pt>
                <c:pt idx="1">
                  <c:v>High USC</c:v>
                </c:pt>
              </c:strCache>
            </c:strRef>
          </c:cat>
          <c:val>
            <c:numRef>
              <c:f>'2 way interactions'!$C$31:$D$31</c:f>
              <c:numCache>
                <c:formatCode>General</c:formatCode>
                <c:ptCount val="2"/>
                <c:pt idx="0">
                  <c:v>3.65</c:v>
                </c:pt>
                <c:pt idx="1">
                  <c:v>3.35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698-4096-9099-9C464F137458}"/>
            </c:ext>
          </c:extLst>
        </c:ser>
        <c:ser>
          <c:idx val="1"/>
          <c:order val="1"/>
          <c:tx>
            <c:strRef>
              <c:f>'2 way interactions'!$B$32</c:f>
              <c:strCache>
                <c:ptCount val="1"/>
                <c:pt idx="0">
                  <c:v>High SCO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ysDash"/>
            </a:ln>
          </c:spPr>
          <c:marker>
            <c:symbol val="square"/>
            <c:size val="5"/>
            <c:spPr>
              <a:solidFill>
                <a:srgbClr val="000000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cat>
            <c:strRef>
              <c:f>'2 way interactions'!$C$30:$D$30</c:f>
              <c:strCache>
                <c:ptCount val="2"/>
                <c:pt idx="0">
                  <c:v>Low USC</c:v>
                </c:pt>
                <c:pt idx="1">
                  <c:v>High USC</c:v>
                </c:pt>
              </c:strCache>
            </c:strRef>
          </c:cat>
          <c:val>
            <c:numRef>
              <c:f>'2 way interactions'!$C$32:$D$32</c:f>
              <c:numCache>
                <c:formatCode>General</c:formatCode>
                <c:ptCount val="2"/>
                <c:pt idx="0">
                  <c:v>4.71</c:v>
                </c:pt>
                <c:pt idx="1">
                  <c:v>4.29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698-4096-9099-9C464F1374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1785759"/>
        <c:axId val="1"/>
      </c:lineChart>
      <c:catAx>
        <c:axId val="183178575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75" b="0" i="0" u="none" strike="noStrik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endParaRPr lang="zh-CN"/>
          </a:p>
        </c:txPr>
        <c:crossAx val="1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"/>
        <c:scaling>
          <c:orientation val="minMax"/>
          <c:max val="6"/>
          <c:min val="2"/>
        </c:scaling>
        <c:delete val="0"/>
        <c:axPos val="l"/>
        <c:title>
          <c:tx>
            <c:rich>
              <a:bodyPr/>
              <a:lstStyle/>
              <a:p>
                <a:pPr>
                  <a:defRPr sz="1175" b="1" i="0" u="none" strike="noStrike" baseline="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 altLang="zh-CN"/>
                  <a:t>Perceptions</a:t>
                </a:r>
                <a:r>
                  <a:rPr lang="en-US" altLang="zh-CN" baseline="0"/>
                  <a:t> of Superiority</a:t>
                </a:r>
                <a:endParaRPr lang="en-US" altLang="zh-CN"/>
              </a:p>
            </c:rich>
          </c:tx>
          <c:layout>
            <c:manualLayout>
              <c:xMode val="edge"/>
              <c:yMode val="edge"/>
              <c:x val="4.9930595053169255E-2"/>
              <c:y val="0.2230372912787611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75" b="0" i="0" u="none" strike="noStrik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endParaRPr lang="zh-CN"/>
          </a:p>
        </c:txPr>
        <c:crossAx val="1831785759"/>
        <c:crosses val="autoZero"/>
        <c:crossBetween val="between"/>
        <c:majorUnit val="1"/>
      </c:valAx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55900374015056309"/>
          <c:y val="0.14874217645871191"/>
          <c:w val="0.21004721584717739"/>
          <c:h val="0.13687603554341329"/>
        </c:manualLayout>
      </c:layout>
      <c:overlay val="0"/>
      <c:spPr>
        <a:solidFill>
          <a:srgbClr val="FFFFFF"/>
        </a:solidFill>
        <a:ln w="3175">
          <a:noFill/>
          <a:prstDash val="solid"/>
        </a:ln>
      </c:spPr>
      <c:txPr>
        <a:bodyPr/>
        <a:lstStyle/>
        <a:p>
          <a:pPr>
            <a:defRPr sz="1080" b="0" i="0" u="none" strike="noStrike" baseline="0">
              <a:solidFill>
                <a:srgbClr val="000000"/>
              </a:solidFill>
              <a:latin typeface="Times New Roman"/>
              <a:ea typeface="Times New Roman"/>
              <a:cs typeface="Times New Roman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  <a:ln w="3175">
      <a:noFill/>
      <a:prstDash val="solid"/>
    </a:ln>
  </c:spPr>
  <c:txPr>
    <a:bodyPr/>
    <a:lstStyle/>
    <a:p>
      <a:pPr>
        <a:defRPr sz="117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964051928073136"/>
          <c:y val="0.10610404468672185"/>
          <c:w val="0.61100240423529129"/>
          <c:h val="0.75494216847472606"/>
        </c:manualLayout>
      </c:layout>
      <c:lineChart>
        <c:grouping val="standard"/>
        <c:varyColors val="0"/>
        <c:ser>
          <c:idx val="0"/>
          <c:order val="0"/>
          <c:tx>
            <c:strRef>
              <c:f>'2 way interactions'!$B$31</c:f>
              <c:strCache>
                <c:ptCount val="1"/>
                <c:pt idx="0">
                  <c:v>低 社会比较倾向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0000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cat>
            <c:strRef>
              <c:f>'2 way interactions'!$C$30:$D$30</c:f>
              <c:strCache>
                <c:ptCount val="2"/>
                <c:pt idx="0">
                  <c:v>低 向下比较频率</c:v>
                </c:pt>
                <c:pt idx="1">
                  <c:v>高 向下比较频率</c:v>
                </c:pt>
              </c:strCache>
            </c:strRef>
          </c:cat>
          <c:val>
            <c:numRef>
              <c:f>'2 way interactions'!$C$31:$D$31</c:f>
              <c:numCache>
                <c:formatCode>General</c:formatCode>
                <c:ptCount val="2"/>
                <c:pt idx="0">
                  <c:v>3.87</c:v>
                </c:pt>
                <c:pt idx="1">
                  <c:v>3.65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74F-4B2B-AA2E-131A18EE7DBC}"/>
            </c:ext>
          </c:extLst>
        </c:ser>
        <c:ser>
          <c:idx val="1"/>
          <c:order val="1"/>
          <c:tx>
            <c:strRef>
              <c:f>'2 way interactions'!$B$32</c:f>
              <c:strCache>
                <c:ptCount val="1"/>
                <c:pt idx="0">
                  <c:v>高 社会比较倾向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ysDash"/>
            </a:ln>
          </c:spPr>
          <c:marker>
            <c:symbol val="square"/>
            <c:size val="5"/>
            <c:spPr>
              <a:solidFill>
                <a:srgbClr val="000000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cat>
            <c:strRef>
              <c:f>'2 way interactions'!$C$30:$D$30</c:f>
              <c:strCache>
                <c:ptCount val="2"/>
                <c:pt idx="0">
                  <c:v>低 向下比较频率</c:v>
                </c:pt>
                <c:pt idx="1">
                  <c:v>高 向下比较频率</c:v>
                </c:pt>
              </c:strCache>
            </c:strRef>
          </c:cat>
          <c:val>
            <c:numRef>
              <c:f>'2 way interactions'!$C$32:$D$32</c:f>
              <c:numCache>
                <c:formatCode>General</c:formatCode>
                <c:ptCount val="2"/>
                <c:pt idx="0">
                  <c:v>4.05</c:v>
                </c:pt>
                <c:pt idx="1">
                  <c:v>4.1899999999999995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74F-4B2B-AA2E-131A18EE7D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15389983"/>
        <c:axId val="1"/>
      </c:lineChart>
      <c:catAx>
        <c:axId val="101538998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75" b="0" i="0" u="none" strike="noStrike" baseline="0">
                <a:solidFill>
                  <a:srgbClr val="000000"/>
                </a:solidFill>
                <a:latin typeface="+mj-ea"/>
                <a:ea typeface="+mj-ea"/>
                <a:cs typeface="Times New Roman"/>
              </a:defRPr>
            </a:pPr>
            <a:endParaRPr lang="zh-CN"/>
          </a:p>
        </c:txPr>
        <c:crossAx val="1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"/>
        <c:scaling>
          <c:orientation val="minMax"/>
          <c:max val="6"/>
          <c:min val="2"/>
        </c:scaling>
        <c:delete val="0"/>
        <c:axPos val="l"/>
        <c:title>
          <c:tx>
            <c:rich>
              <a:bodyPr/>
              <a:lstStyle/>
              <a:p>
                <a:pPr>
                  <a:defRPr sz="1175" b="1" i="0" u="none" strike="noStrike" baseline="0">
                    <a:solidFill>
                      <a:srgbClr val="000000"/>
                    </a:solidFill>
                    <a:latin typeface="+mj-ea"/>
                    <a:ea typeface="+mj-ea"/>
                    <a:cs typeface="Times New Roman"/>
                  </a:defRPr>
                </a:pPr>
                <a:r>
                  <a:rPr lang="zh-CN" altLang="en-US">
                    <a:latin typeface="+mj-ea"/>
                    <a:ea typeface="+mj-ea"/>
                  </a:rPr>
                  <a:t>相对剥夺感</a:t>
                </a:r>
                <a:endParaRPr lang="en-US" altLang="zh-CN">
                  <a:latin typeface="+mj-ea"/>
                  <a:ea typeface="+mj-ea"/>
                </a:endParaRPr>
              </a:p>
            </c:rich>
          </c:tx>
          <c:layout>
            <c:manualLayout>
              <c:xMode val="edge"/>
              <c:yMode val="edge"/>
              <c:x val="7.0743783654251491E-2"/>
              <c:y val="0.37522934943305786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75" b="0" i="0" u="none" strike="noStrik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endParaRPr lang="zh-CN"/>
          </a:p>
        </c:txPr>
        <c:crossAx val="1015389983"/>
        <c:crosses val="autoZero"/>
        <c:crossBetween val="between"/>
        <c:majorUnit val="1"/>
      </c:valAx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50812691391412956"/>
          <c:y val="0.13881661814605681"/>
          <c:w val="0.26554917237696002"/>
          <c:h val="0.13687612068293445"/>
        </c:manualLayout>
      </c:layout>
      <c:overlay val="0"/>
      <c:spPr>
        <a:solidFill>
          <a:srgbClr val="FFFFFF"/>
        </a:solidFill>
        <a:ln w="25400">
          <a:noFill/>
        </a:ln>
      </c:spPr>
      <c:txPr>
        <a:bodyPr/>
        <a:lstStyle/>
        <a:p>
          <a:pPr>
            <a:defRPr sz="990" b="0" i="0" u="none" strike="noStrike" baseline="0">
              <a:solidFill>
                <a:srgbClr val="000000"/>
              </a:solidFill>
              <a:latin typeface="+mj-ea"/>
              <a:ea typeface="+mj-ea"/>
              <a:cs typeface="Times New Roman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  <a:ln w="9525">
      <a:noFill/>
    </a:ln>
  </c:spPr>
  <c:txPr>
    <a:bodyPr/>
    <a:lstStyle/>
    <a:p>
      <a:pPr>
        <a:defRPr sz="117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A71B91-9F8F-3095-FE1E-4E5B5356E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EB5F40-1690-D7D1-35F4-31F289AC6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8D301E-DCED-E221-E591-315585F80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73BB-EE45-470A-B164-7279AC0F0AEB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030932-FAFF-3355-B90A-D4471B6A9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8DB0E8-5954-D2DB-8109-5962B8778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3A56-ECC1-4C4E-9EA3-5756B694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1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F70C7-4679-80A6-37B2-AE699CF8D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23140B-90FC-5457-99D9-0497B6B3C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2FC6FA-DC1D-7C75-74B4-44244BFE0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73BB-EE45-470A-B164-7279AC0F0AEB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586154-4C69-98AE-FAE8-0697B856C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9BDE06-45AD-6C59-909C-88AF4412D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3A56-ECC1-4C4E-9EA3-5756B694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75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8E7848-9A1F-4C15-395B-D4939F5DC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DC80C3-8A6D-A4AE-8CA8-66665C3B5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5FDC35-9597-EEC8-47E0-54782A17E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73BB-EE45-470A-B164-7279AC0F0AEB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9478DE-B88A-8685-6865-26B28DBD0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F4F685-82DF-F9D9-B15C-099ACD1F9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3A56-ECC1-4C4E-9EA3-5756B694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8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4A3AEF-A380-E97A-B35B-1C988FC60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594976-26C3-AEBF-6AC2-8DB646131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7C3186-EC40-E3F1-B6EA-BD50E7D60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73BB-EE45-470A-B164-7279AC0F0AEB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D314AB-326F-0EC3-A7A5-801634D6D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E56D40-7FD6-5497-3AD8-073F3FE04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3A56-ECC1-4C4E-9EA3-5756B694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62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79C5B8-71E2-EE8F-304F-7B759F82C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F22BD9-DB73-A6FC-9A2F-570AEA317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B6D16A-1CF7-7C07-76A4-31B6197D0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73BB-EE45-470A-B164-7279AC0F0AEB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A083D0-FCA8-236A-9779-47125135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BFE649-45FB-7390-231C-EAE98970E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3A56-ECC1-4C4E-9EA3-5756B694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13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E6D0F-08A7-633B-4EA7-6E666E60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2DAD34-6EF9-F387-80E5-DAA7073BD9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E29918-69BB-08E6-CA55-DB8573F20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FC6AF5-DC54-DCE9-42EA-51B774996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73BB-EE45-470A-B164-7279AC0F0AEB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75C9C3-CAF5-2DA8-5ABD-1C9F8E049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658766-E3F1-67D8-59CA-4444B0CBC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3A56-ECC1-4C4E-9EA3-5756B694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76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827D9-BA56-FFAC-FE1A-EB2EFE203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209F37-E0D9-A688-D62C-1DA50D8EE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ED9C6D-4377-90FB-FEC2-B9979E400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8C2035-5458-1359-D5B0-23BFF0D23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DCA151-F7EE-4ACB-CA21-1E51024D82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E18994-7FDA-319C-3D1E-D4F1EEC5B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73BB-EE45-470A-B164-7279AC0F0AEB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85BAE8D-7DEC-0AA9-A6F6-955DEC9C8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BCF613-4738-AF97-00EC-23EC87CF7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3A56-ECC1-4C4E-9EA3-5756B694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56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A9073-C4A5-F4D8-408D-17ED687E6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43E0C80-4980-26B0-DB82-7788C8E89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73BB-EE45-470A-B164-7279AC0F0AEB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3A3DA4-62AB-0460-1D7F-A7E96DFC7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0D3DC6-1A08-DACC-4EBA-02300928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3A56-ECC1-4C4E-9EA3-5756B694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94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26822A-288D-21B9-326E-F411A4E39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73BB-EE45-470A-B164-7279AC0F0AEB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3DA98F-EA69-6A63-468C-2016DF953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E7CCF4-3AD0-2B36-9CA3-BA70D44F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3A56-ECC1-4C4E-9EA3-5756B694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53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E687F-739E-3CBA-9F0A-9AAB2B1D5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60407D-05D8-A48A-4883-325E13E9F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6C5272-D7AC-64A9-3A42-76E64B98E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FE19C4-E168-3796-12D4-271A7D4E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73BB-EE45-470A-B164-7279AC0F0AEB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C0024D-9BA0-2629-D557-BF98205D7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E99813-1427-F9EC-6D0F-91C3AC82D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3A56-ECC1-4C4E-9EA3-5756B694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8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8D6A8-11FD-8C92-77ED-DD13192FD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F5FB2A-4D2F-AB82-F1D1-23D439795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963A22-40C5-4DB7-E18F-8B8DF6B9C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F536A8-2B4B-5B19-C669-542659C57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73BB-EE45-470A-B164-7279AC0F0AEB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41FB92-707D-24A5-9641-1B94F15E5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D08550-A385-63CC-93E5-A80DED14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3A56-ECC1-4C4E-9EA3-5756B694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07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B1599B-BE6C-3BB7-1BC1-23C550404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AA0E4F-0F3C-F958-765C-0E8FE7AB7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B1EBAE-7CA2-603F-B47F-02D482ED40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FD73BB-EE45-470A-B164-7279AC0F0AEB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704DD6-1F53-5A48-7A49-02FBC154FD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D781EB-40D4-EE3D-9EA3-84D14D9BC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873A56-ECC1-4C4E-9EA3-5756B694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99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0CD8D20-93FC-5183-37C2-D76BC9C23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514" y="1511642"/>
            <a:ext cx="5492972" cy="38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325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779DDA3E-D95D-ECCE-B70E-FFE3DFDE3C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0550532"/>
              </p:ext>
            </p:extLst>
          </p:nvPr>
        </p:nvGraphicFramePr>
        <p:xfrm>
          <a:off x="3350154" y="1509712"/>
          <a:ext cx="5491691" cy="3838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1251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3158EA1A-8FD3-CC96-A302-7A15A018A3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4716042"/>
              </p:ext>
            </p:extLst>
          </p:nvPr>
        </p:nvGraphicFramePr>
        <p:xfrm>
          <a:off x="3349625" y="1508654"/>
          <a:ext cx="5492749" cy="3840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6258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3158EA1A-8FD3-CC96-A302-7A15A018A3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5444005"/>
              </p:ext>
            </p:extLst>
          </p:nvPr>
        </p:nvGraphicFramePr>
        <p:xfrm>
          <a:off x="3349625" y="1508654"/>
          <a:ext cx="5492749" cy="3840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20401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779DDA3E-D95D-ECCE-B70E-FFE3DFDE3C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2143375"/>
              </p:ext>
            </p:extLst>
          </p:nvPr>
        </p:nvGraphicFramePr>
        <p:xfrm>
          <a:off x="3350154" y="1509712"/>
          <a:ext cx="5491691" cy="3838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36636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B3245D5-A2AF-BEFF-0AD9-73352EE59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514" y="1511642"/>
            <a:ext cx="5492972" cy="38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03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12</Words>
  <Application>Microsoft Office PowerPoint</Application>
  <PresentationFormat>宽屏</PresentationFormat>
  <Paragraphs>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Mengzhen Hu</dc:creator>
  <cp:lastModifiedBy>Mengzhen Hu</cp:lastModifiedBy>
  <cp:revision>2</cp:revision>
  <dcterms:created xsi:type="dcterms:W3CDTF">2024-03-05T04:28:51Z</dcterms:created>
  <dcterms:modified xsi:type="dcterms:W3CDTF">2024-03-08T09:29:29Z</dcterms:modified>
</cp:coreProperties>
</file>