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83" r:id="rId2"/>
    <p:sldId id="317" r:id="rId3"/>
    <p:sldId id="318" r:id="rId4"/>
    <p:sldId id="316" r:id="rId5"/>
    <p:sldId id="292" r:id="rId6"/>
    <p:sldId id="295" r:id="rId7"/>
    <p:sldId id="298" r:id="rId8"/>
    <p:sldId id="303" r:id="rId9"/>
    <p:sldId id="307" r:id="rId10"/>
    <p:sldId id="312" r:id="rId11"/>
    <p:sldId id="319" r:id="rId12"/>
    <p:sldId id="320" r:id="rId13"/>
    <p:sldId id="321" r:id="rId14"/>
    <p:sldId id="322" r:id="rId15"/>
    <p:sldId id="324" r:id="rId16"/>
    <p:sldId id="326" r:id="rId17"/>
    <p:sldId id="349" r:id="rId18"/>
    <p:sldId id="350" r:id="rId19"/>
    <p:sldId id="327" r:id="rId20"/>
    <p:sldId id="334" r:id="rId21"/>
    <p:sldId id="335" r:id="rId22"/>
    <p:sldId id="336" r:id="rId23"/>
    <p:sldId id="333" r:id="rId24"/>
    <p:sldId id="328" r:id="rId25"/>
    <p:sldId id="331" r:id="rId26"/>
    <p:sldId id="332" r:id="rId27"/>
    <p:sldId id="348" r:id="rId28"/>
    <p:sldId id="337" r:id="rId29"/>
    <p:sldId id="351" r:id="rId30"/>
    <p:sldId id="338" r:id="rId31"/>
    <p:sldId id="339" r:id="rId32"/>
    <p:sldId id="340" r:id="rId33"/>
    <p:sldId id="342" r:id="rId34"/>
    <p:sldId id="343" r:id="rId35"/>
    <p:sldId id="352" r:id="rId36"/>
    <p:sldId id="353" r:id="rId37"/>
    <p:sldId id="354" r:id="rId38"/>
    <p:sldId id="355" r:id="rId39"/>
    <p:sldId id="356" r:id="rId40"/>
    <p:sldId id="357" r:id="rId41"/>
    <p:sldId id="360" r:id="rId42"/>
    <p:sldId id="363" r:id="rId43"/>
    <p:sldId id="358" r:id="rId44"/>
    <p:sldId id="361" r:id="rId45"/>
    <p:sldId id="364" r:id="rId46"/>
    <p:sldId id="359" r:id="rId47"/>
    <p:sldId id="362" r:id="rId48"/>
    <p:sldId id="365" r:id="rId49"/>
    <p:sldId id="366" r:id="rId5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6675" userDrawn="1">
          <p15:clr>
            <a:srgbClr val="A4A3A4"/>
          </p15:clr>
        </p15:guide>
        <p15:guide id="2" orient="horz" pos="890" userDrawn="1">
          <p15:clr>
            <a:srgbClr val="A4A3A4"/>
          </p15:clr>
        </p15:guide>
        <p15:guide id="3" pos="121" userDrawn="1">
          <p15:clr>
            <a:srgbClr val="A4A3A4"/>
          </p15:clr>
        </p15:guide>
        <p15:guide id="4" orient="horz" pos="2251" userDrawn="1">
          <p15:clr>
            <a:srgbClr val="A4A3A4"/>
          </p15:clr>
        </p15:guide>
        <p15:guide id="5" pos="28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AA33"/>
    <a:srgbClr val="FFD966"/>
    <a:srgbClr val="FFFF99"/>
    <a:srgbClr val="FF6903"/>
    <a:srgbClr val="FF6699"/>
    <a:srgbClr val="77D8D8"/>
    <a:srgbClr val="AEE2FF"/>
    <a:srgbClr val="097E8E"/>
    <a:srgbClr val="114F7B"/>
    <a:srgbClr val="E8AE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6" autoAdjust="0"/>
    <p:restoredTop sz="92118" autoAdjust="0"/>
  </p:normalViewPr>
  <p:slideViewPr>
    <p:cSldViewPr snapToGrid="0">
      <p:cViewPr varScale="1">
        <p:scale>
          <a:sx n="81" d="100"/>
          <a:sy n="81" d="100"/>
        </p:scale>
        <p:origin x="108" y="612"/>
      </p:cViewPr>
      <p:guideLst>
        <p:guide pos="6675"/>
        <p:guide orient="horz" pos="890"/>
        <p:guide pos="121"/>
        <p:guide orient="horz" pos="2251"/>
        <p:guide pos="28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0AEA8-7D60-4B4B-925F-CD8D252380F6}" type="datetimeFigureOut">
              <a:rPr lang="zh-TW" altLang="en-US" smtClean="0"/>
              <a:t>2023/8/12</a:t>
            </a:fld>
            <a:endParaRPr lang="zh-TW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3FF10-D559-43E3-845A-BF74088536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6183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CA9D5-4B32-43D8-9433-685E5C781E6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55397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CA9D5-4B32-43D8-9433-685E5C781E6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14016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CA9D5-4B32-43D8-9433-685E5C781E6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0107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CA9D5-4B32-43D8-9433-685E5C781E6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71217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CA9D5-4B32-43D8-9433-685E5C781E6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3203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CA9D5-4B32-43D8-9433-685E5C781E6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86368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CA9D5-4B32-43D8-9433-685E5C781E6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0523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CA9D5-4B32-43D8-9433-685E5C781E6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6666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CA9D5-4B32-43D8-9433-685E5C781E63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34899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CA9D5-4B32-43D8-9433-685E5C781E63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6909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CA9D5-4B32-43D8-9433-685E5C781E63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9909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CA9D5-4B32-43D8-9433-685E5C781E6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2773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CA9D5-4B32-43D8-9433-685E5C781E63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7654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CA9D5-4B32-43D8-9433-685E5C781E63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83541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CA9D5-4B32-43D8-9433-685E5C781E63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6465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CA9D5-4B32-43D8-9433-685E5C781E63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412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CA9D5-4B32-43D8-9433-685E5C781E63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23787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CA9D5-4B32-43D8-9433-685E5C781E63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66742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CA9D5-4B32-43D8-9433-685E5C781E63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1126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CA9D5-4B32-43D8-9433-685E5C781E63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747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CA9D5-4B32-43D8-9433-685E5C781E63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32750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CA9D5-4B32-43D8-9433-685E5C781E63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6177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CA9D5-4B32-43D8-9433-685E5C781E6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54931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CA9D5-4B32-43D8-9433-685E5C781E63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12959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CA9D5-4B32-43D8-9433-685E5C781E63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02351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CA9D5-4B32-43D8-9433-685E5C781E63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17198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CA9D5-4B32-43D8-9433-685E5C781E63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33295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CA9D5-4B32-43D8-9433-685E5C781E63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99155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CA9D5-4B32-43D8-9433-685E5C781E63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07535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CA9D5-4B32-43D8-9433-685E5C781E63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29867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CA9D5-4B32-43D8-9433-685E5C781E63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12341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CA9D5-4B32-43D8-9433-685E5C781E63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940376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CA9D5-4B32-43D8-9433-685E5C781E63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497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altLang="zh-TW" sz="1200" b="0" i="0" kern="1200" baseline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CA9D5-4B32-43D8-9433-685E5C781E6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27290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CA9D5-4B32-43D8-9433-685E5C781E63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4676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CA9D5-4B32-43D8-9433-685E5C781E63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75507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CA9D5-4B32-43D8-9433-685E5C781E63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6018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CA9D5-4B32-43D8-9433-685E5C781E63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17455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CA9D5-4B32-43D8-9433-685E5C781E63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242350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CA9D5-4B32-43D8-9433-685E5C781E63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986841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CA9D5-4B32-43D8-9433-685E5C781E63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894538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CA9D5-4B32-43D8-9433-685E5C781E63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83661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CA9D5-4B32-43D8-9433-685E5C781E63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983152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CA9D5-4B32-43D8-9433-685E5C781E63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1838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Feather, N. T. (1999). Judgments of deservingness: Studies in the psychology of justice and achievement. </a:t>
            </a:r>
            <a:r>
              <a:rPr lang="en-US" altLang="zh-TW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Personality and Social Psychology Review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zh-TW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(2), 86-107.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Olson, J. M., &amp;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Hazlewood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J. D. (1986). Relative deprivation and social comparison: An integrative perspective. In </a:t>
            </a:r>
            <a:r>
              <a:rPr lang="en-US" altLang="zh-TW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 deprivation and social comparison: The Ontario symposium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(Vol. 4, pp. 1-15). Lawrence Erlbaum.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Callan, M. J.,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Shead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N. W., &amp; Olson, J. M. (2011). Personal relative deprivation, delay discounting, and gambling. </a:t>
            </a:r>
            <a:r>
              <a:rPr lang="en-US" altLang="zh-TW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Journal of personality and social psychology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zh-TW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101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(5), 955.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Kim, H., Callan, M. J.,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Gheorghiu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A. I., &amp; Skylark, W. J. (2018). Social comparison processes in the experience of personal relative deprivation. Journal of Applied Social Psychology, 48(9), 519-532.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Seo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H. G., &amp; Park, H. W. (2018). Design and Implementation of Potential Advertisement Keyword Extraction System Using SNS. </a:t>
            </a:r>
            <a:r>
              <a:rPr lang="en-US" altLang="zh-TW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Journal of the Korea Convergence Society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zh-TW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(7), 17-24.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Buunk, B. P.,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Zurriaga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R., Gonzalez-Roma, V., &amp;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Subirats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M. (2003). Engaging in upward and downward comparisons as a determinant of relative deprivation at work: A longitudinal study. </a:t>
            </a:r>
            <a:r>
              <a:rPr lang="en-US" altLang="zh-TW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Journal of Vocational Behavior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zh-TW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62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(2), 370-388.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CA9D5-4B32-43D8-9433-685E5C781E6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5018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CA9D5-4B32-43D8-9433-685E5C781E6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2534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CA9D5-4B32-43D8-9433-685E5C781E6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327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CA9D5-4B32-43D8-9433-685E5C781E6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5961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CA9D5-4B32-43D8-9433-685E5C781E6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543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5673-F244-4493-8BC0-FE915B7FFF22}" type="datetimeFigureOut">
              <a:rPr lang="zh-TW" altLang="en-US" smtClean="0"/>
              <a:t>2023/8/12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A871-03ED-47F7-8EA9-5CD9AC3F0C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3611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5673-F244-4493-8BC0-FE915B7FFF22}" type="datetimeFigureOut">
              <a:rPr lang="zh-TW" altLang="en-US" smtClean="0"/>
              <a:t>2023/8/12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A871-03ED-47F7-8EA9-5CD9AC3F0C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8882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5673-F244-4493-8BC0-FE915B7FFF22}" type="datetimeFigureOut">
              <a:rPr lang="zh-TW" altLang="en-US" smtClean="0"/>
              <a:t>2023/8/12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A871-03ED-47F7-8EA9-5CD9AC3F0C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2716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5673-F244-4493-8BC0-FE915B7FFF22}" type="datetimeFigureOut">
              <a:rPr lang="zh-TW" altLang="en-US" smtClean="0"/>
              <a:t>2023/8/12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A871-03ED-47F7-8EA9-5CD9AC3F0C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3864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5673-F244-4493-8BC0-FE915B7FFF22}" type="datetimeFigureOut">
              <a:rPr lang="zh-TW" altLang="en-US" smtClean="0"/>
              <a:t>2023/8/12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A871-03ED-47F7-8EA9-5CD9AC3F0C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938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5673-F244-4493-8BC0-FE915B7FFF22}" type="datetimeFigureOut">
              <a:rPr lang="zh-TW" altLang="en-US" smtClean="0"/>
              <a:t>2023/8/12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A871-03ED-47F7-8EA9-5CD9AC3F0C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7977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5673-F244-4493-8BC0-FE915B7FFF22}" type="datetimeFigureOut">
              <a:rPr lang="zh-TW" altLang="en-US" smtClean="0"/>
              <a:t>2023/8/12</a:t>
            </a:fld>
            <a:endParaRPr lang="zh-TW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A871-03ED-47F7-8EA9-5CD9AC3F0C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8596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5673-F244-4493-8BC0-FE915B7FFF22}" type="datetimeFigureOut">
              <a:rPr lang="zh-TW" altLang="en-US" smtClean="0"/>
              <a:t>2023/8/12</a:t>
            </a:fld>
            <a:endParaRPr lang="zh-TW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A871-03ED-47F7-8EA9-5CD9AC3F0C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8779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5673-F244-4493-8BC0-FE915B7FFF22}" type="datetimeFigureOut">
              <a:rPr lang="zh-TW" altLang="en-US" smtClean="0"/>
              <a:t>2023/8/12</a:t>
            </a:fld>
            <a:endParaRPr lang="zh-TW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A871-03ED-47F7-8EA9-5CD9AC3F0C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0223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5673-F244-4493-8BC0-FE915B7FFF22}" type="datetimeFigureOut">
              <a:rPr lang="zh-TW" altLang="en-US" smtClean="0"/>
              <a:t>2023/8/12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A871-03ED-47F7-8EA9-5CD9AC3F0C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388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5673-F244-4493-8BC0-FE915B7FFF22}" type="datetimeFigureOut">
              <a:rPr lang="zh-TW" altLang="en-US" smtClean="0"/>
              <a:t>2023/8/12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A871-03ED-47F7-8EA9-5CD9AC3F0C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2178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B5673-F244-4493-8BC0-FE915B7FFF22}" type="datetimeFigureOut">
              <a:rPr lang="zh-TW" altLang="en-US" smtClean="0"/>
              <a:t>2023/8/12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5A871-03ED-47F7-8EA9-5CD9AC3F0C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3570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jpe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jpeg"/><Relationship Id="rId5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emf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jpe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3" Type="http://schemas.openxmlformats.org/officeDocument/2006/relationships/image" Target="../media/image1.png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3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jpeg"/><Relationship Id="rId5" Type="http://schemas.openxmlformats.org/officeDocument/2006/relationships/image" Target="../media/image35.png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1" y="0"/>
            <a:ext cx="4521897" cy="878774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ello ~</a:t>
            </a:r>
            <a:endParaRPr lang="zh-TW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5980373"/>
            <a:ext cx="1066800" cy="878774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40 / 40</a:t>
            </a:r>
            <a:endParaRPr lang="zh-TW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025248" y="0"/>
            <a:ext cx="3166753" cy="6859147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E1DDC5F-DD65-C0A7-FFF1-9FF885F5E0CB}"/>
              </a:ext>
            </a:extLst>
          </p:cNvPr>
          <p:cNvSpPr txBox="1"/>
          <p:nvPr/>
        </p:nvSpPr>
        <p:spPr>
          <a:xfrm>
            <a:off x="15290" y="1902232"/>
            <a:ext cx="9009956" cy="3247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spcAft>
                <a:spcPts val="300"/>
              </a:spcAft>
            </a:pPr>
            <a:r>
              <a:rPr lang="zh-CN" altLang="zh-CN" sz="6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社交网络上</a:t>
            </a:r>
            <a:endParaRPr lang="en-US" altLang="zh-CN" sz="6000" b="1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spcBef>
                <a:spcPts val="1200"/>
              </a:spcBef>
              <a:spcAft>
                <a:spcPts val="300"/>
              </a:spcAft>
            </a:pPr>
            <a:r>
              <a:rPr lang="zh-CN" altLang="zh-CN" sz="6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社会比较影响生活满意度</a:t>
            </a:r>
            <a:endParaRPr lang="en-US" altLang="zh-CN" sz="6000" b="1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spcBef>
                <a:spcPts val="1200"/>
              </a:spcBef>
              <a:spcAft>
                <a:spcPts val="300"/>
              </a:spcAft>
            </a:pPr>
            <a:r>
              <a:rPr lang="zh-CN" altLang="zh-CN" sz="6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的作用机制</a:t>
            </a:r>
            <a:endParaRPr lang="zh-CN" altLang="zh-CN" sz="6000" b="1" kern="100" dirty="0">
              <a:latin typeface="Calibri Light" panose="020F03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5434265E-9432-D812-8A00-2DD920C800E9}"/>
              </a:ext>
            </a:extLst>
          </p:cNvPr>
          <p:cNvGrpSpPr/>
          <p:nvPr/>
        </p:nvGrpSpPr>
        <p:grpSpPr>
          <a:xfrm>
            <a:off x="10453578" y="6099421"/>
            <a:ext cx="1637271" cy="683800"/>
            <a:chOff x="10453578" y="6099421"/>
            <a:chExt cx="1637271" cy="683800"/>
          </a:xfrm>
        </p:grpSpPr>
        <p:sp>
          <p:nvSpPr>
            <p:cNvPr id="7" name="文本框 5">
              <a:extLst>
                <a:ext uri="{FF2B5EF4-FFF2-40B4-BE49-F238E27FC236}">
                  <a16:creationId xmlns:a16="http://schemas.microsoft.com/office/drawing/2014/main" id="{D7E591B4-AD76-4493-9F75-CDE9E4DEFD0C}"/>
                </a:ext>
              </a:extLst>
            </p:cNvPr>
            <p:cNvSpPr txBox="1"/>
            <p:nvPr/>
          </p:nvSpPr>
          <p:spPr>
            <a:xfrm>
              <a:off x="10453578" y="6256729"/>
              <a:ext cx="979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8" name="图片 7" descr="图片包含 图标&#10;&#10;描述已自动生成">
              <a:extLst>
                <a:ext uri="{FF2B5EF4-FFF2-40B4-BE49-F238E27FC236}">
                  <a16:creationId xmlns:a16="http://schemas.microsoft.com/office/drawing/2014/main" id="{F49B67E7-2C3D-D5EE-F6B8-A3A2342F8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049" y="6099421"/>
              <a:ext cx="683800" cy="683800"/>
            </a:xfrm>
            <a:prstGeom prst="rect">
              <a:avLst/>
            </a:prstGeom>
          </p:spPr>
        </p:pic>
      </p:grpSp>
      <p:pic>
        <p:nvPicPr>
          <p:cNvPr id="1028" name="Picture 4" descr="WeChat Logo PNG Vector (EPS) Free Download">
            <a:extLst>
              <a:ext uri="{FF2B5EF4-FFF2-40B4-BE49-F238E27FC236}">
                <a16:creationId xmlns:a16="http://schemas.microsoft.com/office/drawing/2014/main" id="{4EDDFE1D-3787-94F2-3918-2859F3300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077" y="2194453"/>
            <a:ext cx="2469093" cy="246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268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9034869" y="0"/>
            <a:ext cx="3166753" cy="6859147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0" y="6241179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bg1"/>
                </a:solidFill>
                <a:ea typeface="宋体" panose="02010600030101010101" pitchFamily="2" charset="-122"/>
              </a:rPr>
              <a:t>2/23</a:t>
            </a:r>
            <a:endParaRPr lang="zh-TW" altLang="en-US" sz="20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0516260" y="3416493"/>
            <a:ext cx="18473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CN" altLang="en-US" sz="2800" b="1" cap="none" spc="0" dirty="0">
              <a:ln w="0"/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05943" y="2202314"/>
            <a:ext cx="280536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>
                <a:latin typeface="+mn-ea"/>
              </a:rPr>
              <a:t>策略</a:t>
            </a:r>
            <a:endParaRPr lang="en-US" altLang="zh-CN" sz="7200" b="1" dirty="0">
              <a:latin typeface="+mn-ea"/>
            </a:endParaRP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Comparison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092553" y="5046855"/>
            <a:ext cx="692079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000" b="1" dirty="0"/>
              <a:t>假设</a:t>
            </a:r>
            <a:r>
              <a:rPr lang="en-US" altLang="zh-CN" sz="2000" b="1" dirty="0"/>
              <a:t>6</a:t>
            </a:r>
            <a:r>
              <a:rPr lang="zh-CN" altLang="en-US" sz="2000" b="1" dirty="0"/>
              <a:t>：在向上对比时，社会比较倾向越高，体会到越多的相对剥夺感，从而对生活满意度评价降低；在向下对比时，社会比较倾向越高，体会到越多的优越感，从而对生活满意度评价升高。在向上或向下认同时，不会产生这些效应。</a:t>
            </a:r>
            <a:endParaRPr lang="en-US" altLang="zh-CN" sz="2000" b="1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3651F79-4B7E-FAC8-7676-4F85F161D8D2}"/>
              </a:ext>
            </a:extLst>
          </p:cNvPr>
          <p:cNvSpPr/>
          <p:nvPr/>
        </p:nvSpPr>
        <p:spPr>
          <a:xfrm>
            <a:off x="-1" y="0"/>
            <a:ext cx="4552951" cy="878774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社会比较策略</a:t>
            </a:r>
            <a:endParaRPr lang="zh-TW" altLang="en-US" sz="4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8D11A6D-1037-74D8-B2E8-F2B4B087D652}"/>
              </a:ext>
            </a:extLst>
          </p:cNvPr>
          <p:cNvSpPr/>
          <p:nvPr/>
        </p:nvSpPr>
        <p:spPr>
          <a:xfrm>
            <a:off x="0" y="5980373"/>
            <a:ext cx="1066800" cy="878774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40 / 40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F4DE9445-7C0C-C6EB-9599-69B69CB23D98}"/>
              </a:ext>
            </a:extLst>
          </p:cNvPr>
          <p:cNvGrpSpPr/>
          <p:nvPr/>
        </p:nvGrpSpPr>
        <p:grpSpPr>
          <a:xfrm>
            <a:off x="10453578" y="6099421"/>
            <a:ext cx="1637271" cy="683800"/>
            <a:chOff x="10453578" y="6099421"/>
            <a:chExt cx="1637271" cy="683800"/>
          </a:xfrm>
        </p:grpSpPr>
        <p:sp>
          <p:nvSpPr>
            <p:cNvPr id="42" name="文本框 5">
              <a:extLst>
                <a:ext uri="{FF2B5EF4-FFF2-40B4-BE49-F238E27FC236}">
                  <a16:creationId xmlns:a16="http://schemas.microsoft.com/office/drawing/2014/main" id="{73F0D18E-CEA1-9CFF-D016-D29008FB6551}"/>
                </a:ext>
              </a:extLst>
            </p:cNvPr>
            <p:cNvSpPr txBox="1"/>
            <p:nvPr/>
          </p:nvSpPr>
          <p:spPr>
            <a:xfrm>
              <a:off x="10453578" y="6256729"/>
              <a:ext cx="979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43" name="图片 7" descr="图片包含 图标&#10;&#10;描述已自动生成">
              <a:extLst>
                <a:ext uri="{FF2B5EF4-FFF2-40B4-BE49-F238E27FC236}">
                  <a16:creationId xmlns:a16="http://schemas.microsoft.com/office/drawing/2014/main" id="{76CAF355-2DD0-18EC-CAD3-93F32B798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049" y="6099421"/>
              <a:ext cx="683800" cy="683800"/>
            </a:xfrm>
            <a:prstGeom prst="rect">
              <a:avLst/>
            </a:prstGeom>
          </p:spPr>
        </p:pic>
      </p:grpSp>
      <p:pic>
        <p:nvPicPr>
          <p:cNvPr id="16" name="圖片 15">
            <a:extLst>
              <a:ext uri="{FF2B5EF4-FFF2-40B4-BE49-F238E27FC236}">
                <a16:creationId xmlns:a16="http://schemas.microsoft.com/office/drawing/2014/main" id="{FEF58B05-3853-AB03-6297-8DD43BEE9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759" y="1049317"/>
            <a:ext cx="7616952" cy="399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9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1" y="0"/>
            <a:ext cx="4521897" cy="878774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实验设计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5980373"/>
            <a:ext cx="1066800" cy="878774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40 / 40</a:t>
            </a:r>
            <a:endParaRPr lang="zh-TW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025248" y="0"/>
            <a:ext cx="3166753" cy="6859147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E1DDC5F-DD65-C0A7-FFF1-9FF885F5E0CB}"/>
              </a:ext>
            </a:extLst>
          </p:cNvPr>
          <p:cNvSpPr txBox="1"/>
          <p:nvPr/>
        </p:nvSpPr>
        <p:spPr>
          <a:xfrm>
            <a:off x="1386890" y="2967908"/>
            <a:ext cx="47091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>
              <a:spcBef>
                <a:spcPts val="12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zh-CN" altLang="en-US" sz="5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实验设计</a:t>
            </a:r>
            <a:endParaRPr lang="en-US" altLang="zh-CN" sz="5400" b="1" kern="100" dirty="0">
              <a:latin typeface="Calibri Light" panose="020F03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5434265E-9432-D812-8A00-2DD920C800E9}"/>
              </a:ext>
            </a:extLst>
          </p:cNvPr>
          <p:cNvGrpSpPr/>
          <p:nvPr/>
        </p:nvGrpSpPr>
        <p:grpSpPr>
          <a:xfrm>
            <a:off x="10453578" y="6099421"/>
            <a:ext cx="1637271" cy="683800"/>
            <a:chOff x="10453578" y="6099421"/>
            <a:chExt cx="1637271" cy="683800"/>
          </a:xfrm>
        </p:grpSpPr>
        <p:sp>
          <p:nvSpPr>
            <p:cNvPr id="7" name="文本框 5">
              <a:extLst>
                <a:ext uri="{FF2B5EF4-FFF2-40B4-BE49-F238E27FC236}">
                  <a16:creationId xmlns:a16="http://schemas.microsoft.com/office/drawing/2014/main" id="{D7E591B4-AD76-4493-9F75-CDE9E4DEFD0C}"/>
                </a:ext>
              </a:extLst>
            </p:cNvPr>
            <p:cNvSpPr txBox="1"/>
            <p:nvPr/>
          </p:nvSpPr>
          <p:spPr>
            <a:xfrm>
              <a:off x="10453578" y="6256729"/>
              <a:ext cx="979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8" name="图片 7" descr="图片包含 图标&#10;&#10;描述已自动生成">
              <a:extLst>
                <a:ext uri="{FF2B5EF4-FFF2-40B4-BE49-F238E27FC236}">
                  <a16:creationId xmlns:a16="http://schemas.microsoft.com/office/drawing/2014/main" id="{F49B67E7-2C3D-D5EE-F6B8-A3A2342F8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049" y="6099421"/>
              <a:ext cx="683800" cy="683800"/>
            </a:xfrm>
            <a:prstGeom prst="rect">
              <a:avLst/>
            </a:prstGeom>
          </p:spPr>
        </p:pic>
      </p:grpSp>
      <p:pic>
        <p:nvPicPr>
          <p:cNvPr id="1028" name="Picture 4" descr="WeChat Logo PNG Vector (EPS) Free Download">
            <a:extLst>
              <a:ext uri="{FF2B5EF4-FFF2-40B4-BE49-F238E27FC236}">
                <a16:creationId xmlns:a16="http://schemas.microsoft.com/office/drawing/2014/main" id="{4EDDFE1D-3787-94F2-3918-2859F3300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077" y="2194453"/>
            <a:ext cx="2469093" cy="246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007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1" y="0"/>
            <a:ext cx="4521897" cy="878774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实验设计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5980373"/>
            <a:ext cx="1066800" cy="878774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40 / 40</a:t>
            </a:r>
            <a:endParaRPr lang="zh-TW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025248" y="0"/>
            <a:ext cx="3166753" cy="6859147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5434265E-9432-D812-8A00-2DD920C800E9}"/>
              </a:ext>
            </a:extLst>
          </p:cNvPr>
          <p:cNvGrpSpPr/>
          <p:nvPr/>
        </p:nvGrpSpPr>
        <p:grpSpPr>
          <a:xfrm>
            <a:off x="10453578" y="6099421"/>
            <a:ext cx="1637271" cy="683800"/>
            <a:chOff x="10453578" y="6099421"/>
            <a:chExt cx="1637271" cy="683800"/>
          </a:xfrm>
        </p:grpSpPr>
        <p:sp>
          <p:nvSpPr>
            <p:cNvPr id="7" name="文本框 5">
              <a:extLst>
                <a:ext uri="{FF2B5EF4-FFF2-40B4-BE49-F238E27FC236}">
                  <a16:creationId xmlns:a16="http://schemas.microsoft.com/office/drawing/2014/main" id="{D7E591B4-AD76-4493-9F75-CDE9E4DEFD0C}"/>
                </a:ext>
              </a:extLst>
            </p:cNvPr>
            <p:cNvSpPr txBox="1"/>
            <p:nvPr/>
          </p:nvSpPr>
          <p:spPr>
            <a:xfrm>
              <a:off x="10453578" y="6256729"/>
              <a:ext cx="979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8" name="图片 7" descr="图片包含 图标&#10;&#10;描述已自动生成">
              <a:extLst>
                <a:ext uri="{FF2B5EF4-FFF2-40B4-BE49-F238E27FC236}">
                  <a16:creationId xmlns:a16="http://schemas.microsoft.com/office/drawing/2014/main" id="{F49B67E7-2C3D-D5EE-F6B8-A3A2342F8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049" y="6099421"/>
              <a:ext cx="683800" cy="683800"/>
            </a:xfrm>
            <a:prstGeom prst="rect">
              <a:avLst/>
            </a:prstGeom>
          </p:spPr>
        </p:pic>
      </p:grpSp>
      <p:pic>
        <p:nvPicPr>
          <p:cNvPr id="1028" name="Picture 4" descr="WeChat Logo PNG Vector (EPS) Free Download">
            <a:extLst>
              <a:ext uri="{FF2B5EF4-FFF2-40B4-BE49-F238E27FC236}">
                <a16:creationId xmlns:a16="http://schemas.microsoft.com/office/drawing/2014/main" id="{4EDDFE1D-3787-94F2-3918-2859F3300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077" y="2194453"/>
            <a:ext cx="2469093" cy="246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: 圓角 1">
            <a:extLst>
              <a:ext uri="{FF2B5EF4-FFF2-40B4-BE49-F238E27FC236}">
                <a16:creationId xmlns:a16="http://schemas.microsoft.com/office/drawing/2014/main" id="{30E37A1A-7B1F-1184-40EB-D12F756491F7}"/>
              </a:ext>
            </a:extLst>
          </p:cNvPr>
          <p:cNvSpPr/>
          <p:nvPr/>
        </p:nvSpPr>
        <p:spPr>
          <a:xfrm>
            <a:off x="4349871" y="3720858"/>
            <a:ext cx="341436" cy="2670421"/>
          </a:xfrm>
          <a:prstGeom prst="round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46270A5-3DE4-C048-1452-0EA3D8227797}"/>
              </a:ext>
            </a:extLst>
          </p:cNvPr>
          <p:cNvSpPr txBox="1"/>
          <p:nvPr/>
        </p:nvSpPr>
        <p:spPr>
          <a:xfrm>
            <a:off x="127897" y="4139796"/>
            <a:ext cx="4047559" cy="1631216"/>
          </a:xfrm>
          <a:custGeom>
            <a:avLst/>
            <a:gdLst>
              <a:gd name="connsiteX0" fmla="*/ 0 w 4047559"/>
              <a:gd name="connsiteY0" fmla="*/ 0 h 1631216"/>
              <a:gd name="connsiteX1" fmla="*/ 578223 w 4047559"/>
              <a:gd name="connsiteY1" fmla="*/ 0 h 1631216"/>
              <a:gd name="connsiteX2" fmla="*/ 1237397 w 4047559"/>
              <a:gd name="connsiteY2" fmla="*/ 0 h 1631216"/>
              <a:gd name="connsiteX3" fmla="*/ 1775144 w 4047559"/>
              <a:gd name="connsiteY3" fmla="*/ 0 h 1631216"/>
              <a:gd name="connsiteX4" fmla="*/ 2312891 w 4047559"/>
              <a:gd name="connsiteY4" fmla="*/ 0 h 1631216"/>
              <a:gd name="connsiteX5" fmla="*/ 2891114 w 4047559"/>
              <a:gd name="connsiteY5" fmla="*/ 0 h 1631216"/>
              <a:gd name="connsiteX6" fmla="*/ 3428861 w 4047559"/>
              <a:gd name="connsiteY6" fmla="*/ 0 h 1631216"/>
              <a:gd name="connsiteX7" fmla="*/ 4047559 w 4047559"/>
              <a:gd name="connsiteY7" fmla="*/ 0 h 1631216"/>
              <a:gd name="connsiteX8" fmla="*/ 4047559 w 4047559"/>
              <a:gd name="connsiteY8" fmla="*/ 560051 h 1631216"/>
              <a:gd name="connsiteX9" fmla="*/ 4047559 w 4047559"/>
              <a:gd name="connsiteY9" fmla="*/ 1136414 h 1631216"/>
              <a:gd name="connsiteX10" fmla="*/ 4047559 w 4047559"/>
              <a:gd name="connsiteY10" fmla="*/ 1631216 h 1631216"/>
              <a:gd name="connsiteX11" fmla="*/ 3469336 w 4047559"/>
              <a:gd name="connsiteY11" fmla="*/ 1631216 h 1631216"/>
              <a:gd name="connsiteX12" fmla="*/ 2931589 w 4047559"/>
              <a:gd name="connsiteY12" fmla="*/ 1631216 h 1631216"/>
              <a:gd name="connsiteX13" fmla="*/ 2434318 w 4047559"/>
              <a:gd name="connsiteY13" fmla="*/ 1631216 h 1631216"/>
              <a:gd name="connsiteX14" fmla="*/ 1775144 w 4047559"/>
              <a:gd name="connsiteY14" fmla="*/ 1631216 h 1631216"/>
              <a:gd name="connsiteX15" fmla="*/ 1318348 w 4047559"/>
              <a:gd name="connsiteY15" fmla="*/ 1631216 h 1631216"/>
              <a:gd name="connsiteX16" fmla="*/ 821076 w 4047559"/>
              <a:gd name="connsiteY16" fmla="*/ 1631216 h 1631216"/>
              <a:gd name="connsiteX17" fmla="*/ 0 w 4047559"/>
              <a:gd name="connsiteY17" fmla="*/ 1631216 h 1631216"/>
              <a:gd name="connsiteX18" fmla="*/ 0 w 4047559"/>
              <a:gd name="connsiteY18" fmla="*/ 1120102 h 1631216"/>
              <a:gd name="connsiteX19" fmla="*/ 0 w 4047559"/>
              <a:gd name="connsiteY19" fmla="*/ 608987 h 1631216"/>
              <a:gd name="connsiteX20" fmla="*/ 0 w 4047559"/>
              <a:gd name="connsiteY20" fmla="*/ 0 h 1631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47559" h="1631216" extrusionOk="0">
                <a:moveTo>
                  <a:pt x="0" y="0"/>
                </a:moveTo>
                <a:cubicBezTo>
                  <a:pt x="127267" y="-35355"/>
                  <a:pt x="389040" y="14076"/>
                  <a:pt x="578223" y="0"/>
                </a:cubicBezTo>
                <a:cubicBezTo>
                  <a:pt x="767406" y="-14076"/>
                  <a:pt x="1013804" y="74777"/>
                  <a:pt x="1237397" y="0"/>
                </a:cubicBezTo>
                <a:cubicBezTo>
                  <a:pt x="1460990" y="-74777"/>
                  <a:pt x="1654152" y="25196"/>
                  <a:pt x="1775144" y="0"/>
                </a:cubicBezTo>
                <a:cubicBezTo>
                  <a:pt x="1896136" y="-25196"/>
                  <a:pt x="2192644" y="27185"/>
                  <a:pt x="2312891" y="0"/>
                </a:cubicBezTo>
                <a:cubicBezTo>
                  <a:pt x="2433138" y="-27185"/>
                  <a:pt x="2720340" y="49663"/>
                  <a:pt x="2891114" y="0"/>
                </a:cubicBezTo>
                <a:cubicBezTo>
                  <a:pt x="3061888" y="-49663"/>
                  <a:pt x="3160538" y="24015"/>
                  <a:pt x="3428861" y="0"/>
                </a:cubicBezTo>
                <a:cubicBezTo>
                  <a:pt x="3697184" y="-24015"/>
                  <a:pt x="3778342" y="52920"/>
                  <a:pt x="4047559" y="0"/>
                </a:cubicBezTo>
                <a:cubicBezTo>
                  <a:pt x="4099425" y="175959"/>
                  <a:pt x="4011022" y="316379"/>
                  <a:pt x="4047559" y="560051"/>
                </a:cubicBezTo>
                <a:cubicBezTo>
                  <a:pt x="4084096" y="803723"/>
                  <a:pt x="4004086" y="928569"/>
                  <a:pt x="4047559" y="1136414"/>
                </a:cubicBezTo>
                <a:cubicBezTo>
                  <a:pt x="4091032" y="1344259"/>
                  <a:pt x="4004491" y="1438556"/>
                  <a:pt x="4047559" y="1631216"/>
                </a:cubicBezTo>
                <a:cubicBezTo>
                  <a:pt x="3806823" y="1670969"/>
                  <a:pt x="3677634" y="1567488"/>
                  <a:pt x="3469336" y="1631216"/>
                </a:cubicBezTo>
                <a:cubicBezTo>
                  <a:pt x="3261038" y="1694944"/>
                  <a:pt x="3174088" y="1570465"/>
                  <a:pt x="2931589" y="1631216"/>
                </a:cubicBezTo>
                <a:cubicBezTo>
                  <a:pt x="2689090" y="1691967"/>
                  <a:pt x="2547939" y="1594574"/>
                  <a:pt x="2434318" y="1631216"/>
                </a:cubicBezTo>
                <a:cubicBezTo>
                  <a:pt x="2320697" y="1667858"/>
                  <a:pt x="1978994" y="1628671"/>
                  <a:pt x="1775144" y="1631216"/>
                </a:cubicBezTo>
                <a:cubicBezTo>
                  <a:pt x="1571294" y="1633761"/>
                  <a:pt x="1438510" y="1588707"/>
                  <a:pt x="1318348" y="1631216"/>
                </a:cubicBezTo>
                <a:cubicBezTo>
                  <a:pt x="1198186" y="1673725"/>
                  <a:pt x="944168" y="1589776"/>
                  <a:pt x="821076" y="1631216"/>
                </a:cubicBezTo>
                <a:cubicBezTo>
                  <a:pt x="697984" y="1672656"/>
                  <a:pt x="256847" y="1554593"/>
                  <a:pt x="0" y="1631216"/>
                </a:cubicBezTo>
                <a:cubicBezTo>
                  <a:pt x="-54781" y="1405960"/>
                  <a:pt x="42202" y="1272259"/>
                  <a:pt x="0" y="1120102"/>
                </a:cubicBezTo>
                <a:cubicBezTo>
                  <a:pt x="-42202" y="967945"/>
                  <a:pt x="28138" y="713812"/>
                  <a:pt x="0" y="608987"/>
                </a:cubicBezTo>
                <a:cubicBezTo>
                  <a:pt x="-28138" y="504162"/>
                  <a:pt x="70031" y="19219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3BAA33"/>
            </a:solidFill>
            <a:extLst>
              <a:ext uri="{C807C97D-BFC1-408E-A445-0C87EB9F89A2}">
                <ask:lineSketchStyleProps xmlns:ask="http://schemas.microsoft.com/office/drawing/2018/sketchyshapes" sd="423876361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2000" dirty="0"/>
              <a:t>预实验</a:t>
            </a:r>
            <a:r>
              <a:rPr lang="en-US" altLang="zh-CN" sz="2000" dirty="0"/>
              <a:t>1</a:t>
            </a:r>
            <a:r>
              <a:rPr lang="zh-CN" altLang="en-US" sz="2000" dirty="0"/>
              <a:t>：量表信效度检验</a:t>
            </a:r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2000" dirty="0"/>
              <a:t>预实验</a:t>
            </a:r>
            <a:r>
              <a:rPr lang="en-US" altLang="zh-CN" sz="2000" dirty="0"/>
              <a:t>2</a:t>
            </a:r>
            <a:r>
              <a:rPr lang="zh-CN" altLang="en-US" sz="2000" dirty="0"/>
              <a:t>：量表修订</a:t>
            </a:r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2000" dirty="0"/>
              <a:t>预实验</a:t>
            </a:r>
            <a:r>
              <a:rPr lang="en-US" altLang="zh-CN" sz="2000" dirty="0"/>
              <a:t>3</a:t>
            </a:r>
            <a:r>
              <a:rPr lang="zh-CN" altLang="en-US" sz="2000" dirty="0"/>
              <a:t>：筛选实验材料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00FE410-7158-F6E5-B542-D5A3D3DBE61D}"/>
              </a:ext>
            </a:extLst>
          </p:cNvPr>
          <p:cNvSpPr txBox="1"/>
          <p:nvPr/>
        </p:nvSpPr>
        <p:spPr>
          <a:xfrm>
            <a:off x="4833844" y="4192048"/>
            <a:ext cx="4047559" cy="1631216"/>
          </a:xfrm>
          <a:custGeom>
            <a:avLst/>
            <a:gdLst>
              <a:gd name="connsiteX0" fmla="*/ 0 w 4047559"/>
              <a:gd name="connsiteY0" fmla="*/ 0 h 1631216"/>
              <a:gd name="connsiteX1" fmla="*/ 659174 w 4047559"/>
              <a:gd name="connsiteY1" fmla="*/ 0 h 1631216"/>
              <a:gd name="connsiteX2" fmla="*/ 1318348 w 4047559"/>
              <a:gd name="connsiteY2" fmla="*/ 0 h 1631216"/>
              <a:gd name="connsiteX3" fmla="*/ 1815619 w 4047559"/>
              <a:gd name="connsiteY3" fmla="*/ 0 h 1631216"/>
              <a:gd name="connsiteX4" fmla="*/ 2474793 w 4047559"/>
              <a:gd name="connsiteY4" fmla="*/ 0 h 1631216"/>
              <a:gd name="connsiteX5" fmla="*/ 3053016 w 4047559"/>
              <a:gd name="connsiteY5" fmla="*/ 0 h 1631216"/>
              <a:gd name="connsiteX6" fmla="*/ 4047559 w 4047559"/>
              <a:gd name="connsiteY6" fmla="*/ 0 h 1631216"/>
              <a:gd name="connsiteX7" fmla="*/ 4047559 w 4047559"/>
              <a:gd name="connsiteY7" fmla="*/ 543739 h 1631216"/>
              <a:gd name="connsiteX8" fmla="*/ 4047559 w 4047559"/>
              <a:gd name="connsiteY8" fmla="*/ 1038541 h 1631216"/>
              <a:gd name="connsiteX9" fmla="*/ 4047559 w 4047559"/>
              <a:gd name="connsiteY9" fmla="*/ 1631216 h 1631216"/>
              <a:gd name="connsiteX10" fmla="*/ 3388385 w 4047559"/>
              <a:gd name="connsiteY10" fmla="*/ 1631216 h 1631216"/>
              <a:gd name="connsiteX11" fmla="*/ 2931589 w 4047559"/>
              <a:gd name="connsiteY11" fmla="*/ 1631216 h 1631216"/>
              <a:gd name="connsiteX12" fmla="*/ 2272415 w 4047559"/>
              <a:gd name="connsiteY12" fmla="*/ 1631216 h 1631216"/>
              <a:gd name="connsiteX13" fmla="*/ 1734668 w 4047559"/>
              <a:gd name="connsiteY13" fmla="*/ 1631216 h 1631216"/>
              <a:gd name="connsiteX14" fmla="*/ 1237397 w 4047559"/>
              <a:gd name="connsiteY14" fmla="*/ 1631216 h 1631216"/>
              <a:gd name="connsiteX15" fmla="*/ 659174 w 4047559"/>
              <a:gd name="connsiteY15" fmla="*/ 1631216 h 1631216"/>
              <a:gd name="connsiteX16" fmla="*/ 0 w 4047559"/>
              <a:gd name="connsiteY16" fmla="*/ 1631216 h 1631216"/>
              <a:gd name="connsiteX17" fmla="*/ 0 w 4047559"/>
              <a:gd name="connsiteY17" fmla="*/ 1071165 h 1631216"/>
              <a:gd name="connsiteX18" fmla="*/ 0 w 4047559"/>
              <a:gd name="connsiteY18" fmla="*/ 560051 h 1631216"/>
              <a:gd name="connsiteX19" fmla="*/ 0 w 4047559"/>
              <a:gd name="connsiteY19" fmla="*/ 0 h 1631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047559" h="1631216" extrusionOk="0">
                <a:moveTo>
                  <a:pt x="0" y="0"/>
                </a:moveTo>
                <a:cubicBezTo>
                  <a:pt x="134748" y="-5085"/>
                  <a:pt x="381603" y="52464"/>
                  <a:pt x="659174" y="0"/>
                </a:cubicBezTo>
                <a:cubicBezTo>
                  <a:pt x="936745" y="-52464"/>
                  <a:pt x="1080380" y="7276"/>
                  <a:pt x="1318348" y="0"/>
                </a:cubicBezTo>
                <a:cubicBezTo>
                  <a:pt x="1556316" y="-7276"/>
                  <a:pt x="1684568" y="30868"/>
                  <a:pt x="1815619" y="0"/>
                </a:cubicBezTo>
                <a:cubicBezTo>
                  <a:pt x="1946670" y="-30868"/>
                  <a:pt x="2177423" y="37819"/>
                  <a:pt x="2474793" y="0"/>
                </a:cubicBezTo>
                <a:cubicBezTo>
                  <a:pt x="2772163" y="-37819"/>
                  <a:pt x="2763921" y="19180"/>
                  <a:pt x="3053016" y="0"/>
                </a:cubicBezTo>
                <a:cubicBezTo>
                  <a:pt x="3342111" y="-19180"/>
                  <a:pt x="3798854" y="45420"/>
                  <a:pt x="4047559" y="0"/>
                </a:cubicBezTo>
                <a:cubicBezTo>
                  <a:pt x="4082124" y="165652"/>
                  <a:pt x="4046982" y="322906"/>
                  <a:pt x="4047559" y="543739"/>
                </a:cubicBezTo>
                <a:cubicBezTo>
                  <a:pt x="4048136" y="764572"/>
                  <a:pt x="4021873" y="828115"/>
                  <a:pt x="4047559" y="1038541"/>
                </a:cubicBezTo>
                <a:cubicBezTo>
                  <a:pt x="4073245" y="1248967"/>
                  <a:pt x="4011156" y="1359454"/>
                  <a:pt x="4047559" y="1631216"/>
                </a:cubicBezTo>
                <a:cubicBezTo>
                  <a:pt x="3733595" y="1669852"/>
                  <a:pt x="3713195" y="1585739"/>
                  <a:pt x="3388385" y="1631216"/>
                </a:cubicBezTo>
                <a:cubicBezTo>
                  <a:pt x="3063575" y="1676693"/>
                  <a:pt x="3120631" y="1588862"/>
                  <a:pt x="2931589" y="1631216"/>
                </a:cubicBezTo>
                <a:cubicBezTo>
                  <a:pt x="2742547" y="1673570"/>
                  <a:pt x="2497223" y="1586247"/>
                  <a:pt x="2272415" y="1631216"/>
                </a:cubicBezTo>
                <a:cubicBezTo>
                  <a:pt x="2047607" y="1676185"/>
                  <a:pt x="1903160" y="1588473"/>
                  <a:pt x="1734668" y="1631216"/>
                </a:cubicBezTo>
                <a:cubicBezTo>
                  <a:pt x="1566176" y="1673959"/>
                  <a:pt x="1373760" y="1574722"/>
                  <a:pt x="1237397" y="1631216"/>
                </a:cubicBezTo>
                <a:cubicBezTo>
                  <a:pt x="1101034" y="1687710"/>
                  <a:pt x="911784" y="1624115"/>
                  <a:pt x="659174" y="1631216"/>
                </a:cubicBezTo>
                <a:cubicBezTo>
                  <a:pt x="406564" y="1638317"/>
                  <a:pt x="168334" y="1624171"/>
                  <a:pt x="0" y="1631216"/>
                </a:cubicBezTo>
                <a:cubicBezTo>
                  <a:pt x="-42951" y="1432844"/>
                  <a:pt x="16912" y="1224466"/>
                  <a:pt x="0" y="1071165"/>
                </a:cubicBezTo>
                <a:cubicBezTo>
                  <a:pt x="-16912" y="917864"/>
                  <a:pt x="2001" y="737016"/>
                  <a:pt x="0" y="560051"/>
                </a:cubicBezTo>
                <a:cubicBezTo>
                  <a:pt x="-2001" y="383086"/>
                  <a:pt x="6203" y="143999"/>
                  <a:pt x="0" y="0"/>
                </a:cubicBezTo>
                <a:close/>
              </a:path>
            </a:pathLst>
          </a:custGeom>
          <a:noFill/>
          <a:ln w="38100">
            <a:solidFill>
              <a:srgbClr val="3BAA33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74340025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2000" dirty="0"/>
              <a:t>正式实验</a:t>
            </a:r>
            <a:r>
              <a:rPr lang="en-US" altLang="zh-CN" sz="2000" dirty="0"/>
              <a:t>1</a:t>
            </a:r>
            <a:r>
              <a:rPr lang="zh-CN" altLang="en-US" sz="2000" dirty="0"/>
              <a:t>：向上</a:t>
            </a:r>
            <a:r>
              <a:rPr lang="en-US" altLang="zh-CN" sz="2000" dirty="0"/>
              <a:t>/</a:t>
            </a:r>
            <a:r>
              <a:rPr lang="zh-CN" altLang="en-US" sz="2000" dirty="0"/>
              <a:t>向下社会比较</a:t>
            </a:r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2000" dirty="0"/>
              <a:t>正式实验</a:t>
            </a:r>
            <a:r>
              <a:rPr lang="en-US" altLang="zh-CN" sz="2000" dirty="0"/>
              <a:t>2</a:t>
            </a:r>
            <a:r>
              <a:rPr lang="zh-CN" altLang="en-US" sz="2000" dirty="0"/>
              <a:t>：社会比较倾向</a:t>
            </a:r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2000" dirty="0"/>
              <a:t>正式实验</a:t>
            </a:r>
            <a:r>
              <a:rPr lang="en-US" altLang="zh-CN" sz="2000" dirty="0"/>
              <a:t>3</a:t>
            </a:r>
            <a:r>
              <a:rPr lang="zh-CN" altLang="en-US" sz="2000" dirty="0"/>
              <a:t>：社会比较策略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203E88C-3C44-316F-6137-875FC0B2F4B6}"/>
              </a:ext>
            </a:extLst>
          </p:cNvPr>
          <p:cNvSpPr txBox="1"/>
          <p:nvPr/>
        </p:nvSpPr>
        <p:spPr>
          <a:xfrm>
            <a:off x="139278" y="965566"/>
            <a:ext cx="185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模拟数据</a:t>
            </a:r>
          </a:p>
        </p:txBody>
      </p:sp>
      <p:sp>
        <p:nvSpPr>
          <p:cNvPr id="12" name="文本框 14">
            <a:extLst>
              <a:ext uri="{FF2B5EF4-FFF2-40B4-BE49-F238E27FC236}">
                <a16:creationId xmlns:a16="http://schemas.microsoft.com/office/drawing/2014/main" id="{43CFBE24-4290-A6E5-761F-3B471A5EB8C9}"/>
              </a:ext>
            </a:extLst>
          </p:cNvPr>
          <p:cNvSpPr txBox="1"/>
          <p:nvPr/>
        </p:nvSpPr>
        <p:spPr>
          <a:xfrm>
            <a:off x="1256312" y="2681407"/>
            <a:ext cx="1057166" cy="33855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00B0F0"/>
                </a:solidFill>
                <a:latin typeface="+mn-ea"/>
              </a:rPr>
              <a:t>向下比较</a:t>
            </a:r>
            <a:endParaRPr lang="zh-TW" altLang="en-US" sz="1600" b="1" dirty="0">
              <a:solidFill>
                <a:srgbClr val="00B0F0"/>
              </a:solidFill>
              <a:latin typeface="+mn-ea"/>
            </a:endParaRPr>
          </a:p>
        </p:txBody>
      </p:sp>
      <p:sp>
        <p:nvSpPr>
          <p:cNvPr id="15" name="文本框 15">
            <a:extLst>
              <a:ext uri="{FF2B5EF4-FFF2-40B4-BE49-F238E27FC236}">
                <a16:creationId xmlns:a16="http://schemas.microsoft.com/office/drawing/2014/main" id="{6953AD7D-D011-602E-2955-157ABF6EE56D}"/>
              </a:ext>
            </a:extLst>
          </p:cNvPr>
          <p:cNvSpPr txBox="1"/>
          <p:nvPr/>
        </p:nvSpPr>
        <p:spPr>
          <a:xfrm>
            <a:off x="3905756" y="2685732"/>
            <a:ext cx="1315502" cy="33855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0070C0"/>
                </a:solidFill>
                <a:latin typeface="+mn-ea"/>
              </a:rPr>
              <a:t>优越感</a:t>
            </a:r>
            <a:endParaRPr lang="zh-TW" altLang="en-US" sz="1600" b="1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16" name="直接箭头连接符 16">
            <a:extLst>
              <a:ext uri="{FF2B5EF4-FFF2-40B4-BE49-F238E27FC236}">
                <a16:creationId xmlns:a16="http://schemas.microsoft.com/office/drawing/2014/main" id="{22E24595-1A3F-4ACA-0942-5674E3C598D3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2313478" y="2850684"/>
            <a:ext cx="1592278" cy="43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本框 17">
            <a:extLst>
              <a:ext uri="{FF2B5EF4-FFF2-40B4-BE49-F238E27FC236}">
                <a16:creationId xmlns:a16="http://schemas.microsoft.com/office/drawing/2014/main" id="{28E6B7EE-C281-A250-2258-E5A1159BF0C5}"/>
              </a:ext>
            </a:extLst>
          </p:cNvPr>
          <p:cNvSpPr txBox="1"/>
          <p:nvPr/>
        </p:nvSpPr>
        <p:spPr>
          <a:xfrm>
            <a:off x="6923042" y="2182273"/>
            <a:ext cx="1284256" cy="33855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7030A0"/>
                </a:solidFill>
                <a:latin typeface="+mn-ea"/>
              </a:rPr>
              <a:t>生活满意度</a:t>
            </a:r>
            <a:endParaRPr lang="zh-TW" altLang="en-US" sz="1600" b="1" dirty="0">
              <a:solidFill>
                <a:srgbClr val="7030A0"/>
              </a:solidFill>
              <a:latin typeface="+mn-ea"/>
            </a:endParaRPr>
          </a:p>
        </p:txBody>
      </p:sp>
      <p:cxnSp>
        <p:nvCxnSpPr>
          <p:cNvPr id="18" name="直接箭头连接符 18">
            <a:extLst>
              <a:ext uri="{FF2B5EF4-FFF2-40B4-BE49-F238E27FC236}">
                <a16:creationId xmlns:a16="http://schemas.microsoft.com/office/drawing/2014/main" id="{B69CB85D-B01A-D330-4813-1A493098052C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5221258" y="2351550"/>
            <a:ext cx="1701784" cy="50345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文本框 19">
            <a:extLst>
              <a:ext uri="{FF2B5EF4-FFF2-40B4-BE49-F238E27FC236}">
                <a16:creationId xmlns:a16="http://schemas.microsoft.com/office/drawing/2014/main" id="{7E41BC4B-6AAB-9C48-FA8B-48DF232E7300}"/>
              </a:ext>
            </a:extLst>
          </p:cNvPr>
          <p:cNvSpPr txBox="1"/>
          <p:nvPr/>
        </p:nvSpPr>
        <p:spPr>
          <a:xfrm>
            <a:off x="2913495" y="2841541"/>
            <a:ext cx="392242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20">
            <a:extLst>
              <a:ext uri="{FF2B5EF4-FFF2-40B4-BE49-F238E27FC236}">
                <a16:creationId xmlns:a16="http://schemas.microsoft.com/office/drawing/2014/main" id="{72C91C3E-B7A6-BC07-78B3-0FAD81CA5FB9}"/>
              </a:ext>
            </a:extLst>
          </p:cNvPr>
          <p:cNvSpPr txBox="1"/>
          <p:nvPr/>
        </p:nvSpPr>
        <p:spPr>
          <a:xfrm>
            <a:off x="5903875" y="2686654"/>
            <a:ext cx="392242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1">
            <a:extLst>
              <a:ext uri="{FF2B5EF4-FFF2-40B4-BE49-F238E27FC236}">
                <a16:creationId xmlns:a16="http://schemas.microsoft.com/office/drawing/2014/main" id="{7F903393-C913-B992-FF87-9C546814A772}"/>
              </a:ext>
            </a:extLst>
          </p:cNvPr>
          <p:cNvSpPr txBox="1"/>
          <p:nvPr/>
        </p:nvSpPr>
        <p:spPr>
          <a:xfrm>
            <a:off x="1256312" y="1690880"/>
            <a:ext cx="1057166" cy="338554"/>
          </a:xfrm>
          <a:prstGeom prst="rect">
            <a:avLst/>
          </a:prstGeom>
          <a:noFill/>
          <a:ln w="38100">
            <a:solidFill>
              <a:srgbClr val="FF690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FF6903"/>
                </a:solidFill>
                <a:latin typeface="+mn-ea"/>
              </a:rPr>
              <a:t>向上比较</a:t>
            </a:r>
            <a:endParaRPr lang="zh-TW" altLang="en-US" sz="1600" b="1" dirty="0">
              <a:solidFill>
                <a:srgbClr val="FF6903"/>
              </a:solidFill>
              <a:latin typeface="+mn-ea"/>
            </a:endParaRPr>
          </a:p>
        </p:txBody>
      </p:sp>
      <p:sp>
        <p:nvSpPr>
          <p:cNvPr id="22" name="文本框 22">
            <a:extLst>
              <a:ext uri="{FF2B5EF4-FFF2-40B4-BE49-F238E27FC236}">
                <a16:creationId xmlns:a16="http://schemas.microsoft.com/office/drawing/2014/main" id="{3397197F-C4E8-0D37-9157-6F452409E013}"/>
              </a:ext>
            </a:extLst>
          </p:cNvPr>
          <p:cNvSpPr txBox="1"/>
          <p:nvPr/>
        </p:nvSpPr>
        <p:spPr>
          <a:xfrm>
            <a:off x="3907214" y="1690880"/>
            <a:ext cx="1314044" cy="33855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C00000"/>
                </a:solidFill>
                <a:latin typeface="+mn-ea"/>
              </a:rPr>
              <a:t>相对剥夺感</a:t>
            </a:r>
            <a:endParaRPr lang="zh-TW" altLang="en-US" sz="1600" b="1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23" name="直接箭头连接符 23">
            <a:extLst>
              <a:ext uri="{FF2B5EF4-FFF2-40B4-BE49-F238E27FC236}">
                <a16:creationId xmlns:a16="http://schemas.microsoft.com/office/drawing/2014/main" id="{17589570-3D2E-C04D-EB1A-C91DEC0F9FB5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2313478" y="1860157"/>
            <a:ext cx="159373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4">
            <a:extLst>
              <a:ext uri="{FF2B5EF4-FFF2-40B4-BE49-F238E27FC236}">
                <a16:creationId xmlns:a16="http://schemas.microsoft.com/office/drawing/2014/main" id="{F4F1F096-1626-4C58-5F31-83C2ABDF0485}"/>
              </a:ext>
            </a:extLst>
          </p:cNvPr>
          <p:cNvCxnSpPr>
            <a:cxnSpLocks/>
            <a:stCxn id="22" idx="3"/>
            <a:endCxn id="17" idx="1"/>
          </p:cNvCxnSpPr>
          <p:nvPr/>
        </p:nvCxnSpPr>
        <p:spPr>
          <a:xfrm>
            <a:off x="5221258" y="1860157"/>
            <a:ext cx="1701784" cy="49139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文本框 25">
            <a:extLst>
              <a:ext uri="{FF2B5EF4-FFF2-40B4-BE49-F238E27FC236}">
                <a16:creationId xmlns:a16="http://schemas.microsoft.com/office/drawing/2014/main" id="{E0535F16-A909-45FA-A833-8A074AD3015A}"/>
              </a:ext>
            </a:extLst>
          </p:cNvPr>
          <p:cNvSpPr txBox="1"/>
          <p:nvPr/>
        </p:nvSpPr>
        <p:spPr>
          <a:xfrm>
            <a:off x="2913495" y="1450741"/>
            <a:ext cx="392242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7">
            <a:extLst>
              <a:ext uri="{FF2B5EF4-FFF2-40B4-BE49-F238E27FC236}">
                <a16:creationId xmlns:a16="http://schemas.microsoft.com/office/drawing/2014/main" id="{CDDEEB64-1A42-407F-E05F-342B50F4A441}"/>
              </a:ext>
            </a:extLst>
          </p:cNvPr>
          <p:cNvSpPr txBox="1"/>
          <p:nvPr/>
        </p:nvSpPr>
        <p:spPr>
          <a:xfrm>
            <a:off x="5921347" y="1580097"/>
            <a:ext cx="392242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zh-TW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44">
            <a:extLst>
              <a:ext uri="{FF2B5EF4-FFF2-40B4-BE49-F238E27FC236}">
                <a16:creationId xmlns:a16="http://schemas.microsoft.com/office/drawing/2014/main" id="{A4A345F8-E700-7AD1-6B6B-E519B5985E16}"/>
              </a:ext>
            </a:extLst>
          </p:cNvPr>
          <p:cNvSpPr txBox="1"/>
          <p:nvPr/>
        </p:nvSpPr>
        <p:spPr>
          <a:xfrm>
            <a:off x="2339424" y="2193319"/>
            <a:ext cx="1540385" cy="338554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社会比较倾向</a:t>
            </a:r>
            <a:endParaRPr lang="zh-TW" altLang="en-US" sz="1600" b="1" dirty="0">
              <a:solidFill>
                <a:schemeClr val="accent4">
                  <a:lumMod val="60000"/>
                  <a:lumOff val="40000"/>
                </a:schemeClr>
              </a:solidFill>
              <a:latin typeface="+mn-ea"/>
            </a:endParaRPr>
          </a:p>
        </p:txBody>
      </p:sp>
      <p:cxnSp>
        <p:nvCxnSpPr>
          <p:cNvPr id="31" name="直接箭头连接符 23">
            <a:extLst>
              <a:ext uri="{FF2B5EF4-FFF2-40B4-BE49-F238E27FC236}">
                <a16:creationId xmlns:a16="http://schemas.microsoft.com/office/drawing/2014/main" id="{9283B592-79D9-8290-55E7-A9E263B33EBF}"/>
              </a:ext>
            </a:extLst>
          </p:cNvPr>
          <p:cNvCxnSpPr>
            <a:cxnSpLocks/>
            <a:stCxn id="27" idx="0"/>
            <a:endCxn id="25" idx="2"/>
          </p:cNvCxnSpPr>
          <p:nvPr/>
        </p:nvCxnSpPr>
        <p:spPr>
          <a:xfrm flipH="1" flipV="1">
            <a:off x="3109616" y="1850851"/>
            <a:ext cx="1" cy="3424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23">
            <a:extLst>
              <a:ext uri="{FF2B5EF4-FFF2-40B4-BE49-F238E27FC236}">
                <a16:creationId xmlns:a16="http://schemas.microsoft.com/office/drawing/2014/main" id="{80A614AA-8301-0811-76B0-61422C2ADD5E}"/>
              </a:ext>
            </a:extLst>
          </p:cNvPr>
          <p:cNvCxnSpPr>
            <a:cxnSpLocks/>
            <a:stCxn id="27" idx="2"/>
            <a:endCxn id="19" idx="0"/>
          </p:cNvCxnSpPr>
          <p:nvPr/>
        </p:nvCxnSpPr>
        <p:spPr>
          <a:xfrm flipH="1">
            <a:off x="3109616" y="2531873"/>
            <a:ext cx="1" cy="30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154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1" y="0"/>
            <a:ext cx="4521897" cy="878774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测量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5980373"/>
            <a:ext cx="1066800" cy="878774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40 / 40</a:t>
            </a:r>
            <a:endParaRPr lang="zh-TW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025248" y="0"/>
            <a:ext cx="3166753" cy="6859147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5434265E-9432-D812-8A00-2DD920C800E9}"/>
              </a:ext>
            </a:extLst>
          </p:cNvPr>
          <p:cNvGrpSpPr/>
          <p:nvPr/>
        </p:nvGrpSpPr>
        <p:grpSpPr>
          <a:xfrm>
            <a:off x="10453578" y="6099421"/>
            <a:ext cx="1637271" cy="683800"/>
            <a:chOff x="10453578" y="6099421"/>
            <a:chExt cx="1637271" cy="683800"/>
          </a:xfrm>
        </p:grpSpPr>
        <p:sp>
          <p:nvSpPr>
            <p:cNvPr id="7" name="文本框 5">
              <a:extLst>
                <a:ext uri="{FF2B5EF4-FFF2-40B4-BE49-F238E27FC236}">
                  <a16:creationId xmlns:a16="http://schemas.microsoft.com/office/drawing/2014/main" id="{D7E591B4-AD76-4493-9F75-CDE9E4DEFD0C}"/>
                </a:ext>
              </a:extLst>
            </p:cNvPr>
            <p:cNvSpPr txBox="1"/>
            <p:nvPr/>
          </p:nvSpPr>
          <p:spPr>
            <a:xfrm>
              <a:off x="10453578" y="6256729"/>
              <a:ext cx="979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8" name="图片 7" descr="图片包含 图标&#10;&#10;描述已自动生成">
              <a:extLst>
                <a:ext uri="{FF2B5EF4-FFF2-40B4-BE49-F238E27FC236}">
                  <a16:creationId xmlns:a16="http://schemas.microsoft.com/office/drawing/2014/main" id="{F49B67E7-2C3D-D5EE-F6B8-A3A2342F8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049" y="6099421"/>
              <a:ext cx="683800" cy="683800"/>
            </a:xfrm>
            <a:prstGeom prst="rect">
              <a:avLst/>
            </a:prstGeom>
          </p:spPr>
        </p:pic>
      </p:grpSp>
      <p:pic>
        <p:nvPicPr>
          <p:cNvPr id="1028" name="Picture 4" descr="WeChat Logo PNG Vector (EPS) Free Download">
            <a:extLst>
              <a:ext uri="{FF2B5EF4-FFF2-40B4-BE49-F238E27FC236}">
                <a16:creationId xmlns:a16="http://schemas.microsoft.com/office/drawing/2014/main" id="{4EDDFE1D-3787-94F2-3918-2859F3300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077" y="2194453"/>
            <a:ext cx="2469093" cy="246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78C616D5-4696-8C9A-72CF-50E60757B953}"/>
              </a:ext>
            </a:extLst>
          </p:cNvPr>
          <p:cNvSpPr txBox="1"/>
          <p:nvPr/>
        </p:nvSpPr>
        <p:spPr>
          <a:xfrm>
            <a:off x="219456" y="1467266"/>
            <a:ext cx="880578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社会比较倾向量</a:t>
            </a:r>
            <a:r>
              <a:rPr lang="zh-CN" altLang="en-US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 </a:t>
            </a:r>
            <a:r>
              <a:rPr lang="en-US" altLang="zh-CN" sz="2000" kern="100" dirty="0">
                <a:solidFill>
                  <a:srgbClr val="3BAA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(Gibbons and Buunk, 1999)</a:t>
            </a:r>
          </a:p>
          <a:p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基于能力的社会比较倾向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i="1" kern="100" dirty="0">
                <a:solidFill>
                  <a:srgbClr val="3BAA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(ASC ability-based social comparison orientation)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题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zh-CN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比如</a:t>
            </a:r>
            <a:r>
              <a:rPr lang="zh-CN" altLang="en-US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我常把我的好朋友或家人正在做的事情与其他人做的事情比较</a:t>
            </a:r>
            <a:r>
              <a:rPr lang="en-US" altLang="zh-CN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i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基于观点的社会比较倾向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i="1" kern="100" dirty="0">
                <a:solidFill>
                  <a:srgbClr val="3BAA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(OSC opinion-based social comparison orientation)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题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zh-CN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比如</a:t>
            </a:r>
            <a:r>
              <a:rPr lang="zh-CN" altLang="en-US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我常将我和他人在生活中的成就进行比较</a:t>
            </a:r>
            <a:r>
              <a:rPr lang="en-US" altLang="zh-CN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</a:p>
          <a:p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中文翻译：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solidFill>
                  <a:srgbClr val="3BAA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Wang et al. (2006)</a:t>
            </a:r>
            <a:endParaRPr lang="zh-CN" altLang="zh-CN" sz="1800" kern="100" dirty="0">
              <a:solidFill>
                <a:srgbClr val="3BAA33"/>
              </a:solidFill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0B96611-820C-45F7-61A6-3E036A19A293}"/>
              </a:ext>
            </a:extLst>
          </p:cNvPr>
          <p:cNvSpPr txBox="1"/>
          <p:nvPr/>
        </p:nvSpPr>
        <p:spPr>
          <a:xfrm>
            <a:off x="1066800" y="6119336"/>
            <a:ext cx="796703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1400" kern="100" dirty="0">
                <a:solidFill>
                  <a:srgbClr val="3BAA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Gibbons, F.X., &amp; Buunk, B.P. (1999). Individual differences in social comparison: development of a scale of social comparison orientation. </a:t>
            </a:r>
            <a:r>
              <a:rPr lang="en-US" altLang="zh-CN" sz="1400" i="1" kern="100" dirty="0">
                <a:solidFill>
                  <a:srgbClr val="3BAA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Journal of personality and social psychology, 76</a:t>
            </a:r>
            <a:r>
              <a:rPr lang="en-US" altLang="zh-CN" sz="1400" kern="100" dirty="0">
                <a:solidFill>
                  <a:srgbClr val="3BAA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(1), 129.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3BAA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王明姬</a:t>
            </a:r>
            <a:r>
              <a:rPr lang="en-US" altLang="zh-CN" sz="1400" dirty="0">
                <a:solidFill>
                  <a:srgbClr val="3BAA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et al. (2006). </a:t>
            </a:r>
            <a:r>
              <a:rPr lang="zh-CN" altLang="en-US" sz="1400" dirty="0">
                <a:solidFill>
                  <a:srgbClr val="3BAA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社会比较倾向量表中文版的信效度检验</a:t>
            </a:r>
            <a:r>
              <a:rPr lang="en-US" altLang="zh-CN" sz="1400" dirty="0">
                <a:solidFill>
                  <a:srgbClr val="3BAA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r>
              <a:rPr lang="zh-CN" altLang="en-US" sz="1400" i="1" dirty="0">
                <a:solidFill>
                  <a:srgbClr val="3BAA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中国心理卫生杂志</a:t>
            </a:r>
            <a:r>
              <a:rPr lang="en-US" altLang="zh-CN" sz="1400" dirty="0">
                <a:solidFill>
                  <a:srgbClr val="3BAA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20(5), 302-305. </a:t>
            </a:r>
            <a:endParaRPr lang="zh-CN" altLang="en-US" sz="1400" dirty="0">
              <a:solidFill>
                <a:srgbClr val="3BAA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7036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5980373"/>
            <a:ext cx="1066800" cy="878774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40 / 40</a:t>
            </a:r>
            <a:endParaRPr lang="zh-TW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025248" y="0"/>
            <a:ext cx="3166753" cy="6859147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5434265E-9432-D812-8A00-2DD920C800E9}"/>
              </a:ext>
            </a:extLst>
          </p:cNvPr>
          <p:cNvGrpSpPr/>
          <p:nvPr/>
        </p:nvGrpSpPr>
        <p:grpSpPr>
          <a:xfrm>
            <a:off x="10453578" y="6099421"/>
            <a:ext cx="1637271" cy="683800"/>
            <a:chOff x="10453578" y="6099421"/>
            <a:chExt cx="1637271" cy="683800"/>
          </a:xfrm>
        </p:grpSpPr>
        <p:sp>
          <p:nvSpPr>
            <p:cNvPr id="7" name="文本框 5">
              <a:extLst>
                <a:ext uri="{FF2B5EF4-FFF2-40B4-BE49-F238E27FC236}">
                  <a16:creationId xmlns:a16="http://schemas.microsoft.com/office/drawing/2014/main" id="{D7E591B4-AD76-4493-9F75-CDE9E4DEFD0C}"/>
                </a:ext>
              </a:extLst>
            </p:cNvPr>
            <p:cNvSpPr txBox="1"/>
            <p:nvPr/>
          </p:nvSpPr>
          <p:spPr>
            <a:xfrm>
              <a:off x="10453578" y="6256729"/>
              <a:ext cx="979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8" name="图片 7" descr="图片包含 图标&#10;&#10;描述已自动生成">
              <a:extLst>
                <a:ext uri="{FF2B5EF4-FFF2-40B4-BE49-F238E27FC236}">
                  <a16:creationId xmlns:a16="http://schemas.microsoft.com/office/drawing/2014/main" id="{F49B67E7-2C3D-D5EE-F6B8-A3A2342F8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049" y="6099421"/>
              <a:ext cx="683800" cy="683800"/>
            </a:xfrm>
            <a:prstGeom prst="rect">
              <a:avLst/>
            </a:prstGeom>
          </p:spPr>
        </p:pic>
      </p:grpSp>
      <p:pic>
        <p:nvPicPr>
          <p:cNvPr id="1028" name="Picture 4" descr="WeChat Logo PNG Vector (EPS) Free Download">
            <a:extLst>
              <a:ext uri="{FF2B5EF4-FFF2-40B4-BE49-F238E27FC236}">
                <a16:creationId xmlns:a16="http://schemas.microsoft.com/office/drawing/2014/main" id="{4EDDFE1D-3787-94F2-3918-2859F3300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077" y="2194453"/>
            <a:ext cx="2469093" cy="246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78C616D5-4696-8C9A-72CF-50E60757B953}"/>
              </a:ext>
            </a:extLst>
          </p:cNvPr>
          <p:cNvSpPr txBox="1"/>
          <p:nvPr/>
        </p:nvSpPr>
        <p:spPr>
          <a:xfrm>
            <a:off x="200416" y="1017737"/>
            <a:ext cx="883342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zh-CN" sz="24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相对剥夺感量表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3BAA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(Callan et al. 2011) 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4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题</a:t>
            </a:r>
            <a:endParaRPr lang="en-US" altLang="zh-CN" sz="2400" b="1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zh-CN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比如</a:t>
            </a:r>
            <a:r>
              <a:rPr lang="zh-CN" altLang="en-US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i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当我将自己拥有的与周围人比较时</a:t>
            </a:r>
            <a:r>
              <a:rPr lang="en-US" altLang="zh-CN" i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i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我感到自己有所缺少</a:t>
            </a:r>
            <a:r>
              <a:rPr lang="en-US" altLang="zh-CN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i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中文翻译：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Xu. (2022)</a:t>
            </a:r>
            <a:endParaRPr lang="zh-CN" altLang="zh-CN" sz="1800" kern="1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0B96611-820C-45F7-61A6-3E036A19A293}"/>
              </a:ext>
            </a:extLst>
          </p:cNvPr>
          <p:cNvSpPr txBox="1"/>
          <p:nvPr/>
        </p:nvSpPr>
        <p:spPr>
          <a:xfrm>
            <a:off x="1048386" y="2849086"/>
            <a:ext cx="796703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1400" kern="100" dirty="0">
                <a:solidFill>
                  <a:srgbClr val="3BAA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Callan, M.J., et al. (2011). Personal relative deprivation, delay discounting, and gambling. </a:t>
            </a:r>
            <a:r>
              <a:rPr lang="en-US" altLang="zh-CN" sz="1400" i="1" kern="100" dirty="0">
                <a:solidFill>
                  <a:srgbClr val="3BAA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Journal of personality and social psychology</a:t>
            </a:r>
            <a:r>
              <a:rPr lang="en-US" altLang="zh-CN" sz="1400" kern="100" dirty="0">
                <a:solidFill>
                  <a:srgbClr val="3BAA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101(5), 955.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zh-CN" sz="1400" kern="100" dirty="0">
                <a:solidFill>
                  <a:srgbClr val="3BAA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徐璐</a:t>
            </a:r>
            <a:r>
              <a:rPr lang="en-US" altLang="zh-CN" sz="1400" kern="100" dirty="0">
                <a:solidFill>
                  <a:srgbClr val="3BAA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 (2022). </a:t>
            </a:r>
            <a:r>
              <a:rPr lang="zh-CN" altLang="zh-CN" sz="1400" kern="100" dirty="0">
                <a:solidFill>
                  <a:srgbClr val="3BAA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相对剥夺感对网络不文明评论的影响</a:t>
            </a:r>
            <a:r>
              <a:rPr lang="en-US" altLang="zh-CN" sz="1400" kern="100" dirty="0">
                <a:solidFill>
                  <a:srgbClr val="3BAA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400" i="1" kern="100" dirty="0">
                <a:solidFill>
                  <a:srgbClr val="3BAA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zh-CN" altLang="zh-CN" sz="1400" i="1" kern="100" dirty="0">
                <a:solidFill>
                  <a:srgbClr val="3BAA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硕士</a:t>
            </a:r>
            <a:r>
              <a:rPr lang="en-US" altLang="zh-CN" sz="1400" i="1" kern="100" dirty="0">
                <a:solidFill>
                  <a:srgbClr val="3BAA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zh-CN" sz="1400" i="1" kern="100" dirty="0">
                <a:solidFill>
                  <a:srgbClr val="3BAA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华东师范大学</a:t>
            </a:r>
            <a:r>
              <a:rPr lang="en-US" altLang="zh-CN" sz="1400" i="1" kern="100" dirty="0">
                <a:solidFill>
                  <a:srgbClr val="3BAA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]. </a:t>
            </a:r>
            <a:endParaRPr lang="zh-CN" altLang="zh-CN" sz="1400" i="1" kern="100" dirty="0">
              <a:solidFill>
                <a:srgbClr val="3BAA33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7582DCD-C778-17DD-FF0A-DEF0AA68F20A}"/>
              </a:ext>
            </a:extLst>
          </p:cNvPr>
          <p:cNvSpPr/>
          <p:nvPr/>
        </p:nvSpPr>
        <p:spPr>
          <a:xfrm>
            <a:off x="-1" y="0"/>
            <a:ext cx="4521897" cy="878774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测量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7593F46-24A9-578E-D316-402B77E9593B}"/>
              </a:ext>
            </a:extLst>
          </p:cNvPr>
          <p:cNvSpPr txBox="1"/>
          <p:nvPr/>
        </p:nvSpPr>
        <p:spPr>
          <a:xfrm>
            <a:off x="200416" y="3930008"/>
            <a:ext cx="884175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zh-CN" sz="24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感知到的优越感</a:t>
            </a:r>
            <a:r>
              <a:rPr lang="zh-CN" altLang="en-US" sz="24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量表 </a:t>
            </a:r>
            <a:r>
              <a:rPr lang="en-US" altLang="zh-CN" sz="2000" dirty="0">
                <a:solidFill>
                  <a:srgbClr val="3BAA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solidFill>
                  <a:srgbClr val="3BAA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Freis and Hansen-Brown, 2021) 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4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题</a:t>
            </a:r>
            <a:endParaRPr lang="en-US" altLang="zh-CN" sz="2400" b="1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zh-CN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比如</a:t>
            </a:r>
            <a:r>
              <a:rPr lang="zh-CN" altLang="en-US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800" i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我常常觉得自己比周围的人优越</a:t>
            </a:r>
            <a:r>
              <a:rPr lang="en-US" altLang="zh-CN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i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中文翻译：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我自己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zh-CN" altLang="zh-CN" sz="1800" kern="1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E5ED62C-8097-E9DA-969A-39C03D8F8283}"/>
              </a:ext>
            </a:extLst>
          </p:cNvPr>
          <p:cNvSpPr txBox="1"/>
          <p:nvPr/>
        </p:nvSpPr>
        <p:spPr>
          <a:xfrm>
            <a:off x="1066799" y="6322631"/>
            <a:ext cx="79670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1400" kern="100" dirty="0">
                <a:solidFill>
                  <a:srgbClr val="3BAA33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Freis, S.D., &amp; Hansen-Brown, A.A. (2021). Justifications of entitlement in grandiose and vulnerable narcissism: The roles of injustice and superiority. </a:t>
            </a:r>
            <a:r>
              <a:rPr lang="en-US" altLang="zh-CN" sz="1400" i="1" kern="100" dirty="0">
                <a:solidFill>
                  <a:srgbClr val="3BAA33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Personality and individual differences, 168</a:t>
            </a:r>
            <a:r>
              <a:rPr lang="en-US" altLang="zh-CN" sz="1400" kern="100" dirty="0">
                <a:solidFill>
                  <a:srgbClr val="3BAA33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, 110345. </a:t>
            </a:r>
            <a:endParaRPr lang="zh-CN" altLang="zh-CN" sz="1400" kern="100" dirty="0">
              <a:solidFill>
                <a:srgbClr val="3BAA33"/>
              </a:solidFill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5138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5980373"/>
            <a:ext cx="1066800" cy="878774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40 / 40</a:t>
            </a:r>
            <a:endParaRPr lang="zh-TW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025248" y="0"/>
            <a:ext cx="3166753" cy="6859147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5434265E-9432-D812-8A00-2DD920C800E9}"/>
              </a:ext>
            </a:extLst>
          </p:cNvPr>
          <p:cNvGrpSpPr/>
          <p:nvPr/>
        </p:nvGrpSpPr>
        <p:grpSpPr>
          <a:xfrm>
            <a:off x="10453578" y="6099421"/>
            <a:ext cx="1637271" cy="683800"/>
            <a:chOff x="10453578" y="6099421"/>
            <a:chExt cx="1637271" cy="683800"/>
          </a:xfrm>
        </p:grpSpPr>
        <p:sp>
          <p:nvSpPr>
            <p:cNvPr id="7" name="文本框 5">
              <a:extLst>
                <a:ext uri="{FF2B5EF4-FFF2-40B4-BE49-F238E27FC236}">
                  <a16:creationId xmlns:a16="http://schemas.microsoft.com/office/drawing/2014/main" id="{D7E591B4-AD76-4493-9F75-CDE9E4DEFD0C}"/>
                </a:ext>
              </a:extLst>
            </p:cNvPr>
            <p:cNvSpPr txBox="1"/>
            <p:nvPr/>
          </p:nvSpPr>
          <p:spPr>
            <a:xfrm>
              <a:off x="10453578" y="6256729"/>
              <a:ext cx="979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8" name="图片 7" descr="图片包含 图标&#10;&#10;描述已自动生成">
              <a:extLst>
                <a:ext uri="{FF2B5EF4-FFF2-40B4-BE49-F238E27FC236}">
                  <a16:creationId xmlns:a16="http://schemas.microsoft.com/office/drawing/2014/main" id="{F49B67E7-2C3D-D5EE-F6B8-A3A2342F8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049" y="6099421"/>
              <a:ext cx="683800" cy="683800"/>
            </a:xfrm>
            <a:prstGeom prst="rect">
              <a:avLst/>
            </a:prstGeom>
          </p:spPr>
        </p:pic>
      </p:grpSp>
      <p:pic>
        <p:nvPicPr>
          <p:cNvPr id="1028" name="Picture 4" descr="WeChat Logo PNG Vector (EPS) Free Download">
            <a:extLst>
              <a:ext uri="{FF2B5EF4-FFF2-40B4-BE49-F238E27FC236}">
                <a16:creationId xmlns:a16="http://schemas.microsoft.com/office/drawing/2014/main" id="{4EDDFE1D-3787-94F2-3918-2859F3300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077" y="2194453"/>
            <a:ext cx="2469093" cy="246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78C616D5-4696-8C9A-72CF-50E60757B953}"/>
              </a:ext>
            </a:extLst>
          </p:cNvPr>
          <p:cNvSpPr txBox="1"/>
          <p:nvPr/>
        </p:nvSpPr>
        <p:spPr>
          <a:xfrm>
            <a:off x="192088" y="1008121"/>
            <a:ext cx="884175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zh-CN" sz="24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生活满意度量表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3BAA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(Diener et al., 1985)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创建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4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题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zh-CN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比如</a:t>
            </a:r>
            <a:r>
              <a:rPr lang="en-US" altLang="zh-CN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800" i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我的生活在大多数方面都接近于我的理想</a:t>
            </a:r>
            <a:r>
              <a:rPr lang="en-US" altLang="zh-CN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i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中文翻译：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dirty="0">
                <a:solidFill>
                  <a:srgbClr val="3BAA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熊承清</a:t>
            </a:r>
            <a:r>
              <a:rPr lang="en-US" altLang="zh-CN" sz="1800" dirty="0">
                <a:solidFill>
                  <a:srgbClr val="3BAA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&amp; </a:t>
            </a:r>
            <a:r>
              <a:rPr lang="zh-CN" altLang="zh-CN" sz="1800" dirty="0">
                <a:solidFill>
                  <a:srgbClr val="3BAA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许远理</a:t>
            </a:r>
            <a:r>
              <a:rPr lang="en-US" altLang="zh-CN" dirty="0">
                <a:solidFill>
                  <a:srgbClr val="3BAA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3BAA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(2009)</a:t>
            </a:r>
            <a:endParaRPr lang="zh-CN" altLang="zh-CN" sz="1800" kern="100" dirty="0">
              <a:solidFill>
                <a:srgbClr val="3BAA33"/>
              </a:solidFill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0B96611-820C-45F7-61A6-3E036A19A293}"/>
              </a:ext>
            </a:extLst>
          </p:cNvPr>
          <p:cNvSpPr txBox="1"/>
          <p:nvPr/>
        </p:nvSpPr>
        <p:spPr>
          <a:xfrm>
            <a:off x="892386" y="2635472"/>
            <a:ext cx="814145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1400" kern="100" dirty="0">
                <a:solidFill>
                  <a:srgbClr val="3BAA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Diener, E., et al. (1985). The satisfaction with life scale. </a:t>
            </a:r>
            <a:r>
              <a:rPr lang="en-US" altLang="zh-CN" sz="1400" i="1" kern="100" dirty="0">
                <a:solidFill>
                  <a:srgbClr val="3BAA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Journal of personality assessment, 49</a:t>
            </a:r>
            <a:r>
              <a:rPr lang="en-US" altLang="zh-CN" sz="1400" kern="100" dirty="0">
                <a:solidFill>
                  <a:srgbClr val="3BAA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(1), 71-75.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zh-CN" sz="1400" kern="100" dirty="0">
                <a:solidFill>
                  <a:srgbClr val="3BAA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熊承清</a:t>
            </a:r>
            <a:r>
              <a:rPr lang="en-US" altLang="zh-CN" sz="1400" kern="100" dirty="0">
                <a:solidFill>
                  <a:srgbClr val="3BAA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&amp; </a:t>
            </a:r>
            <a:r>
              <a:rPr lang="zh-CN" altLang="zh-CN" sz="1400" kern="100" dirty="0">
                <a:solidFill>
                  <a:srgbClr val="3BAA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许远理</a:t>
            </a:r>
            <a:r>
              <a:rPr lang="en-US" altLang="zh-CN" sz="1400" kern="100" dirty="0">
                <a:solidFill>
                  <a:srgbClr val="3BAA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 (2009). </a:t>
            </a:r>
            <a:r>
              <a:rPr lang="zh-CN" altLang="zh-CN" sz="1400" kern="100" dirty="0">
                <a:solidFill>
                  <a:srgbClr val="3BAA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生活满意度量表中文版在民众中使用的信度和效度</a:t>
            </a:r>
            <a:r>
              <a:rPr lang="en-US" altLang="zh-CN" sz="1400" kern="100" dirty="0">
                <a:solidFill>
                  <a:srgbClr val="3BAA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r>
              <a:rPr lang="zh-CN" altLang="zh-CN" sz="1400" i="1" kern="100" dirty="0">
                <a:solidFill>
                  <a:srgbClr val="3BAA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中国健康心理学杂志</a:t>
            </a:r>
            <a:r>
              <a:rPr lang="en-US" altLang="zh-CN" sz="1400" kern="100" dirty="0">
                <a:solidFill>
                  <a:srgbClr val="3BAA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(8), 948-949. </a:t>
            </a:r>
            <a:endParaRPr lang="zh-CN" altLang="zh-CN" sz="1400" kern="100" dirty="0">
              <a:solidFill>
                <a:srgbClr val="3BAA33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E4287A2-DAA8-42B5-A333-2B0EE94F3CD0}"/>
              </a:ext>
            </a:extLst>
          </p:cNvPr>
          <p:cNvSpPr/>
          <p:nvPr/>
        </p:nvSpPr>
        <p:spPr>
          <a:xfrm>
            <a:off x="-1" y="0"/>
            <a:ext cx="4521897" cy="878774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测量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A5D5C38-6194-D25F-1E5C-3230E3DDA7DF}"/>
              </a:ext>
            </a:extLst>
          </p:cNvPr>
          <p:cNvSpPr txBox="1"/>
          <p:nvPr/>
        </p:nvSpPr>
        <p:spPr>
          <a:xfrm>
            <a:off x="205399" y="3365859"/>
            <a:ext cx="882843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zh-CN" sz="24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社会比较方向量</a:t>
            </a:r>
            <a:r>
              <a:rPr lang="zh-CN" altLang="en-US" sz="24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3BAA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(Buunk et al., 2003)</a:t>
            </a:r>
            <a:r>
              <a:rPr lang="en-US" altLang="zh-CN" sz="2000" dirty="0">
                <a:solidFill>
                  <a:srgbClr val="3BAA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题</a:t>
            </a:r>
            <a:endParaRPr lang="en-US" altLang="zh-CN" sz="2400" b="1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sz="1800" i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800" i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你会多么频繁的将自己与一个比你自己更优秀的人进行比较</a:t>
            </a:r>
            <a:r>
              <a:rPr lang="zh-CN" altLang="en-US" sz="1800" i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lang="en-US" altLang="zh-CN" sz="1800" i="1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800" i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你会多么频繁的将自己与一个比你自己更糟糕的人进行比较</a:t>
            </a:r>
            <a:r>
              <a:rPr lang="zh-CN" altLang="en-US" sz="1800" i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lang="en-US" altLang="zh-CN" sz="1800" i="1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zh-CN" sz="1800" i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新增：</a:t>
            </a:r>
            <a:r>
              <a:rPr lang="zh-CN" altLang="en-US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800" i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你更常与比自己更好更优秀的人进行比较，还是更常与比自己更糟更差劲的人进行比较</a:t>
            </a:r>
            <a:r>
              <a:rPr lang="zh-CN" altLang="en-US" sz="1800" i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lang="en-US" altLang="zh-CN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中文翻译：我自己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zh-CN" altLang="zh-CN" sz="1800" kern="1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B3DDAFE-1F66-ACEA-C49F-155A0980258D}"/>
              </a:ext>
            </a:extLst>
          </p:cNvPr>
          <p:cNvSpPr txBox="1"/>
          <p:nvPr/>
        </p:nvSpPr>
        <p:spPr>
          <a:xfrm>
            <a:off x="1059250" y="6334403"/>
            <a:ext cx="79670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1400" kern="100" dirty="0">
                <a:solidFill>
                  <a:srgbClr val="3BAA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Buunk, B.P., et al. (2003). Engaging in upward and downward comparisons as a determinant of relative deprivation at work: A longitudinal study. </a:t>
            </a:r>
            <a:r>
              <a:rPr lang="en-US" altLang="zh-CN" sz="1400" i="1" kern="100" dirty="0">
                <a:solidFill>
                  <a:srgbClr val="3BAA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Journal of Vocational Behavior</a:t>
            </a:r>
            <a:r>
              <a:rPr lang="en-US" altLang="zh-CN" sz="1400" kern="100" dirty="0">
                <a:solidFill>
                  <a:srgbClr val="3BAA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62(2), 370-388. </a:t>
            </a:r>
            <a:endParaRPr lang="zh-CN" altLang="zh-CN" sz="1400" kern="100" dirty="0">
              <a:solidFill>
                <a:srgbClr val="3BAA33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8582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5980373"/>
            <a:ext cx="1066800" cy="878774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40 / 40</a:t>
            </a:r>
            <a:endParaRPr lang="zh-TW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025248" y="0"/>
            <a:ext cx="3166753" cy="6859147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5434265E-9432-D812-8A00-2DD920C800E9}"/>
              </a:ext>
            </a:extLst>
          </p:cNvPr>
          <p:cNvGrpSpPr/>
          <p:nvPr/>
        </p:nvGrpSpPr>
        <p:grpSpPr>
          <a:xfrm>
            <a:off x="10453578" y="6099421"/>
            <a:ext cx="1637271" cy="683800"/>
            <a:chOff x="10453578" y="6099421"/>
            <a:chExt cx="1637271" cy="683800"/>
          </a:xfrm>
        </p:grpSpPr>
        <p:sp>
          <p:nvSpPr>
            <p:cNvPr id="7" name="文本框 5">
              <a:extLst>
                <a:ext uri="{FF2B5EF4-FFF2-40B4-BE49-F238E27FC236}">
                  <a16:creationId xmlns:a16="http://schemas.microsoft.com/office/drawing/2014/main" id="{D7E591B4-AD76-4493-9F75-CDE9E4DEFD0C}"/>
                </a:ext>
              </a:extLst>
            </p:cNvPr>
            <p:cNvSpPr txBox="1"/>
            <p:nvPr/>
          </p:nvSpPr>
          <p:spPr>
            <a:xfrm>
              <a:off x="10453578" y="6256729"/>
              <a:ext cx="979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8" name="图片 7" descr="图片包含 图标&#10;&#10;描述已自动生成">
              <a:extLst>
                <a:ext uri="{FF2B5EF4-FFF2-40B4-BE49-F238E27FC236}">
                  <a16:creationId xmlns:a16="http://schemas.microsoft.com/office/drawing/2014/main" id="{F49B67E7-2C3D-D5EE-F6B8-A3A2342F8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049" y="6099421"/>
              <a:ext cx="683800" cy="683800"/>
            </a:xfrm>
            <a:prstGeom prst="rect">
              <a:avLst/>
            </a:prstGeom>
          </p:spPr>
        </p:pic>
      </p:grpSp>
      <p:pic>
        <p:nvPicPr>
          <p:cNvPr id="1028" name="Picture 4" descr="WeChat Logo PNG Vector (EPS) Free Download">
            <a:extLst>
              <a:ext uri="{FF2B5EF4-FFF2-40B4-BE49-F238E27FC236}">
                <a16:creationId xmlns:a16="http://schemas.microsoft.com/office/drawing/2014/main" id="{4EDDFE1D-3787-94F2-3918-2859F3300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077" y="2194453"/>
            <a:ext cx="2469093" cy="246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78C616D5-4696-8C9A-72CF-50E60757B953}"/>
              </a:ext>
            </a:extLst>
          </p:cNvPr>
          <p:cNvSpPr txBox="1"/>
          <p:nvPr/>
        </p:nvSpPr>
        <p:spPr>
          <a:xfrm>
            <a:off x="192088" y="1977667"/>
            <a:ext cx="8846727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zh-CN" sz="24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社会比较策略量表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3BAA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(Van der Zee et al., 2000)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en-US" sz="24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题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(4</a:t>
            </a:r>
            <a:r>
              <a:rPr lang="zh-CN" altLang="en-US" sz="24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维度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400" b="1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向下认同：看到别人比我差，我会害怕自己也有差劲的表现</a:t>
            </a:r>
            <a:endParaRPr lang="en-US" altLang="zh-CN" i="1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向下对比：看到别人比我差，我很高兴自己的事进展得还算顺利</a:t>
            </a:r>
            <a:endParaRPr lang="en-US" altLang="zh-CN" sz="1800" i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向上认同：看到别人比我好，我会欣喜地意识到自己也是有可能取得进步的</a:t>
            </a:r>
            <a:endParaRPr lang="en-US" altLang="zh-CN" i="1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向上对比：看到别人比我好，我会沮丧地意识到自己没能把事情做好</a:t>
            </a:r>
            <a:endParaRPr lang="en-US" altLang="zh-CN" sz="1800" i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中文翻译：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杨露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2011)</a:t>
            </a:r>
            <a:endParaRPr lang="zh-CN" altLang="zh-CN" sz="1800" kern="1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0B96611-820C-45F7-61A6-3E036A19A293}"/>
              </a:ext>
            </a:extLst>
          </p:cNvPr>
          <p:cNvSpPr txBox="1"/>
          <p:nvPr/>
        </p:nvSpPr>
        <p:spPr>
          <a:xfrm>
            <a:off x="1058209" y="6097041"/>
            <a:ext cx="796703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1400" kern="100" dirty="0">
                <a:solidFill>
                  <a:srgbClr val="3BAA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Van der Zee, K., et al. (2000). Social comparison and coping with cancer treatment. </a:t>
            </a:r>
            <a:r>
              <a:rPr lang="en-US" altLang="zh-CN" sz="1400" i="1" kern="100" dirty="0">
                <a:solidFill>
                  <a:srgbClr val="3BAA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Personality and individual differences</a:t>
            </a:r>
            <a:r>
              <a:rPr lang="en-US" altLang="zh-CN" sz="1400" kern="100" dirty="0">
                <a:solidFill>
                  <a:srgbClr val="3BAA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28(1), 17-34.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zh-CN" sz="1400" kern="100" dirty="0">
                <a:solidFill>
                  <a:srgbClr val="3BAA33"/>
                </a:solidFill>
                <a:effectLst/>
                <a:latin typeface="+mn-ea"/>
              </a:rPr>
              <a:t>杨露</a:t>
            </a:r>
            <a:r>
              <a:rPr lang="en-US" altLang="zh-CN" sz="1400" kern="100" dirty="0">
                <a:solidFill>
                  <a:srgbClr val="3BAA33"/>
                </a:solidFill>
                <a:effectLst/>
                <a:latin typeface="+mn-ea"/>
              </a:rPr>
              <a:t>. (2011). </a:t>
            </a:r>
            <a:r>
              <a:rPr lang="zh-CN" altLang="zh-CN" sz="1400" kern="100" dirty="0">
                <a:solidFill>
                  <a:srgbClr val="3BAA33"/>
                </a:solidFill>
                <a:effectLst/>
                <a:latin typeface="+mn-ea"/>
              </a:rPr>
              <a:t>员工的社会比较及其与工作压力的关系研究</a:t>
            </a:r>
            <a:r>
              <a:rPr lang="en-US" altLang="zh-CN" sz="1400" kern="100" dirty="0">
                <a:solidFill>
                  <a:srgbClr val="3BAA33"/>
                </a:solidFill>
                <a:effectLst/>
                <a:latin typeface="+mn-ea"/>
              </a:rPr>
              <a:t> </a:t>
            </a:r>
            <a:r>
              <a:rPr lang="en-US" altLang="zh-CN" sz="1400" i="1" kern="100" dirty="0">
                <a:solidFill>
                  <a:srgbClr val="3BAA33"/>
                </a:solidFill>
                <a:effectLst/>
                <a:latin typeface="+mn-ea"/>
              </a:rPr>
              <a:t>[</a:t>
            </a:r>
            <a:r>
              <a:rPr lang="zh-CN" altLang="zh-CN" sz="1400" i="1" kern="100" dirty="0">
                <a:solidFill>
                  <a:srgbClr val="3BAA33"/>
                </a:solidFill>
                <a:effectLst/>
                <a:latin typeface="+mn-ea"/>
              </a:rPr>
              <a:t>硕士</a:t>
            </a:r>
            <a:r>
              <a:rPr lang="en-US" altLang="zh-CN" sz="1400" i="1" kern="100" dirty="0">
                <a:solidFill>
                  <a:srgbClr val="3BAA33"/>
                </a:solidFill>
                <a:effectLst/>
                <a:latin typeface="+mn-ea"/>
              </a:rPr>
              <a:t>, </a:t>
            </a:r>
            <a:r>
              <a:rPr lang="zh-CN" altLang="zh-CN" sz="1400" i="1" kern="100" dirty="0">
                <a:solidFill>
                  <a:srgbClr val="3BAA33"/>
                </a:solidFill>
                <a:effectLst/>
                <a:latin typeface="+mn-ea"/>
              </a:rPr>
              <a:t>南京师范大学</a:t>
            </a:r>
            <a:r>
              <a:rPr lang="en-US" altLang="zh-CN" sz="1400" i="1" kern="100" dirty="0">
                <a:solidFill>
                  <a:srgbClr val="3BAA33"/>
                </a:solidFill>
                <a:effectLst/>
                <a:latin typeface="+mn-ea"/>
              </a:rPr>
              <a:t>]. </a:t>
            </a:r>
            <a:endParaRPr lang="zh-CN" altLang="zh-CN" sz="1400" i="1" kern="100" dirty="0">
              <a:solidFill>
                <a:srgbClr val="3BAA33"/>
              </a:solidFill>
              <a:effectLst/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8B55A1D-9047-FF03-41A0-7241FAC35129}"/>
              </a:ext>
            </a:extLst>
          </p:cNvPr>
          <p:cNvSpPr/>
          <p:nvPr/>
        </p:nvSpPr>
        <p:spPr>
          <a:xfrm>
            <a:off x="-1" y="0"/>
            <a:ext cx="4521897" cy="878774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测量</a:t>
            </a:r>
          </a:p>
        </p:txBody>
      </p:sp>
    </p:spTree>
    <p:extLst>
      <p:ext uri="{BB962C8B-B14F-4D97-AF65-F5344CB8AC3E}">
        <p14:creationId xmlns:p14="http://schemas.microsoft.com/office/powerpoint/2010/main" val="2649338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1" y="0"/>
            <a:ext cx="4521897" cy="878774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目前进度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5980373"/>
            <a:ext cx="1066800" cy="878774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40 / 40</a:t>
            </a:r>
            <a:endParaRPr lang="zh-TW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025248" y="0"/>
            <a:ext cx="3166753" cy="6859147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E1DDC5F-DD65-C0A7-FFF1-9FF885F5E0CB}"/>
              </a:ext>
            </a:extLst>
          </p:cNvPr>
          <p:cNvSpPr txBox="1"/>
          <p:nvPr/>
        </p:nvSpPr>
        <p:spPr>
          <a:xfrm>
            <a:off x="1386890" y="2967908"/>
            <a:ext cx="47091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>
              <a:spcBef>
                <a:spcPts val="12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zh-CN" altLang="en-US" sz="5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目前进度</a:t>
            </a:r>
            <a:endParaRPr lang="en-US" altLang="zh-CN" sz="5400" b="1" kern="100" dirty="0">
              <a:latin typeface="Calibri Light" panose="020F03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5434265E-9432-D812-8A00-2DD920C800E9}"/>
              </a:ext>
            </a:extLst>
          </p:cNvPr>
          <p:cNvGrpSpPr/>
          <p:nvPr/>
        </p:nvGrpSpPr>
        <p:grpSpPr>
          <a:xfrm>
            <a:off x="10453578" y="6099421"/>
            <a:ext cx="1637271" cy="683800"/>
            <a:chOff x="10453578" y="6099421"/>
            <a:chExt cx="1637271" cy="683800"/>
          </a:xfrm>
        </p:grpSpPr>
        <p:sp>
          <p:nvSpPr>
            <p:cNvPr id="7" name="文本框 5">
              <a:extLst>
                <a:ext uri="{FF2B5EF4-FFF2-40B4-BE49-F238E27FC236}">
                  <a16:creationId xmlns:a16="http://schemas.microsoft.com/office/drawing/2014/main" id="{D7E591B4-AD76-4493-9F75-CDE9E4DEFD0C}"/>
                </a:ext>
              </a:extLst>
            </p:cNvPr>
            <p:cNvSpPr txBox="1"/>
            <p:nvPr/>
          </p:nvSpPr>
          <p:spPr>
            <a:xfrm>
              <a:off x="10453578" y="6256729"/>
              <a:ext cx="979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8" name="图片 7" descr="图片包含 图标&#10;&#10;描述已自动生成">
              <a:extLst>
                <a:ext uri="{FF2B5EF4-FFF2-40B4-BE49-F238E27FC236}">
                  <a16:creationId xmlns:a16="http://schemas.microsoft.com/office/drawing/2014/main" id="{F49B67E7-2C3D-D5EE-F6B8-A3A2342F8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049" y="6099421"/>
              <a:ext cx="683800" cy="683800"/>
            </a:xfrm>
            <a:prstGeom prst="rect">
              <a:avLst/>
            </a:prstGeom>
          </p:spPr>
        </p:pic>
      </p:grpSp>
      <p:pic>
        <p:nvPicPr>
          <p:cNvPr id="1028" name="Picture 4" descr="WeChat Logo PNG Vector (EPS) Free Download">
            <a:extLst>
              <a:ext uri="{FF2B5EF4-FFF2-40B4-BE49-F238E27FC236}">
                <a16:creationId xmlns:a16="http://schemas.microsoft.com/office/drawing/2014/main" id="{4EDDFE1D-3787-94F2-3918-2859F3300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077" y="2194453"/>
            <a:ext cx="2469093" cy="246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069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1" y="0"/>
            <a:ext cx="4521897" cy="878774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目前进度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5980373"/>
            <a:ext cx="1066800" cy="878774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40 / 40</a:t>
            </a:r>
            <a:endParaRPr lang="zh-TW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025248" y="0"/>
            <a:ext cx="3166753" cy="6859147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5434265E-9432-D812-8A00-2DD920C800E9}"/>
              </a:ext>
            </a:extLst>
          </p:cNvPr>
          <p:cNvGrpSpPr/>
          <p:nvPr/>
        </p:nvGrpSpPr>
        <p:grpSpPr>
          <a:xfrm>
            <a:off x="10453578" y="6099421"/>
            <a:ext cx="1637271" cy="683800"/>
            <a:chOff x="10453578" y="6099421"/>
            <a:chExt cx="1637271" cy="683800"/>
          </a:xfrm>
        </p:grpSpPr>
        <p:sp>
          <p:nvSpPr>
            <p:cNvPr id="7" name="文本框 5">
              <a:extLst>
                <a:ext uri="{FF2B5EF4-FFF2-40B4-BE49-F238E27FC236}">
                  <a16:creationId xmlns:a16="http://schemas.microsoft.com/office/drawing/2014/main" id="{D7E591B4-AD76-4493-9F75-CDE9E4DEFD0C}"/>
                </a:ext>
              </a:extLst>
            </p:cNvPr>
            <p:cNvSpPr txBox="1"/>
            <p:nvPr/>
          </p:nvSpPr>
          <p:spPr>
            <a:xfrm>
              <a:off x="10453578" y="6256729"/>
              <a:ext cx="979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8" name="图片 7" descr="图片包含 图标&#10;&#10;描述已自动生成">
              <a:extLst>
                <a:ext uri="{FF2B5EF4-FFF2-40B4-BE49-F238E27FC236}">
                  <a16:creationId xmlns:a16="http://schemas.microsoft.com/office/drawing/2014/main" id="{F49B67E7-2C3D-D5EE-F6B8-A3A2342F8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049" y="6099421"/>
              <a:ext cx="683800" cy="683800"/>
            </a:xfrm>
            <a:prstGeom prst="rect">
              <a:avLst/>
            </a:prstGeom>
          </p:spPr>
        </p:pic>
      </p:grpSp>
      <p:pic>
        <p:nvPicPr>
          <p:cNvPr id="1028" name="Picture 4" descr="WeChat Logo PNG Vector (EPS) Free Download">
            <a:extLst>
              <a:ext uri="{FF2B5EF4-FFF2-40B4-BE49-F238E27FC236}">
                <a16:creationId xmlns:a16="http://schemas.microsoft.com/office/drawing/2014/main" id="{4EDDFE1D-3787-94F2-3918-2859F3300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077" y="2194453"/>
            <a:ext cx="2469093" cy="246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6897B3D7-FFB2-B527-882E-6EE4E71DA9C9}"/>
              </a:ext>
            </a:extLst>
          </p:cNvPr>
          <p:cNvSpPr txBox="1"/>
          <p:nvPr/>
        </p:nvSpPr>
        <p:spPr>
          <a:xfrm>
            <a:off x="1258874" y="2715883"/>
            <a:ext cx="6668974" cy="1762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>
              <a:spcBef>
                <a:spcPts val="12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zh-CN" altLang="en-US" sz="4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预实验</a:t>
            </a:r>
            <a:r>
              <a:rPr lang="en-US" altLang="zh-CN" sz="4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4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4800" b="1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r">
              <a:spcBef>
                <a:spcPts val="1200"/>
              </a:spcBef>
              <a:spcAft>
                <a:spcPts val="300"/>
              </a:spcAft>
            </a:pPr>
            <a:r>
              <a:rPr lang="en-US" altLang="zh-CN" sz="4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4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sz="4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量表信效度检验</a:t>
            </a:r>
            <a:endParaRPr lang="zh-CN" altLang="en-US" sz="48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900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1" y="0"/>
            <a:ext cx="4521897" cy="878774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预实验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：量表信效度检验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5980373"/>
            <a:ext cx="1066800" cy="878774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40 / 40</a:t>
            </a:r>
            <a:endParaRPr lang="zh-TW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025248" y="0"/>
            <a:ext cx="3166753" cy="6859147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5434265E-9432-D812-8A00-2DD920C800E9}"/>
              </a:ext>
            </a:extLst>
          </p:cNvPr>
          <p:cNvGrpSpPr/>
          <p:nvPr/>
        </p:nvGrpSpPr>
        <p:grpSpPr>
          <a:xfrm>
            <a:off x="10453578" y="6099421"/>
            <a:ext cx="1637271" cy="683800"/>
            <a:chOff x="10453578" y="6099421"/>
            <a:chExt cx="1637271" cy="683800"/>
          </a:xfrm>
        </p:grpSpPr>
        <p:sp>
          <p:nvSpPr>
            <p:cNvPr id="7" name="文本框 5">
              <a:extLst>
                <a:ext uri="{FF2B5EF4-FFF2-40B4-BE49-F238E27FC236}">
                  <a16:creationId xmlns:a16="http://schemas.microsoft.com/office/drawing/2014/main" id="{D7E591B4-AD76-4493-9F75-CDE9E4DEFD0C}"/>
                </a:ext>
              </a:extLst>
            </p:cNvPr>
            <p:cNvSpPr txBox="1"/>
            <p:nvPr/>
          </p:nvSpPr>
          <p:spPr>
            <a:xfrm>
              <a:off x="10453578" y="6256729"/>
              <a:ext cx="979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8" name="图片 7" descr="图片包含 图标&#10;&#10;描述已自动生成">
              <a:extLst>
                <a:ext uri="{FF2B5EF4-FFF2-40B4-BE49-F238E27FC236}">
                  <a16:creationId xmlns:a16="http://schemas.microsoft.com/office/drawing/2014/main" id="{F49B67E7-2C3D-D5EE-F6B8-A3A2342F8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049" y="6099421"/>
              <a:ext cx="683800" cy="683800"/>
            </a:xfrm>
            <a:prstGeom prst="rect">
              <a:avLst/>
            </a:prstGeom>
          </p:spPr>
        </p:pic>
      </p:grpSp>
      <p:pic>
        <p:nvPicPr>
          <p:cNvPr id="1028" name="Picture 4" descr="WeChat Logo PNG Vector (EPS) Free Download">
            <a:extLst>
              <a:ext uri="{FF2B5EF4-FFF2-40B4-BE49-F238E27FC236}">
                <a16:creationId xmlns:a16="http://schemas.microsoft.com/office/drawing/2014/main" id="{4EDDFE1D-3787-94F2-3918-2859F3300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077" y="2194453"/>
            <a:ext cx="2469093" cy="246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ED16214F-2F41-264A-182C-74DECF22B245}"/>
              </a:ext>
            </a:extLst>
          </p:cNvPr>
          <p:cNvSpPr txBox="1"/>
          <p:nvPr/>
        </p:nvSpPr>
        <p:spPr>
          <a:xfrm>
            <a:off x="192088" y="985635"/>
            <a:ext cx="1855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被试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827D713-59C1-DEC9-180B-86C5350ABC16}"/>
              </a:ext>
            </a:extLst>
          </p:cNvPr>
          <p:cNvSpPr txBox="1"/>
          <p:nvPr/>
        </p:nvSpPr>
        <p:spPr>
          <a:xfrm>
            <a:off x="192088" y="1825121"/>
            <a:ext cx="7816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218</a:t>
            </a:r>
            <a:r>
              <a:rPr lang="zh-CN" altLang="en-US" dirty="0"/>
              <a:t>名被试（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30.59, SD = 7.41,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女性</a:t>
            </a:r>
            <a:r>
              <a:rPr lang="zh-CN" altLang="zh-CN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1800" dirty="0">
                <a:effectLst/>
                <a:ea typeface="Times New Roman" panose="02020603050405020304" pitchFamily="18" charset="0"/>
              </a:rPr>
              <a:t>= 119</a:t>
            </a:r>
            <a:r>
              <a:rPr lang="zh-CN" altLang="en-US" sz="1800" dirty="0">
                <a:effectLst/>
                <a:ea typeface="Times New Roman" panose="02020603050405020304" pitchFamily="18" charset="0"/>
              </a:rPr>
              <a:t>）</a:t>
            </a:r>
            <a:endParaRPr lang="zh-CN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1E1530C-FCFE-59EC-480C-23D6445F5D0B}"/>
              </a:ext>
            </a:extLst>
          </p:cNvPr>
          <p:cNvSpPr txBox="1"/>
          <p:nvPr/>
        </p:nvSpPr>
        <p:spPr>
          <a:xfrm>
            <a:off x="192087" y="3815284"/>
            <a:ext cx="84843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对被试施测正式实验中需要用到的所有量表，包含，社会比较倾向量表，相对剥夺感量表，感知到的优越感量表，生活满意度量表，社会比较方向量表和社会比较策略量表。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此外，还测量了人口统计学变量，性别，年龄，受教育程度和婚姻状况</a:t>
            </a:r>
            <a:endParaRPr lang="zh-CN" altLang="zh-CN" sz="1800" kern="1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C0E6327-1F00-A61B-EBEC-B0F5EBF4B9AA}"/>
              </a:ext>
            </a:extLst>
          </p:cNvPr>
          <p:cNvSpPr txBox="1"/>
          <p:nvPr/>
        </p:nvSpPr>
        <p:spPr>
          <a:xfrm>
            <a:off x="192088" y="2827857"/>
            <a:ext cx="1855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过程</a:t>
            </a:r>
          </a:p>
        </p:txBody>
      </p:sp>
    </p:spTree>
    <p:extLst>
      <p:ext uri="{BB962C8B-B14F-4D97-AF65-F5344CB8AC3E}">
        <p14:creationId xmlns:p14="http://schemas.microsoft.com/office/powerpoint/2010/main" val="1924093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1" y="0"/>
            <a:ext cx="4521897" cy="878774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ello ~</a:t>
            </a:r>
            <a:endParaRPr lang="zh-TW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5980373"/>
            <a:ext cx="1066800" cy="878774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40 / 40</a:t>
            </a:r>
            <a:endParaRPr lang="zh-TW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025248" y="0"/>
            <a:ext cx="3166753" cy="6859147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E1DDC5F-DD65-C0A7-FFF1-9FF885F5E0CB}"/>
              </a:ext>
            </a:extLst>
          </p:cNvPr>
          <p:cNvSpPr txBox="1"/>
          <p:nvPr/>
        </p:nvSpPr>
        <p:spPr>
          <a:xfrm>
            <a:off x="1386890" y="1664107"/>
            <a:ext cx="4709110" cy="3993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>
              <a:spcBef>
                <a:spcPts val="12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zh-CN" altLang="en-US" sz="5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模型回顾</a:t>
            </a:r>
            <a:endParaRPr lang="en-US" altLang="zh-CN" sz="5400" b="1" kern="100" dirty="0">
              <a:latin typeface="Calibri Light" panose="020F03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685800" indent="-685800">
              <a:spcBef>
                <a:spcPts val="12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zh-CN" altLang="en-US" sz="5400" b="1" kern="100" dirty="0">
                <a:latin typeface="Calibri Light" panose="020F03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实验设计</a:t>
            </a:r>
            <a:endParaRPr lang="en-US" altLang="zh-CN" sz="5400" b="1" kern="100" dirty="0">
              <a:latin typeface="Calibri Light" panose="020F03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685800" indent="-685800">
              <a:spcBef>
                <a:spcPts val="12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zh-CN" altLang="en-US" sz="5400" b="1" kern="100" dirty="0">
                <a:effectLst/>
                <a:latin typeface="Calibri Light" panose="020F03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目前进度</a:t>
            </a:r>
            <a:endParaRPr lang="en-US" altLang="zh-CN" sz="5400" b="1" kern="100" dirty="0">
              <a:effectLst/>
              <a:latin typeface="Calibri Light" panose="020F03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685800" indent="-685800">
              <a:spcBef>
                <a:spcPts val="12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zh-CN" altLang="en-US" sz="5400" b="1" kern="100" dirty="0">
                <a:effectLst/>
                <a:latin typeface="Calibri Light" panose="020F03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未来计划</a:t>
            </a:r>
            <a:endParaRPr lang="en-US" altLang="zh-CN" sz="54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5434265E-9432-D812-8A00-2DD920C800E9}"/>
              </a:ext>
            </a:extLst>
          </p:cNvPr>
          <p:cNvGrpSpPr/>
          <p:nvPr/>
        </p:nvGrpSpPr>
        <p:grpSpPr>
          <a:xfrm>
            <a:off x="10453578" y="6099421"/>
            <a:ext cx="1637271" cy="683800"/>
            <a:chOff x="10453578" y="6099421"/>
            <a:chExt cx="1637271" cy="683800"/>
          </a:xfrm>
        </p:grpSpPr>
        <p:sp>
          <p:nvSpPr>
            <p:cNvPr id="7" name="文本框 5">
              <a:extLst>
                <a:ext uri="{FF2B5EF4-FFF2-40B4-BE49-F238E27FC236}">
                  <a16:creationId xmlns:a16="http://schemas.microsoft.com/office/drawing/2014/main" id="{D7E591B4-AD76-4493-9F75-CDE9E4DEFD0C}"/>
                </a:ext>
              </a:extLst>
            </p:cNvPr>
            <p:cNvSpPr txBox="1"/>
            <p:nvPr/>
          </p:nvSpPr>
          <p:spPr>
            <a:xfrm>
              <a:off x="10453578" y="6256729"/>
              <a:ext cx="979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8" name="图片 7" descr="图片包含 图标&#10;&#10;描述已自动生成">
              <a:extLst>
                <a:ext uri="{FF2B5EF4-FFF2-40B4-BE49-F238E27FC236}">
                  <a16:creationId xmlns:a16="http://schemas.microsoft.com/office/drawing/2014/main" id="{F49B67E7-2C3D-D5EE-F6B8-A3A2342F8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049" y="6099421"/>
              <a:ext cx="683800" cy="683800"/>
            </a:xfrm>
            <a:prstGeom prst="rect">
              <a:avLst/>
            </a:prstGeom>
          </p:spPr>
        </p:pic>
      </p:grpSp>
      <p:pic>
        <p:nvPicPr>
          <p:cNvPr id="1028" name="Picture 4" descr="WeChat Logo PNG Vector (EPS) Free Download">
            <a:extLst>
              <a:ext uri="{FF2B5EF4-FFF2-40B4-BE49-F238E27FC236}">
                <a16:creationId xmlns:a16="http://schemas.microsoft.com/office/drawing/2014/main" id="{4EDDFE1D-3787-94F2-3918-2859F3300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077" y="2194453"/>
            <a:ext cx="2469093" cy="246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443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5980373"/>
            <a:ext cx="1066800" cy="878774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40 / 40</a:t>
            </a:r>
            <a:endParaRPr lang="zh-TW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025248" y="0"/>
            <a:ext cx="3166753" cy="6859147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5434265E-9432-D812-8A00-2DD920C800E9}"/>
              </a:ext>
            </a:extLst>
          </p:cNvPr>
          <p:cNvGrpSpPr/>
          <p:nvPr/>
        </p:nvGrpSpPr>
        <p:grpSpPr>
          <a:xfrm>
            <a:off x="10453578" y="6099421"/>
            <a:ext cx="1637271" cy="683800"/>
            <a:chOff x="10453578" y="6099421"/>
            <a:chExt cx="1637271" cy="683800"/>
          </a:xfrm>
        </p:grpSpPr>
        <p:sp>
          <p:nvSpPr>
            <p:cNvPr id="7" name="文本框 5">
              <a:extLst>
                <a:ext uri="{FF2B5EF4-FFF2-40B4-BE49-F238E27FC236}">
                  <a16:creationId xmlns:a16="http://schemas.microsoft.com/office/drawing/2014/main" id="{D7E591B4-AD76-4493-9F75-CDE9E4DEFD0C}"/>
                </a:ext>
              </a:extLst>
            </p:cNvPr>
            <p:cNvSpPr txBox="1"/>
            <p:nvPr/>
          </p:nvSpPr>
          <p:spPr>
            <a:xfrm>
              <a:off x="10453578" y="6256729"/>
              <a:ext cx="979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8" name="图片 7" descr="图片包含 图标&#10;&#10;描述已自动生成">
              <a:extLst>
                <a:ext uri="{FF2B5EF4-FFF2-40B4-BE49-F238E27FC236}">
                  <a16:creationId xmlns:a16="http://schemas.microsoft.com/office/drawing/2014/main" id="{F49B67E7-2C3D-D5EE-F6B8-A3A2342F8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049" y="6099421"/>
              <a:ext cx="683800" cy="683800"/>
            </a:xfrm>
            <a:prstGeom prst="rect">
              <a:avLst/>
            </a:prstGeom>
          </p:spPr>
        </p:pic>
      </p:grpSp>
      <p:pic>
        <p:nvPicPr>
          <p:cNvPr id="1028" name="Picture 4" descr="WeChat Logo PNG Vector (EPS) Free Download">
            <a:extLst>
              <a:ext uri="{FF2B5EF4-FFF2-40B4-BE49-F238E27FC236}">
                <a16:creationId xmlns:a16="http://schemas.microsoft.com/office/drawing/2014/main" id="{4EDDFE1D-3787-94F2-3918-2859F3300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077" y="2194453"/>
            <a:ext cx="2469093" cy="246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ED16214F-2F41-264A-182C-74DECF22B245}"/>
              </a:ext>
            </a:extLst>
          </p:cNvPr>
          <p:cNvSpPr txBox="1"/>
          <p:nvPr/>
        </p:nvSpPr>
        <p:spPr>
          <a:xfrm>
            <a:off x="192088" y="985635"/>
            <a:ext cx="1855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结果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2B33099-B71D-C508-F6FC-4B9186B637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6291" y="1082917"/>
            <a:ext cx="5822844" cy="554314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E143440-51AF-5F08-BB6F-F866B03B12DE}"/>
              </a:ext>
            </a:extLst>
          </p:cNvPr>
          <p:cNvSpPr/>
          <p:nvPr/>
        </p:nvSpPr>
        <p:spPr>
          <a:xfrm>
            <a:off x="1846291" y="1728592"/>
            <a:ext cx="5631747" cy="11527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B63D862-3239-830D-587E-D64BF8E4B5B3}"/>
              </a:ext>
            </a:extLst>
          </p:cNvPr>
          <p:cNvSpPr/>
          <p:nvPr/>
        </p:nvSpPr>
        <p:spPr>
          <a:xfrm>
            <a:off x="1846288" y="2978011"/>
            <a:ext cx="5631747" cy="115272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25597CA-CBD1-36AE-4DAF-016EE2668A5F}"/>
              </a:ext>
            </a:extLst>
          </p:cNvPr>
          <p:cNvSpPr/>
          <p:nvPr/>
        </p:nvSpPr>
        <p:spPr>
          <a:xfrm>
            <a:off x="1846288" y="4199359"/>
            <a:ext cx="5631747" cy="111559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7239DDB-46AE-A328-2DD2-9876EA4AA126}"/>
              </a:ext>
            </a:extLst>
          </p:cNvPr>
          <p:cNvSpPr/>
          <p:nvPr/>
        </p:nvSpPr>
        <p:spPr>
          <a:xfrm>
            <a:off x="1846288" y="5423563"/>
            <a:ext cx="5631747" cy="111559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8813D6B-75F6-8189-E06B-FE0316B678E3}"/>
              </a:ext>
            </a:extLst>
          </p:cNvPr>
          <p:cNvSpPr/>
          <p:nvPr/>
        </p:nvSpPr>
        <p:spPr>
          <a:xfrm>
            <a:off x="-1" y="0"/>
            <a:ext cx="4521897" cy="878774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预实验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：量表信效度检验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9DDF73A-357D-C77E-F91D-042EE3BE6447}"/>
              </a:ext>
            </a:extLst>
          </p:cNvPr>
          <p:cNvSpPr txBox="1"/>
          <p:nvPr/>
        </p:nvSpPr>
        <p:spPr>
          <a:xfrm>
            <a:off x="4521896" y="204507"/>
            <a:ext cx="4503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3BAA33"/>
                </a:solidFill>
              </a:rPr>
              <a:t>描述统计 表</a:t>
            </a:r>
          </a:p>
        </p:txBody>
      </p:sp>
    </p:spTree>
    <p:extLst>
      <p:ext uri="{BB962C8B-B14F-4D97-AF65-F5344CB8AC3E}">
        <p14:creationId xmlns:p14="http://schemas.microsoft.com/office/powerpoint/2010/main" val="367505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6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5980373"/>
            <a:ext cx="1066800" cy="878774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40 / 40</a:t>
            </a:r>
            <a:endParaRPr lang="zh-TW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025248" y="0"/>
            <a:ext cx="3166753" cy="6859147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5434265E-9432-D812-8A00-2DD920C800E9}"/>
              </a:ext>
            </a:extLst>
          </p:cNvPr>
          <p:cNvGrpSpPr/>
          <p:nvPr/>
        </p:nvGrpSpPr>
        <p:grpSpPr>
          <a:xfrm>
            <a:off x="10453578" y="6099421"/>
            <a:ext cx="1637271" cy="683800"/>
            <a:chOff x="10453578" y="6099421"/>
            <a:chExt cx="1637271" cy="683800"/>
          </a:xfrm>
        </p:grpSpPr>
        <p:sp>
          <p:nvSpPr>
            <p:cNvPr id="7" name="文本框 5">
              <a:extLst>
                <a:ext uri="{FF2B5EF4-FFF2-40B4-BE49-F238E27FC236}">
                  <a16:creationId xmlns:a16="http://schemas.microsoft.com/office/drawing/2014/main" id="{D7E591B4-AD76-4493-9F75-CDE9E4DEFD0C}"/>
                </a:ext>
              </a:extLst>
            </p:cNvPr>
            <p:cNvSpPr txBox="1"/>
            <p:nvPr/>
          </p:nvSpPr>
          <p:spPr>
            <a:xfrm>
              <a:off x="10453578" y="6256729"/>
              <a:ext cx="979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8" name="图片 7" descr="图片包含 图标&#10;&#10;描述已自动生成">
              <a:extLst>
                <a:ext uri="{FF2B5EF4-FFF2-40B4-BE49-F238E27FC236}">
                  <a16:creationId xmlns:a16="http://schemas.microsoft.com/office/drawing/2014/main" id="{F49B67E7-2C3D-D5EE-F6B8-A3A2342F8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049" y="6099421"/>
              <a:ext cx="683800" cy="683800"/>
            </a:xfrm>
            <a:prstGeom prst="rect">
              <a:avLst/>
            </a:prstGeom>
          </p:spPr>
        </p:pic>
      </p:grpSp>
      <p:pic>
        <p:nvPicPr>
          <p:cNvPr id="1028" name="Picture 4" descr="WeChat Logo PNG Vector (EPS) Free Download">
            <a:extLst>
              <a:ext uri="{FF2B5EF4-FFF2-40B4-BE49-F238E27FC236}">
                <a16:creationId xmlns:a16="http://schemas.microsoft.com/office/drawing/2014/main" id="{4EDDFE1D-3787-94F2-3918-2859F3300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077" y="2194453"/>
            <a:ext cx="2469093" cy="246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ED16214F-2F41-264A-182C-74DECF22B245}"/>
              </a:ext>
            </a:extLst>
          </p:cNvPr>
          <p:cNvSpPr txBox="1"/>
          <p:nvPr/>
        </p:nvSpPr>
        <p:spPr>
          <a:xfrm>
            <a:off x="192088" y="985635"/>
            <a:ext cx="1855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结果</a:t>
            </a:r>
          </a:p>
        </p:txBody>
      </p:sp>
      <p:pic>
        <p:nvPicPr>
          <p:cNvPr id="2" name="图片 9">
            <a:extLst>
              <a:ext uri="{FF2B5EF4-FFF2-40B4-BE49-F238E27FC236}">
                <a16:creationId xmlns:a16="http://schemas.microsoft.com/office/drawing/2014/main" id="{B8E6B1E2-9880-DC94-4031-D2BB25179BE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213" y="1303729"/>
            <a:ext cx="6603365" cy="49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0DD2D8F-652F-1357-011D-831311C5EC69}"/>
              </a:ext>
            </a:extLst>
          </p:cNvPr>
          <p:cNvSpPr/>
          <p:nvPr/>
        </p:nvSpPr>
        <p:spPr>
          <a:xfrm>
            <a:off x="-1" y="0"/>
            <a:ext cx="4521897" cy="878774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预实验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：量表信效度检验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46E954C-B59A-1BF9-7452-9388A4EE0FE7}"/>
              </a:ext>
            </a:extLst>
          </p:cNvPr>
          <p:cNvSpPr txBox="1"/>
          <p:nvPr/>
        </p:nvSpPr>
        <p:spPr>
          <a:xfrm>
            <a:off x="4521896" y="204507"/>
            <a:ext cx="4503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3BAA33"/>
                </a:solidFill>
              </a:rPr>
              <a:t>描述统计 图</a:t>
            </a:r>
          </a:p>
        </p:txBody>
      </p:sp>
    </p:spTree>
    <p:extLst>
      <p:ext uri="{BB962C8B-B14F-4D97-AF65-F5344CB8AC3E}">
        <p14:creationId xmlns:p14="http://schemas.microsoft.com/office/powerpoint/2010/main" val="2386360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8">
            <a:extLst>
              <a:ext uri="{FF2B5EF4-FFF2-40B4-BE49-F238E27FC236}">
                <a16:creationId xmlns:a16="http://schemas.microsoft.com/office/drawing/2014/main" id="{97C5D314-FC55-F569-90C7-4A3027FE70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71" y="1447300"/>
            <a:ext cx="7343775" cy="48958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/>
          <p:cNvSpPr/>
          <p:nvPr/>
        </p:nvSpPr>
        <p:spPr>
          <a:xfrm>
            <a:off x="0" y="5980373"/>
            <a:ext cx="1066800" cy="878774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40 / 40</a:t>
            </a:r>
            <a:endParaRPr lang="zh-TW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025248" y="0"/>
            <a:ext cx="3166753" cy="6859147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5434265E-9432-D812-8A00-2DD920C800E9}"/>
              </a:ext>
            </a:extLst>
          </p:cNvPr>
          <p:cNvGrpSpPr/>
          <p:nvPr/>
        </p:nvGrpSpPr>
        <p:grpSpPr>
          <a:xfrm>
            <a:off x="10453578" y="6099421"/>
            <a:ext cx="1637271" cy="683800"/>
            <a:chOff x="10453578" y="6099421"/>
            <a:chExt cx="1637271" cy="683800"/>
          </a:xfrm>
        </p:grpSpPr>
        <p:sp>
          <p:nvSpPr>
            <p:cNvPr id="7" name="文本框 5">
              <a:extLst>
                <a:ext uri="{FF2B5EF4-FFF2-40B4-BE49-F238E27FC236}">
                  <a16:creationId xmlns:a16="http://schemas.microsoft.com/office/drawing/2014/main" id="{D7E591B4-AD76-4493-9F75-CDE9E4DEFD0C}"/>
                </a:ext>
              </a:extLst>
            </p:cNvPr>
            <p:cNvSpPr txBox="1"/>
            <p:nvPr/>
          </p:nvSpPr>
          <p:spPr>
            <a:xfrm>
              <a:off x="10453578" y="6256729"/>
              <a:ext cx="979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8" name="图片 7" descr="图片包含 图标&#10;&#10;描述已自动生成">
              <a:extLst>
                <a:ext uri="{FF2B5EF4-FFF2-40B4-BE49-F238E27FC236}">
                  <a16:creationId xmlns:a16="http://schemas.microsoft.com/office/drawing/2014/main" id="{F49B67E7-2C3D-D5EE-F6B8-A3A2342F8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049" y="6099421"/>
              <a:ext cx="683800" cy="683800"/>
            </a:xfrm>
            <a:prstGeom prst="rect">
              <a:avLst/>
            </a:prstGeom>
          </p:spPr>
        </p:pic>
      </p:grpSp>
      <p:pic>
        <p:nvPicPr>
          <p:cNvPr id="1028" name="Picture 4" descr="WeChat Logo PNG Vector (EPS) Free Download">
            <a:extLst>
              <a:ext uri="{FF2B5EF4-FFF2-40B4-BE49-F238E27FC236}">
                <a16:creationId xmlns:a16="http://schemas.microsoft.com/office/drawing/2014/main" id="{4EDDFE1D-3787-94F2-3918-2859F3300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077" y="2194453"/>
            <a:ext cx="2469093" cy="246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ED16214F-2F41-264A-182C-74DECF22B245}"/>
              </a:ext>
            </a:extLst>
          </p:cNvPr>
          <p:cNvSpPr txBox="1"/>
          <p:nvPr/>
        </p:nvSpPr>
        <p:spPr>
          <a:xfrm>
            <a:off x="192088" y="985635"/>
            <a:ext cx="1855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结果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15A6F07-5E0D-246E-8C1D-1438AC7FD306}"/>
              </a:ext>
            </a:extLst>
          </p:cNvPr>
          <p:cNvSpPr/>
          <p:nvPr/>
        </p:nvSpPr>
        <p:spPr>
          <a:xfrm>
            <a:off x="-1" y="0"/>
            <a:ext cx="4521897" cy="878774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预实验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：量表信效度检验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530F214-178B-787E-77CF-A8CD76F7D154}"/>
              </a:ext>
            </a:extLst>
          </p:cNvPr>
          <p:cNvSpPr txBox="1"/>
          <p:nvPr/>
        </p:nvSpPr>
        <p:spPr>
          <a:xfrm>
            <a:off x="4521896" y="204507"/>
            <a:ext cx="4503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3BAA33"/>
                </a:solidFill>
              </a:rPr>
              <a:t>描述统计 相关矩阵</a:t>
            </a:r>
          </a:p>
        </p:txBody>
      </p:sp>
    </p:spTree>
    <p:extLst>
      <p:ext uri="{BB962C8B-B14F-4D97-AF65-F5344CB8AC3E}">
        <p14:creationId xmlns:p14="http://schemas.microsoft.com/office/powerpoint/2010/main" val="1991288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:a16="http://schemas.microsoft.com/office/drawing/2014/main" id="{71B43395-8690-96DD-BE3B-4D4DDA074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75" y="1064879"/>
            <a:ext cx="7887801" cy="51918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5980373"/>
            <a:ext cx="1066800" cy="878774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40 / 40</a:t>
            </a:r>
            <a:endParaRPr lang="zh-TW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025248" y="0"/>
            <a:ext cx="3166753" cy="6859147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5434265E-9432-D812-8A00-2DD920C800E9}"/>
              </a:ext>
            </a:extLst>
          </p:cNvPr>
          <p:cNvGrpSpPr/>
          <p:nvPr/>
        </p:nvGrpSpPr>
        <p:grpSpPr>
          <a:xfrm>
            <a:off x="10453578" y="6099421"/>
            <a:ext cx="1637271" cy="683800"/>
            <a:chOff x="10453578" y="6099421"/>
            <a:chExt cx="1637271" cy="683800"/>
          </a:xfrm>
        </p:grpSpPr>
        <p:sp>
          <p:nvSpPr>
            <p:cNvPr id="7" name="文本框 5">
              <a:extLst>
                <a:ext uri="{FF2B5EF4-FFF2-40B4-BE49-F238E27FC236}">
                  <a16:creationId xmlns:a16="http://schemas.microsoft.com/office/drawing/2014/main" id="{D7E591B4-AD76-4493-9F75-CDE9E4DEFD0C}"/>
                </a:ext>
              </a:extLst>
            </p:cNvPr>
            <p:cNvSpPr txBox="1"/>
            <p:nvPr/>
          </p:nvSpPr>
          <p:spPr>
            <a:xfrm>
              <a:off x="10453578" y="6256729"/>
              <a:ext cx="979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8" name="图片 7" descr="图片包含 图标&#10;&#10;描述已自动生成">
              <a:extLst>
                <a:ext uri="{FF2B5EF4-FFF2-40B4-BE49-F238E27FC236}">
                  <a16:creationId xmlns:a16="http://schemas.microsoft.com/office/drawing/2014/main" id="{F49B67E7-2C3D-D5EE-F6B8-A3A2342F8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049" y="6099421"/>
              <a:ext cx="683800" cy="683800"/>
            </a:xfrm>
            <a:prstGeom prst="rect">
              <a:avLst/>
            </a:prstGeom>
          </p:spPr>
        </p:pic>
      </p:grpSp>
      <p:pic>
        <p:nvPicPr>
          <p:cNvPr id="1028" name="Picture 4" descr="WeChat Logo PNG Vector (EPS) Free Download">
            <a:extLst>
              <a:ext uri="{FF2B5EF4-FFF2-40B4-BE49-F238E27FC236}">
                <a16:creationId xmlns:a16="http://schemas.microsoft.com/office/drawing/2014/main" id="{4EDDFE1D-3787-94F2-3918-2859F3300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077" y="2194453"/>
            <a:ext cx="2469093" cy="246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ED16214F-2F41-264A-182C-74DECF22B245}"/>
              </a:ext>
            </a:extLst>
          </p:cNvPr>
          <p:cNvSpPr txBox="1"/>
          <p:nvPr/>
        </p:nvSpPr>
        <p:spPr>
          <a:xfrm>
            <a:off x="-1" y="954364"/>
            <a:ext cx="1855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结果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DB049FA-262B-1CE4-D1F2-A09A414CB54E}"/>
              </a:ext>
            </a:extLst>
          </p:cNvPr>
          <p:cNvSpPr txBox="1"/>
          <p:nvPr/>
        </p:nvSpPr>
        <p:spPr>
          <a:xfrm>
            <a:off x="1066800" y="6468827"/>
            <a:ext cx="6163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1800" b="1" kern="100" dirty="0">
                <a:solidFill>
                  <a:srgbClr val="3BAA33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Hair, J.F. (2009). Multivariate data analysis. </a:t>
            </a:r>
            <a:endParaRPr lang="zh-CN" altLang="zh-CN" sz="1800" b="1" kern="100" dirty="0">
              <a:solidFill>
                <a:srgbClr val="3BAA33"/>
              </a:solidFill>
              <a:effectLst/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24B01EA-0AC8-606B-EAD0-4A5665133E1F}"/>
              </a:ext>
            </a:extLst>
          </p:cNvPr>
          <p:cNvSpPr/>
          <p:nvPr/>
        </p:nvSpPr>
        <p:spPr>
          <a:xfrm>
            <a:off x="-1" y="0"/>
            <a:ext cx="4521897" cy="878774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预实验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：量表信效度检验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57DB940-B4C7-BD6B-F60E-497289D123BA}"/>
              </a:ext>
            </a:extLst>
          </p:cNvPr>
          <p:cNvSpPr txBox="1"/>
          <p:nvPr/>
        </p:nvSpPr>
        <p:spPr>
          <a:xfrm>
            <a:off x="4521896" y="204507"/>
            <a:ext cx="4503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BAA33"/>
                </a:solidFill>
              </a:rPr>
              <a:t>验证性因素分析</a:t>
            </a:r>
            <a:r>
              <a:rPr lang="en-US" altLang="zh-CN" sz="2400" b="1" dirty="0">
                <a:solidFill>
                  <a:srgbClr val="3BAA33"/>
                </a:solidFill>
              </a:rPr>
              <a:t> &amp; </a:t>
            </a:r>
            <a:r>
              <a:rPr lang="zh-CN" altLang="en-US" sz="2400" b="1" dirty="0">
                <a:solidFill>
                  <a:srgbClr val="3BAA33"/>
                </a:solidFill>
              </a:rPr>
              <a:t>收敛效度</a:t>
            </a:r>
          </a:p>
        </p:txBody>
      </p:sp>
      <p:pic>
        <p:nvPicPr>
          <p:cNvPr id="2056" name="Picture 8" descr="Correct Incorrect Images – Browse 14,162 Stock Photos, Vectors, and Video |  Adobe Stock">
            <a:extLst>
              <a:ext uri="{FF2B5EF4-FFF2-40B4-BE49-F238E27FC236}">
                <a16:creationId xmlns:a16="http://schemas.microsoft.com/office/drawing/2014/main" id="{04CEECA4-B443-E580-6611-754C8F382E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15" t="19333" r="7629" b="18800"/>
          <a:stretch/>
        </p:blipFill>
        <p:spPr bwMode="auto">
          <a:xfrm>
            <a:off x="8183327" y="6099421"/>
            <a:ext cx="669062" cy="68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039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5980373"/>
            <a:ext cx="1066800" cy="878774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40 / 40</a:t>
            </a:r>
            <a:endParaRPr lang="zh-TW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025248" y="0"/>
            <a:ext cx="3166753" cy="6859147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5434265E-9432-D812-8A00-2DD920C800E9}"/>
              </a:ext>
            </a:extLst>
          </p:cNvPr>
          <p:cNvGrpSpPr/>
          <p:nvPr/>
        </p:nvGrpSpPr>
        <p:grpSpPr>
          <a:xfrm>
            <a:off x="10453578" y="6099421"/>
            <a:ext cx="1637271" cy="683800"/>
            <a:chOff x="10453578" y="6099421"/>
            <a:chExt cx="1637271" cy="683800"/>
          </a:xfrm>
        </p:grpSpPr>
        <p:sp>
          <p:nvSpPr>
            <p:cNvPr id="7" name="文本框 5">
              <a:extLst>
                <a:ext uri="{FF2B5EF4-FFF2-40B4-BE49-F238E27FC236}">
                  <a16:creationId xmlns:a16="http://schemas.microsoft.com/office/drawing/2014/main" id="{D7E591B4-AD76-4493-9F75-CDE9E4DEFD0C}"/>
                </a:ext>
              </a:extLst>
            </p:cNvPr>
            <p:cNvSpPr txBox="1"/>
            <p:nvPr/>
          </p:nvSpPr>
          <p:spPr>
            <a:xfrm>
              <a:off x="10453578" y="6256729"/>
              <a:ext cx="979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8" name="图片 7" descr="图片包含 图标&#10;&#10;描述已自动生成">
              <a:extLst>
                <a:ext uri="{FF2B5EF4-FFF2-40B4-BE49-F238E27FC236}">
                  <a16:creationId xmlns:a16="http://schemas.microsoft.com/office/drawing/2014/main" id="{F49B67E7-2C3D-D5EE-F6B8-A3A2342F8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049" y="6099421"/>
              <a:ext cx="683800" cy="683800"/>
            </a:xfrm>
            <a:prstGeom prst="rect">
              <a:avLst/>
            </a:prstGeom>
          </p:spPr>
        </p:pic>
      </p:grpSp>
      <p:pic>
        <p:nvPicPr>
          <p:cNvPr id="1028" name="Picture 4" descr="WeChat Logo PNG Vector (EPS) Free Download">
            <a:extLst>
              <a:ext uri="{FF2B5EF4-FFF2-40B4-BE49-F238E27FC236}">
                <a16:creationId xmlns:a16="http://schemas.microsoft.com/office/drawing/2014/main" id="{4EDDFE1D-3787-94F2-3918-2859F3300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077" y="2194453"/>
            <a:ext cx="2469093" cy="246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ED16214F-2F41-264A-182C-74DECF22B245}"/>
              </a:ext>
            </a:extLst>
          </p:cNvPr>
          <p:cNvSpPr txBox="1"/>
          <p:nvPr/>
        </p:nvSpPr>
        <p:spPr>
          <a:xfrm>
            <a:off x="-1" y="954364"/>
            <a:ext cx="1855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结果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EA89471-4757-0E4D-380A-BA49EC65244F}"/>
              </a:ext>
            </a:extLst>
          </p:cNvPr>
          <p:cNvSpPr txBox="1"/>
          <p:nvPr/>
        </p:nvSpPr>
        <p:spPr>
          <a:xfrm>
            <a:off x="1066800" y="6468827"/>
            <a:ext cx="6163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1800" b="1" kern="100" dirty="0">
                <a:solidFill>
                  <a:srgbClr val="3BAA33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Hair, J.F. (2009). Multivariate data analysis. </a:t>
            </a:r>
            <a:endParaRPr lang="zh-CN" altLang="zh-CN" sz="1800" b="1" kern="100" dirty="0">
              <a:solidFill>
                <a:srgbClr val="3BAA33"/>
              </a:solidFill>
              <a:effectLst/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F25EA4A-B63F-D589-A07D-E622B1D96432}"/>
              </a:ext>
            </a:extLst>
          </p:cNvPr>
          <p:cNvSpPr/>
          <p:nvPr/>
        </p:nvSpPr>
        <p:spPr>
          <a:xfrm>
            <a:off x="-1" y="0"/>
            <a:ext cx="4521897" cy="878774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预实验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：量表信效度检验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A20CBA0-1708-1B08-8F94-5E9AED24E461}"/>
              </a:ext>
            </a:extLst>
          </p:cNvPr>
          <p:cNvSpPr txBox="1"/>
          <p:nvPr/>
        </p:nvSpPr>
        <p:spPr>
          <a:xfrm>
            <a:off x="4521896" y="204507"/>
            <a:ext cx="4503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BAA33"/>
                </a:solidFill>
              </a:rPr>
              <a:t>验证性因素分析</a:t>
            </a:r>
            <a:r>
              <a:rPr lang="en-US" altLang="zh-CN" sz="2400" b="1" dirty="0">
                <a:solidFill>
                  <a:srgbClr val="3BAA33"/>
                </a:solidFill>
              </a:rPr>
              <a:t> &amp; </a:t>
            </a:r>
            <a:r>
              <a:rPr lang="zh-CN" altLang="en-US" sz="2400" b="1" dirty="0">
                <a:solidFill>
                  <a:srgbClr val="3BAA33"/>
                </a:solidFill>
              </a:rPr>
              <a:t>收敛效度</a:t>
            </a: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E431F90-4314-7E15-0CA7-C76015FEF0D4}"/>
              </a:ext>
            </a:extLst>
          </p:cNvPr>
          <p:cNvGrpSpPr/>
          <p:nvPr/>
        </p:nvGrpSpPr>
        <p:grpSpPr>
          <a:xfrm>
            <a:off x="463036" y="1544915"/>
            <a:ext cx="8117720" cy="4257770"/>
            <a:chOff x="505968" y="2330429"/>
            <a:chExt cx="8117720" cy="4257770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0D77DA42-82B7-4385-C870-BDBDCEBDB3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83136"/>
            <a:stretch/>
          </p:blipFill>
          <p:spPr>
            <a:xfrm>
              <a:off x="505968" y="2330429"/>
              <a:ext cx="7830643" cy="878774"/>
            </a:xfrm>
            <a:prstGeom prst="rect">
              <a:avLst/>
            </a:prstGeom>
          </p:spPr>
        </p:pic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10EA37C5-5C7B-AD2C-23B4-0C177CEF8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2992" y="3140209"/>
              <a:ext cx="8030696" cy="1724266"/>
            </a:xfrm>
            <a:prstGeom prst="rect">
              <a:avLst/>
            </a:prstGeom>
          </p:spPr>
        </p:pic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56CE834A-61A2-1D3E-4E03-7D3F525DB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2545" y="4873460"/>
              <a:ext cx="7811590" cy="1714739"/>
            </a:xfrm>
            <a:prstGeom prst="rect">
              <a:avLst/>
            </a:prstGeom>
          </p:spPr>
        </p:pic>
      </p:grpSp>
      <p:pic>
        <p:nvPicPr>
          <p:cNvPr id="19" name="Picture 8" descr="Correct Incorrect Images – Browse 14,162 Stock Photos, Vectors, and Video |  Adobe Stock">
            <a:extLst>
              <a:ext uri="{FF2B5EF4-FFF2-40B4-BE49-F238E27FC236}">
                <a16:creationId xmlns:a16="http://schemas.microsoft.com/office/drawing/2014/main" id="{8DCFAE91-01C9-1ED5-9DCC-3F21D796A2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15" t="19333" r="7629" b="18800"/>
          <a:stretch/>
        </p:blipFill>
        <p:spPr bwMode="auto">
          <a:xfrm>
            <a:off x="8183327" y="6099421"/>
            <a:ext cx="669062" cy="68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684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5980373"/>
            <a:ext cx="1066800" cy="878774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40 / 40</a:t>
            </a:r>
            <a:endParaRPr lang="zh-TW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025248" y="0"/>
            <a:ext cx="3166753" cy="6859147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5434265E-9432-D812-8A00-2DD920C800E9}"/>
              </a:ext>
            </a:extLst>
          </p:cNvPr>
          <p:cNvGrpSpPr/>
          <p:nvPr/>
        </p:nvGrpSpPr>
        <p:grpSpPr>
          <a:xfrm>
            <a:off x="10453578" y="6099421"/>
            <a:ext cx="1637271" cy="683800"/>
            <a:chOff x="10453578" y="6099421"/>
            <a:chExt cx="1637271" cy="683800"/>
          </a:xfrm>
        </p:grpSpPr>
        <p:sp>
          <p:nvSpPr>
            <p:cNvPr id="7" name="文本框 5">
              <a:extLst>
                <a:ext uri="{FF2B5EF4-FFF2-40B4-BE49-F238E27FC236}">
                  <a16:creationId xmlns:a16="http://schemas.microsoft.com/office/drawing/2014/main" id="{D7E591B4-AD76-4493-9F75-CDE9E4DEFD0C}"/>
                </a:ext>
              </a:extLst>
            </p:cNvPr>
            <p:cNvSpPr txBox="1"/>
            <p:nvPr/>
          </p:nvSpPr>
          <p:spPr>
            <a:xfrm>
              <a:off x="10453578" y="6256729"/>
              <a:ext cx="979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8" name="图片 7" descr="图片包含 图标&#10;&#10;描述已自动生成">
              <a:extLst>
                <a:ext uri="{FF2B5EF4-FFF2-40B4-BE49-F238E27FC236}">
                  <a16:creationId xmlns:a16="http://schemas.microsoft.com/office/drawing/2014/main" id="{F49B67E7-2C3D-D5EE-F6B8-A3A2342F8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049" y="6099421"/>
              <a:ext cx="683800" cy="683800"/>
            </a:xfrm>
            <a:prstGeom prst="rect">
              <a:avLst/>
            </a:prstGeom>
          </p:spPr>
        </p:pic>
      </p:grpSp>
      <p:pic>
        <p:nvPicPr>
          <p:cNvPr id="1028" name="Picture 4" descr="WeChat Logo PNG Vector (EPS) Free Download">
            <a:extLst>
              <a:ext uri="{FF2B5EF4-FFF2-40B4-BE49-F238E27FC236}">
                <a16:creationId xmlns:a16="http://schemas.microsoft.com/office/drawing/2014/main" id="{4EDDFE1D-3787-94F2-3918-2859F3300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077" y="2194453"/>
            <a:ext cx="2469093" cy="246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ED16214F-2F41-264A-182C-74DECF22B245}"/>
              </a:ext>
            </a:extLst>
          </p:cNvPr>
          <p:cNvSpPr txBox="1"/>
          <p:nvPr/>
        </p:nvSpPr>
        <p:spPr>
          <a:xfrm>
            <a:off x="-1" y="954364"/>
            <a:ext cx="1855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结果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EC69F4E5-E0C8-6147-9A26-E1D233668CA4}"/>
              </a:ext>
            </a:extLst>
          </p:cNvPr>
          <p:cNvGrpSpPr/>
          <p:nvPr/>
        </p:nvGrpSpPr>
        <p:grpSpPr>
          <a:xfrm>
            <a:off x="533400" y="2330429"/>
            <a:ext cx="7942428" cy="2651199"/>
            <a:chOff x="533400" y="2330429"/>
            <a:chExt cx="7942428" cy="2651199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0D77DA42-82B7-4385-C870-BDBDCEBDB3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83136"/>
            <a:stretch/>
          </p:blipFill>
          <p:spPr>
            <a:xfrm>
              <a:off x="533400" y="2330429"/>
              <a:ext cx="7830643" cy="878774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81DD2A8A-C392-25D1-4D52-4F9E809FE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8975" y="3171625"/>
              <a:ext cx="7906853" cy="1810003"/>
            </a:xfrm>
            <a:prstGeom prst="rect">
              <a:avLst/>
            </a:prstGeom>
          </p:spPr>
        </p:pic>
      </p:grp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2F56E09-08A6-ABE7-82BF-2E005A90E052}"/>
              </a:ext>
            </a:extLst>
          </p:cNvPr>
          <p:cNvSpPr txBox="1"/>
          <p:nvPr/>
        </p:nvSpPr>
        <p:spPr>
          <a:xfrm>
            <a:off x="1066800" y="6468827"/>
            <a:ext cx="6163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1800" b="1" kern="100" dirty="0">
                <a:solidFill>
                  <a:srgbClr val="3BAA33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Hair, J.F. (2009). Multivariate data analysis. </a:t>
            </a:r>
            <a:endParaRPr lang="zh-CN" altLang="zh-CN" sz="1800" b="1" kern="100" dirty="0">
              <a:solidFill>
                <a:srgbClr val="3BAA33"/>
              </a:solidFill>
              <a:effectLst/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46F6B3D-EF14-88EC-1B40-97EABF1EDF0E}"/>
              </a:ext>
            </a:extLst>
          </p:cNvPr>
          <p:cNvSpPr/>
          <p:nvPr/>
        </p:nvSpPr>
        <p:spPr>
          <a:xfrm>
            <a:off x="-1" y="0"/>
            <a:ext cx="4521897" cy="878774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预实验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：量表信效度检验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10CB477-9DD0-BAAE-DD54-0272339BD0F2}"/>
              </a:ext>
            </a:extLst>
          </p:cNvPr>
          <p:cNvSpPr txBox="1"/>
          <p:nvPr/>
        </p:nvSpPr>
        <p:spPr>
          <a:xfrm>
            <a:off x="4521896" y="204507"/>
            <a:ext cx="4503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BAA33"/>
                </a:solidFill>
              </a:rPr>
              <a:t>验证性因素分析</a:t>
            </a:r>
            <a:r>
              <a:rPr lang="en-US" altLang="zh-CN" sz="2400" b="1" dirty="0">
                <a:solidFill>
                  <a:srgbClr val="3BAA33"/>
                </a:solidFill>
              </a:rPr>
              <a:t> &amp; </a:t>
            </a:r>
            <a:r>
              <a:rPr lang="zh-CN" altLang="en-US" sz="2400" b="1" dirty="0">
                <a:solidFill>
                  <a:srgbClr val="3BAA33"/>
                </a:solidFill>
              </a:rPr>
              <a:t>收敛效度</a:t>
            </a:r>
          </a:p>
        </p:txBody>
      </p:sp>
      <p:pic>
        <p:nvPicPr>
          <p:cNvPr id="18" name="Picture 8" descr="Correct Incorrect Images – Browse 14,162 Stock Photos, Vectors, and Video |  Adobe Stock">
            <a:extLst>
              <a:ext uri="{FF2B5EF4-FFF2-40B4-BE49-F238E27FC236}">
                <a16:creationId xmlns:a16="http://schemas.microsoft.com/office/drawing/2014/main" id="{00471893-0E2D-762E-B5BD-B772AE9899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6" t="13997" r="50000" b="18800"/>
          <a:stretch/>
        </p:blipFill>
        <p:spPr bwMode="auto">
          <a:xfrm>
            <a:off x="8183327" y="6044483"/>
            <a:ext cx="693756" cy="73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569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>
            <a:extLst>
              <a:ext uri="{FF2B5EF4-FFF2-40B4-BE49-F238E27FC236}">
                <a16:creationId xmlns:a16="http://schemas.microsoft.com/office/drawing/2014/main" id="{6D6FFCFD-B06F-D07A-09B6-8B5311B297CF}"/>
              </a:ext>
            </a:extLst>
          </p:cNvPr>
          <p:cNvGrpSpPr/>
          <p:nvPr/>
        </p:nvGrpSpPr>
        <p:grpSpPr>
          <a:xfrm>
            <a:off x="533400" y="1416029"/>
            <a:ext cx="7830643" cy="4965569"/>
            <a:chOff x="533400" y="2330429"/>
            <a:chExt cx="7830643" cy="4965569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0D77DA42-82B7-4385-C870-BDBDCEBDB3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83136"/>
            <a:stretch/>
          </p:blipFill>
          <p:spPr>
            <a:xfrm>
              <a:off x="533400" y="2330429"/>
              <a:ext cx="7830643" cy="878774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E5D58557-45DE-DE5B-C009-885C30AAF1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0967" y="3209203"/>
              <a:ext cx="7640116" cy="408679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5980373"/>
            <a:ext cx="1066800" cy="878774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40 / 40</a:t>
            </a:r>
            <a:endParaRPr lang="zh-TW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025248" y="0"/>
            <a:ext cx="3166753" cy="6859147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5434265E-9432-D812-8A00-2DD920C800E9}"/>
              </a:ext>
            </a:extLst>
          </p:cNvPr>
          <p:cNvGrpSpPr/>
          <p:nvPr/>
        </p:nvGrpSpPr>
        <p:grpSpPr>
          <a:xfrm>
            <a:off x="10453578" y="6099421"/>
            <a:ext cx="1637271" cy="683800"/>
            <a:chOff x="10453578" y="6099421"/>
            <a:chExt cx="1637271" cy="683800"/>
          </a:xfrm>
        </p:grpSpPr>
        <p:sp>
          <p:nvSpPr>
            <p:cNvPr id="7" name="文本框 5">
              <a:extLst>
                <a:ext uri="{FF2B5EF4-FFF2-40B4-BE49-F238E27FC236}">
                  <a16:creationId xmlns:a16="http://schemas.microsoft.com/office/drawing/2014/main" id="{D7E591B4-AD76-4493-9F75-CDE9E4DEFD0C}"/>
                </a:ext>
              </a:extLst>
            </p:cNvPr>
            <p:cNvSpPr txBox="1"/>
            <p:nvPr/>
          </p:nvSpPr>
          <p:spPr>
            <a:xfrm>
              <a:off x="10453578" y="6256729"/>
              <a:ext cx="979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8" name="图片 7" descr="图片包含 图标&#10;&#10;描述已自动生成">
              <a:extLst>
                <a:ext uri="{FF2B5EF4-FFF2-40B4-BE49-F238E27FC236}">
                  <a16:creationId xmlns:a16="http://schemas.microsoft.com/office/drawing/2014/main" id="{F49B67E7-2C3D-D5EE-F6B8-A3A2342F8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049" y="6099421"/>
              <a:ext cx="683800" cy="683800"/>
            </a:xfrm>
            <a:prstGeom prst="rect">
              <a:avLst/>
            </a:prstGeom>
          </p:spPr>
        </p:pic>
      </p:grpSp>
      <p:pic>
        <p:nvPicPr>
          <p:cNvPr id="1028" name="Picture 4" descr="WeChat Logo PNG Vector (EPS) Free Download">
            <a:extLst>
              <a:ext uri="{FF2B5EF4-FFF2-40B4-BE49-F238E27FC236}">
                <a16:creationId xmlns:a16="http://schemas.microsoft.com/office/drawing/2014/main" id="{4EDDFE1D-3787-94F2-3918-2859F3300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077" y="2194453"/>
            <a:ext cx="2469093" cy="246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ED16214F-2F41-264A-182C-74DECF22B245}"/>
              </a:ext>
            </a:extLst>
          </p:cNvPr>
          <p:cNvSpPr txBox="1"/>
          <p:nvPr/>
        </p:nvSpPr>
        <p:spPr>
          <a:xfrm>
            <a:off x="-1" y="954364"/>
            <a:ext cx="1855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结果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014A269-7480-3DF9-7315-0FD0023316DC}"/>
              </a:ext>
            </a:extLst>
          </p:cNvPr>
          <p:cNvSpPr txBox="1"/>
          <p:nvPr/>
        </p:nvSpPr>
        <p:spPr>
          <a:xfrm>
            <a:off x="1066800" y="6468827"/>
            <a:ext cx="6163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1800" b="1" kern="100" dirty="0">
                <a:solidFill>
                  <a:srgbClr val="3BAA33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Hair, J.F. (2009). Multivariate data analysis. </a:t>
            </a:r>
            <a:endParaRPr lang="zh-CN" altLang="zh-CN" sz="1800" b="1" kern="100" dirty="0">
              <a:solidFill>
                <a:srgbClr val="3BAA33"/>
              </a:solidFill>
              <a:effectLst/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8BA0965-940D-B0DA-C20A-9AC2F74CB997}"/>
              </a:ext>
            </a:extLst>
          </p:cNvPr>
          <p:cNvSpPr/>
          <p:nvPr/>
        </p:nvSpPr>
        <p:spPr>
          <a:xfrm>
            <a:off x="-1" y="0"/>
            <a:ext cx="4521897" cy="878774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预实验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：量表信效度检验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34140B8-0936-3E4C-D917-E9F5CD952571}"/>
              </a:ext>
            </a:extLst>
          </p:cNvPr>
          <p:cNvSpPr txBox="1"/>
          <p:nvPr/>
        </p:nvSpPr>
        <p:spPr>
          <a:xfrm>
            <a:off x="4521896" y="204507"/>
            <a:ext cx="4503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BAA33"/>
                </a:solidFill>
              </a:rPr>
              <a:t>验证性因素分析</a:t>
            </a:r>
            <a:r>
              <a:rPr lang="en-US" altLang="zh-CN" sz="2400" b="1" dirty="0">
                <a:solidFill>
                  <a:srgbClr val="3BAA33"/>
                </a:solidFill>
              </a:rPr>
              <a:t> &amp; </a:t>
            </a:r>
            <a:r>
              <a:rPr lang="zh-CN" altLang="en-US" sz="2400" b="1" dirty="0">
                <a:solidFill>
                  <a:srgbClr val="3BAA33"/>
                </a:solidFill>
              </a:rPr>
              <a:t>收敛效度</a:t>
            </a:r>
          </a:p>
        </p:txBody>
      </p:sp>
      <p:pic>
        <p:nvPicPr>
          <p:cNvPr id="18" name="Picture 8" descr="Correct Incorrect Images – Browse 14,162 Stock Photos, Vectors, and Video |  Adobe Stock">
            <a:extLst>
              <a:ext uri="{FF2B5EF4-FFF2-40B4-BE49-F238E27FC236}">
                <a16:creationId xmlns:a16="http://schemas.microsoft.com/office/drawing/2014/main" id="{9B911E49-2752-C263-001F-D60C3ABDF9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6" t="13997" r="50000" b="18800"/>
          <a:stretch/>
        </p:blipFill>
        <p:spPr bwMode="auto">
          <a:xfrm>
            <a:off x="8183327" y="6044483"/>
            <a:ext cx="693756" cy="73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6128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5980373"/>
            <a:ext cx="1066800" cy="878774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40 / 40</a:t>
            </a:r>
            <a:endParaRPr lang="zh-TW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025248" y="0"/>
            <a:ext cx="3166753" cy="6859147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5434265E-9432-D812-8A00-2DD920C800E9}"/>
              </a:ext>
            </a:extLst>
          </p:cNvPr>
          <p:cNvGrpSpPr/>
          <p:nvPr/>
        </p:nvGrpSpPr>
        <p:grpSpPr>
          <a:xfrm>
            <a:off x="10453578" y="6099421"/>
            <a:ext cx="1637271" cy="683800"/>
            <a:chOff x="10453578" y="6099421"/>
            <a:chExt cx="1637271" cy="683800"/>
          </a:xfrm>
        </p:grpSpPr>
        <p:sp>
          <p:nvSpPr>
            <p:cNvPr id="7" name="文本框 5">
              <a:extLst>
                <a:ext uri="{FF2B5EF4-FFF2-40B4-BE49-F238E27FC236}">
                  <a16:creationId xmlns:a16="http://schemas.microsoft.com/office/drawing/2014/main" id="{D7E591B4-AD76-4493-9F75-CDE9E4DEFD0C}"/>
                </a:ext>
              </a:extLst>
            </p:cNvPr>
            <p:cNvSpPr txBox="1"/>
            <p:nvPr/>
          </p:nvSpPr>
          <p:spPr>
            <a:xfrm>
              <a:off x="10453578" y="6256729"/>
              <a:ext cx="979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8" name="图片 7" descr="图片包含 图标&#10;&#10;描述已自动生成">
              <a:extLst>
                <a:ext uri="{FF2B5EF4-FFF2-40B4-BE49-F238E27FC236}">
                  <a16:creationId xmlns:a16="http://schemas.microsoft.com/office/drawing/2014/main" id="{F49B67E7-2C3D-D5EE-F6B8-A3A2342F8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049" y="6099421"/>
              <a:ext cx="683800" cy="683800"/>
            </a:xfrm>
            <a:prstGeom prst="rect">
              <a:avLst/>
            </a:prstGeom>
          </p:spPr>
        </p:pic>
      </p:grpSp>
      <p:pic>
        <p:nvPicPr>
          <p:cNvPr id="1028" name="Picture 4" descr="WeChat Logo PNG Vector (EPS) Free Download">
            <a:extLst>
              <a:ext uri="{FF2B5EF4-FFF2-40B4-BE49-F238E27FC236}">
                <a16:creationId xmlns:a16="http://schemas.microsoft.com/office/drawing/2014/main" id="{4EDDFE1D-3787-94F2-3918-2859F3300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077" y="2194453"/>
            <a:ext cx="2469093" cy="246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ED16214F-2F41-264A-182C-74DECF22B245}"/>
              </a:ext>
            </a:extLst>
          </p:cNvPr>
          <p:cNvSpPr txBox="1"/>
          <p:nvPr/>
        </p:nvSpPr>
        <p:spPr>
          <a:xfrm>
            <a:off x="-1" y="954364"/>
            <a:ext cx="1855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结果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014A269-7480-3DF9-7315-0FD0023316DC}"/>
              </a:ext>
            </a:extLst>
          </p:cNvPr>
          <p:cNvSpPr txBox="1"/>
          <p:nvPr/>
        </p:nvSpPr>
        <p:spPr>
          <a:xfrm>
            <a:off x="1066800" y="6468827"/>
            <a:ext cx="6163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1800" b="1" kern="100" dirty="0">
                <a:solidFill>
                  <a:srgbClr val="3BAA33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Hair, J.F. (2009). Multivariate data analysis. </a:t>
            </a:r>
            <a:endParaRPr lang="zh-CN" altLang="zh-CN" sz="1800" b="1" kern="100" dirty="0">
              <a:solidFill>
                <a:srgbClr val="3BAA33"/>
              </a:solidFill>
              <a:effectLst/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17D0D75-50A1-82AB-FDE7-844B03E2A8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785" y="1975263"/>
            <a:ext cx="8040222" cy="318179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0976488-ACB7-237E-8923-90816904266B}"/>
              </a:ext>
            </a:extLst>
          </p:cNvPr>
          <p:cNvSpPr/>
          <p:nvPr/>
        </p:nvSpPr>
        <p:spPr>
          <a:xfrm>
            <a:off x="-1" y="0"/>
            <a:ext cx="4521897" cy="878774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预实验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：量表信效度检验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B4A87BA-5205-47F3-96A1-5F7BAC43E2AE}"/>
              </a:ext>
            </a:extLst>
          </p:cNvPr>
          <p:cNvSpPr txBox="1"/>
          <p:nvPr/>
        </p:nvSpPr>
        <p:spPr>
          <a:xfrm>
            <a:off x="4521896" y="204507"/>
            <a:ext cx="4503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3BAA33"/>
                </a:solidFill>
              </a:rPr>
              <a:t>区别效度</a:t>
            </a:r>
          </a:p>
        </p:txBody>
      </p:sp>
      <p:pic>
        <p:nvPicPr>
          <p:cNvPr id="17" name="Picture 8" descr="Correct Incorrect Images – Browse 14,162 Stock Photos, Vectors, and Video |  Adobe Stock">
            <a:extLst>
              <a:ext uri="{FF2B5EF4-FFF2-40B4-BE49-F238E27FC236}">
                <a16:creationId xmlns:a16="http://schemas.microsoft.com/office/drawing/2014/main" id="{80295AB0-AD89-22CA-E8CF-828641554D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15" t="19333" r="7629" b="18800"/>
          <a:stretch/>
        </p:blipFill>
        <p:spPr bwMode="auto">
          <a:xfrm>
            <a:off x="8183327" y="6099421"/>
            <a:ext cx="669062" cy="68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4604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5980373"/>
            <a:ext cx="1066800" cy="878774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40 / 40</a:t>
            </a:r>
            <a:endParaRPr lang="zh-TW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025248" y="0"/>
            <a:ext cx="3166753" cy="6859147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5434265E-9432-D812-8A00-2DD920C800E9}"/>
              </a:ext>
            </a:extLst>
          </p:cNvPr>
          <p:cNvGrpSpPr/>
          <p:nvPr/>
        </p:nvGrpSpPr>
        <p:grpSpPr>
          <a:xfrm>
            <a:off x="10453578" y="6099421"/>
            <a:ext cx="1637271" cy="683800"/>
            <a:chOff x="10453578" y="6099421"/>
            <a:chExt cx="1637271" cy="683800"/>
          </a:xfrm>
        </p:grpSpPr>
        <p:sp>
          <p:nvSpPr>
            <p:cNvPr id="7" name="文本框 5">
              <a:extLst>
                <a:ext uri="{FF2B5EF4-FFF2-40B4-BE49-F238E27FC236}">
                  <a16:creationId xmlns:a16="http://schemas.microsoft.com/office/drawing/2014/main" id="{D7E591B4-AD76-4493-9F75-CDE9E4DEFD0C}"/>
                </a:ext>
              </a:extLst>
            </p:cNvPr>
            <p:cNvSpPr txBox="1"/>
            <p:nvPr/>
          </p:nvSpPr>
          <p:spPr>
            <a:xfrm>
              <a:off x="10453578" y="6256729"/>
              <a:ext cx="979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8" name="图片 7" descr="图片包含 图标&#10;&#10;描述已自动生成">
              <a:extLst>
                <a:ext uri="{FF2B5EF4-FFF2-40B4-BE49-F238E27FC236}">
                  <a16:creationId xmlns:a16="http://schemas.microsoft.com/office/drawing/2014/main" id="{F49B67E7-2C3D-D5EE-F6B8-A3A2342F8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049" y="6099421"/>
              <a:ext cx="683800" cy="683800"/>
            </a:xfrm>
            <a:prstGeom prst="rect">
              <a:avLst/>
            </a:prstGeom>
          </p:spPr>
        </p:pic>
      </p:grpSp>
      <p:pic>
        <p:nvPicPr>
          <p:cNvPr id="1028" name="Picture 4" descr="WeChat Logo PNG Vector (EPS) Free Download">
            <a:extLst>
              <a:ext uri="{FF2B5EF4-FFF2-40B4-BE49-F238E27FC236}">
                <a16:creationId xmlns:a16="http://schemas.microsoft.com/office/drawing/2014/main" id="{4EDDFE1D-3787-94F2-3918-2859F3300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077" y="2194453"/>
            <a:ext cx="2469093" cy="246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ED16214F-2F41-264A-182C-74DECF22B245}"/>
              </a:ext>
            </a:extLst>
          </p:cNvPr>
          <p:cNvSpPr txBox="1"/>
          <p:nvPr/>
        </p:nvSpPr>
        <p:spPr>
          <a:xfrm>
            <a:off x="-1" y="954364"/>
            <a:ext cx="1855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修改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2D4278E-7DB8-FA16-6D40-46401F19EC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6485" y="1345145"/>
            <a:ext cx="6298451" cy="5372356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BB6E0CA6-8E73-F13E-DA18-143A89422417}"/>
              </a:ext>
            </a:extLst>
          </p:cNvPr>
          <p:cNvSpPr/>
          <p:nvPr/>
        </p:nvSpPr>
        <p:spPr>
          <a:xfrm>
            <a:off x="-1" y="0"/>
            <a:ext cx="4521897" cy="878774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预实验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：量表信效度检验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88CB37E-0521-698A-0998-24AE021C2150}"/>
              </a:ext>
            </a:extLst>
          </p:cNvPr>
          <p:cNvSpPr txBox="1"/>
          <p:nvPr/>
        </p:nvSpPr>
        <p:spPr>
          <a:xfrm>
            <a:off x="4521896" y="204507"/>
            <a:ext cx="4503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3BAA33"/>
                </a:solidFill>
              </a:rPr>
              <a:t>修订量表</a:t>
            </a:r>
          </a:p>
        </p:txBody>
      </p:sp>
    </p:spTree>
    <p:extLst>
      <p:ext uri="{BB962C8B-B14F-4D97-AF65-F5344CB8AC3E}">
        <p14:creationId xmlns:p14="http://schemas.microsoft.com/office/powerpoint/2010/main" val="12819840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1" y="0"/>
            <a:ext cx="4521897" cy="878774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目前进度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5980373"/>
            <a:ext cx="1066800" cy="878774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40 / 40</a:t>
            </a:r>
            <a:endParaRPr lang="zh-TW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025248" y="0"/>
            <a:ext cx="3166753" cy="6859147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E1DDC5F-DD65-C0A7-FFF1-9FF885F5E0CB}"/>
              </a:ext>
            </a:extLst>
          </p:cNvPr>
          <p:cNvSpPr txBox="1"/>
          <p:nvPr/>
        </p:nvSpPr>
        <p:spPr>
          <a:xfrm>
            <a:off x="1258874" y="2715883"/>
            <a:ext cx="6668974" cy="1762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>
              <a:spcBef>
                <a:spcPts val="12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zh-CN" altLang="en-US" sz="4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预实验</a:t>
            </a:r>
            <a:r>
              <a:rPr lang="en-US" altLang="zh-CN" sz="4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4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4800" b="1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r">
              <a:spcBef>
                <a:spcPts val="1200"/>
              </a:spcBef>
              <a:spcAft>
                <a:spcPts val="300"/>
              </a:spcAft>
            </a:pPr>
            <a:r>
              <a:rPr lang="en-US" altLang="zh-CN" sz="4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4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sz="4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量表修订</a:t>
            </a:r>
            <a:endParaRPr lang="zh-CN" altLang="en-US" sz="48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5434265E-9432-D812-8A00-2DD920C800E9}"/>
              </a:ext>
            </a:extLst>
          </p:cNvPr>
          <p:cNvGrpSpPr/>
          <p:nvPr/>
        </p:nvGrpSpPr>
        <p:grpSpPr>
          <a:xfrm>
            <a:off x="10453578" y="6099421"/>
            <a:ext cx="1637271" cy="683800"/>
            <a:chOff x="10453578" y="6099421"/>
            <a:chExt cx="1637271" cy="683800"/>
          </a:xfrm>
        </p:grpSpPr>
        <p:sp>
          <p:nvSpPr>
            <p:cNvPr id="7" name="文本框 5">
              <a:extLst>
                <a:ext uri="{FF2B5EF4-FFF2-40B4-BE49-F238E27FC236}">
                  <a16:creationId xmlns:a16="http://schemas.microsoft.com/office/drawing/2014/main" id="{D7E591B4-AD76-4493-9F75-CDE9E4DEFD0C}"/>
                </a:ext>
              </a:extLst>
            </p:cNvPr>
            <p:cNvSpPr txBox="1"/>
            <p:nvPr/>
          </p:nvSpPr>
          <p:spPr>
            <a:xfrm>
              <a:off x="10453578" y="6256729"/>
              <a:ext cx="979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8" name="图片 7" descr="图片包含 图标&#10;&#10;描述已自动生成">
              <a:extLst>
                <a:ext uri="{FF2B5EF4-FFF2-40B4-BE49-F238E27FC236}">
                  <a16:creationId xmlns:a16="http://schemas.microsoft.com/office/drawing/2014/main" id="{F49B67E7-2C3D-D5EE-F6B8-A3A2342F8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049" y="6099421"/>
              <a:ext cx="683800" cy="683800"/>
            </a:xfrm>
            <a:prstGeom prst="rect">
              <a:avLst/>
            </a:prstGeom>
          </p:spPr>
        </p:pic>
      </p:grpSp>
      <p:pic>
        <p:nvPicPr>
          <p:cNvPr id="1028" name="Picture 4" descr="WeChat Logo PNG Vector (EPS) Free Download">
            <a:extLst>
              <a:ext uri="{FF2B5EF4-FFF2-40B4-BE49-F238E27FC236}">
                <a16:creationId xmlns:a16="http://schemas.microsoft.com/office/drawing/2014/main" id="{4EDDFE1D-3787-94F2-3918-2859F3300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077" y="2194453"/>
            <a:ext cx="2469093" cy="246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768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1" y="0"/>
            <a:ext cx="4521897" cy="878774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ello ~</a:t>
            </a:r>
            <a:endParaRPr lang="zh-TW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5980373"/>
            <a:ext cx="1066800" cy="878774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40 / 40</a:t>
            </a:r>
            <a:endParaRPr lang="zh-TW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025248" y="0"/>
            <a:ext cx="3166753" cy="6859147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E1DDC5F-DD65-C0A7-FFF1-9FF885F5E0CB}"/>
              </a:ext>
            </a:extLst>
          </p:cNvPr>
          <p:cNvSpPr txBox="1"/>
          <p:nvPr/>
        </p:nvSpPr>
        <p:spPr>
          <a:xfrm>
            <a:off x="1386890" y="2967908"/>
            <a:ext cx="47091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>
              <a:spcBef>
                <a:spcPts val="12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zh-CN" altLang="en-US" sz="5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模型回顾</a:t>
            </a:r>
            <a:endParaRPr lang="en-US" altLang="zh-CN" sz="5400" b="1" kern="100" dirty="0">
              <a:latin typeface="Calibri Light" panose="020F03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5434265E-9432-D812-8A00-2DD920C800E9}"/>
              </a:ext>
            </a:extLst>
          </p:cNvPr>
          <p:cNvGrpSpPr/>
          <p:nvPr/>
        </p:nvGrpSpPr>
        <p:grpSpPr>
          <a:xfrm>
            <a:off x="10453578" y="6099421"/>
            <a:ext cx="1637271" cy="683800"/>
            <a:chOff x="10453578" y="6099421"/>
            <a:chExt cx="1637271" cy="683800"/>
          </a:xfrm>
        </p:grpSpPr>
        <p:sp>
          <p:nvSpPr>
            <p:cNvPr id="7" name="文本框 5">
              <a:extLst>
                <a:ext uri="{FF2B5EF4-FFF2-40B4-BE49-F238E27FC236}">
                  <a16:creationId xmlns:a16="http://schemas.microsoft.com/office/drawing/2014/main" id="{D7E591B4-AD76-4493-9F75-CDE9E4DEFD0C}"/>
                </a:ext>
              </a:extLst>
            </p:cNvPr>
            <p:cNvSpPr txBox="1"/>
            <p:nvPr/>
          </p:nvSpPr>
          <p:spPr>
            <a:xfrm>
              <a:off x="10453578" y="6256729"/>
              <a:ext cx="979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8" name="图片 7" descr="图片包含 图标&#10;&#10;描述已自动生成">
              <a:extLst>
                <a:ext uri="{FF2B5EF4-FFF2-40B4-BE49-F238E27FC236}">
                  <a16:creationId xmlns:a16="http://schemas.microsoft.com/office/drawing/2014/main" id="{F49B67E7-2C3D-D5EE-F6B8-A3A2342F8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049" y="6099421"/>
              <a:ext cx="683800" cy="683800"/>
            </a:xfrm>
            <a:prstGeom prst="rect">
              <a:avLst/>
            </a:prstGeom>
          </p:spPr>
        </p:pic>
      </p:grpSp>
      <p:pic>
        <p:nvPicPr>
          <p:cNvPr id="1028" name="Picture 4" descr="WeChat Logo PNG Vector (EPS) Free Download">
            <a:extLst>
              <a:ext uri="{FF2B5EF4-FFF2-40B4-BE49-F238E27FC236}">
                <a16:creationId xmlns:a16="http://schemas.microsoft.com/office/drawing/2014/main" id="{4EDDFE1D-3787-94F2-3918-2859F3300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077" y="2194453"/>
            <a:ext cx="2469093" cy="246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2542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1" y="0"/>
            <a:ext cx="4521897" cy="878774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预实验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：量表修订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5980373"/>
            <a:ext cx="1066800" cy="878774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40 / 40</a:t>
            </a:r>
            <a:endParaRPr lang="zh-TW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025248" y="0"/>
            <a:ext cx="3166753" cy="6859147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5434265E-9432-D812-8A00-2DD920C800E9}"/>
              </a:ext>
            </a:extLst>
          </p:cNvPr>
          <p:cNvGrpSpPr/>
          <p:nvPr/>
        </p:nvGrpSpPr>
        <p:grpSpPr>
          <a:xfrm>
            <a:off x="10453578" y="6099421"/>
            <a:ext cx="1637271" cy="683800"/>
            <a:chOff x="10453578" y="6099421"/>
            <a:chExt cx="1637271" cy="683800"/>
          </a:xfrm>
        </p:grpSpPr>
        <p:sp>
          <p:nvSpPr>
            <p:cNvPr id="7" name="文本框 5">
              <a:extLst>
                <a:ext uri="{FF2B5EF4-FFF2-40B4-BE49-F238E27FC236}">
                  <a16:creationId xmlns:a16="http://schemas.microsoft.com/office/drawing/2014/main" id="{D7E591B4-AD76-4493-9F75-CDE9E4DEFD0C}"/>
                </a:ext>
              </a:extLst>
            </p:cNvPr>
            <p:cNvSpPr txBox="1"/>
            <p:nvPr/>
          </p:nvSpPr>
          <p:spPr>
            <a:xfrm>
              <a:off x="10453578" y="6256729"/>
              <a:ext cx="979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8" name="图片 7" descr="图片包含 图标&#10;&#10;描述已自动生成">
              <a:extLst>
                <a:ext uri="{FF2B5EF4-FFF2-40B4-BE49-F238E27FC236}">
                  <a16:creationId xmlns:a16="http://schemas.microsoft.com/office/drawing/2014/main" id="{F49B67E7-2C3D-D5EE-F6B8-A3A2342F8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049" y="6099421"/>
              <a:ext cx="683800" cy="683800"/>
            </a:xfrm>
            <a:prstGeom prst="rect">
              <a:avLst/>
            </a:prstGeom>
          </p:spPr>
        </p:pic>
      </p:grpSp>
      <p:pic>
        <p:nvPicPr>
          <p:cNvPr id="1028" name="Picture 4" descr="WeChat Logo PNG Vector (EPS) Free Download">
            <a:extLst>
              <a:ext uri="{FF2B5EF4-FFF2-40B4-BE49-F238E27FC236}">
                <a16:creationId xmlns:a16="http://schemas.microsoft.com/office/drawing/2014/main" id="{4EDDFE1D-3787-94F2-3918-2859F3300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077" y="2194453"/>
            <a:ext cx="2469093" cy="246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ED16214F-2F41-264A-182C-74DECF22B245}"/>
              </a:ext>
            </a:extLst>
          </p:cNvPr>
          <p:cNvSpPr txBox="1"/>
          <p:nvPr/>
        </p:nvSpPr>
        <p:spPr>
          <a:xfrm>
            <a:off x="192088" y="985635"/>
            <a:ext cx="1855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被试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827D713-59C1-DEC9-180B-86C5350ABC16}"/>
              </a:ext>
            </a:extLst>
          </p:cNvPr>
          <p:cNvSpPr txBox="1"/>
          <p:nvPr/>
        </p:nvSpPr>
        <p:spPr>
          <a:xfrm>
            <a:off x="192088" y="1825121"/>
            <a:ext cx="7816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221</a:t>
            </a:r>
            <a:r>
              <a:rPr lang="zh-CN" altLang="en-US" dirty="0"/>
              <a:t>名被试（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31.10, SD = 7.55,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女性</a:t>
            </a:r>
            <a:r>
              <a:rPr lang="zh-CN" altLang="zh-CN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1800" dirty="0">
                <a:effectLst/>
                <a:ea typeface="Times New Roman" panose="02020603050405020304" pitchFamily="18" charset="0"/>
              </a:rPr>
              <a:t>= 134 </a:t>
            </a:r>
            <a:r>
              <a:rPr lang="zh-CN" altLang="en-US" sz="1800" dirty="0">
                <a:effectLst/>
                <a:ea typeface="Times New Roman" panose="02020603050405020304" pitchFamily="18" charset="0"/>
              </a:rPr>
              <a:t>）</a:t>
            </a:r>
            <a:endParaRPr lang="zh-CN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1E1530C-FCFE-59EC-480C-23D6445F5D0B}"/>
              </a:ext>
            </a:extLst>
          </p:cNvPr>
          <p:cNvSpPr txBox="1"/>
          <p:nvPr/>
        </p:nvSpPr>
        <p:spPr>
          <a:xfrm>
            <a:off x="192087" y="3815284"/>
            <a:ext cx="84843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对被试施测预实验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中经我们修订的三个量表，包含，社会比较倾向量表，相对剥夺感量表，感知到的优越感量表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此外，还测量了人口统计学变量，性别，年龄，受教育程度和婚姻状况</a:t>
            </a:r>
            <a:endParaRPr lang="zh-CN" altLang="zh-CN" sz="1800" kern="1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C0E6327-1F00-A61B-EBEC-B0F5EBF4B9AA}"/>
              </a:ext>
            </a:extLst>
          </p:cNvPr>
          <p:cNvSpPr txBox="1"/>
          <p:nvPr/>
        </p:nvSpPr>
        <p:spPr>
          <a:xfrm>
            <a:off x="192088" y="2827857"/>
            <a:ext cx="1855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过程</a:t>
            </a:r>
          </a:p>
        </p:txBody>
      </p:sp>
    </p:spTree>
    <p:extLst>
      <p:ext uri="{BB962C8B-B14F-4D97-AF65-F5344CB8AC3E}">
        <p14:creationId xmlns:p14="http://schemas.microsoft.com/office/powerpoint/2010/main" val="14561819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:a16="http://schemas.microsoft.com/office/drawing/2014/main" id="{43F0F5FC-491A-2C6C-EBB6-2A28FE311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391" y="1405715"/>
            <a:ext cx="6697010" cy="348663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5980373"/>
            <a:ext cx="1066800" cy="878774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40 / 40</a:t>
            </a:r>
            <a:endParaRPr lang="zh-TW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025248" y="0"/>
            <a:ext cx="3166753" cy="6859147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5434265E-9432-D812-8A00-2DD920C800E9}"/>
              </a:ext>
            </a:extLst>
          </p:cNvPr>
          <p:cNvGrpSpPr/>
          <p:nvPr/>
        </p:nvGrpSpPr>
        <p:grpSpPr>
          <a:xfrm>
            <a:off x="10453578" y="6099421"/>
            <a:ext cx="1637271" cy="683800"/>
            <a:chOff x="10453578" y="6099421"/>
            <a:chExt cx="1637271" cy="683800"/>
          </a:xfrm>
        </p:grpSpPr>
        <p:sp>
          <p:nvSpPr>
            <p:cNvPr id="7" name="文本框 5">
              <a:extLst>
                <a:ext uri="{FF2B5EF4-FFF2-40B4-BE49-F238E27FC236}">
                  <a16:creationId xmlns:a16="http://schemas.microsoft.com/office/drawing/2014/main" id="{D7E591B4-AD76-4493-9F75-CDE9E4DEFD0C}"/>
                </a:ext>
              </a:extLst>
            </p:cNvPr>
            <p:cNvSpPr txBox="1"/>
            <p:nvPr/>
          </p:nvSpPr>
          <p:spPr>
            <a:xfrm>
              <a:off x="10453578" y="6256729"/>
              <a:ext cx="979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8" name="图片 7" descr="图片包含 图标&#10;&#10;描述已自动生成">
              <a:extLst>
                <a:ext uri="{FF2B5EF4-FFF2-40B4-BE49-F238E27FC236}">
                  <a16:creationId xmlns:a16="http://schemas.microsoft.com/office/drawing/2014/main" id="{F49B67E7-2C3D-D5EE-F6B8-A3A2342F8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049" y="6099421"/>
              <a:ext cx="683800" cy="683800"/>
            </a:xfrm>
            <a:prstGeom prst="rect">
              <a:avLst/>
            </a:prstGeom>
          </p:spPr>
        </p:pic>
      </p:grpSp>
      <p:pic>
        <p:nvPicPr>
          <p:cNvPr id="1028" name="Picture 4" descr="WeChat Logo PNG Vector (EPS) Free Download">
            <a:extLst>
              <a:ext uri="{FF2B5EF4-FFF2-40B4-BE49-F238E27FC236}">
                <a16:creationId xmlns:a16="http://schemas.microsoft.com/office/drawing/2014/main" id="{4EDDFE1D-3787-94F2-3918-2859F3300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077" y="2194453"/>
            <a:ext cx="2469093" cy="246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ED16214F-2F41-264A-182C-74DECF22B245}"/>
              </a:ext>
            </a:extLst>
          </p:cNvPr>
          <p:cNvSpPr txBox="1"/>
          <p:nvPr/>
        </p:nvSpPr>
        <p:spPr>
          <a:xfrm>
            <a:off x="192088" y="985635"/>
            <a:ext cx="1855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结果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E143440-51AF-5F08-BB6F-F866B03B12DE}"/>
              </a:ext>
            </a:extLst>
          </p:cNvPr>
          <p:cNvSpPr/>
          <p:nvPr/>
        </p:nvSpPr>
        <p:spPr>
          <a:xfrm>
            <a:off x="1380744" y="2138180"/>
            <a:ext cx="6181344" cy="12908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B63D862-3239-830D-587E-D64BF8E4B5B3}"/>
              </a:ext>
            </a:extLst>
          </p:cNvPr>
          <p:cNvSpPr/>
          <p:nvPr/>
        </p:nvSpPr>
        <p:spPr>
          <a:xfrm>
            <a:off x="1380744" y="3510825"/>
            <a:ext cx="6181344" cy="131720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9B250CE-FF93-AE7C-712F-C4323F5B88A5}"/>
              </a:ext>
            </a:extLst>
          </p:cNvPr>
          <p:cNvSpPr/>
          <p:nvPr/>
        </p:nvSpPr>
        <p:spPr>
          <a:xfrm>
            <a:off x="-1" y="0"/>
            <a:ext cx="4521897" cy="878774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预实验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：量表修订</a:t>
            </a:r>
          </a:p>
        </p:txBody>
      </p:sp>
    </p:spTree>
    <p:extLst>
      <p:ext uri="{BB962C8B-B14F-4D97-AF65-F5344CB8AC3E}">
        <p14:creationId xmlns:p14="http://schemas.microsoft.com/office/powerpoint/2010/main" val="114669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5980373"/>
            <a:ext cx="1066800" cy="878774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40 / 40</a:t>
            </a:r>
            <a:endParaRPr lang="zh-TW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025248" y="0"/>
            <a:ext cx="3166753" cy="6859147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5434265E-9432-D812-8A00-2DD920C800E9}"/>
              </a:ext>
            </a:extLst>
          </p:cNvPr>
          <p:cNvGrpSpPr/>
          <p:nvPr/>
        </p:nvGrpSpPr>
        <p:grpSpPr>
          <a:xfrm>
            <a:off x="10453578" y="6099421"/>
            <a:ext cx="1637271" cy="683800"/>
            <a:chOff x="10453578" y="6099421"/>
            <a:chExt cx="1637271" cy="683800"/>
          </a:xfrm>
        </p:grpSpPr>
        <p:sp>
          <p:nvSpPr>
            <p:cNvPr id="7" name="文本框 5">
              <a:extLst>
                <a:ext uri="{FF2B5EF4-FFF2-40B4-BE49-F238E27FC236}">
                  <a16:creationId xmlns:a16="http://schemas.microsoft.com/office/drawing/2014/main" id="{D7E591B4-AD76-4493-9F75-CDE9E4DEFD0C}"/>
                </a:ext>
              </a:extLst>
            </p:cNvPr>
            <p:cNvSpPr txBox="1"/>
            <p:nvPr/>
          </p:nvSpPr>
          <p:spPr>
            <a:xfrm>
              <a:off x="10453578" y="6256729"/>
              <a:ext cx="979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8" name="图片 7" descr="图片包含 图标&#10;&#10;描述已自动生成">
              <a:extLst>
                <a:ext uri="{FF2B5EF4-FFF2-40B4-BE49-F238E27FC236}">
                  <a16:creationId xmlns:a16="http://schemas.microsoft.com/office/drawing/2014/main" id="{F49B67E7-2C3D-D5EE-F6B8-A3A2342F8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049" y="6099421"/>
              <a:ext cx="683800" cy="683800"/>
            </a:xfrm>
            <a:prstGeom prst="rect">
              <a:avLst/>
            </a:prstGeom>
          </p:spPr>
        </p:pic>
      </p:grpSp>
      <p:pic>
        <p:nvPicPr>
          <p:cNvPr id="1028" name="Picture 4" descr="WeChat Logo PNG Vector (EPS) Free Download">
            <a:extLst>
              <a:ext uri="{FF2B5EF4-FFF2-40B4-BE49-F238E27FC236}">
                <a16:creationId xmlns:a16="http://schemas.microsoft.com/office/drawing/2014/main" id="{4EDDFE1D-3787-94F2-3918-2859F3300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077" y="2194453"/>
            <a:ext cx="2469093" cy="246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ED16214F-2F41-264A-182C-74DECF22B245}"/>
              </a:ext>
            </a:extLst>
          </p:cNvPr>
          <p:cNvSpPr txBox="1"/>
          <p:nvPr/>
        </p:nvSpPr>
        <p:spPr>
          <a:xfrm>
            <a:off x="192088" y="985635"/>
            <a:ext cx="1855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结果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3EDC4FC-5886-28AD-3BAB-9FFA674E0966}"/>
              </a:ext>
            </a:extLst>
          </p:cNvPr>
          <p:cNvSpPr/>
          <p:nvPr/>
        </p:nvSpPr>
        <p:spPr>
          <a:xfrm>
            <a:off x="-1" y="0"/>
            <a:ext cx="4521897" cy="878774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预实验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：量表修订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8E79958-6E0B-72E3-57EF-AFEC8268D07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71" y="2083688"/>
            <a:ext cx="8198049" cy="307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184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D0DAD9C-9CCB-170E-DBAF-BBA2991A2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972" y="1106656"/>
            <a:ext cx="7859222" cy="520137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5980373"/>
            <a:ext cx="1066800" cy="878774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40 / 40</a:t>
            </a:r>
            <a:endParaRPr lang="zh-TW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025248" y="0"/>
            <a:ext cx="3166753" cy="6859147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5434265E-9432-D812-8A00-2DD920C800E9}"/>
              </a:ext>
            </a:extLst>
          </p:cNvPr>
          <p:cNvGrpSpPr/>
          <p:nvPr/>
        </p:nvGrpSpPr>
        <p:grpSpPr>
          <a:xfrm>
            <a:off x="10453578" y="6099421"/>
            <a:ext cx="1637271" cy="683800"/>
            <a:chOff x="10453578" y="6099421"/>
            <a:chExt cx="1637271" cy="683800"/>
          </a:xfrm>
        </p:grpSpPr>
        <p:sp>
          <p:nvSpPr>
            <p:cNvPr id="7" name="文本框 5">
              <a:extLst>
                <a:ext uri="{FF2B5EF4-FFF2-40B4-BE49-F238E27FC236}">
                  <a16:creationId xmlns:a16="http://schemas.microsoft.com/office/drawing/2014/main" id="{D7E591B4-AD76-4493-9F75-CDE9E4DEFD0C}"/>
                </a:ext>
              </a:extLst>
            </p:cNvPr>
            <p:cNvSpPr txBox="1"/>
            <p:nvPr/>
          </p:nvSpPr>
          <p:spPr>
            <a:xfrm>
              <a:off x="10453578" y="6256729"/>
              <a:ext cx="979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8" name="图片 7" descr="图片包含 图标&#10;&#10;描述已自动生成">
              <a:extLst>
                <a:ext uri="{FF2B5EF4-FFF2-40B4-BE49-F238E27FC236}">
                  <a16:creationId xmlns:a16="http://schemas.microsoft.com/office/drawing/2014/main" id="{F49B67E7-2C3D-D5EE-F6B8-A3A2342F8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049" y="6099421"/>
              <a:ext cx="683800" cy="683800"/>
            </a:xfrm>
            <a:prstGeom prst="rect">
              <a:avLst/>
            </a:prstGeom>
          </p:spPr>
        </p:pic>
      </p:grpSp>
      <p:pic>
        <p:nvPicPr>
          <p:cNvPr id="1028" name="Picture 4" descr="WeChat Logo PNG Vector (EPS) Free Download">
            <a:extLst>
              <a:ext uri="{FF2B5EF4-FFF2-40B4-BE49-F238E27FC236}">
                <a16:creationId xmlns:a16="http://schemas.microsoft.com/office/drawing/2014/main" id="{4EDDFE1D-3787-94F2-3918-2859F3300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077" y="2194453"/>
            <a:ext cx="2469093" cy="246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ED16214F-2F41-264A-182C-74DECF22B245}"/>
              </a:ext>
            </a:extLst>
          </p:cNvPr>
          <p:cNvSpPr txBox="1"/>
          <p:nvPr/>
        </p:nvSpPr>
        <p:spPr>
          <a:xfrm>
            <a:off x="-1" y="954364"/>
            <a:ext cx="1855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结果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DB049FA-262B-1CE4-D1F2-A09A414CB54E}"/>
              </a:ext>
            </a:extLst>
          </p:cNvPr>
          <p:cNvSpPr txBox="1"/>
          <p:nvPr/>
        </p:nvSpPr>
        <p:spPr>
          <a:xfrm>
            <a:off x="1066800" y="6468827"/>
            <a:ext cx="6163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1800" b="1" kern="100" dirty="0">
                <a:solidFill>
                  <a:srgbClr val="3BAA33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Hair, J.F. (2009). Multivariate data analysis. </a:t>
            </a:r>
            <a:endParaRPr lang="zh-CN" altLang="zh-CN" sz="1800" b="1" kern="100" dirty="0">
              <a:solidFill>
                <a:srgbClr val="3BAA33"/>
              </a:solidFill>
              <a:effectLst/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A8A9CD5-0F22-39D1-E38A-CF3B27881E0F}"/>
              </a:ext>
            </a:extLst>
          </p:cNvPr>
          <p:cNvSpPr/>
          <p:nvPr/>
        </p:nvSpPr>
        <p:spPr>
          <a:xfrm>
            <a:off x="-1" y="0"/>
            <a:ext cx="4521897" cy="878774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预实验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：量表修订</a:t>
            </a:r>
          </a:p>
        </p:txBody>
      </p:sp>
      <p:pic>
        <p:nvPicPr>
          <p:cNvPr id="10" name="Picture 8" descr="Correct Incorrect Images – Browse 14,162 Stock Photos, Vectors, and Video |  Adobe Stock">
            <a:extLst>
              <a:ext uri="{FF2B5EF4-FFF2-40B4-BE49-F238E27FC236}">
                <a16:creationId xmlns:a16="http://schemas.microsoft.com/office/drawing/2014/main" id="{A0B71516-4CC5-AAE6-8A41-7C2A87C316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6" t="13997" r="50000" b="18800"/>
          <a:stretch/>
        </p:blipFill>
        <p:spPr bwMode="auto">
          <a:xfrm>
            <a:off x="8183327" y="6044483"/>
            <a:ext cx="693756" cy="73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BE3B978B-7A1F-8535-441B-B4378AB86A0B}"/>
              </a:ext>
            </a:extLst>
          </p:cNvPr>
          <p:cNvSpPr txBox="1"/>
          <p:nvPr/>
        </p:nvSpPr>
        <p:spPr>
          <a:xfrm>
            <a:off x="6859998" y="4965192"/>
            <a:ext cx="2091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00B0F0"/>
                </a:solidFill>
              </a:rPr>
              <a:t>删除</a:t>
            </a:r>
            <a:r>
              <a:rPr lang="en-US" altLang="zh-CN" sz="1600" b="1" dirty="0">
                <a:solidFill>
                  <a:srgbClr val="00B0F0"/>
                </a:solidFill>
              </a:rPr>
              <a:t>OSC5</a:t>
            </a:r>
            <a:r>
              <a:rPr lang="zh-CN" altLang="en-US" sz="1600" b="1" dirty="0">
                <a:solidFill>
                  <a:srgbClr val="00B0F0"/>
                </a:solidFill>
              </a:rPr>
              <a:t>后</a:t>
            </a:r>
            <a:r>
              <a:rPr lang="en-US" altLang="zh-CN" sz="1600" b="1" dirty="0">
                <a:solidFill>
                  <a:srgbClr val="00B0F0"/>
                </a:solidFill>
              </a:rPr>
              <a:t>AVE</a:t>
            </a:r>
            <a:r>
              <a:rPr lang="zh-CN" altLang="en-US" sz="1600" b="1" dirty="0">
                <a:solidFill>
                  <a:srgbClr val="00B0F0"/>
                </a:solidFill>
              </a:rPr>
              <a:t> </a:t>
            </a:r>
            <a:r>
              <a:rPr lang="en-US" altLang="zh-CN" sz="1600" b="1" dirty="0">
                <a:solidFill>
                  <a:srgbClr val="00B0F0"/>
                </a:solidFill>
              </a:rPr>
              <a:t>=</a:t>
            </a:r>
            <a:r>
              <a:rPr lang="zh-CN" altLang="en-US" sz="1600" b="1" dirty="0">
                <a:solidFill>
                  <a:srgbClr val="00B0F0"/>
                </a:solidFill>
              </a:rPr>
              <a:t> </a:t>
            </a:r>
            <a:r>
              <a:rPr lang="en-US" altLang="zh-CN" sz="1600" b="1" dirty="0">
                <a:solidFill>
                  <a:srgbClr val="00B0F0"/>
                </a:solidFill>
              </a:rPr>
              <a:t>.50</a:t>
            </a:r>
            <a:endParaRPr lang="zh-CN" altLang="en-US" sz="1600" b="1" dirty="0">
              <a:solidFill>
                <a:srgbClr val="00B0F0"/>
              </a:solidFill>
            </a:endParaRPr>
          </a:p>
        </p:txBody>
      </p:sp>
      <p:pic>
        <p:nvPicPr>
          <p:cNvPr id="17" name="Picture 8" descr="Correct Incorrect Images – Browse 14,162 Stock Photos, Vectors, and Video |  Adobe Stock">
            <a:extLst>
              <a:ext uri="{FF2B5EF4-FFF2-40B4-BE49-F238E27FC236}">
                <a16:creationId xmlns:a16="http://schemas.microsoft.com/office/drawing/2014/main" id="{2EC16028-E3C4-C85A-0EE2-024FEA389D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6" t="13997" r="50000" b="18800"/>
          <a:stretch/>
        </p:blipFill>
        <p:spPr bwMode="auto">
          <a:xfrm>
            <a:off x="1413760" y="3968750"/>
            <a:ext cx="231154" cy="24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Correct Incorrect Images – Browse 14,162 Stock Photos, Vectors, and Video |  Adobe Stock">
            <a:extLst>
              <a:ext uri="{FF2B5EF4-FFF2-40B4-BE49-F238E27FC236}">
                <a16:creationId xmlns:a16="http://schemas.microsoft.com/office/drawing/2014/main" id="{8098D8D8-2FEE-7C88-2F33-1E79C49AF6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6" t="13997" r="50000" b="18800"/>
          <a:stretch/>
        </p:blipFill>
        <p:spPr bwMode="auto">
          <a:xfrm>
            <a:off x="1413760" y="5340350"/>
            <a:ext cx="231154" cy="24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Correct Incorrect Images – Browse 14,162 Stock Photos, Vectors, and Video |  Adobe Stock">
            <a:extLst>
              <a:ext uri="{FF2B5EF4-FFF2-40B4-BE49-F238E27FC236}">
                <a16:creationId xmlns:a16="http://schemas.microsoft.com/office/drawing/2014/main" id="{81735F80-3C51-F425-A62B-CEDD72F062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6" t="13997" r="50000" b="18800"/>
          <a:stretch/>
        </p:blipFill>
        <p:spPr bwMode="auto">
          <a:xfrm>
            <a:off x="1413760" y="3294564"/>
            <a:ext cx="231154" cy="24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9649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5980373"/>
            <a:ext cx="1066800" cy="878774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40 / 40</a:t>
            </a:r>
            <a:endParaRPr lang="zh-TW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025248" y="0"/>
            <a:ext cx="3166753" cy="6859147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5434265E-9432-D812-8A00-2DD920C800E9}"/>
              </a:ext>
            </a:extLst>
          </p:cNvPr>
          <p:cNvGrpSpPr/>
          <p:nvPr/>
        </p:nvGrpSpPr>
        <p:grpSpPr>
          <a:xfrm>
            <a:off x="10453578" y="6099421"/>
            <a:ext cx="1637271" cy="683800"/>
            <a:chOff x="10453578" y="6099421"/>
            <a:chExt cx="1637271" cy="683800"/>
          </a:xfrm>
        </p:grpSpPr>
        <p:sp>
          <p:nvSpPr>
            <p:cNvPr id="7" name="文本框 5">
              <a:extLst>
                <a:ext uri="{FF2B5EF4-FFF2-40B4-BE49-F238E27FC236}">
                  <a16:creationId xmlns:a16="http://schemas.microsoft.com/office/drawing/2014/main" id="{D7E591B4-AD76-4493-9F75-CDE9E4DEFD0C}"/>
                </a:ext>
              </a:extLst>
            </p:cNvPr>
            <p:cNvSpPr txBox="1"/>
            <p:nvPr/>
          </p:nvSpPr>
          <p:spPr>
            <a:xfrm>
              <a:off x="10453578" y="6256729"/>
              <a:ext cx="979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8" name="图片 7" descr="图片包含 图标&#10;&#10;描述已自动生成">
              <a:extLst>
                <a:ext uri="{FF2B5EF4-FFF2-40B4-BE49-F238E27FC236}">
                  <a16:creationId xmlns:a16="http://schemas.microsoft.com/office/drawing/2014/main" id="{F49B67E7-2C3D-D5EE-F6B8-A3A2342F8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049" y="6099421"/>
              <a:ext cx="683800" cy="683800"/>
            </a:xfrm>
            <a:prstGeom prst="rect">
              <a:avLst/>
            </a:prstGeom>
          </p:spPr>
        </p:pic>
      </p:grpSp>
      <p:pic>
        <p:nvPicPr>
          <p:cNvPr id="1028" name="Picture 4" descr="WeChat Logo PNG Vector (EPS) Free Download">
            <a:extLst>
              <a:ext uri="{FF2B5EF4-FFF2-40B4-BE49-F238E27FC236}">
                <a16:creationId xmlns:a16="http://schemas.microsoft.com/office/drawing/2014/main" id="{4EDDFE1D-3787-94F2-3918-2859F3300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077" y="2194453"/>
            <a:ext cx="2469093" cy="246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ED16214F-2F41-264A-182C-74DECF22B245}"/>
              </a:ext>
            </a:extLst>
          </p:cNvPr>
          <p:cNvSpPr txBox="1"/>
          <p:nvPr/>
        </p:nvSpPr>
        <p:spPr>
          <a:xfrm>
            <a:off x="-1" y="954364"/>
            <a:ext cx="1855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结果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EA89471-4757-0E4D-380A-BA49EC65244F}"/>
              </a:ext>
            </a:extLst>
          </p:cNvPr>
          <p:cNvSpPr txBox="1"/>
          <p:nvPr/>
        </p:nvSpPr>
        <p:spPr>
          <a:xfrm>
            <a:off x="1066800" y="6468827"/>
            <a:ext cx="6163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1800" b="1" kern="100" dirty="0">
                <a:solidFill>
                  <a:srgbClr val="3BAA33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Hair, J.F. (2009). Multivariate data analysis. </a:t>
            </a:r>
            <a:endParaRPr lang="zh-CN" altLang="zh-CN" sz="1800" b="1" kern="100" dirty="0">
              <a:solidFill>
                <a:srgbClr val="3BAA33"/>
              </a:solidFill>
              <a:effectLst/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E5C24D3-C325-B0E5-53F9-718FED1E13FB}"/>
              </a:ext>
            </a:extLst>
          </p:cNvPr>
          <p:cNvSpPr/>
          <p:nvPr/>
        </p:nvSpPr>
        <p:spPr>
          <a:xfrm>
            <a:off x="-1" y="0"/>
            <a:ext cx="4521897" cy="878774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预实验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：量表修订</a:t>
            </a: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16E1CFC3-E18A-0652-EED2-5E444FB6D6B5}"/>
              </a:ext>
            </a:extLst>
          </p:cNvPr>
          <p:cNvGrpSpPr/>
          <p:nvPr/>
        </p:nvGrpSpPr>
        <p:grpSpPr>
          <a:xfrm>
            <a:off x="611057" y="1562656"/>
            <a:ext cx="7983064" cy="4318808"/>
            <a:chOff x="693353" y="1584828"/>
            <a:chExt cx="7983064" cy="4318808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75555546-1563-1BB5-5DAB-CDF74E80A6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3353" y="2464631"/>
              <a:ext cx="7983064" cy="3439005"/>
            </a:xfrm>
            <a:prstGeom prst="rect">
              <a:avLst/>
            </a:prstGeom>
          </p:spPr>
        </p:pic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904869A9-6DDD-8022-25E8-F70A037336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84758"/>
            <a:stretch/>
          </p:blipFill>
          <p:spPr>
            <a:xfrm>
              <a:off x="755274" y="1584828"/>
              <a:ext cx="7859222" cy="792784"/>
            </a:xfrm>
            <a:prstGeom prst="rect">
              <a:avLst/>
            </a:prstGeom>
          </p:spPr>
        </p:pic>
      </p:grpSp>
      <p:pic>
        <p:nvPicPr>
          <p:cNvPr id="18" name="Picture 8" descr="Correct Incorrect Images – Browse 14,162 Stock Photos, Vectors, and Video |  Adobe Stock">
            <a:extLst>
              <a:ext uri="{FF2B5EF4-FFF2-40B4-BE49-F238E27FC236}">
                <a16:creationId xmlns:a16="http://schemas.microsoft.com/office/drawing/2014/main" id="{577EDA74-14E3-AFFC-54C3-6044B43615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6" t="13997" r="50000" b="18800"/>
          <a:stretch/>
        </p:blipFill>
        <p:spPr bwMode="auto">
          <a:xfrm>
            <a:off x="8183327" y="6044483"/>
            <a:ext cx="693756" cy="73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37A58114-B5FB-916F-C7B6-0CBF2926E284}"/>
              </a:ext>
            </a:extLst>
          </p:cNvPr>
          <p:cNvSpPr txBox="1"/>
          <p:nvPr/>
        </p:nvSpPr>
        <p:spPr>
          <a:xfrm>
            <a:off x="1608930" y="5875206"/>
            <a:ext cx="562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</a:rPr>
              <a:t>POS6 </a:t>
            </a:r>
            <a:r>
              <a:rPr lang="zh-CN" altLang="en-US" b="1" dirty="0">
                <a:solidFill>
                  <a:srgbClr val="00B0F0"/>
                </a:solidFill>
              </a:rPr>
              <a:t>自编题相较于</a:t>
            </a:r>
            <a:r>
              <a:rPr lang="en-US" altLang="zh-CN" b="1" dirty="0">
                <a:solidFill>
                  <a:srgbClr val="00B0F0"/>
                </a:solidFill>
              </a:rPr>
              <a:t>POS4</a:t>
            </a:r>
            <a:r>
              <a:rPr lang="zh-CN" altLang="en-US" b="1" dirty="0">
                <a:solidFill>
                  <a:srgbClr val="00B0F0"/>
                </a:solidFill>
              </a:rPr>
              <a:t>没有显著优势，故舍弃</a:t>
            </a:r>
          </a:p>
        </p:txBody>
      </p:sp>
      <p:pic>
        <p:nvPicPr>
          <p:cNvPr id="20" name="Picture 8" descr="Correct Incorrect Images – Browse 14,162 Stock Photos, Vectors, and Video |  Adobe Stock">
            <a:extLst>
              <a:ext uri="{FF2B5EF4-FFF2-40B4-BE49-F238E27FC236}">
                <a16:creationId xmlns:a16="http://schemas.microsoft.com/office/drawing/2014/main" id="{774C42E2-7C2D-88B8-1D79-1E9C1CCACF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6" t="13997" r="50000" b="18800"/>
          <a:stretch/>
        </p:blipFill>
        <p:spPr bwMode="auto">
          <a:xfrm>
            <a:off x="1377777" y="2791734"/>
            <a:ext cx="231154" cy="24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Correct Incorrect Images – Browse 14,162 Stock Photos, Vectors, and Video |  Adobe Stock">
            <a:extLst>
              <a:ext uri="{FF2B5EF4-FFF2-40B4-BE49-F238E27FC236}">
                <a16:creationId xmlns:a16="http://schemas.microsoft.com/office/drawing/2014/main" id="{DD810C58-C062-B3DE-4706-0D2A841165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6" t="13997" r="50000" b="18800"/>
          <a:stretch/>
        </p:blipFill>
        <p:spPr bwMode="auto">
          <a:xfrm>
            <a:off x="1377777" y="3489730"/>
            <a:ext cx="231154" cy="24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Correct Incorrect Images – Browse 14,162 Stock Photos, Vectors, and Video |  Adobe Stock">
            <a:extLst>
              <a:ext uri="{FF2B5EF4-FFF2-40B4-BE49-F238E27FC236}">
                <a16:creationId xmlns:a16="http://schemas.microsoft.com/office/drawing/2014/main" id="{22A34397-0A51-620A-FEB4-1899FE3CE7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6" t="13997" r="50000" b="18800"/>
          <a:stretch/>
        </p:blipFill>
        <p:spPr bwMode="auto">
          <a:xfrm>
            <a:off x="1377777" y="5542046"/>
            <a:ext cx="231154" cy="24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Correct Incorrect Images – Browse 14,162 Stock Photos, Vectors, and Video |  Adobe Stock">
            <a:extLst>
              <a:ext uri="{FF2B5EF4-FFF2-40B4-BE49-F238E27FC236}">
                <a16:creationId xmlns:a16="http://schemas.microsoft.com/office/drawing/2014/main" id="{CA5AA591-863E-F42F-3337-2C459CE2A7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6" t="13997" r="50000" b="18800"/>
          <a:stretch/>
        </p:blipFill>
        <p:spPr bwMode="auto">
          <a:xfrm>
            <a:off x="1377777" y="5208886"/>
            <a:ext cx="231154" cy="24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Correct Incorrect Images – Browse 14,162 Stock Photos, Vectors, and Video |  Adobe Stock">
            <a:extLst>
              <a:ext uri="{FF2B5EF4-FFF2-40B4-BE49-F238E27FC236}">
                <a16:creationId xmlns:a16="http://schemas.microsoft.com/office/drawing/2014/main" id="{CD3C6E51-74D8-F908-B52B-2B914C9488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6" t="13997" r="50000" b="18800"/>
          <a:stretch/>
        </p:blipFill>
        <p:spPr bwMode="auto">
          <a:xfrm>
            <a:off x="1377777" y="5941894"/>
            <a:ext cx="231154" cy="24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0885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1" y="0"/>
            <a:ext cx="4521897" cy="878774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目前进度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5980373"/>
            <a:ext cx="1066800" cy="878774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40 / 40</a:t>
            </a:r>
            <a:endParaRPr lang="zh-TW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025248" y="0"/>
            <a:ext cx="3166753" cy="6859147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E1DDC5F-DD65-C0A7-FFF1-9FF885F5E0CB}"/>
              </a:ext>
            </a:extLst>
          </p:cNvPr>
          <p:cNvSpPr txBox="1"/>
          <p:nvPr/>
        </p:nvSpPr>
        <p:spPr>
          <a:xfrm>
            <a:off x="1258874" y="2715883"/>
            <a:ext cx="6668974" cy="1762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>
              <a:spcBef>
                <a:spcPts val="12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zh-CN" altLang="en-US" sz="4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预实验</a:t>
            </a:r>
            <a:r>
              <a:rPr lang="en-US" altLang="zh-CN" sz="4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4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4800" b="1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r">
              <a:spcBef>
                <a:spcPts val="1200"/>
              </a:spcBef>
              <a:spcAft>
                <a:spcPts val="300"/>
              </a:spcAft>
            </a:pPr>
            <a:r>
              <a:rPr lang="en-US" altLang="zh-CN" sz="4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4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sz="4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筛选实验材料</a:t>
            </a:r>
            <a:endParaRPr lang="zh-CN" altLang="en-US" sz="48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5434265E-9432-D812-8A00-2DD920C800E9}"/>
              </a:ext>
            </a:extLst>
          </p:cNvPr>
          <p:cNvGrpSpPr/>
          <p:nvPr/>
        </p:nvGrpSpPr>
        <p:grpSpPr>
          <a:xfrm>
            <a:off x="10453578" y="6099421"/>
            <a:ext cx="1637271" cy="683800"/>
            <a:chOff x="10453578" y="6099421"/>
            <a:chExt cx="1637271" cy="683800"/>
          </a:xfrm>
        </p:grpSpPr>
        <p:sp>
          <p:nvSpPr>
            <p:cNvPr id="7" name="文本框 5">
              <a:extLst>
                <a:ext uri="{FF2B5EF4-FFF2-40B4-BE49-F238E27FC236}">
                  <a16:creationId xmlns:a16="http://schemas.microsoft.com/office/drawing/2014/main" id="{D7E591B4-AD76-4493-9F75-CDE9E4DEFD0C}"/>
                </a:ext>
              </a:extLst>
            </p:cNvPr>
            <p:cNvSpPr txBox="1"/>
            <p:nvPr/>
          </p:nvSpPr>
          <p:spPr>
            <a:xfrm>
              <a:off x="10453578" y="6256729"/>
              <a:ext cx="979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8" name="图片 7" descr="图片包含 图标&#10;&#10;描述已自动生成">
              <a:extLst>
                <a:ext uri="{FF2B5EF4-FFF2-40B4-BE49-F238E27FC236}">
                  <a16:creationId xmlns:a16="http://schemas.microsoft.com/office/drawing/2014/main" id="{F49B67E7-2C3D-D5EE-F6B8-A3A2342F8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049" y="6099421"/>
              <a:ext cx="683800" cy="683800"/>
            </a:xfrm>
            <a:prstGeom prst="rect">
              <a:avLst/>
            </a:prstGeom>
          </p:spPr>
        </p:pic>
      </p:grpSp>
      <p:pic>
        <p:nvPicPr>
          <p:cNvPr id="1028" name="Picture 4" descr="WeChat Logo PNG Vector (EPS) Free Download">
            <a:extLst>
              <a:ext uri="{FF2B5EF4-FFF2-40B4-BE49-F238E27FC236}">
                <a16:creationId xmlns:a16="http://schemas.microsoft.com/office/drawing/2014/main" id="{4EDDFE1D-3787-94F2-3918-2859F3300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077" y="2194453"/>
            <a:ext cx="2469093" cy="246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6410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1" y="0"/>
            <a:ext cx="4521897" cy="878774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预实验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：筛选实验材料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5980373"/>
            <a:ext cx="1066800" cy="878774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40 / 40</a:t>
            </a:r>
            <a:endParaRPr lang="zh-TW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025248" y="0"/>
            <a:ext cx="3166753" cy="6859147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5434265E-9432-D812-8A00-2DD920C800E9}"/>
              </a:ext>
            </a:extLst>
          </p:cNvPr>
          <p:cNvGrpSpPr/>
          <p:nvPr/>
        </p:nvGrpSpPr>
        <p:grpSpPr>
          <a:xfrm>
            <a:off x="10453578" y="6099421"/>
            <a:ext cx="1637271" cy="683800"/>
            <a:chOff x="10453578" y="6099421"/>
            <a:chExt cx="1637271" cy="683800"/>
          </a:xfrm>
        </p:grpSpPr>
        <p:sp>
          <p:nvSpPr>
            <p:cNvPr id="7" name="文本框 5">
              <a:extLst>
                <a:ext uri="{FF2B5EF4-FFF2-40B4-BE49-F238E27FC236}">
                  <a16:creationId xmlns:a16="http://schemas.microsoft.com/office/drawing/2014/main" id="{D7E591B4-AD76-4493-9F75-CDE9E4DEFD0C}"/>
                </a:ext>
              </a:extLst>
            </p:cNvPr>
            <p:cNvSpPr txBox="1"/>
            <p:nvPr/>
          </p:nvSpPr>
          <p:spPr>
            <a:xfrm>
              <a:off x="10453578" y="6256729"/>
              <a:ext cx="979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8" name="图片 7" descr="图片包含 图标&#10;&#10;描述已自动生成">
              <a:extLst>
                <a:ext uri="{FF2B5EF4-FFF2-40B4-BE49-F238E27FC236}">
                  <a16:creationId xmlns:a16="http://schemas.microsoft.com/office/drawing/2014/main" id="{F49B67E7-2C3D-D5EE-F6B8-A3A2342F8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049" y="6099421"/>
              <a:ext cx="683800" cy="683800"/>
            </a:xfrm>
            <a:prstGeom prst="rect">
              <a:avLst/>
            </a:prstGeom>
          </p:spPr>
        </p:pic>
      </p:grpSp>
      <p:pic>
        <p:nvPicPr>
          <p:cNvPr id="1028" name="Picture 4" descr="WeChat Logo PNG Vector (EPS) Free Download">
            <a:extLst>
              <a:ext uri="{FF2B5EF4-FFF2-40B4-BE49-F238E27FC236}">
                <a16:creationId xmlns:a16="http://schemas.microsoft.com/office/drawing/2014/main" id="{4EDDFE1D-3787-94F2-3918-2859F3300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077" y="2194453"/>
            <a:ext cx="2469093" cy="246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ED16214F-2F41-264A-182C-74DECF22B245}"/>
              </a:ext>
            </a:extLst>
          </p:cNvPr>
          <p:cNvSpPr txBox="1"/>
          <p:nvPr/>
        </p:nvSpPr>
        <p:spPr>
          <a:xfrm>
            <a:off x="192088" y="985635"/>
            <a:ext cx="1855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被试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827D713-59C1-DEC9-180B-86C5350ABC16}"/>
              </a:ext>
            </a:extLst>
          </p:cNvPr>
          <p:cNvSpPr txBox="1"/>
          <p:nvPr/>
        </p:nvSpPr>
        <p:spPr>
          <a:xfrm>
            <a:off x="192088" y="1825121"/>
            <a:ext cx="7816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58</a:t>
            </a:r>
            <a:r>
              <a:rPr lang="zh-CN" altLang="en-US" dirty="0"/>
              <a:t>名被试（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Age = 31.07, SD = 8.27, Female = 40</a:t>
            </a:r>
            <a:r>
              <a:rPr lang="zh-CN" altLang="en-US" sz="1800" dirty="0">
                <a:effectLst/>
                <a:ea typeface="Times New Roman" panose="02020603050405020304" pitchFamily="18" charset="0"/>
              </a:rPr>
              <a:t>）</a:t>
            </a:r>
            <a:endParaRPr lang="zh-CN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1E1530C-FCFE-59EC-480C-23D6445F5D0B}"/>
              </a:ext>
            </a:extLst>
          </p:cNvPr>
          <p:cNvSpPr txBox="1"/>
          <p:nvPr/>
        </p:nvSpPr>
        <p:spPr>
          <a:xfrm>
            <a:off x="192087" y="3815284"/>
            <a:ext cx="84843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我们收集了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张积极正面的朋友圈截图和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张消极负面的朋友圈截图。</a:t>
            </a:r>
            <a:endParaRPr lang="en-US" altLang="zh-CN" sz="1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让被试评价他（她）看到这个朋友圈截图后</a:t>
            </a:r>
            <a:endParaRPr lang="en-US" altLang="zh-CN" sz="1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评价图中的人的“过的不如我好”还是“过的比我更好”（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点评分，</a:t>
            </a:r>
            <a:r>
              <a:rPr lang="zh-CN" altLang="zh-CN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 = </a:t>
            </a:r>
            <a:r>
              <a: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过的不如我好，</a:t>
            </a:r>
            <a:r>
              <a:rPr lang="zh-CN" altLang="zh-CN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6 = </a:t>
            </a:r>
            <a:r>
              <a: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过的比我更好）</a:t>
            </a:r>
            <a:endParaRPr lang="zh-CN" altLang="zh-CN" sz="1800" kern="1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C0E6327-1F00-A61B-EBEC-B0F5EBF4B9AA}"/>
              </a:ext>
            </a:extLst>
          </p:cNvPr>
          <p:cNvSpPr txBox="1"/>
          <p:nvPr/>
        </p:nvSpPr>
        <p:spPr>
          <a:xfrm>
            <a:off x="192088" y="2827857"/>
            <a:ext cx="1855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过程</a:t>
            </a:r>
          </a:p>
        </p:txBody>
      </p:sp>
    </p:spTree>
    <p:extLst>
      <p:ext uri="{BB962C8B-B14F-4D97-AF65-F5344CB8AC3E}">
        <p14:creationId xmlns:p14="http://schemas.microsoft.com/office/powerpoint/2010/main" val="22744589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5980373"/>
            <a:ext cx="1066800" cy="878774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40 / 40</a:t>
            </a:r>
            <a:endParaRPr lang="zh-TW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025248" y="0"/>
            <a:ext cx="3166753" cy="6859147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5434265E-9432-D812-8A00-2DD920C800E9}"/>
              </a:ext>
            </a:extLst>
          </p:cNvPr>
          <p:cNvGrpSpPr/>
          <p:nvPr/>
        </p:nvGrpSpPr>
        <p:grpSpPr>
          <a:xfrm>
            <a:off x="10453578" y="6099421"/>
            <a:ext cx="1637271" cy="683800"/>
            <a:chOff x="10453578" y="6099421"/>
            <a:chExt cx="1637271" cy="683800"/>
          </a:xfrm>
        </p:grpSpPr>
        <p:sp>
          <p:nvSpPr>
            <p:cNvPr id="7" name="文本框 5">
              <a:extLst>
                <a:ext uri="{FF2B5EF4-FFF2-40B4-BE49-F238E27FC236}">
                  <a16:creationId xmlns:a16="http://schemas.microsoft.com/office/drawing/2014/main" id="{D7E591B4-AD76-4493-9F75-CDE9E4DEFD0C}"/>
                </a:ext>
              </a:extLst>
            </p:cNvPr>
            <p:cNvSpPr txBox="1"/>
            <p:nvPr/>
          </p:nvSpPr>
          <p:spPr>
            <a:xfrm>
              <a:off x="10453578" y="6256729"/>
              <a:ext cx="979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8" name="图片 7" descr="图片包含 图标&#10;&#10;描述已自动生成">
              <a:extLst>
                <a:ext uri="{FF2B5EF4-FFF2-40B4-BE49-F238E27FC236}">
                  <a16:creationId xmlns:a16="http://schemas.microsoft.com/office/drawing/2014/main" id="{F49B67E7-2C3D-D5EE-F6B8-A3A2342F8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049" y="6099421"/>
              <a:ext cx="683800" cy="683800"/>
            </a:xfrm>
            <a:prstGeom prst="rect">
              <a:avLst/>
            </a:prstGeom>
          </p:spPr>
        </p:pic>
      </p:grpSp>
      <p:pic>
        <p:nvPicPr>
          <p:cNvPr id="1028" name="Picture 4" descr="WeChat Logo PNG Vector (EPS) Free Download">
            <a:extLst>
              <a:ext uri="{FF2B5EF4-FFF2-40B4-BE49-F238E27FC236}">
                <a16:creationId xmlns:a16="http://schemas.microsoft.com/office/drawing/2014/main" id="{4EDDFE1D-3787-94F2-3918-2859F3300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077" y="2194453"/>
            <a:ext cx="2469093" cy="246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ED16214F-2F41-264A-182C-74DECF22B245}"/>
              </a:ext>
            </a:extLst>
          </p:cNvPr>
          <p:cNvSpPr txBox="1"/>
          <p:nvPr/>
        </p:nvSpPr>
        <p:spPr>
          <a:xfrm>
            <a:off x="192088" y="985635"/>
            <a:ext cx="1855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结果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9B250CE-FF93-AE7C-712F-C4323F5B88A5}"/>
              </a:ext>
            </a:extLst>
          </p:cNvPr>
          <p:cNvSpPr/>
          <p:nvPr/>
        </p:nvSpPr>
        <p:spPr>
          <a:xfrm>
            <a:off x="-1" y="0"/>
            <a:ext cx="4521897" cy="878774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预实验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：筛选实验材料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F84873C-6155-5F87-8BB8-A556FD46DB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0570" y="1216467"/>
            <a:ext cx="5790386" cy="53527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E143440-51AF-5F08-BB6F-F866B03B12DE}"/>
              </a:ext>
            </a:extLst>
          </p:cNvPr>
          <p:cNvSpPr/>
          <p:nvPr/>
        </p:nvSpPr>
        <p:spPr>
          <a:xfrm>
            <a:off x="1717948" y="1739900"/>
            <a:ext cx="5528672" cy="890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D86262A-701A-5F09-61B9-04F9E6620176}"/>
              </a:ext>
            </a:extLst>
          </p:cNvPr>
          <p:cNvSpPr/>
          <p:nvPr/>
        </p:nvSpPr>
        <p:spPr>
          <a:xfrm>
            <a:off x="1717948" y="2685550"/>
            <a:ext cx="5528672" cy="18674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C536665-E6C3-2934-FF78-C86893833CD8}"/>
              </a:ext>
            </a:extLst>
          </p:cNvPr>
          <p:cNvSpPr/>
          <p:nvPr/>
        </p:nvSpPr>
        <p:spPr>
          <a:xfrm>
            <a:off x="1717948" y="4631191"/>
            <a:ext cx="5528672" cy="18674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65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5980373"/>
            <a:ext cx="1066800" cy="878774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40 / 40</a:t>
            </a:r>
            <a:endParaRPr lang="zh-TW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025248" y="0"/>
            <a:ext cx="3166753" cy="6859147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5434265E-9432-D812-8A00-2DD920C800E9}"/>
              </a:ext>
            </a:extLst>
          </p:cNvPr>
          <p:cNvGrpSpPr/>
          <p:nvPr/>
        </p:nvGrpSpPr>
        <p:grpSpPr>
          <a:xfrm>
            <a:off x="10453578" y="6099421"/>
            <a:ext cx="1637271" cy="683800"/>
            <a:chOff x="10453578" y="6099421"/>
            <a:chExt cx="1637271" cy="683800"/>
          </a:xfrm>
        </p:grpSpPr>
        <p:sp>
          <p:nvSpPr>
            <p:cNvPr id="7" name="文本框 5">
              <a:extLst>
                <a:ext uri="{FF2B5EF4-FFF2-40B4-BE49-F238E27FC236}">
                  <a16:creationId xmlns:a16="http://schemas.microsoft.com/office/drawing/2014/main" id="{D7E591B4-AD76-4493-9F75-CDE9E4DEFD0C}"/>
                </a:ext>
              </a:extLst>
            </p:cNvPr>
            <p:cNvSpPr txBox="1"/>
            <p:nvPr/>
          </p:nvSpPr>
          <p:spPr>
            <a:xfrm>
              <a:off x="10453578" y="6256729"/>
              <a:ext cx="979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8" name="图片 7" descr="图片包含 图标&#10;&#10;描述已自动生成">
              <a:extLst>
                <a:ext uri="{FF2B5EF4-FFF2-40B4-BE49-F238E27FC236}">
                  <a16:creationId xmlns:a16="http://schemas.microsoft.com/office/drawing/2014/main" id="{F49B67E7-2C3D-D5EE-F6B8-A3A2342F8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049" y="6099421"/>
              <a:ext cx="683800" cy="683800"/>
            </a:xfrm>
            <a:prstGeom prst="rect">
              <a:avLst/>
            </a:prstGeom>
          </p:spPr>
        </p:pic>
      </p:grpSp>
      <p:pic>
        <p:nvPicPr>
          <p:cNvPr id="1028" name="Picture 4" descr="WeChat Logo PNG Vector (EPS) Free Download">
            <a:extLst>
              <a:ext uri="{FF2B5EF4-FFF2-40B4-BE49-F238E27FC236}">
                <a16:creationId xmlns:a16="http://schemas.microsoft.com/office/drawing/2014/main" id="{4EDDFE1D-3787-94F2-3918-2859F3300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077" y="2194453"/>
            <a:ext cx="2469093" cy="246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ED16214F-2F41-264A-182C-74DECF22B245}"/>
              </a:ext>
            </a:extLst>
          </p:cNvPr>
          <p:cNvSpPr txBox="1"/>
          <p:nvPr/>
        </p:nvSpPr>
        <p:spPr>
          <a:xfrm>
            <a:off x="192088" y="985635"/>
            <a:ext cx="1855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结果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9B250CE-FF93-AE7C-712F-C4323F5B88A5}"/>
              </a:ext>
            </a:extLst>
          </p:cNvPr>
          <p:cNvSpPr/>
          <p:nvPr/>
        </p:nvSpPr>
        <p:spPr>
          <a:xfrm>
            <a:off x="-1" y="0"/>
            <a:ext cx="4521897" cy="878774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预实验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：筛选实验材料</a:t>
            </a:r>
          </a:p>
        </p:txBody>
      </p:sp>
      <p:pic>
        <p:nvPicPr>
          <p:cNvPr id="12" name="圖片 11" descr="一張含有 文字, 圖表, 方案, 螢幕擷取畫面 的圖片&#10;&#10;自動產生的描述">
            <a:extLst>
              <a:ext uri="{FF2B5EF4-FFF2-40B4-BE49-F238E27FC236}">
                <a16:creationId xmlns:a16="http://schemas.microsoft.com/office/drawing/2014/main" id="{8DD39D02-2ED9-8CB3-0D43-13BC7C92670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108" y="1306965"/>
            <a:ext cx="6845808" cy="5134356"/>
          </a:xfrm>
          <a:prstGeom prst="rect">
            <a:avLst/>
          </a:prstGeom>
        </p:spPr>
      </p:pic>
      <p:pic>
        <p:nvPicPr>
          <p:cNvPr id="15" name="Picture 8" descr="Correct Incorrect Images – Browse 14,162 Stock Photos, Vectors, and Video |  Adobe Stock">
            <a:extLst>
              <a:ext uri="{FF2B5EF4-FFF2-40B4-BE49-F238E27FC236}">
                <a16:creationId xmlns:a16="http://schemas.microsoft.com/office/drawing/2014/main" id="{0D5A93C0-934D-A249-F5E2-B169CD4A99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6" t="13997" r="50000" b="18800"/>
          <a:stretch/>
        </p:blipFill>
        <p:spPr bwMode="auto">
          <a:xfrm>
            <a:off x="3461315" y="2459735"/>
            <a:ext cx="359135" cy="382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Correct Incorrect Images – Browse 14,162 Stock Photos, Vectors, and Video |  Adobe Stock">
            <a:extLst>
              <a:ext uri="{FF2B5EF4-FFF2-40B4-BE49-F238E27FC236}">
                <a16:creationId xmlns:a16="http://schemas.microsoft.com/office/drawing/2014/main" id="{98F316A3-3137-A7EB-CEAD-A0D73EFEEE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6" t="13997" r="50000" b="18800"/>
          <a:stretch/>
        </p:blipFill>
        <p:spPr bwMode="auto">
          <a:xfrm>
            <a:off x="1867564" y="3480476"/>
            <a:ext cx="359135" cy="382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Correct Incorrect Images – Browse 14,162 Stock Photos, Vectors, and Video |  Adobe Stock">
            <a:extLst>
              <a:ext uri="{FF2B5EF4-FFF2-40B4-BE49-F238E27FC236}">
                <a16:creationId xmlns:a16="http://schemas.microsoft.com/office/drawing/2014/main" id="{1860C9D3-9E3D-6285-9092-173FAF2610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6" t="13997" r="50000" b="18800"/>
          <a:stretch/>
        </p:blipFill>
        <p:spPr bwMode="auto">
          <a:xfrm>
            <a:off x="5247796" y="3491721"/>
            <a:ext cx="359135" cy="382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Correct Incorrect Images – Browse 14,162 Stock Photos, Vectors, and Video |  Adobe Stock">
            <a:extLst>
              <a:ext uri="{FF2B5EF4-FFF2-40B4-BE49-F238E27FC236}">
                <a16:creationId xmlns:a16="http://schemas.microsoft.com/office/drawing/2014/main" id="{C7BFCCC3-39F5-BD33-BC4F-10624A9270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6" t="13997" r="50000" b="18800"/>
          <a:stretch/>
        </p:blipFill>
        <p:spPr bwMode="auto">
          <a:xfrm>
            <a:off x="2382676" y="5454633"/>
            <a:ext cx="359135" cy="382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Correct Incorrect Images – Browse 14,162 Stock Photos, Vectors, and Video |  Adobe Stock">
            <a:extLst>
              <a:ext uri="{FF2B5EF4-FFF2-40B4-BE49-F238E27FC236}">
                <a16:creationId xmlns:a16="http://schemas.microsoft.com/office/drawing/2014/main" id="{17949E17-3A97-0124-076F-BFD2C13F33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6" t="13997" r="50000" b="18800"/>
          <a:stretch/>
        </p:blipFill>
        <p:spPr bwMode="auto">
          <a:xfrm>
            <a:off x="4162761" y="4472335"/>
            <a:ext cx="359135" cy="382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Correct Incorrect Images – Browse 14,162 Stock Photos, Vectors, and Video |  Adobe Stock">
            <a:extLst>
              <a:ext uri="{FF2B5EF4-FFF2-40B4-BE49-F238E27FC236}">
                <a16:creationId xmlns:a16="http://schemas.microsoft.com/office/drawing/2014/main" id="{378957EE-DC2C-C4A7-0711-DD8BA301B1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6" t="13997" r="50000" b="18800"/>
          <a:stretch/>
        </p:blipFill>
        <p:spPr bwMode="auto">
          <a:xfrm>
            <a:off x="4162760" y="5454632"/>
            <a:ext cx="359135" cy="382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14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1" y="0"/>
            <a:ext cx="4521897" cy="878774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未来计划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5980373"/>
            <a:ext cx="1066800" cy="878774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40 / 40</a:t>
            </a:r>
            <a:endParaRPr lang="zh-TW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025248" y="0"/>
            <a:ext cx="3166753" cy="6859147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E1DDC5F-DD65-C0A7-FFF1-9FF885F5E0CB}"/>
              </a:ext>
            </a:extLst>
          </p:cNvPr>
          <p:cNvSpPr txBox="1"/>
          <p:nvPr/>
        </p:nvSpPr>
        <p:spPr>
          <a:xfrm>
            <a:off x="1386890" y="2967908"/>
            <a:ext cx="47091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>
              <a:spcBef>
                <a:spcPts val="12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zh-CN" altLang="en-US" sz="5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未来计划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5434265E-9432-D812-8A00-2DD920C800E9}"/>
              </a:ext>
            </a:extLst>
          </p:cNvPr>
          <p:cNvGrpSpPr/>
          <p:nvPr/>
        </p:nvGrpSpPr>
        <p:grpSpPr>
          <a:xfrm>
            <a:off x="10453578" y="6099421"/>
            <a:ext cx="1637271" cy="683800"/>
            <a:chOff x="10453578" y="6099421"/>
            <a:chExt cx="1637271" cy="683800"/>
          </a:xfrm>
        </p:grpSpPr>
        <p:sp>
          <p:nvSpPr>
            <p:cNvPr id="7" name="文本框 5">
              <a:extLst>
                <a:ext uri="{FF2B5EF4-FFF2-40B4-BE49-F238E27FC236}">
                  <a16:creationId xmlns:a16="http://schemas.microsoft.com/office/drawing/2014/main" id="{D7E591B4-AD76-4493-9F75-CDE9E4DEFD0C}"/>
                </a:ext>
              </a:extLst>
            </p:cNvPr>
            <p:cNvSpPr txBox="1"/>
            <p:nvPr/>
          </p:nvSpPr>
          <p:spPr>
            <a:xfrm>
              <a:off x="10453578" y="6256729"/>
              <a:ext cx="979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8" name="图片 7" descr="图片包含 图标&#10;&#10;描述已自动生成">
              <a:extLst>
                <a:ext uri="{FF2B5EF4-FFF2-40B4-BE49-F238E27FC236}">
                  <a16:creationId xmlns:a16="http://schemas.microsoft.com/office/drawing/2014/main" id="{F49B67E7-2C3D-D5EE-F6B8-A3A2342F8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049" y="6099421"/>
              <a:ext cx="683800" cy="683800"/>
            </a:xfrm>
            <a:prstGeom prst="rect">
              <a:avLst/>
            </a:prstGeom>
          </p:spPr>
        </p:pic>
      </p:grpSp>
      <p:pic>
        <p:nvPicPr>
          <p:cNvPr id="1028" name="Picture 4" descr="WeChat Logo PNG Vector (EPS) Free Download">
            <a:extLst>
              <a:ext uri="{FF2B5EF4-FFF2-40B4-BE49-F238E27FC236}">
                <a16:creationId xmlns:a16="http://schemas.microsoft.com/office/drawing/2014/main" id="{4EDDFE1D-3787-94F2-3918-2859F3300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077" y="2194453"/>
            <a:ext cx="2469093" cy="246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90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1" y="0"/>
            <a:ext cx="4521897" cy="878774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ello ~</a:t>
            </a:r>
            <a:endParaRPr lang="zh-TW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5980373"/>
            <a:ext cx="1066800" cy="878774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40 / 40</a:t>
            </a:r>
            <a:endParaRPr lang="zh-TW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025248" y="0"/>
            <a:ext cx="3166753" cy="6859147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5434265E-9432-D812-8A00-2DD920C800E9}"/>
              </a:ext>
            </a:extLst>
          </p:cNvPr>
          <p:cNvGrpSpPr/>
          <p:nvPr/>
        </p:nvGrpSpPr>
        <p:grpSpPr>
          <a:xfrm>
            <a:off x="10453578" y="6099421"/>
            <a:ext cx="1637271" cy="683800"/>
            <a:chOff x="10453578" y="6099421"/>
            <a:chExt cx="1637271" cy="683800"/>
          </a:xfrm>
        </p:grpSpPr>
        <p:sp>
          <p:nvSpPr>
            <p:cNvPr id="7" name="文本框 5">
              <a:extLst>
                <a:ext uri="{FF2B5EF4-FFF2-40B4-BE49-F238E27FC236}">
                  <a16:creationId xmlns:a16="http://schemas.microsoft.com/office/drawing/2014/main" id="{D7E591B4-AD76-4493-9F75-CDE9E4DEFD0C}"/>
                </a:ext>
              </a:extLst>
            </p:cNvPr>
            <p:cNvSpPr txBox="1"/>
            <p:nvPr/>
          </p:nvSpPr>
          <p:spPr>
            <a:xfrm>
              <a:off x="10453578" y="6256729"/>
              <a:ext cx="979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8" name="图片 7" descr="图片包含 图标&#10;&#10;描述已自动生成">
              <a:extLst>
                <a:ext uri="{FF2B5EF4-FFF2-40B4-BE49-F238E27FC236}">
                  <a16:creationId xmlns:a16="http://schemas.microsoft.com/office/drawing/2014/main" id="{F49B67E7-2C3D-D5EE-F6B8-A3A2342F8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049" y="6099421"/>
              <a:ext cx="683800" cy="683800"/>
            </a:xfrm>
            <a:prstGeom prst="rect">
              <a:avLst/>
            </a:prstGeom>
          </p:spPr>
        </p:pic>
      </p:grpSp>
      <p:pic>
        <p:nvPicPr>
          <p:cNvPr id="1028" name="Picture 4" descr="WeChat Logo PNG Vector (EPS) Free Download">
            <a:extLst>
              <a:ext uri="{FF2B5EF4-FFF2-40B4-BE49-F238E27FC236}">
                <a16:creationId xmlns:a16="http://schemas.microsoft.com/office/drawing/2014/main" id="{4EDDFE1D-3787-94F2-3918-2859F3300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077" y="2194453"/>
            <a:ext cx="2469093" cy="246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F5672C53-207D-79BA-64D3-A805449B2727}"/>
              </a:ext>
            </a:extLst>
          </p:cNvPr>
          <p:cNvSpPr txBox="1"/>
          <p:nvPr/>
        </p:nvSpPr>
        <p:spPr>
          <a:xfrm>
            <a:off x="1023046" y="1816147"/>
            <a:ext cx="69215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自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2011</a:t>
            </a:r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年微信问世，截止至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2022</a:t>
            </a:r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年，微信的月度活跃用户已经超过了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亿。</a:t>
            </a:r>
            <a:endParaRPr lang="en-US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微信集合了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QQ</a:t>
            </a:r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好友、手机通讯录和附近的人三种渠道为一体，使得虚拟的社交网络与现实中的社交圈融为一体</a:t>
            </a:r>
            <a:r>
              <a:rPr lang="zh-CN" altLang="zh-CN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3BAA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3BAA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Nie</a:t>
            </a:r>
            <a:r>
              <a:rPr lang="en-US" altLang="zh-CN" sz="2400" dirty="0">
                <a:solidFill>
                  <a:srgbClr val="3BAA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et al., 2013).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总的来说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社交媒体的出现，让社会比较变得更加容易</a:t>
            </a:r>
            <a:r>
              <a:rPr lang="zh-CN" altLang="zh-CN" sz="2400" dirty="0">
                <a:solidFill>
                  <a:srgbClr val="3BAA33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3BAA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3BAA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Haferkamp</a:t>
            </a:r>
            <a:r>
              <a:rPr lang="en-US" altLang="zh-CN" sz="2400" dirty="0">
                <a:solidFill>
                  <a:srgbClr val="3BAA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&amp; </a:t>
            </a:r>
            <a:r>
              <a:rPr lang="en-US" altLang="zh-CN" sz="2400" dirty="0" err="1">
                <a:solidFill>
                  <a:srgbClr val="3BAA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Krämer</a:t>
            </a:r>
            <a:r>
              <a:rPr lang="en-US" altLang="zh-CN" sz="2400" dirty="0">
                <a:solidFill>
                  <a:srgbClr val="3BAA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2011; Vogel et al., 2015).</a:t>
            </a:r>
            <a:endParaRPr lang="zh-CN" altLang="en-US" sz="2400" dirty="0">
              <a:solidFill>
                <a:srgbClr val="3BAA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9810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1" y="0"/>
            <a:ext cx="4521897" cy="878774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未来计划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5980373"/>
            <a:ext cx="1066800" cy="878774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40 / 40</a:t>
            </a:r>
            <a:endParaRPr lang="zh-TW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025248" y="0"/>
            <a:ext cx="3166753" cy="6859147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E1DDC5F-DD65-C0A7-FFF1-9FF885F5E0CB}"/>
              </a:ext>
            </a:extLst>
          </p:cNvPr>
          <p:cNvSpPr txBox="1"/>
          <p:nvPr/>
        </p:nvSpPr>
        <p:spPr>
          <a:xfrm>
            <a:off x="1258874" y="2715883"/>
            <a:ext cx="6668974" cy="1762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>
              <a:spcBef>
                <a:spcPts val="12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zh-CN" altLang="en-US" sz="4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正式实验</a:t>
            </a:r>
            <a:r>
              <a:rPr lang="en-US" altLang="zh-CN" sz="48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4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4800" b="1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r">
              <a:spcBef>
                <a:spcPts val="1200"/>
              </a:spcBef>
              <a:spcAft>
                <a:spcPts val="300"/>
              </a:spcAft>
            </a:pPr>
            <a:r>
              <a:rPr lang="en-US" altLang="zh-CN" sz="4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4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sz="4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向上</a:t>
            </a:r>
            <a:r>
              <a:rPr lang="en-US" altLang="zh-CN" sz="4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4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向下</a:t>
            </a:r>
            <a:r>
              <a:rPr lang="en-US" altLang="zh-CN" sz="4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4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社会比较</a:t>
            </a:r>
            <a:endParaRPr lang="zh-CN" altLang="en-US" sz="48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5434265E-9432-D812-8A00-2DD920C800E9}"/>
              </a:ext>
            </a:extLst>
          </p:cNvPr>
          <p:cNvGrpSpPr/>
          <p:nvPr/>
        </p:nvGrpSpPr>
        <p:grpSpPr>
          <a:xfrm>
            <a:off x="10453578" y="6099421"/>
            <a:ext cx="1637271" cy="683800"/>
            <a:chOff x="10453578" y="6099421"/>
            <a:chExt cx="1637271" cy="683800"/>
          </a:xfrm>
        </p:grpSpPr>
        <p:sp>
          <p:nvSpPr>
            <p:cNvPr id="7" name="文本框 5">
              <a:extLst>
                <a:ext uri="{FF2B5EF4-FFF2-40B4-BE49-F238E27FC236}">
                  <a16:creationId xmlns:a16="http://schemas.microsoft.com/office/drawing/2014/main" id="{D7E591B4-AD76-4493-9F75-CDE9E4DEFD0C}"/>
                </a:ext>
              </a:extLst>
            </p:cNvPr>
            <p:cNvSpPr txBox="1"/>
            <p:nvPr/>
          </p:nvSpPr>
          <p:spPr>
            <a:xfrm>
              <a:off x="10453578" y="6256729"/>
              <a:ext cx="979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8" name="图片 7" descr="图片包含 图标&#10;&#10;描述已自动生成">
              <a:extLst>
                <a:ext uri="{FF2B5EF4-FFF2-40B4-BE49-F238E27FC236}">
                  <a16:creationId xmlns:a16="http://schemas.microsoft.com/office/drawing/2014/main" id="{F49B67E7-2C3D-D5EE-F6B8-A3A2342F8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049" y="6099421"/>
              <a:ext cx="683800" cy="683800"/>
            </a:xfrm>
            <a:prstGeom prst="rect">
              <a:avLst/>
            </a:prstGeom>
          </p:spPr>
        </p:pic>
      </p:grpSp>
      <p:pic>
        <p:nvPicPr>
          <p:cNvPr id="1028" name="Picture 4" descr="WeChat Logo PNG Vector (EPS) Free Download">
            <a:extLst>
              <a:ext uri="{FF2B5EF4-FFF2-40B4-BE49-F238E27FC236}">
                <a16:creationId xmlns:a16="http://schemas.microsoft.com/office/drawing/2014/main" id="{4EDDFE1D-3787-94F2-3918-2859F3300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077" y="2194453"/>
            <a:ext cx="2469093" cy="246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8004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1" y="0"/>
            <a:ext cx="4521897" cy="878774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zh-CN" altLang="en-US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正式实验</a:t>
            </a:r>
            <a:r>
              <a:rPr lang="en-US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：向上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向下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社会比较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5980373"/>
            <a:ext cx="1066800" cy="878774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40 / 40</a:t>
            </a:r>
            <a:endParaRPr lang="zh-TW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025248" y="0"/>
            <a:ext cx="3166753" cy="6859147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5434265E-9432-D812-8A00-2DD920C800E9}"/>
              </a:ext>
            </a:extLst>
          </p:cNvPr>
          <p:cNvGrpSpPr/>
          <p:nvPr/>
        </p:nvGrpSpPr>
        <p:grpSpPr>
          <a:xfrm>
            <a:off x="10453578" y="6099421"/>
            <a:ext cx="1637271" cy="683800"/>
            <a:chOff x="10453578" y="6099421"/>
            <a:chExt cx="1637271" cy="683800"/>
          </a:xfrm>
        </p:grpSpPr>
        <p:sp>
          <p:nvSpPr>
            <p:cNvPr id="7" name="文本框 5">
              <a:extLst>
                <a:ext uri="{FF2B5EF4-FFF2-40B4-BE49-F238E27FC236}">
                  <a16:creationId xmlns:a16="http://schemas.microsoft.com/office/drawing/2014/main" id="{D7E591B4-AD76-4493-9F75-CDE9E4DEFD0C}"/>
                </a:ext>
              </a:extLst>
            </p:cNvPr>
            <p:cNvSpPr txBox="1"/>
            <p:nvPr/>
          </p:nvSpPr>
          <p:spPr>
            <a:xfrm>
              <a:off x="10453578" y="6256729"/>
              <a:ext cx="979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8" name="图片 7" descr="图片包含 图标&#10;&#10;描述已自动生成">
              <a:extLst>
                <a:ext uri="{FF2B5EF4-FFF2-40B4-BE49-F238E27FC236}">
                  <a16:creationId xmlns:a16="http://schemas.microsoft.com/office/drawing/2014/main" id="{F49B67E7-2C3D-D5EE-F6B8-A3A2342F8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049" y="6099421"/>
              <a:ext cx="683800" cy="683800"/>
            </a:xfrm>
            <a:prstGeom prst="rect">
              <a:avLst/>
            </a:prstGeom>
          </p:spPr>
        </p:pic>
      </p:grpSp>
      <p:pic>
        <p:nvPicPr>
          <p:cNvPr id="1028" name="Picture 4" descr="WeChat Logo PNG Vector (EPS) Free Download">
            <a:extLst>
              <a:ext uri="{FF2B5EF4-FFF2-40B4-BE49-F238E27FC236}">
                <a16:creationId xmlns:a16="http://schemas.microsoft.com/office/drawing/2014/main" id="{4EDDFE1D-3787-94F2-3918-2859F3300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077" y="2194453"/>
            <a:ext cx="2469093" cy="246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" name="群組 50">
            <a:extLst>
              <a:ext uri="{FF2B5EF4-FFF2-40B4-BE49-F238E27FC236}">
                <a16:creationId xmlns:a16="http://schemas.microsoft.com/office/drawing/2014/main" id="{FA8FE1ED-EE6D-5142-0503-ECBEF760FC3B}"/>
              </a:ext>
            </a:extLst>
          </p:cNvPr>
          <p:cNvGrpSpPr/>
          <p:nvPr/>
        </p:nvGrpSpPr>
        <p:grpSpPr>
          <a:xfrm>
            <a:off x="276306" y="1176295"/>
            <a:ext cx="8574528" cy="4794335"/>
            <a:chOff x="276306" y="1176295"/>
            <a:chExt cx="8574528" cy="4794335"/>
          </a:xfrm>
        </p:grpSpPr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7C52253D-F01B-2C8F-35AF-69D0F476742C}"/>
                </a:ext>
              </a:extLst>
            </p:cNvPr>
            <p:cNvGrpSpPr/>
            <p:nvPr/>
          </p:nvGrpSpPr>
          <p:grpSpPr>
            <a:xfrm>
              <a:off x="276310" y="2612024"/>
              <a:ext cx="8574523" cy="1873122"/>
              <a:chOff x="276310" y="1556451"/>
              <a:chExt cx="8574523" cy="1873122"/>
            </a:xfrm>
          </p:grpSpPr>
          <p:sp>
            <p:nvSpPr>
              <p:cNvPr id="3" name="文本框 14">
                <a:extLst>
                  <a:ext uri="{FF2B5EF4-FFF2-40B4-BE49-F238E27FC236}">
                    <a16:creationId xmlns:a16="http://schemas.microsoft.com/office/drawing/2014/main" id="{57DE6CB3-503D-7DA6-5CA7-92F289720B98}"/>
                  </a:ext>
                </a:extLst>
              </p:cNvPr>
              <p:cNvSpPr txBox="1"/>
              <p:nvPr/>
            </p:nvSpPr>
            <p:spPr>
              <a:xfrm>
                <a:off x="278592" y="2683519"/>
                <a:ext cx="1838158" cy="584775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3200" b="1" dirty="0">
                    <a:solidFill>
                      <a:srgbClr val="00B0F0"/>
                    </a:solidFill>
                    <a:latin typeface="+mn-ea"/>
                  </a:rPr>
                  <a:t>向下比较</a:t>
                </a:r>
                <a:endParaRPr lang="zh-TW" altLang="en-US" sz="3200" b="1" dirty="0">
                  <a:solidFill>
                    <a:srgbClr val="00B0F0"/>
                  </a:solidFill>
                  <a:latin typeface="+mn-ea"/>
                </a:endParaRPr>
              </a:p>
            </p:txBody>
          </p:sp>
          <p:sp>
            <p:nvSpPr>
              <p:cNvPr id="5" name="文本框 15">
                <a:extLst>
                  <a:ext uri="{FF2B5EF4-FFF2-40B4-BE49-F238E27FC236}">
                    <a16:creationId xmlns:a16="http://schemas.microsoft.com/office/drawing/2014/main" id="{A0CC6F04-B9CE-FEA4-BA73-E628085D150F}"/>
                  </a:ext>
                </a:extLst>
              </p:cNvPr>
              <p:cNvSpPr txBox="1"/>
              <p:nvPr/>
            </p:nvSpPr>
            <p:spPr>
              <a:xfrm>
                <a:off x="3372680" y="2682945"/>
                <a:ext cx="2287343" cy="584775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3200" b="1" dirty="0">
                    <a:solidFill>
                      <a:srgbClr val="0070C0"/>
                    </a:solidFill>
                    <a:latin typeface="+mn-ea"/>
                  </a:rPr>
                  <a:t>优越感</a:t>
                </a:r>
                <a:endParaRPr lang="zh-TW" altLang="en-US" sz="3200" b="1" dirty="0">
                  <a:solidFill>
                    <a:srgbClr val="0070C0"/>
                  </a:solidFill>
                  <a:latin typeface="+mn-ea"/>
                </a:endParaRPr>
              </a:p>
            </p:txBody>
          </p:sp>
          <p:cxnSp>
            <p:nvCxnSpPr>
              <p:cNvPr id="9" name="直接箭头连接符 16">
                <a:extLst>
                  <a:ext uri="{FF2B5EF4-FFF2-40B4-BE49-F238E27FC236}">
                    <a16:creationId xmlns:a16="http://schemas.microsoft.com/office/drawing/2014/main" id="{8A9774BC-7B4B-3306-CE1D-2596166A3769}"/>
                  </a:ext>
                </a:extLst>
              </p:cNvPr>
              <p:cNvCxnSpPr>
                <a:cxnSpLocks/>
                <a:stCxn id="3" idx="3"/>
                <a:endCxn id="5" idx="1"/>
              </p:cNvCxnSpPr>
              <p:nvPr/>
            </p:nvCxnSpPr>
            <p:spPr>
              <a:xfrm flipV="1">
                <a:off x="2116750" y="2975333"/>
                <a:ext cx="1255930" cy="57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文本框 17">
                <a:extLst>
                  <a:ext uri="{FF2B5EF4-FFF2-40B4-BE49-F238E27FC236}">
                    <a16:creationId xmlns:a16="http://schemas.microsoft.com/office/drawing/2014/main" id="{28A4EBC1-F348-1053-14C0-3E8F5ECE7ED9}"/>
                  </a:ext>
                </a:extLst>
              </p:cNvPr>
              <p:cNvSpPr txBox="1"/>
              <p:nvPr/>
            </p:nvSpPr>
            <p:spPr>
              <a:xfrm>
                <a:off x="6617820" y="2160268"/>
                <a:ext cx="2233013" cy="584775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3200" b="1" dirty="0">
                    <a:solidFill>
                      <a:srgbClr val="7030A0"/>
                    </a:solidFill>
                    <a:latin typeface="+mn-ea"/>
                  </a:rPr>
                  <a:t>生活满意度</a:t>
                </a:r>
                <a:endParaRPr lang="zh-TW" altLang="en-US" sz="3200" b="1" dirty="0">
                  <a:solidFill>
                    <a:srgbClr val="7030A0"/>
                  </a:solidFill>
                  <a:latin typeface="+mn-ea"/>
                </a:endParaRPr>
              </a:p>
            </p:txBody>
          </p:sp>
          <p:cxnSp>
            <p:nvCxnSpPr>
              <p:cNvPr id="12" name="直接箭头连接符 18">
                <a:extLst>
                  <a:ext uri="{FF2B5EF4-FFF2-40B4-BE49-F238E27FC236}">
                    <a16:creationId xmlns:a16="http://schemas.microsoft.com/office/drawing/2014/main" id="{4BC95461-544F-A1D0-505D-5FE4D2121DDB}"/>
                  </a:ext>
                </a:extLst>
              </p:cNvPr>
              <p:cNvCxnSpPr>
                <a:stCxn id="5" idx="3"/>
                <a:endCxn id="10" idx="1"/>
              </p:cNvCxnSpPr>
              <p:nvPr/>
            </p:nvCxnSpPr>
            <p:spPr>
              <a:xfrm flipV="1">
                <a:off x="5660023" y="2452656"/>
                <a:ext cx="957797" cy="52267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文本框 19">
                <a:extLst>
                  <a:ext uri="{FF2B5EF4-FFF2-40B4-BE49-F238E27FC236}">
                    <a16:creationId xmlns:a16="http://schemas.microsoft.com/office/drawing/2014/main" id="{82EC9580-1FBD-02B0-90FB-50EBC198660A}"/>
                  </a:ext>
                </a:extLst>
              </p:cNvPr>
              <p:cNvSpPr txBox="1"/>
              <p:nvPr/>
            </p:nvSpPr>
            <p:spPr>
              <a:xfrm>
                <a:off x="2541796" y="2844798"/>
                <a:ext cx="392242" cy="58477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endParaRPr lang="zh-TW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文本框 20">
                <a:extLst>
                  <a:ext uri="{FF2B5EF4-FFF2-40B4-BE49-F238E27FC236}">
                    <a16:creationId xmlns:a16="http://schemas.microsoft.com/office/drawing/2014/main" id="{3A390896-1129-7601-11CF-F14C7C7B5B6A}"/>
                  </a:ext>
                </a:extLst>
              </p:cNvPr>
              <p:cNvSpPr txBox="1"/>
              <p:nvPr/>
            </p:nvSpPr>
            <p:spPr>
              <a:xfrm>
                <a:off x="5983437" y="2583227"/>
                <a:ext cx="392242" cy="64633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endParaRPr lang="zh-TW" altLang="en-US" sz="3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文本框 21">
                <a:extLst>
                  <a:ext uri="{FF2B5EF4-FFF2-40B4-BE49-F238E27FC236}">
                    <a16:creationId xmlns:a16="http://schemas.microsoft.com/office/drawing/2014/main" id="{DB238422-0FAB-4A82-2370-FC9C0E25F66C}"/>
                  </a:ext>
                </a:extLst>
              </p:cNvPr>
              <p:cNvSpPr txBox="1"/>
              <p:nvPr/>
            </p:nvSpPr>
            <p:spPr>
              <a:xfrm>
                <a:off x="276310" y="1737387"/>
                <a:ext cx="1838158" cy="584775"/>
              </a:xfrm>
              <a:prstGeom prst="rect">
                <a:avLst/>
              </a:prstGeom>
              <a:noFill/>
              <a:ln w="38100">
                <a:solidFill>
                  <a:srgbClr val="FF6903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3200" b="1" dirty="0">
                    <a:solidFill>
                      <a:srgbClr val="FF6903"/>
                    </a:solidFill>
                    <a:latin typeface="+mn-ea"/>
                  </a:rPr>
                  <a:t>向上比较</a:t>
                </a:r>
                <a:endParaRPr lang="zh-TW" altLang="en-US" sz="3200" b="1" dirty="0">
                  <a:solidFill>
                    <a:srgbClr val="FF6903"/>
                  </a:solidFill>
                  <a:latin typeface="+mn-ea"/>
                </a:endParaRPr>
              </a:p>
            </p:txBody>
          </p:sp>
          <p:sp>
            <p:nvSpPr>
              <p:cNvPr id="18" name="文本框 22">
                <a:extLst>
                  <a:ext uri="{FF2B5EF4-FFF2-40B4-BE49-F238E27FC236}">
                    <a16:creationId xmlns:a16="http://schemas.microsoft.com/office/drawing/2014/main" id="{628A906B-1B9B-94E8-75AB-78879CA3C86D}"/>
                  </a:ext>
                </a:extLst>
              </p:cNvPr>
              <p:cNvSpPr txBox="1"/>
              <p:nvPr/>
            </p:nvSpPr>
            <p:spPr>
              <a:xfrm>
                <a:off x="3375215" y="1737385"/>
                <a:ext cx="2284808" cy="584775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3200" b="1" dirty="0">
                    <a:solidFill>
                      <a:srgbClr val="C00000"/>
                    </a:solidFill>
                    <a:latin typeface="+mn-ea"/>
                  </a:rPr>
                  <a:t>相对剥夺感</a:t>
                </a:r>
                <a:endParaRPr lang="zh-TW" altLang="en-US" sz="3200" b="1" dirty="0">
                  <a:solidFill>
                    <a:srgbClr val="C00000"/>
                  </a:solidFill>
                  <a:latin typeface="+mn-ea"/>
                </a:endParaRPr>
              </a:p>
            </p:txBody>
          </p:sp>
          <p:cxnSp>
            <p:nvCxnSpPr>
              <p:cNvPr id="19" name="直接箭头连接符 23">
                <a:extLst>
                  <a:ext uri="{FF2B5EF4-FFF2-40B4-BE49-F238E27FC236}">
                    <a16:creationId xmlns:a16="http://schemas.microsoft.com/office/drawing/2014/main" id="{405A8D6D-6C36-5E97-58A3-9E52056CCD7E}"/>
                  </a:ext>
                </a:extLst>
              </p:cNvPr>
              <p:cNvCxnSpPr>
                <a:cxnSpLocks/>
                <a:stCxn id="17" idx="3"/>
                <a:endCxn id="18" idx="1"/>
              </p:cNvCxnSpPr>
              <p:nvPr/>
            </p:nvCxnSpPr>
            <p:spPr>
              <a:xfrm flipV="1">
                <a:off x="2114468" y="2029773"/>
                <a:ext cx="1260747" cy="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24">
                <a:extLst>
                  <a:ext uri="{FF2B5EF4-FFF2-40B4-BE49-F238E27FC236}">
                    <a16:creationId xmlns:a16="http://schemas.microsoft.com/office/drawing/2014/main" id="{21551DB7-A99B-A083-05CC-619F47320D89}"/>
                  </a:ext>
                </a:extLst>
              </p:cNvPr>
              <p:cNvCxnSpPr>
                <a:stCxn id="18" idx="3"/>
                <a:endCxn id="10" idx="1"/>
              </p:cNvCxnSpPr>
              <p:nvPr/>
            </p:nvCxnSpPr>
            <p:spPr>
              <a:xfrm>
                <a:off x="5660023" y="2029773"/>
                <a:ext cx="957797" cy="42288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文本框 25">
                <a:extLst>
                  <a:ext uri="{FF2B5EF4-FFF2-40B4-BE49-F238E27FC236}">
                    <a16:creationId xmlns:a16="http://schemas.microsoft.com/office/drawing/2014/main" id="{73DDA1E4-ADF5-9678-AF72-DFF82E54C8E6}"/>
                  </a:ext>
                </a:extLst>
              </p:cNvPr>
              <p:cNvSpPr txBox="1"/>
              <p:nvPr/>
            </p:nvSpPr>
            <p:spPr>
              <a:xfrm>
                <a:off x="2549462" y="1556451"/>
                <a:ext cx="392242" cy="58477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endParaRPr lang="zh-TW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文本框 27">
                <a:extLst>
                  <a:ext uri="{FF2B5EF4-FFF2-40B4-BE49-F238E27FC236}">
                    <a16:creationId xmlns:a16="http://schemas.microsoft.com/office/drawing/2014/main" id="{F391AAE4-ED53-2DA0-E67C-62463D4EA685}"/>
                  </a:ext>
                </a:extLst>
              </p:cNvPr>
              <p:cNvSpPr txBox="1"/>
              <p:nvPr/>
            </p:nvSpPr>
            <p:spPr>
              <a:xfrm>
                <a:off x="5982071" y="1576036"/>
                <a:ext cx="392242" cy="64633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endParaRPr lang="zh-TW" altLang="en-US" sz="3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C30FB425-8317-8E14-B32E-6000E5915ACE}"/>
                </a:ext>
              </a:extLst>
            </p:cNvPr>
            <p:cNvSpPr txBox="1"/>
            <p:nvPr/>
          </p:nvSpPr>
          <p:spPr>
            <a:xfrm>
              <a:off x="2737917" y="1946252"/>
              <a:ext cx="460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H1</a:t>
              </a:r>
              <a:endParaRPr lang="zh-CN" altLang="en-US" b="1" dirty="0"/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2BC93585-4CA6-7041-A01A-3C2BFCDDC41C}"/>
                </a:ext>
              </a:extLst>
            </p:cNvPr>
            <p:cNvSpPr txBox="1"/>
            <p:nvPr/>
          </p:nvSpPr>
          <p:spPr>
            <a:xfrm>
              <a:off x="2711457" y="4931023"/>
              <a:ext cx="460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H3</a:t>
              </a:r>
              <a:endParaRPr lang="zh-CN" altLang="en-US" b="1" dirty="0"/>
            </a:p>
          </p:txBody>
        </p:sp>
        <p:sp>
          <p:nvSpPr>
            <p:cNvPr id="38" name="右大括弧 37">
              <a:extLst>
                <a:ext uri="{FF2B5EF4-FFF2-40B4-BE49-F238E27FC236}">
                  <a16:creationId xmlns:a16="http://schemas.microsoft.com/office/drawing/2014/main" id="{59AEB778-1C8D-15D2-61D5-C115DCF8B6F3}"/>
                </a:ext>
              </a:extLst>
            </p:cNvPr>
            <p:cNvSpPr/>
            <p:nvPr/>
          </p:nvSpPr>
          <p:spPr>
            <a:xfrm rot="16200000">
              <a:off x="2762207" y="-213424"/>
              <a:ext cx="411919" cy="5383716"/>
            </a:xfrm>
            <a:prstGeom prst="rightBrace">
              <a:avLst/>
            </a:prstGeom>
            <a:noFill/>
            <a:ln w="38100">
              <a:gradFill>
                <a:gsLst>
                  <a:gs pos="0">
                    <a:srgbClr val="FF6903"/>
                  </a:gs>
                  <a:gs pos="100000">
                    <a:srgbClr val="C00000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右大括弧 38">
              <a:extLst>
                <a:ext uri="{FF2B5EF4-FFF2-40B4-BE49-F238E27FC236}">
                  <a16:creationId xmlns:a16="http://schemas.microsoft.com/office/drawing/2014/main" id="{F3357CEE-A776-EDA8-DB85-22405C568076}"/>
                </a:ext>
              </a:extLst>
            </p:cNvPr>
            <p:cNvSpPr/>
            <p:nvPr/>
          </p:nvSpPr>
          <p:spPr>
            <a:xfrm rot="5400000">
              <a:off x="2762206" y="1935587"/>
              <a:ext cx="411919" cy="5383716"/>
            </a:xfrm>
            <a:prstGeom prst="rightBrace">
              <a:avLst/>
            </a:prstGeom>
            <a:noFill/>
            <a:ln w="38100">
              <a:gradFill>
                <a:gsLst>
                  <a:gs pos="0">
                    <a:srgbClr val="0070C0"/>
                  </a:gs>
                  <a:gs pos="100000">
                    <a:srgbClr val="00B0F0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右大括弧 39">
              <a:extLst>
                <a:ext uri="{FF2B5EF4-FFF2-40B4-BE49-F238E27FC236}">
                  <a16:creationId xmlns:a16="http://schemas.microsoft.com/office/drawing/2014/main" id="{8ACEA7A2-CC2E-8DEE-523C-FCC60CD3C9B7}"/>
                </a:ext>
              </a:extLst>
            </p:cNvPr>
            <p:cNvSpPr/>
            <p:nvPr/>
          </p:nvSpPr>
          <p:spPr>
            <a:xfrm rot="16200000">
              <a:off x="4357611" y="-2525053"/>
              <a:ext cx="411919" cy="8574527"/>
            </a:xfrm>
            <a:prstGeom prst="rightBrace">
              <a:avLst/>
            </a:prstGeom>
            <a:noFill/>
            <a:ln w="38100">
              <a:gradFill>
                <a:gsLst>
                  <a:gs pos="0">
                    <a:srgbClr val="FF6903"/>
                  </a:gs>
                  <a:gs pos="100000">
                    <a:srgbClr val="7030A0"/>
                  </a:gs>
                  <a:gs pos="52000">
                    <a:srgbClr val="C00000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右大括弧 40">
              <a:extLst>
                <a:ext uri="{FF2B5EF4-FFF2-40B4-BE49-F238E27FC236}">
                  <a16:creationId xmlns:a16="http://schemas.microsoft.com/office/drawing/2014/main" id="{9B643127-8DCF-02D0-AE02-04686FB9BCED}"/>
                </a:ext>
              </a:extLst>
            </p:cNvPr>
            <p:cNvSpPr/>
            <p:nvPr/>
          </p:nvSpPr>
          <p:spPr>
            <a:xfrm rot="5400000">
              <a:off x="4357610" y="1086827"/>
              <a:ext cx="411919" cy="8574528"/>
            </a:xfrm>
            <a:prstGeom prst="rightBrace">
              <a:avLst/>
            </a:prstGeom>
            <a:noFill/>
            <a:ln w="38100">
              <a:gradFill>
                <a:gsLst>
                  <a:gs pos="0">
                    <a:srgbClr val="7030A0"/>
                  </a:gs>
                  <a:gs pos="50000">
                    <a:srgbClr val="0070C0"/>
                  </a:gs>
                  <a:gs pos="100000">
                    <a:srgbClr val="00B0F0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5BF1807F-501F-D000-CFC7-044C6F8D770A}"/>
                </a:ext>
              </a:extLst>
            </p:cNvPr>
            <p:cNvSpPr txBox="1"/>
            <p:nvPr/>
          </p:nvSpPr>
          <p:spPr>
            <a:xfrm>
              <a:off x="4333322" y="1176295"/>
              <a:ext cx="460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H2</a:t>
              </a:r>
              <a:endParaRPr lang="zh-CN" altLang="en-US" b="1" dirty="0"/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25C0C40F-BA91-A367-8465-6FF892CDF98E}"/>
                </a:ext>
              </a:extLst>
            </p:cNvPr>
            <p:cNvSpPr txBox="1"/>
            <p:nvPr/>
          </p:nvSpPr>
          <p:spPr>
            <a:xfrm>
              <a:off x="4333322" y="5601298"/>
              <a:ext cx="460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H4</a:t>
              </a:r>
              <a:endParaRPr lang="zh-CN" altLang="en-US" b="1" dirty="0"/>
            </a:p>
          </p:txBody>
        </p:sp>
        <p:cxnSp>
          <p:nvCxnSpPr>
            <p:cNvPr id="45" name="直接箭头连接符 23">
              <a:extLst>
                <a:ext uri="{FF2B5EF4-FFF2-40B4-BE49-F238E27FC236}">
                  <a16:creationId xmlns:a16="http://schemas.microsoft.com/office/drawing/2014/main" id="{B8FE4D99-31A8-1B40-E2CF-7A8BD14E90AD}"/>
                </a:ext>
              </a:extLst>
            </p:cNvPr>
            <p:cNvCxnSpPr>
              <a:cxnSpLocks/>
              <a:stCxn id="3" idx="3"/>
              <a:endCxn id="18" idx="1"/>
            </p:cNvCxnSpPr>
            <p:nvPr/>
          </p:nvCxnSpPr>
          <p:spPr>
            <a:xfrm flipV="1">
              <a:off x="2116750" y="3085346"/>
              <a:ext cx="1258465" cy="946134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23">
              <a:extLst>
                <a:ext uri="{FF2B5EF4-FFF2-40B4-BE49-F238E27FC236}">
                  <a16:creationId xmlns:a16="http://schemas.microsoft.com/office/drawing/2014/main" id="{D3FF4B1C-956B-A349-A150-075BCDFDD65F}"/>
                </a:ext>
              </a:extLst>
            </p:cNvPr>
            <p:cNvCxnSpPr>
              <a:cxnSpLocks/>
              <a:stCxn id="17" idx="3"/>
              <a:endCxn id="5" idx="1"/>
            </p:cNvCxnSpPr>
            <p:nvPr/>
          </p:nvCxnSpPr>
          <p:spPr>
            <a:xfrm>
              <a:off x="2114468" y="3085348"/>
              <a:ext cx="1258212" cy="945558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14237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1" y="0"/>
            <a:ext cx="4521897" cy="878774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zh-CN" altLang="en-US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正式实验</a:t>
            </a:r>
            <a:r>
              <a:rPr lang="en-US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：向上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向下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社会比较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5980373"/>
            <a:ext cx="1066800" cy="878774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40 / 40</a:t>
            </a:r>
            <a:endParaRPr lang="zh-TW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025248" y="0"/>
            <a:ext cx="3166753" cy="6859147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5434265E-9432-D812-8A00-2DD920C800E9}"/>
              </a:ext>
            </a:extLst>
          </p:cNvPr>
          <p:cNvGrpSpPr/>
          <p:nvPr/>
        </p:nvGrpSpPr>
        <p:grpSpPr>
          <a:xfrm>
            <a:off x="10453578" y="6099421"/>
            <a:ext cx="1637271" cy="683800"/>
            <a:chOff x="10453578" y="6099421"/>
            <a:chExt cx="1637271" cy="683800"/>
          </a:xfrm>
        </p:grpSpPr>
        <p:sp>
          <p:nvSpPr>
            <p:cNvPr id="7" name="文本框 5">
              <a:extLst>
                <a:ext uri="{FF2B5EF4-FFF2-40B4-BE49-F238E27FC236}">
                  <a16:creationId xmlns:a16="http://schemas.microsoft.com/office/drawing/2014/main" id="{D7E591B4-AD76-4493-9F75-CDE9E4DEFD0C}"/>
                </a:ext>
              </a:extLst>
            </p:cNvPr>
            <p:cNvSpPr txBox="1"/>
            <p:nvPr/>
          </p:nvSpPr>
          <p:spPr>
            <a:xfrm>
              <a:off x="10453578" y="6256729"/>
              <a:ext cx="979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8" name="图片 7" descr="图片包含 图标&#10;&#10;描述已自动生成">
              <a:extLst>
                <a:ext uri="{FF2B5EF4-FFF2-40B4-BE49-F238E27FC236}">
                  <a16:creationId xmlns:a16="http://schemas.microsoft.com/office/drawing/2014/main" id="{F49B67E7-2C3D-D5EE-F6B8-A3A2342F8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049" y="6099421"/>
              <a:ext cx="683800" cy="683800"/>
            </a:xfrm>
            <a:prstGeom prst="rect">
              <a:avLst/>
            </a:prstGeom>
          </p:spPr>
        </p:pic>
      </p:grpSp>
      <p:pic>
        <p:nvPicPr>
          <p:cNvPr id="1028" name="Picture 4" descr="WeChat Logo PNG Vector (EPS) Free Download">
            <a:extLst>
              <a:ext uri="{FF2B5EF4-FFF2-40B4-BE49-F238E27FC236}">
                <a16:creationId xmlns:a16="http://schemas.microsoft.com/office/drawing/2014/main" id="{4EDDFE1D-3787-94F2-3918-2859F3300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077" y="2194453"/>
            <a:ext cx="2469093" cy="246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EA0C9C0A-052C-3427-C600-8065167AA777}"/>
              </a:ext>
            </a:extLst>
          </p:cNvPr>
          <p:cNvSpPr txBox="1"/>
          <p:nvPr/>
        </p:nvSpPr>
        <p:spPr>
          <a:xfrm>
            <a:off x="192088" y="985635"/>
            <a:ext cx="1855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变量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AC0FA82-ACC1-9162-8581-472A806CED36}"/>
              </a:ext>
            </a:extLst>
          </p:cNvPr>
          <p:cNvSpPr txBox="1"/>
          <p:nvPr/>
        </p:nvSpPr>
        <p:spPr>
          <a:xfrm>
            <a:off x="192088" y="1636910"/>
            <a:ext cx="36561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自变量</a:t>
            </a:r>
            <a:r>
              <a:rPr lang="en-US" altLang="zh-CN" dirty="0"/>
              <a:t>: </a:t>
            </a:r>
            <a:r>
              <a:rPr lang="zh-CN" altLang="en-US" dirty="0"/>
              <a:t>向上 </a:t>
            </a:r>
            <a:r>
              <a:rPr lang="en-US" altLang="zh-CN" dirty="0"/>
              <a:t>/ </a:t>
            </a:r>
            <a:r>
              <a:rPr lang="zh-CN" altLang="en-US" dirty="0"/>
              <a:t>向下社会比较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中介变量</a:t>
            </a:r>
            <a:r>
              <a:rPr lang="en-US" altLang="zh-CN" dirty="0"/>
              <a:t>: </a:t>
            </a:r>
            <a:r>
              <a:rPr lang="zh-CN" altLang="en-US" dirty="0"/>
              <a:t>相对剥夺感 </a:t>
            </a:r>
            <a:r>
              <a:rPr lang="en-US" altLang="zh-CN" dirty="0"/>
              <a:t>(5</a:t>
            </a:r>
            <a:r>
              <a:rPr lang="zh-CN" altLang="en-US" dirty="0"/>
              <a:t>题</a:t>
            </a:r>
            <a:r>
              <a:rPr lang="en-US" altLang="zh-CN" dirty="0"/>
              <a:t>)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中介变量</a:t>
            </a:r>
            <a:r>
              <a:rPr lang="en-US" altLang="zh-CN" dirty="0"/>
              <a:t>: </a:t>
            </a:r>
            <a:r>
              <a:rPr lang="zh-CN" altLang="en-US" dirty="0"/>
              <a:t>优越感 </a:t>
            </a:r>
            <a:r>
              <a:rPr lang="en-US" altLang="zh-CN" dirty="0"/>
              <a:t>(5</a:t>
            </a:r>
            <a:r>
              <a:rPr lang="zh-CN" altLang="en-US" dirty="0"/>
              <a:t>题</a:t>
            </a:r>
            <a:r>
              <a:rPr lang="en-US" altLang="zh-CN" dirty="0"/>
              <a:t>)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因变量</a:t>
            </a:r>
            <a:r>
              <a:rPr lang="en-US" altLang="zh-CN" dirty="0"/>
              <a:t>: </a:t>
            </a:r>
            <a:r>
              <a:rPr lang="zh-CN" altLang="en-US" dirty="0"/>
              <a:t>生活满意度 </a:t>
            </a:r>
            <a:r>
              <a:rPr lang="en-US" altLang="zh-CN" dirty="0"/>
              <a:t>(5</a:t>
            </a:r>
            <a:r>
              <a:rPr lang="zh-CN" altLang="en-US" dirty="0"/>
              <a:t>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2B0658F-3B5C-FAD7-6465-C8DB0BA916CB}"/>
              </a:ext>
            </a:extLst>
          </p:cNvPr>
          <p:cNvSpPr txBox="1"/>
          <p:nvPr/>
        </p:nvSpPr>
        <p:spPr>
          <a:xfrm>
            <a:off x="192088" y="3548366"/>
            <a:ext cx="1855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过程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D197176-77EC-30C7-E6BD-0CA5B1DDC9DF}"/>
              </a:ext>
            </a:extLst>
          </p:cNvPr>
          <p:cNvSpPr txBox="1"/>
          <p:nvPr/>
        </p:nvSpPr>
        <p:spPr>
          <a:xfrm>
            <a:off x="192088" y="4118039"/>
            <a:ext cx="88331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被试 </a:t>
            </a:r>
            <a:r>
              <a:rPr lang="en-US" altLang="zh-CN" dirty="0"/>
              <a:t>(200 + ) </a:t>
            </a:r>
            <a:r>
              <a:rPr lang="zh-CN" altLang="en-US" dirty="0"/>
              <a:t>被随机分为两组</a:t>
            </a:r>
            <a:r>
              <a:rPr lang="en-US" altLang="zh-CN" dirty="0"/>
              <a:t>(</a:t>
            </a:r>
            <a:r>
              <a:rPr lang="zh-CN" altLang="en-US" dirty="0"/>
              <a:t>向上比较组</a:t>
            </a:r>
            <a:r>
              <a:rPr lang="en-US" altLang="zh-CN" dirty="0"/>
              <a:t>; </a:t>
            </a:r>
            <a:r>
              <a:rPr lang="zh-CN" altLang="en-US" dirty="0"/>
              <a:t>向下比较组</a:t>
            </a:r>
            <a:r>
              <a:rPr lang="en-US" altLang="zh-CN" dirty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指导语</a:t>
            </a:r>
            <a:r>
              <a:rPr lang="en-US" altLang="zh-CN" dirty="0"/>
              <a:t>: “</a:t>
            </a:r>
            <a:r>
              <a:rPr lang="zh-CN" altLang="en-US" dirty="0"/>
              <a:t>想象你正在浏览的就是你自己的朋友圈</a:t>
            </a:r>
            <a:r>
              <a:rPr lang="en-US" altLang="zh-CN" dirty="0"/>
              <a:t>”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向上比较组会看到积极正面的朋友圈截图</a:t>
            </a:r>
            <a:r>
              <a:rPr lang="en-US" altLang="zh-CN" dirty="0"/>
              <a:t>; </a:t>
            </a:r>
            <a:r>
              <a:rPr lang="zh-CN" altLang="en-US" dirty="0"/>
              <a:t>向下比较组会看到消极负面的朋友圈截图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操作检查</a:t>
            </a:r>
            <a:r>
              <a:rPr lang="en-US" altLang="zh-CN" dirty="0"/>
              <a:t>: </a:t>
            </a:r>
            <a:r>
              <a:rPr lang="zh-CN" altLang="en-US" dirty="0"/>
              <a:t>被试在看完截图后</a:t>
            </a:r>
            <a:r>
              <a:rPr lang="en-US" altLang="zh-CN" dirty="0"/>
              <a:t>, </a:t>
            </a:r>
            <a:r>
              <a:rPr lang="zh-CN" altLang="en-US" dirty="0"/>
              <a:t>被问到</a:t>
            </a:r>
            <a:r>
              <a:rPr lang="en-US" altLang="zh-CN" dirty="0"/>
              <a:t>: “</a:t>
            </a:r>
            <a:r>
              <a:rPr lang="zh-CN" altLang="en-US" dirty="0"/>
              <a:t>相较于刚刚你看到的朋友圈截图中的人</a:t>
            </a:r>
            <a:r>
              <a:rPr lang="en-US" altLang="zh-CN" dirty="0"/>
              <a:t>, </a:t>
            </a:r>
            <a:r>
              <a:rPr lang="zh-CN" altLang="en-US" dirty="0"/>
              <a:t>你认为你比他</a:t>
            </a:r>
            <a:r>
              <a:rPr lang="en-US" altLang="zh-CN" dirty="0"/>
              <a:t>(</a:t>
            </a:r>
            <a:r>
              <a:rPr lang="zh-CN" altLang="en-US" dirty="0"/>
              <a:t>她</a:t>
            </a:r>
            <a:r>
              <a:rPr lang="en-US" altLang="zh-CN" dirty="0"/>
              <a:t>)</a:t>
            </a:r>
            <a:r>
              <a:rPr lang="zh-CN" altLang="en-US" dirty="0"/>
              <a:t>过得更好</a:t>
            </a:r>
            <a:r>
              <a:rPr lang="en-US" altLang="zh-CN" dirty="0"/>
              <a:t>, </a:t>
            </a:r>
            <a:r>
              <a:rPr lang="zh-CN" altLang="en-US" dirty="0"/>
              <a:t>还是不如他</a:t>
            </a:r>
            <a:r>
              <a:rPr lang="en-US" altLang="zh-CN" dirty="0"/>
              <a:t>(</a:t>
            </a:r>
            <a:r>
              <a:rPr lang="zh-CN" altLang="en-US" dirty="0"/>
              <a:t>她</a:t>
            </a:r>
            <a:r>
              <a:rPr lang="en-US" altLang="zh-CN" dirty="0"/>
              <a:t>)</a:t>
            </a:r>
            <a:r>
              <a:rPr lang="zh-CN" altLang="en-US" dirty="0"/>
              <a:t>过得好</a:t>
            </a:r>
            <a:r>
              <a:rPr lang="en-US" altLang="zh-CN" dirty="0"/>
              <a:t>”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随后</a:t>
            </a:r>
            <a:r>
              <a:rPr lang="en-US" altLang="zh-CN" dirty="0"/>
              <a:t>, </a:t>
            </a:r>
            <a:r>
              <a:rPr lang="zh-CN" altLang="en-US" dirty="0"/>
              <a:t>被试将基于刚刚看到的朋友圈截图</a:t>
            </a:r>
            <a:r>
              <a:rPr lang="en-US" altLang="zh-CN" dirty="0"/>
              <a:t>, </a:t>
            </a:r>
            <a:r>
              <a:rPr lang="zh-CN" altLang="en-US" dirty="0"/>
              <a:t>填写相对剥夺感</a:t>
            </a:r>
            <a:r>
              <a:rPr lang="en-US" altLang="zh-CN" dirty="0"/>
              <a:t>, </a:t>
            </a:r>
            <a:r>
              <a:rPr lang="zh-CN" altLang="en-US" dirty="0"/>
              <a:t>优越感和生活满意度问卷</a:t>
            </a:r>
          </a:p>
        </p:txBody>
      </p:sp>
      <p:pic>
        <p:nvPicPr>
          <p:cNvPr id="61" name="圖片 60">
            <a:extLst>
              <a:ext uri="{FF2B5EF4-FFF2-40B4-BE49-F238E27FC236}">
                <a16:creationId xmlns:a16="http://schemas.microsoft.com/office/drawing/2014/main" id="{CEA04C98-3B97-A7DB-091E-E49F84ADED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7005" y="1417878"/>
            <a:ext cx="3817054" cy="211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7200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1" y="0"/>
            <a:ext cx="4521897" cy="878774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未来计划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5980373"/>
            <a:ext cx="1066800" cy="878774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40 / 40</a:t>
            </a:r>
            <a:endParaRPr lang="zh-TW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025248" y="0"/>
            <a:ext cx="3166753" cy="6859147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E1DDC5F-DD65-C0A7-FFF1-9FF885F5E0CB}"/>
              </a:ext>
            </a:extLst>
          </p:cNvPr>
          <p:cNvSpPr txBox="1"/>
          <p:nvPr/>
        </p:nvSpPr>
        <p:spPr>
          <a:xfrm>
            <a:off x="1258874" y="2715883"/>
            <a:ext cx="6668974" cy="1762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>
              <a:spcBef>
                <a:spcPts val="12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zh-CN" altLang="en-US" sz="4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正式实验</a:t>
            </a:r>
            <a:r>
              <a:rPr lang="en-US" altLang="zh-CN" sz="48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4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4800" b="1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r">
              <a:spcBef>
                <a:spcPts val="1200"/>
              </a:spcBef>
              <a:spcAft>
                <a:spcPts val="300"/>
              </a:spcAft>
            </a:pPr>
            <a:r>
              <a:rPr lang="en-US" altLang="zh-CN" sz="4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4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sz="4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社会比较倾向</a:t>
            </a:r>
            <a:endParaRPr lang="zh-CN" altLang="en-US" sz="48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5434265E-9432-D812-8A00-2DD920C800E9}"/>
              </a:ext>
            </a:extLst>
          </p:cNvPr>
          <p:cNvGrpSpPr/>
          <p:nvPr/>
        </p:nvGrpSpPr>
        <p:grpSpPr>
          <a:xfrm>
            <a:off x="10453578" y="6099421"/>
            <a:ext cx="1637271" cy="683800"/>
            <a:chOff x="10453578" y="6099421"/>
            <a:chExt cx="1637271" cy="683800"/>
          </a:xfrm>
        </p:grpSpPr>
        <p:sp>
          <p:nvSpPr>
            <p:cNvPr id="7" name="文本框 5">
              <a:extLst>
                <a:ext uri="{FF2B5EF4-FFF2-40B4-BE49-F238E27FC236}">
                  <a16:creationId xmlns:a16="http://schemas.microsoft.com/office/drawing/2014/main" id="{D7E591B4-AD76-4493-9F75-CDE9E4DEFD0C}"/>
                </a:ext>
              </a:extLst>
            </p:cNvPr>
            <p:cNvSpPr txBox="1"/>
            <p:nvPr/>
          </p:nvSpPr>
          <p:spPr>
            <a:xfrm>
              <a:off x="10453578" y="6256729"/>
              <a:ext cx="979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8" name="图片 7" descr="图片包含 图标&#10;&#10;描述已自动生成">
              <a:extLst>
                <a:ext uri="{FF2B5EF4-FFF2-40B4-BE49-F238E27FC236}">
                  <a16:creationId xmlns:a16="http://schemas.microsoft.com/office/drawing/2014/main" id="{F49B67E7-2C3D-D5EE-F6B8-A3A2342F8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049" y="6099421"/>
              <a:ext cx="683800" cy="683800"/>
            </a:xfrm>
            <a:prstGeom prst="rect">
              <a:avLst/>
            </a:prstGeom>
          </p:spPr>
        </p:pic>
      </p:grpSp>
      <p:pic>
        <p:nvPicPr>
          <p:cNvPr id="1028" name="Picture 4" descr="WeChat Logo PNG Vector (EPS) Free Download">
            <a:extLst>
              <a:ext uri="{FF2B5EF4-FFF2-40B4-BE49-F238E27FC236}">
                <a16:creationId xmlns:a16="http://schemas.microsoft.com/office/drawing/2014/main" id="{4EDDFE1D-3787-94F2-3918-2859F3300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077" y="2194453"/>
            <a:ext cx="2469093" cy="246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1690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1" y="0"/>
            <a:ext cx="4521897" cy="878774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zh-CN" altLang="en-US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正式实验</a:t>
            </a:r>
            <a:r>
              <a:rPr lang="en-US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：社会比较倾向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5980373"/>
            <a:ext cx="1066800" cy="878774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40 / 40</a:t>
            </a:r>
            <a:endParaRPr lang="zh-TW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025248" y="0"/>
            <a:ext cx="3166753" cy="6859147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5434265E-9432-D812-8A00-2DD920C800E9}"/>
              </a:ext>
            </a:extLst>
          </p:cNvPr>
          <p:cNvGrpSpPr/>
          <p:nvPr/>
        </p:nvGrpSpPr>
        <p:grpSpPr>
          <a:xfrm>
            <a:off x="10453578" y="6099421"/>
            <a:ext cx="1637271" cy="683800"/>
            <a:chOff x="10453578" y="6099421"/>
            <a:chExt cx="1637271" cy="683800"/>
          </a:xfrm>
        </p:grpSpPr>
        <p:sp>
          <p:nvSpPr>
            <p:cNvPr id="7" name="文本框 5">
              <a:extLst>
                <a:ext uri="{FF2B5EF4-FFF2-40B4-BE49-F238E27FC236}">
                  <a16:creationId xmlns:a16="http://schemas.microsoft.com/office/drawing/2014/main" id="{D7E591B4-AD76-4493-9F75-CDE9E4DEFD0C}"/>
                </a:ext>
              </a:extLst>
            </p:cNvPr>
            <p:cNvSpPr txBox="1"/>
            <p:nvPr/>
          </p:nvSpPr>
          <p:spPr>
            <a:xfrm>
              <a:off x="10453578" y="6256729"/>
              <a:ext cx="979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8" name="图片 7" descr="图片包含 图标&#10;&#10;描述已自动生成">
              <a:extLst>
                <a:ext uri="{FF2B5EF4-FFF2-40B4-BE49-F238E27FC236}">
                  <a16:creationId xmlns:a16="http://schemas.microsoft.com/office/drawing/2014/main" id="{F49B67E7-2C3D-D5EE-F6B8-A3A2342F8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049" y="6099421"/>
              <a:ext cx="683800" cy="683800"/>
            </a:xfrm>
            <a:prstGeom prst="rect">
              <a:avLst/>
            </a:prstGeom>
          </p:spPr>
        </p:pic>
      </p:grpSp>
      <p:pic>
        <p:nvPicPr>
          <p:cNvPr id="1028" name="Picture 4" descr="WeChat Logo PNG Vector (EPS) Free Download">
            <a:extLst>
              <a:ext uri="{FF2B5EF4-FFF2-40B4-BE49-F238E27FC236}">
                <a16:creationId xmlns:a16="http://schemas.microsoft.com/office/drawing/2014/main" id="{4EDDFE1D-3787-94F2-3918-2859F3300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077" y="2194453"/>
            <a:ext cx="2469093" cy="246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群組 1">
            <a:extLst>
              <a:ext uri="{FF2B5EF4-FFF2-40B4-BE49-F238E27FC236}">
                <a16:creationId xmlns:a16="http://schemas.microsoft.com/office/drawing/2014/main" id="{0080E33D-605F-C8AC-3093-E2F25D6D0D84}"/>
              </a:ext>
            </a:extLst>
          </p:cNvPr>
          <p:cNvGrpSpPr/>
          <p:nvPr/>
        </p:nvGrpSpPr>
        <p:grpSpPr>
          <a:xfrm>
            <a:off x="276306" y="1624981"/>
            <a:ext cx="8574528" cy="4345649"/>
            <a:chOff x="276306" y="1624981"/>
            <a:chExt cx="8574528" cy="4345649"/>
          </a:xfrm>
        </p:grpSpPr>
        <p:cxnSp>
          <p:nvCxnSpPr>
            <p:cNvPr id="3" name="直接箭头连接符 24">
              <a:extLst>
                <a:ext uri="{FF2B5EF4-FFF2-40B4-BE49-F238E27FC236}">
                  <a16:creationId xmlns:a16="http://schemas.microsoft.com/office/drawing/2014/main" id="{929FCF2F-D4CE-FC2A-7EA1-AF89A6D20CE6}"/>
                </a:ext>
              </a:extLst>
            </p:cNvPr>
            <p:cNvCxnSpPr>
              <a:cxnSpLocks/>
              <a:stCxn id="5" idx="3"/>
              <a:endCxn id="19" idx="1"/>
            </p:cNvCxnSpPr>
            <p:nvPr/>
          </p:nvCxnSpPr>
          <p:spPr>
            <a:xfrm flipV="1">
              <a:off x="2198775" y="2197808"/>
              <a:ext cx="1443229" cy="2112674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直接箭头连接符 24">
              <a:extLst>
                <a:ext uri="{FF2B5EF4-FFF2-40B4-BE49-F238E27FC236}">
                  <a16:creationId xmlns:a16="http://schemas.microsoft.com/office/drawing/2014/main" id="{FB6F6E56-9419-3B29-FF83-6455E59F4DA6}"/>
                </a:ext>
              </a:extLst>
            </p:cNvPr>
            <p:cNvCxnSpPr>
              <a:cxnSpLocks/>
              <a:stCxn id="18" idx="3"/>
              <a:endCxn id="9" idx="1"/>
            </p:cNvCxnSpPr>
            <p:nvPr/>
          </p:nvCxnSpPr>
          <p:spPr>
            <a:xfrm>
              <a:off x="2198775" y="2197807"/>
              <a:ext cx="1440694" cy="2112101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文本框 14">
              <a:extLst>
                <a:ext uri="{FF2B5EF4-FFF2-40B4-BE49-F238E27FC236}">
                  <a16:creationId xmlns:a16="http://schemas.microsoft.com/office/drawing/2014/main" id="{96B08006-BBB4-8E58-0560-55268A0E1329}"/>
                </a:ext>
              </a:extLst>
            </p:cNvPr>
            <p:cNvSpPr txBox="1"/>
            <p:nvPr/>
          </p:nvSpPr>
          <p:spPr>
            <a:xfrm>
              <a:off x="360617" y="4018094"/>
              <a:ext cx="1838158" cy="584775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00B0F0"/>
                  </a:solidFill>
                  <a:latin typeface="+mn-ea"/>
                </a:rPr>
                <a:t>向下比较</a:t>
              </a:r>
              <a:endParaRPr lang="zh-TW" altLang="en-US" sz="3200" b="1" dirty="0">
                <a:solidFill>
                  <a:srgbClr val="00B0F0"/>
                </a:solidFill>
                <a:latin typeface="+mn-ea"/>
              </a:endParaRPr>
            </a:p>
          </p:txBody>
        </p:sp>
        <p:sp>
          <p:nvSpPr>
            <p:cNvPr id="9" name="文本框 15">
              <a:extLst>
                <a:ext uri="{FF2B5EF4-FFF2-40B4-BE49-F238E27FC236}">
                  <a16:creationId xmlns:a16="http://schemas.microsoft.com/office/drawing/2014/main" id="{11536D52-97B5-77E6-FEC1-504C4CDA3C7D}"/>
                </a:ext>
              </a:extLst>
            </p:cNvPr>
            <p:cNvSpPr txBox="1"/>
            <p:nvPr/>
          </p:nvSpPr>
          <p:spPr>
            <a:xfrm>
              <a:off x="3639469" y="4017520"/>
              <a:ext cx="2287343" cy="58477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0070C0"/>
                  </a:solidFill>
                  <a:latin typeface="+mn-ea"/>
                </a:rPr>
                <a:t>优越感</a:t>
              </a:r>
              <a:endParaRPr lang="zh-TW" altLang="en-US" sz="3200" b="1" dirty="0">
                <a:solidFill>
                  <a:srgbClr val="0070C0"/>
                </a:solidFill>
                <a:latin typeface="+mn-ea"/>
              </a:endParaRPr>
            </a:p>
          </p:txBody>
        </p:sp>
        <p:sp>
          <p:nvSpPr>
            <p:cNvPr id="10" name="文本框 17">
              <a:extLst>
                <a:ext uri="{FF2B5EF4-FFF2-40B4-BE49-F238E27FC236}">
                  <a16:creationId xmlns:a16="http://schemas.microsoft.com/office/drawing/2014/main" id="{EE693ECB-EC4C-61CA-1806-1F1230CB85CE}"/>
                </a:ext>
              </a:extLst>
            </p:cNvPr>
            <p:cNvSpPr txBox="1"/>
            <p:nvPr/>
          </p:nvSpPr>
          <p:spPr>
            <a:xfrm>
              <a:off x="6443404" y="2948203"/>
              <a:ext cx="2233013" cy="584775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7030A0"/>
                  </a:solidFill>
                  <a:latin typeface="+mn-ea"/>
                </a:rPr>
                <a:t>生活满意度</a:t>
              </a:r>
              <a:endParaRPr lang="zh-TW" altLang="en-US" sz="3200" b="1" dirty="0">
                <a:solidFill>
                  <a:srgbClr val="7030A0"/>
                </a:solidFill>
                <a:latin typeface="+mn-ea"/>
              </a:endParaRPr>
            </a:p>
          </p:txBody>
        </p:sp>
        <p:cxnSp>
          <p:nvCxnSpPr>
            <p:cNvPr id="12" name="直接箭头连接符 18">
              <a:extLst>
                <a:ext uri="{FF2B5EF4-FFF2-40B4-BE49-F238E27FC236}">
                  <a16:creationId xmlns:a16="http://schemas.microsoft.com/office/drawing/2014/main" id="{30535953-76EF-43D7-03FE-CBA91F3FEA18}"/>
                </a:ext>
              </a:extLst>
            </p:cNvPr>
            <p:cNvCxnSpPr>
              <a:stCxn id="9" idx="3"/>
              <a:endCxn id="10" idx="1"/>
            </p:cNvCxnSpPr>
            <p:nvPr/>
          </p:nvCxnSpPr>
          <p:spPr>
            <a:xfrm flipV="1">
              <a:off x="5926812" y="3240591"/>
              <a:ext cx="516592" cy="106931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文本框 20">
              <a:extLst>
                <a:ext uri="{FF2B5EF4-FFF2-40B4-BE49-F238E27FC236}">
                  <a16:creationId xmlns:a16="http://schemas.microsoft.com/office/drawing/2014/main" id="{B3FAF0FE-87F6-9F67-9660-68507F386362}"/>
                </a:ext>
              </a:extLst>
            </p:cNvPr>
            <p:cNvSpPr txBox="1"/>
            <p:nvPr/>
          </p:nvSpPr>
          <p:spPr>
            <a:xfrm>
              <a:off x="6110838" y="3723661"/>
              <a:ext cx="392242" cy="64633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endParaRPr lang="zh-TW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21">
              <a:extLst>
                <a:ext uri="{FF2B5EF4-FFF2-40B4-BE49-F238E27FC236}">
                  <a16:creationId xmlns:a16="http://schemas.microsoft.com/office/drawing/2014/main" id="{70A533B0-8CFF-4BDE-A54B-4EE2BF09442B}"/>
                </a:ext>
              </a:extLst>
            </p:cNvPr>
            <p:cNvSpPr txBox="1"/>
            <p:nvPr/>
          </p:nvSpPr>
          <p:spPr>
            <a:xfrm>
              <a:off x="360617" y="1905419"/>
              <a:ext cx="1838158" cy="584775"/>
            </a:xfrm>
            <a:prstGeom prst="rect">
              <a:avLst/>
            </a:prstGeom>
            <a:noFill/>
            <a:ln w="38100">
              <a:solidFill>
                <a:srgbClr val="FF690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F6903"/>
                  </a:solidFill>
                  <a:latin typeface="+mn-ea"/>
                </a:rPr>
                <a:t>向上比较</a:t>
              </a:r>
              <a:endParaRPr lang="zh-TW" altLang="en-US" sz="3200" b="1" dirty="0">
                <a:solidFill>
                  <a:srgbClr val="FF6903"/>
                </a:solidFill>
                <a:latin typeface="+mn-ea"/>
              </a:endParaRPr>
            </a:p>
          </p:txBody>
        </p:sp>
        <p:sp>
          <p:nvSpPr>
            <p:cNvPr id="19" name="文本框 22">
              <a:extLst>
                <a:ext uri="{FF2B5EF4-FFF2-40B4-BE49-F238E27FC236}">
                  <a16:creationId xmlns:a16="http://schemas.microsoft.com/office/drawing/2014/main" id="{E27FD936-033E-84A9-B6B9-D4A769067D51}"/>
                </a:ext>
              </a:extLst>
            </p:cNvPr>
            <p:cNvSpPr txBox="1"/>
            <p:nvPr/>
          </p:nvSpPr>
          <p:spPr>
            <a:xfrm>
              <a:off x="3642004" y="1905420"/>
              <a:ext cx="2284808" cy="584775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C00000"/>
                  </a:solidFill>
                  <a:latin typeface="+mn-ea"/>
                </a:rPr>
                <a:t>相对剥夺感</a:t>
              </a:r>
              <a:endParaRPr lang="zh-TW" altLang="en-US" sz="3200" b="1" dirty="0">
                <a:solidFill>
                  <a:srgbClr val="C00000"/>
                </a:solidFill>
                <a:latin typeface="+mn-ea"/>
              </a:endParaRPr>
            </a:p>
          </p:txBody>
        </p:sp>
        <p:cxnSp>
          <p:nvCxnSpPr>
            <p:cNvPr id="20" name="直接箭头连接符 24">
              <a:extLst>
                <a:ext uri="{FF2B5EF4-FFF2-40B4-BE49-F238E27FC236}">
                  <a16:creationId xmlns:a16="http://schemas.microsoft.com/office/drawing/2014/main" id="{219982FA-B352-FDC7-EEE7-790813535329}"/>
                </a:ext>
              </a:extLst>
            </p:cNvPr>
            <p:cNvCxnSpPr>
              <a:stCxn id="19" idx="3"/>
              <a:endCxn id="10" idx="1"/>
            </p:cNvCxnSpPr>
            <p:nvPr/>
          </p:nvCxnSpPr>
          <p:spPr>
            <a:xfrm>
              <a:off x="5926812" y="2197808"/>
              <a:ext cx="516592" cy="10427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文本框 44">
              <a:extLst>
                <a:ext uri="{FF2B5EF4-FFF2-40B4-BE49-F238E27FC236}">
                  <a16:creationId xmlns:a16="http://schemas.microsoft.com/office/drawing/2014/main" id="{A5943F6D-4C8A-0434-B539-E1CAAD824F8F}"/>
                </a:ext>
              </a:extLst>
            </p:cNvPr>
            <p:cNvSpPr txBox="1"/>
            <p:nvPr/>
          </p:nvSpPr>
          <p:spPr>
            <a:xfrm>
              <a:off x="1592925" y="2945221"/>
              <a:ext cx="2678361" cy="5847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ea"/>
                </a:rPr>
                <a:t>社会比较倾向</a:t>
              </a:r>
              <a:endParaRPr lang="zh-TW" alt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25" name="右大括弧 24">
              <a:extLst>
                <a:ext uri="{FF2B5EF4-FFF2-40B4-BE49-F238E27FC236}">
                  <a16:creationId xmlns:a16="http://schemas.microsoft.com/office/drawing/2014/main" id="{81924E3E-0805-3D13-D73B-6CC0A7832573}"/>
                </a:ext>
              </a:extLst>
            </p:cNvPr>
            <p:cNvSpPr/>
            <p:nvPr/>
          </p:nvSpPr>
          <p:spPr>
            <a:xfrm rot="5400000">
              <a:off x="4357610" y="1086827"/>
              <a:ext cx="411919" cy="8574528"/>
            </a:xfrm>
            <a:prstGeom prst="rightBrace">
              <a:avLst/>
            </a:prstGeom>
            <a:noFill/>
            <a:ln w="38100">
              <a:gradFill flip="none" rotWithShape="1">
                <a:gsLst>
                  <a:gs pos="66000">
                    <a:srgbClr val="0070C0"/>
                  </a:gs>
                  <a:gs pos="33000">
                    <a:srgbClr val="C00000"/>
                  </a:gs>
                  <a:gs pos="0">
                    <a:srgbClr val="FFD966"/>
                  </a:gs>
                  <a:gs pos="100000">
                    <a:srgbClr val="7030A0"/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F762FE20-BF8B-F305-9BF5-FAF100D42B9B}"/>
                </a:ext>
              </a:extLst>
            </p:cNvPr>
            <p:cNvSpPr txBox="1"/>
            <p:nvPr/>
          </p:nvSpPr>
          <p:spPr>
            <a:xfrm>
              <a:off x="4333322" y="5601298"/>
              <a:ext cx="460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H5</a:t>
              </a:r>
              <a:endParaRPr lang="zh-CN" altLang="en-US" b="1" dirty="0"/>
            </a:p>
          </p:txBody>
        </p:sp>
        <p:cxnSp>
          <p:nvCxnSpPr>
            <p:cNvPr id="29" name="直接箭头连接符 24">
              <a:extLst>
                <a:ext uri="{FF2B5EF4-FFF2-40B4-BE49-F238E27FC236}">
                  <a16:creationId xmlns:a16="http://schemas.microsoft.com/office/drawing/2014/main" id="{42FE617F-FCA7-E4D6-80CF-3BAFE17A48B2}"/>
                </a:ext>
              </a:extLst>
            </p:cNvPr>
            <p:cNvCxnSpPr>
              <a:cxnSpLocks/>
              <a:stCxn id="18" idx="3"/>
              <a:endCxn id="19" idx="1"/>
            </p:cNvCxnSpPr>
            <p:nvPr/>
          </p:nvCxnSpPr>
          <p:spPr>
            <a:xfrm>
              <a:off x="2198775" y="2197807"/>
              <a:ext cx="1443229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24">
              <a:extLst>
                <a:ext uri="{FF2B5EF4-FFF2-40B4-BE49-F238E27FC236}">
                  <a16:creationId xmlns:a16="http://schemas.microsoft.com/office/drawing/2014/main" id="{F44B1F66-8B4C-1E79-5105-1F6DB27D3DE8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2198775" y="4309908"/>
              <a:ext cx="1440694" cy="57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箭头连接符 24">
              <a:extLst>
                <a:ext uri="{FF2B5EF4-FFF2-40B4-BE49-F238E27FC236}">
                  <a16:creationId xmlns:a16="http://schemas.microsoft.com/office/drawing/2014/main" id="{A809D641-04D9-D1E7-1C4D-F23E88FA6D28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V="1">
              <a:off x="2932106" y="2176560"/>
              <a:ext cx="0" cy="7686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24">
              <a:extLst>
                <a:ext uri="{FF2B5EF4-FFF2-40B4-BE49-F238E27FC236}">
                  <a16:creationId xmlns:a16="http://schemas.microsoft.com/office/drawing/2014/main" id="{078763F4-8107-9C88-CBEB-F6CAE5FF1CF8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>
              <a:off x="2932106" y="3529996"/>
              <a:ext cx="0" cy="77991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文本框 20">
              <a:extLst>
                <a:ext uri="{FF2B5EF4-FFF2-40B4-BE49-F238E27FC236}">
                  <a16:creationId xmlns:a16="http://schemas.microsoft.com/office/drawing/2014/main" id="{8790838B-2DFF-E77C-4CE7-40E69409E134}"/>
                </a:ext>
              </a:extLst>
            </p:cNvPr>
            <p:cNvSpPr txBox="1"/>
            <p:nvPr/>
          </p:nvSpPr>
          <p:spPr>
            <a:xfrm>
              <a:off x="2735984" y="4187248"/>
              <a:ext cx="392242" cy="64633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endParaRPr lang="zh-TW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文本框 27">
              <a:extLst>
                <a:ext uri="{FF2B5EF4-FFF2-40B4-BE49-F238E27FC236}">
                  <a16:creationId xmlns:a16="http://schemas.microsoft.com/office/drawing/2014/main" id="{2E295DBA-8228-E138-2BE3-C8659BC72A3E}"/>
                </a:ext>
              </a:extLst>
            </p:cNvPr>
            <p:cNvSpPr txBox="1"/>
            <p:nvPr/>
          </p:nvSpPr>
          <p:spPr>
            <a:xfrm>
              <a:off x="6096000" y="2089617"/>
              <a:ext cx="392242" cy="76944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endParaRPr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文本框 20">
              <a:extLst>
                <a:ext uri="{FF2B5EF4-FFF2-40B4-BE49-F238E27FC236}">
                  <a16:creationId xmlns:a16="http://schemas.microsoft.com/office/drawing/2014/main" id="{D60C7500-A3A9-AAED-ECE2-DA33F6E11052}"/>
                </a:ext>
              </a:extLst>
            </p:cNvPr>
            <p:cNvSpPr txBox="1"/>
            <p:nvPr/>
          </p:nvSpPr>
          <p:spPr>
            <a:xfrm>
              <a:off x="2724268" y="1624981"/>
              <a:ext cx="392242" cy="64633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endParaRPr lang="zh-TW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4233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1" y="0"/>
            <a:ext cx="4521897" cy="878774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zh-CN" altLang="en-US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正式实验</a:t>
            </a:r>
            <a:r>
              <a:rPr lang="en-US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：社会比较倾向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5980373"/>
            <a:ext cx="1066800" cy="878774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40 / 40</a:t>
            </a:r>
            <a:endParaRPr lang="zh-TW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025248" y="0"/>
            <a:ext cx="3166753" cy="6859147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5434265E-9432-D812-8A00-2DD920C800E9}"/>
              </a:ext>
            </a:extLst>
          </p:cNvPr>
          <p:cNvGrpSpPr/>
          <p:nvPr/>
        </p:nvGrpSpPr>
        <p:grpSpPr>
          <a:xfrm>
            <a:off x="10453578" y="6099421"/>
            <a:ext cx="1637271" cy="683800"/>
            <a:chOff x="10453578" y="6099421"/>
            <a:chExt cx="1637271" cy="683800"/>
          </a:xfrm>
        </p:grpSpPr>
        <p:sp>
          <p:nvSpPr>
            <p:cNvPr id="7" name="文本框 5">
              <a:extLst>
                <a:ext uri="{FF2B5EF4-FFF2-40B4-BE49-F238E27FC236}">
                  <a16:creationId xmlns:a16="http://schemas.microsoft.com/office/drawing/2014/main" id="{D7E591B4-AD76-4493-9F75-CDE9E4DEFD0C}"/>
                </a:ext>
              </a:extLst>
            </p:cNvPr>
            <p:cNvSpPr txBox="1"/>
            <p:nvPr/>
          </p:nvSpPr>
          <p:spPr>
            <a:xfrm>
              <a:off x="10453578" y="6256729"/>
              <a:ext cx="979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8" name="图片 7" descr="图片包含 图标&#10;&#10;描述已自动生成">
              <a:extLst>
                <a:ext uri="{FF2B5EF4-FFF2-40B4-BE49-F238E27FC236}">
                  <a16:creationId xmlns:a16="http://schemas.microsoft.com/office/drawing/2014/main" id="{F49B67E7-2C3D-D5EE-F6B8-A3A2342F8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049" y="6099421"/>
              <a:ext cx="683800" cy="683800"/>
            </a:xfrm>
            <a:prstGeom prst="rect">
              <a:avLst/>
            </a:prstGeom>
          </p:spPr>
        </p:pic>
      </p:grpSp>
      <p:pic>
        <p:nvPicPr>
          <p:cNvPr id="1028" name="Picture 4" descr="WeChat Logo PNG Vector (EPS) Free Download">
            <a:extLst>
              <a:ext uri="{FF2B5EF4-FFF2-40B4-BE49-F238E27FC236}">
                <a16:creationId xmlns:a16="http://schemas.microsoft.com/office/drawing/2014/main" id="{4EDDFE1D-3787-94F2-3918-2859F3300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077" y="2194453"/>
            <a:ext cx="2469093" cy="246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文字方塊 30">
            <a:extLst>
              <a:ext uri="{FF2B5EF4-FFF2-40B4-BE49-F238E27FC236}">
                <a16:creationId xmlns:a16="http://schemas.microsoft.com/office/drawing/2014/main" id="{B96296A8-B58C-5D9F-EBB9-A737889B1505}"/>
              </a:ext>
            </a:extLst>
          </p:cNvPr>
          <p:cNvSpPr txBox="1"/>
          <p:nvPr/>
        </p:nvSpPr>
        <p:spPr>
          <a:xfrm>
            <a:off x="192088" y="985635"/>
            <a:ext cx="1855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变量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7E68868A-8701-0D10-8007-9C9FADFADF5F}"/>
              </a:ext>
            </a:extLst>
          </p:cNvPr>
          <p:cNvSpPr txBox="1"/>
          <p:nvPr/>
        </p:nvSpPr>
        <p:spPr>
          <a:xfrm>
            <a:off x="192088" y="1483946"/>
            <a:ext cx="39809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自变量</a:t>
            </a:r>
            <a:r>
              <a:rPr lang="en-US" altLang="zh-CN" dirty="0"/>
              <a:t>: </a:t>
            </a:r>
            <a:r>
              <a:rPr lang="zh-CN" altLang="en-US" dirty="0"/>
              <a:t>社会比较方向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调节变量</a:t>
            </a:r>
            <a:r>
              <a:rPr lang="en-US" altLang="zh-CN" dirty="0"/>
              <a:t>: </a:t>
            </a:r>
            <a:r>
              <a:rPr lang="zh-CN" altLang="en-US" dirty="0"/>
              <a:t>社会比较倾向 </a:t>
            </a:r>
            <a:r>
              <a:rPr lang="en-US" altLang="zh-CN" dirty="0"/>
              <a:t>(11</a:t>
            </a:r>
            <a:r>
              <a:rPr lang="zh-CN" altLang="en-US" dirty="0"/>
              <a:t>题 </a:t>
            </a:r>
            <a:r>
              <a:rPr lang="en-US" altLang="zh-CN" dirty="0"/>
              <a:t>5 + 6)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中介变量</a:t>
            </a:r>
            <a:r>
              <a:rPr lang="en-US" altLang="zh-CN" dirty="0"/>
              <a:t>: </a:t>
            </a:r>
            <a:r>
              <a:rPr lang="zh-CN" altLang="en-US" dirty="0"/>
              <a:t>相对剥夺感 </a:t>
            </a:r>
            <a:r>
              <a:rPr lang="en-US" altLang="zh-CN" dirty="0"/>
              <a:t>(5</a:t>
            </a:r>
            <a:r>
              <a:rPr lang="zh-CN" altLang="en-US" dirty="0"/>
              <a:t>题</a:t>
            </a:r>
            <a:r>
              <a:rPr lang="en-US" altLang="zh-CN" dirty="0"/>
              <a:t>)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中介变量</a:t>
            </a:r>
            <a:r>
              <a:rPr lang="en-US" altLang="zh-CN" dirty="0"/>
              <a:t>: </a:t>
            </a:r>
            <a:r>
              <a:rPr lang="zh-CN" altLang="en-US" dirty="0"/>
              <a:t>优越感 </a:t>
            </a:r>
            <a:r>
              <a:rPr lang="en-US" altLang="zh-CN" dirty="0"/>
              <a:t>(5</a:t>
            </a:r>
            <a:r>
              <a:rPr lang="zh-CN" altLang="en-US" dirty="0"/>
              <a:t>题</a:t>
            </a:r>
            <a:r>
              <a:rPr lang="en-US" altLang="zh-CN" dirty="0"/>
              <a:t>)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因变量</a:t>
            </a:r>
            <a:r>
              <a:rPr lang="en-US" altLang="zh-CN" dirty="0"/>
              <a:t>: </a:t>
            </a:r>
            <a:r>
              <a:rPr lang="zh-CN" altLang="en-US" dirty="0"/>
              <a:t>生活满意度 </a:t>
            </a:r>
            <a:r>
              <a:rPr lang="en-US" altLang="zh-CN" dirty="0"/>
              <a:t>(5</a:t>
            </a:r>
            <a:r>
              <a:rPr lang="zh-CN" altLang="en-US" dirty="0"/>
              <a:t>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CA87D048-F870-9A38-2974-B8E7828D53BB}"/>
              </a:ext>
            </a:extLst>
          </p:cNvPr>
          <p:cNvSpPr txBox="1"/>
          <p:nvPr/>
        </p:nvSpPr>
        <p:spPr>
          <a:xfrm>
            <a:off x="192088" y="3859940"/>
            <a:ext cx="2807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较之前实验的推进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D9D6A59E-7F25-6B4F-CACE-88BAEF9770B6}"/>
              </a:ext>
            </a:extLst>
          </p:cNvPr>
          <p:cNvSpPr txBox="1"/>
          <p:nvPr/>
        </p:nvSpPr>
        <p:spPr>
          <a:xfrm>
            <a:off x="192088" y="4428466"/>
            <a:ext cx="8833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有研究认为</a:t>
            </a:r>
            <a:r>
              <a:rPr lang="en-US" altLang="zh-CN" dirty="0"/>
              <a:t>, </a:t>
            </a:r>
            <a:r>
              <a:rPr lang="zh-CN" altLang="en-US" dirty="0"/>
              <a:t>只有当人们的社会比较倾向较高时</a:t>
            </a:r>
            <a:r>
              <a:rPr lang="en-US" altLang="zh-CN" dirty="0"/>
              <a:t>, </a:t>
            </a:r>
            <a:r>
              <a:rPr lang="zh-CN" altLang="en-US" dirty="0"/>
              <a:t>才会在接触到向上比较或向下比较的信息后</a:t>
            </a:r>
            <a:r>
              <a:rPr lang="en-US" altLang="zh-CN" dirty="0"/>
              <a:t>, </a:t>
            </a:r>
            <a:r>
              <a:rPr lang="zh-CN" altLang="en-US" dirty="0"/>
              <a:t>产生社会比较 </a:t>
            </a:r>
            <a:r>
              <a:rPr lang="es-ES" altLang="zh-CN" dirty="0">
                <a:solidFill>
                  <a:srgbClr val="3BAA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(Buunk, Zurriaga, </a:t>
            </a:r>
            <a:r>
              <a:rPr lang="es-ES" altLang="zh-CN" dirty="0" err="1">
                <a:solidFill>
                  <a:srgbClr val="3BAA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Gonzalez</a:t>
            </a:r>
            <a:r>
              <a:rPr lang="es-ES" altLang="zh-CN" dirty="0">
                <a:solidFill>
                  <a:srgbClr val="3BAA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-Roma, &amp; Subirats, 2003)</a:t>
            </a:r>
            <a:r>
              <a:rPr lang="zh-CN" altLang="en-US" dirty="0">
                <a:solidFill>
                  <a:srgbClr val="3BAA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solidFill>
                <a:srgbClr val="3BAA33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因此正式实验</a:t>
            </a:r>
            <a:r>
              <a:rPr lang="en-US" altLang="zh-CN" dirty="0"/>
              <a:t>2</a:t>
            </a:r>
            <a:r>
              <a:rPr lang="zh-CN" altLang="en-US" dirty="0"/>
              <a:t>将在实验</a:t>
            </a:r>
            <a:r>
              <a:rPr lang="en-US" altLang="zh-CN" dirty="0"/>
              <a:t>1</a:t>
            </a:r>
            <a:r>
              <a:rPr lang="zh-CN" altLang="en-US" dirty="0"/>
              <a:t>的基础上增加对社会比较倾向的测量</a:t>
            </a:r>
            <a:endParaRPr lang="en-US" altLang="zh-CN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8638FA2B-3E5F-C11B-2DFC-68B5D2C50DB8}"/>
              </a:ext>
            </a:extLst>
          </p:cNvPr>
          <p:cNvSpPr txBox="1"/>
          <p:nvPr/>
        </p:nvSpPr>
        <p:spPr>
          <a:xfrm>
            <a:off x="192088" y="5411847"/>
            <a:ext cx="1855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过程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5FE9DE8E-A41A-04CB-FC9C-24E116CD270B}"/>
              </a:ext>
            </a:extLst>
          </p:cNvPr>
          <p:cNvSpPr txBox="1"/>
          <p:nvPr/>
        </p:nvSpPr>
        <p:spPr>
          <a:xfrm>
            <a:off x="1362456" y="5954140"/>
            <a:ext cx="76627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在正式实验</a:t>
            </a:r>
            <a:r>
              <a:rPr lang="en-US" altLang="zh-CN" dirty="0"/>
              <a:t>2</a:t>
            </a:r>
            <a:r>
              <a:rPr lang="zh-CN" altLang="en-US" dirty="0"/>
              <a:t>的基础上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在被试 </a:t>
            </a:r>
            <a:r>
              <a:rPr lang="en-US" altLang="zh-CN" dirty="0"/>
              <a:t>(310 + ) </a:t>
            </a:r>
            <a:r>
              <a:rPr lang="zh-CN" altLang="en-US" dirty="0"/>
              <a:t>看完朋友圈截图后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填写社会比较倾向问卷</a:t>
            </a:r>
            <a:endParaRPr lang="en-US" altLang="zh-CN" dirty="0"/>
          </a:p>
        </p:txBody>
      </p:sp>
      <p:pic>
        <p:nvPicPr>
          <p:cNvPr id="30" name="圖片 29">
            <a:extLst>
              <a:ext uri="{FF2B5EF4-FFF2-40B4-BE49-F238E27FC236}">
                <a16:creationId xmlns:a16="http://schemas.microsoft.com/office/drawing/2014/main" id="{4CE8F003-43B9-B7D8-0912-EB054C2B9E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6382" y="1418925"/>
            <a:ext cx="4122558" cy="216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3729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1" y="0"/>
            <a:ext cx="4521897" cy="878774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未来计划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5980373"/>
            <a:ext cx="1066800" cy="878774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40 / 40</a:t>
            </a:r>
            <a:endParaRPr lang="zh-TW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025248" y="0"/>
            <a:ext cx="3166753" cy="6859147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E1DDC5F-DD65-C0A7-FFF1-9FF885F5E0CB}"/>
              </a:ext>
            </a:extLst>
          </p:cNvPr>
          <p:cNvSpPr txBox="1"/>
          <p:nvPr/>
        </p:nvSpPr>
        <p:spPr>
          <a:xfrm>
            <a:off x="1258874" y="2715883"/>
            <a:ext cx="6668974" cy="1762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>
              <a:spcBef>
                <a:spcPts val="12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zh-CN" altLang="en-US" sz="4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正式实验</a:t>
            </a:r>
            <a:r>
              <a:rPr lang="en-US" altLang="zh-CN" sz="48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4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4800" b="1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r">
              <a:spcBef>
                <a:spcPts val="1200"/>
              </a:spcBef>
              <a:spcAft>
                <a:spcPts val="300"/>
              </a:spcAft>
            </a:pPr>
            <a:r>
              <a:rPr lang="en-US" altLang="zh-CN" sz="4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4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sz="4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社会比较策略</a:t>
            </a:r>
            <a:endParaRPr lang="zh-CN" altLang="en-US" sz="48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5434265E-9432-D812-8A00-2DD920C800E9}"/>
              </a:ext>
            </a:extLst>
          </p:cNvPr>
          <p:cNvGrpSpPr/>
          <p:nvPr/>
        </p:nvGrpSpPr>
        <p:grpSpPr>
          <a:xfrm>
            <a:off x="10453578" y="6099421"/>
            <a:ext cx="1637271" cy="683800"/>
            <a:chOff x="10453578" y="6099421"/>
            <a:chExt cx="1637271" cy="683800"/>
          </a:xfrm>
        </p:grpSpPr>
        <p:sp>
          <p:nvSpPr>
            <p:cNvPr id="7" name="文本框 5">
              <a:extLst>
                <a:ext uri="{FF2B5EF4-FFF2-40B4-BE49-F238E27FC236}">
                  <a16:creationId xmlns:a16="http://schemas.microsoft.com/office/drawing/2014/main" id="{D7E591B4-AD76-4493-9F75-CDE9E4DEFD0C}"/>
                </a:ext>
              </a:extLst>
            </p:cNvPr>
            <p:cNvSpPr txBox="1"/>
            <p:nvPr/>
          </p:nvSpPr>
          <p:spPr>
            <a:xfrm>
              <a:off x="10453578" y="6256729"/>
              <a:ext cx="979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8" name="图片 7" descr="图片包含 图标&#10;&#10;描述已自动生成">
              <a:extLst>
                <a:ext uri="{FF2B5EF4-FFF2-40B4-BE49-F238E27FC236}">
                  <a16:creationId xmlns:a16="http://schemas.microsoft.com/office/drawing/2014/main" id="{F49B67E7-2C3D-D5EE-F6B8-A3A2342F8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049" y="6099421"/>
              <a:ext cx="683800" cy="683800"/>
            </a:xfrm>
            <a:prstGeom prst="rect">
              <a:avLst/>
            </a:prstGeom>
          </p:spPr>
        </p:pic>
      </p:grpSp>
      <p:pic>
        <p:nvPicPr>
          <p:cNvPr id="1028" name="Picture 4" descr="WeChat Logo PNG Vector (EPS) Free Download">
            <a:extLst>
              <a:ext uri="{FF2B5EF4-FFF2-40B4-BE49-F238E27FC236}">
                <a16:creationId xmlns:a16="http://schemas.microsoft.com/office/drawing/2014/main" id="{4EDDFE1D-3787-94F2-3918-2859F3300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077" y="2194453"/>
            <a:ext cx="2469093" cy="246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233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1" y="0"/>
            <a:ext cx="4521897" cy="878774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zh-CN" altLang="en-US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正式实验</a:t>
            </a:r>
            <a:r>
              <a:rPr lang="en-US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：社会比较策略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5980373"/>
            <a:ext cx="1066800" cy="878774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40 / 40</a:t>
            </a:r>
            <a:endParaRPr lang="zh-TW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025248" y="0"/>
            <a:ext cx="3166753" cy="6859147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5434265E-9432-D812-8A00-2DD920C800E9}"/>
              </a:ext>
            </a:extLst>
          </p:cNvPr>
          <p:cNvGrpSpPr/>
          <p:nvPr/>
        </p:nvGrpSpPr>
        <p:grpSpPr>
          <a:xfrm>
            <a:off x="10453578" y="6099421"/>
            <a:ext cx="1637271" cy="683800"/>
            <a:chOff x="10453578" y="6099421"/>
            <a:chExt cx="1637271" cy="683800"/>
          </a:xfrm>
        </p:grpSpPr>
        <p:sp>
          <p:nvSpPr>
            <p:cNvPr id="7" name="文本框 5">
              <a:extLst>
                <a:ext uri="{FF2B5EF4-FFF2-40B4-BE49-F238E27FC236}">
                  <a16:creationId xmlns:a16="http://schemas.microsoft.com/office/drawing/2014/main" id="{D7E591B4-AD76-4493-9F75-CDE9E4DEFD0C}"/>
                </a:ext>
              </a:extLst>
            </p:cNvPr>
            <p:cNvSpPr txBox="1"/>
            <p:nvPr/>
          </p:nvSpPr>
          <p:spPr>
            <a:xfrm>
              <a:off x="10453578" y="6256729"/>
              <a:ext cx="979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8" name="图片 7" descr="图片包含 图标&#10;&#10;描述已自动生成">
              <a:extLst>
                <a:ext uri="{FF2B5EF4-FFF2-40B4-BE49-F238E27FC236}">
                  <a16:creationId xmlns:a16="http://schemas.microsoft.com/office/drawing/2014/main" id="{F49B67E7-2C3D-D5EE-F6B8-A3A2342F8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049" y="6099421"/>
              <a:ext cx="683800" cy="683800"/>
            </a:xfrm>
            <a:prstGeom prst="rect">
              <a:avLst/>
            </a:prstGeom>
          </p:spPr>
        </p:pic>
      </p:grpSp>
      <p:pic>
        <p:nvPicPr>
          <p:cNvPr id="1028" name="Picture 4" descr="WeChat Logo PNG Vector (EPS) Free Download">
            <a:extLst>
              <a:ext uri="{FF2B5EF4-FFF2-40B4-BE49-F238E27FC236}">
                <a16:creationId xmlns:a16="http://schemas.microsoft.com/office/drawing/2014/main" id="{4EDDFE1D-3787-94F2-3918-2859F3300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077" y="2194453"/>
            <a:ext cx="2469093" cy="246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群組 53">
            <a:extLst>
              <a:ext uri="{FF2B5EF4-FFF2-40B4-BE49-F238E27FC236}">
                <a16:creationId xmlns:a16="http://schemas.microsoft.com/office/drawing/2014/main" id="{ABC1E495-AD75-D8F2-972A-9C90A9A6C785}"/>
              </a:ext>
            </a:extLst>
          </p:cNvPr>
          <p:cNvGrpSpPr/>
          <p:nvPr/>
        </p:nvGrpSpPr>
        <p:grpSpPr>
          <a:xfrm>
            <a:off x="276306" y="1624981"/>
            <a:ext cx="8574528" cy="4345649"/>
            <a:chOff x="276306" y="1624981"/>
            <a:chExt cx="8574528" cy="4345649"/>
          </a:xfrm>
        </p:grpSpPr>
        <p:cxnSp>
          <p:nvCxnSpPr>
            <p:cNvPr id="50" name="直接箭头连接符 24">
              <a:extLst>
                <a:ext uri="{FF2B5EF4-FFF2-40B4-BE49-F238E27FC236}">
                  <a16:creationId xmlns:a16="http://schemas.microsoft.com/office/drawing/2014/main" id="{B0842E9A-AA91-1F31-F6AF-A4F2211A1C57}"/>
                </a:ext>
              </a:extLst>
            </p:cNvPr>
            <p:cNvCxnSpPr>
              <a:cxnSpLocks/>
              <a:stCxn id="3" idx="3"/>
              <a:endCxn id="17" idx="1"/>
            </p:cNvCxnSpPr>
            <p:nvPr/>
          </p:nvCxnSpPr>
          <p:spPr>
            <a:xfrm flipV="1">
              <a:off x="2198775" y="2197808"/>
              <a:ext cx="1443229" cy="2112674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24">
              <a:extLst>
                <a:ext uri="{FF2B5EF4-FFF2-40B4-BE49-F238E27FC236}">
                  <a16:creationId xmlns:a16="http://schemas.microsoft.com/office/drawing/2014/main" id="{2149BDEE-AF3D-AD24-D27F-96E7B8730B40}"/>
                </a:ext>
              </a:extLst>
            </p:cNvPr>
            <p:cNvCxnSpPr>
              <a:cxnSpLocks/>
              <a:stCxn id="16" idx="3"/>
              <a:endCxn id="4" idx="1"/>
            </p:cNvCxnSpPr>
            <p:nvPr/>
          </p:nvCxnSpPr>
          <p:spPr>
            <a:xfrm>
              <a:off x="2198775" y="2197807"/>
              <a:ext cx="1440694" cy="2112101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" name="文本框 14">
              <a:extLst>
                <a:ext uri="{FF2B5EF4-FFF2-40B4-BE49-F238E27FC236}">
                  <a16:creationId xmlns:a16="http://schemas.microsoft.com/office/drawing/2014/main" id="{DF0E43CD-9149-AB8C-5227-3FFF2276C6E8}"/>
                </a:ext>
              </a:extLst>
            </p:cNvPr>
            <p:cNvSpPr txBox="1"/>
            <p:nvPr/>
          </p:nvSpPr>
          <p:spPr>
            <a:xfrm>
              <a:off x="360617" y="4018094"/>
              <a:ext cx="1838158" cy="584775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00B0F0"/>
                  </a:solidFill>
                  <a:latin typeface="+mn-ea"/>
                </a:rPr>
                <a:t>向下对比</a:t>
              </a:r>
              <a:endParaRPr lang="zh-TW" altLang="en-US" sz="3200" b="1" dirty="0">
                <a:solidFill>
                  <a:srgbClr val="00B0F0"/>
                </a:solidFill>
                <a:latin typeface="+mn-ea"/>
              </a:endParaRPr>
            </a:p>
          </p:txBody>
        </p:sp>
        <p:sp>
          <p:nvSpPr>
            <p:cNvPr id="4" name="文本框 15">
              <a:extLst>
                <a:ext uri="{FF2B5EF4-FFF2-40B4-BE49-F238E27FC236}">
                  <a16:creationId xmlns:a16="http://schemas.microsoft.com/office/drawing/2014/main" id="{16825BBC-D550-6B37-9815-C6C38472B278}"/>
                </a:ext>
              </a:extLst>
            </p:cNvPr>
            <p:cNvSpPr txBox="1"/>
            <p:nvPr/>
          </p:nvSpPr>
          <p:spPr>
            <a:xfrm>
              <a:off x="3639469" y="4017520"/>
              <a:ext cx="2287343" cy="58477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0070C0"/>
                  </a:solidFill>
                  <a:latin typeface="+mn-ea"/>
                </a:rPr>
                <a:t>优越感</a:t>
              </a:r>
              <a:endParaRPr lang="zh-TW" altLang="en-US" sz="3200" b="1" dirty="0">
                <a:solidFill>
                  <a:srgbClr val="0070C0"/>
                </a:solidFill>
                <a:latin typeface="+mn-ea"/>
              </a:endParaRPr>
            </a:p>
          </p:txBody>
        </p:sp>
        <p:sp>
          <p:nvSpPr>
            <p:cNvPr id="9" name="文本框 17">
              <a:extLst>
                <a:ext uri="{FF2B5EF4-FFF2-40B4-BE49-F238E27FC236}">
                  <a16:creationId xmlns:a16="http://schemas.microsoft.com/office/drawing/2014/main" id="{2D520ED9-142F-951C-B444-C0F8B02510FB}"/>
                </a:ext>
              </a:extLst>
            </p:cNvPr>
            <p:cNvSpPr txBox="1"/>
            <p:nvPr/>
          </p:nvSpPr>
          <p:spPr>
            <a:xfrm>
              <a:off x="6443404" y="2948203"/>
              <a:ext cx="2233013" cy="584775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7030A0"/>
                  </a:solidFill>
                  <a:latin typeface="+mn-ea"/>
                </a:rPr>
                <a:t>生活满意度</a:t>
              </a:r>
              <a:endParaRPr lang="zh-TW" altLang="en-US" sz="3200" b="1" dirty="0">
                <a:solidFill>
                  <a:srgbClr val="7030A0"/>
                </a:solidFill>
                <a:latin typeface="+mn-ea"/>
              </a:endParaRPr>
            </a:p>
          </p:txBody>
        </p:sp>
        <p:cxnSp>
          <p:nvCxnSpPr>
            <p:cNvPr id="10" name="直接箭头连接符 18">
              <a:extLst>
                <a:ext uri="{FF2B5EF4-FFF2-40B4-BE49-F238E27FC236}">
                  <a16:creationId xmlns:a16="http://schemas.microsoft.com/office/drawing/2014/main" id="{E6B871A0-FBF4-16A8-949C-9920952F2821}"/>
                </a:ext>
              </a:extLst>
            </p:cNvPr>
            <p:cNvCxnSpPr>
              <a:stCxn id="4" idx="3"/>
              <a:endCxn id="9" idx="1"/>
            </p:cNvCxnSpPr>
            <p:nvPr/>
          </p:nvCxnSpPr>
          <p:spPr>
            <a:xfrm flipV="1">
              <a:off x="5926812" y="3240591"/>
              <a:ext cx="516592" cy="106931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文本框 20">
              <a:extLst>
                <a:ext uri="{FF2B5EF4-FFF2-40B4-BE49-F238E27FC236}">
                  <a16:creationId xmlns:a16="http://schemas.microsoft.com/office/drawing/2014/main" id="{A5D5C184-68A2-CFB4-0DC5-19D235A185B9}"/>
                </a:ext>
              </a:extLst>
            </p:cNvPr>
            <p:cNvSpPr txBox="1"/>
            <p:nvPr/>
          </p:nvSpPr>
          <p:spPr>
            <a:xfrm>
              <a:off x="6110838" y="3723661"/>
              <a:ext cx="392242" cy="64633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endParaRPr lang="zh-TW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21">
              <a:extLst>
                <a:ext uri="{FF2B5EF4-FFF2-40B4-BE49-F238E27FC236}">
                  <a16:creationId xmlns:a16="http://schemas.microsoft.com/office/drawing/2014/main" id="{1BE8078B-C37E-EE5C-FF1C-F76584D53EFF}"/>
                </a:ext>
              </a:extLst>
            </p:cNvPr>
            <p:cNvSpPr txBox="1"/>
            <p:nvPr/>
          </p:nvSpPr>
          <p:spPr>
            <a:xfrm>
              <a:off x="360617" y="1905419"/>
              <a:ext cx="1838158" cy="584775"/>
            </a:xfrm>
            <a:prstGeom prst="rect">
              <a:avLst/>
            </a:prstGeom>
            <a:noFill/>
            <a:ln w="38100">
              <a:solidFill>
                <a:srgbClr val="FF690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F6903"/>
                  </a:solidFill>
                  <a:latin typeface="+mn-ea"/>
                </a:rPr>
                <a:t>向上对比</a:t>
              </a:r>
              <a:endParaRPr lang="zh-TW" altLang="en-US" sz="3200" b="1" dirty="0">
                <a:solidFill>
                  <a:srgbClr val="FF6903"/>
                </a:solidFill>
                <a:latin typeface="+mn-ea"/>
              </a:endParaRPr>
            </a:p>
          </p:txBody>
        </p:sp>
        <p:sp>
          <p:nvSpPr>
            <p:cNvPr id="17" name="文本框 22">
              <a:extLst>
                <a:ext uri="{FF2B5EF4-FFF2-40B4-BE49-F238E27FC236}">
                  <a16:creationId xmlns:a16="http://schemas.microsoft.com/office/drawing/2014/main" id="{0DAF57AC-AA3A-CD56-536D-77979753541B}"/>
                </a:ext>
              </a:extLst>
            </p:cNvPr>
            <p:cNvSpPr txBox="1"/>
            <p:nvPr/>
          </p:nvSpPr>
          <p:spPr>
            <a:xfrm>
              <a:off x="3642004" y="1905420"/>
              <a:ext cx="2284808" cy="584775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C00000"/>
                  </a:solidFill>
                  <a:latin typeface="+mn-ea"/>
                </a:rPr>
                <a:t>相对剥夺感</a:t>
              </a:r>
              <a:endParaRPr lang="zh-TW" altLang="en-US" sz="3200" b="1" dirty="0">
                <a:solidFill>
                  <a:srgbClr val="C00000"/>
                </a:solidFill>
                <a:latin typeface="+mn-ea"/>
              </a:endParaRPr>
            </a:p>
          </p:txBody>
        </p:sp>
        <p:cxnSp>
          <p:nvCxnSpPr>
            <p:cNvPr id="19" name="直接箭头连接符 24">
              <a:extLst>
                <a:ext uri="{FF2B5EF4-FFF2-40B4-BE49-F238E27FC236}">
                  <a16:creationId xmlns:a16="http://schemas.microsoft.com/office/drawing/2014/main" id="{C474C776-9178-FCD5-379A-23C0FD9D1345}"/>
                </a:ext>
              </a:extLst>
            </p:cNvPr>
            <p:cNvCxnSpPr>
              <a:stCxn id="17" idx="3"/>
              <a:endCxn id="9" idx="1"/>
            </p:cNvCxnSpPr>
            <p:nvPr/>
          </p:nvCxnSpPr>
          <p:spPr>
            <a:xfrm>
              <a:off x="5926812" y="2197808"/>
              <a:ext cx="516592" cy="10427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文本框 44">
              <a:extLst>
                <a:ext uri="{FF2B5EF4-FFF2-40B4-BE49-F238E27FC236}">
                  <a16:creationId xmlns:a16="http://schemas.microsoft.com/office/drawing/2014/main" id="{7B0F0AB0-AABD-3DB6-AB88-B238CF46936D}"/>
                </a:ext>
              </a:extLst>
            </p:cNvPr>
            <p:cNvSpPr txBox="1"/>
            <p:nvPr/>
          </p:nvSpPr>
          <p:spPr>
            <a:xfrm>
              <a:off x="1592925" y="2945221"/>
              <a:ext cx="2678361" cy="5847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ea"/>
                </a:rPr>
                <a:t>社会比较倾向</a:t>
              </a:r>
              <a:endParaRPr lang="zh-TW" alt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23" name="右大括弧 22">
              <a:extLst>
                <a:ext uri="{FF2B5EF4-FFF2-40B4-BE49-F238E27FC236}">
                  <a16:creationId xmlns:a16="http://schemas.microsoft.com/office/drawing/2014/main" id="{8B5A87DE-181D-5FEF-CEE6-37DA586CBD7A}"/>
                </a:ext>
              </a:extLst>
            </p:cNvPr>
            <p:cNvSpPr/>
            <p:nvPr/>
          </p:nvSpPr>
          <p:spPr>
            <a:xfrm rot="5400000">
              <a:off x="4357610" y="1086827"/>
              <a:ext cx="411919" cy="8574528"/>
            </a:xfrm>
            <a:prstGeom prst="rightBrace">
              <a:avLst/>
            </a:prstGeom>
            <a:noFill/>
            <a:ln w="38100">
              <a:gradFill flip="none" rotWithShape="1">
                <a:gsLst>
                  <a:gs pos="66000">
                    <a:srgbClr val="0070C0"/>
                  </a:gs>
                  <a:gs pos="33000">
                    <a:srgbClr val="C00000"/>
                  </a:gs>
                  <a:gs pos="0">
                    <a:srgbClr val="FFD966"/>
                  </a:gs>
                  <a:gs pos="100000">
                    <a:srgbClr val="7030A0"/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2150FC11-3B01-6EAF-E8DF-68AF32AC5A95}"/>
                </a:ext>
              </a:extLst>
            </p:cNvPr>
            <p:cNvSpPr txBox="1"/>
            <p:nvPr/>
          </p:nvSpPr>
          <p:spPr>
            <a:xfrm>
              <a:off x="4333322" y="5601298"/>
              <a:ext cx="460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H6</a:t>
              </a:r>
              <a:endParaRPr lang="zh-CN" altLang="en-US" b="1" dirty="0"/>
            </a:p>
          </p:txBody>
        </p:sp>
        <p:cxnSp>
          <p:nvCxnSpPr>
            <p:cNvPr id="32" name="直接箭头连接符 24">
              <a:extLst>
                <a:ext uri="{FF2B5EF4-FFF2-40B4-BE49-F238E27FC236}">
                  <a16:creationId xmlns:a16="http://schemas.microsoft.com/office/drawing/2014/main" id="{3ABD2257-19AB-BBC0-9EFD-AB23C0FD3FCB}"/>
                </a:ext>
              </a:extLst>
            </p:cNvPr>
            <p:cNvCxnSpPr>
              <a:cxnSpLocks/>
              <a:stCxn id="16" idx="3"/>
              <a:endCxn id="17" idx="1"/>
            </p:cNvCxnSpPr>
            <p:nvPr/>
          </p:nvCxnSpPr>
          <p:spPr>
            <a:xfrm>
              <a:off x="2198775" y="2197807"/>
              <a:ext cx="1443229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24">
              <a:extLst>
                <a:ext uri="{FF2B5EF4-FFF2-40B4-BE49-F238E27FC236}">
                  <a16:creationId xmlns:a16="http://schemas.microsoft.com/office/drawing/2014/main" id="{54D840C5-ABAD-1373-E573-E42483ED0A10}"/>
                </a:ext>
              </a:extLst>
            </p:cNvPr>
            <p:cNvCxnSpPr>
              <a:cxnSpLocks/>
              <a:stCxn id="3" idx="3"/>
              <a:endCxn id="4" idx="1"/>
            </p:cNvCxnSpPr>
            <p:nvPr/>
          </p:nvCxnSpPr>
          <p:spPr>
            <a:xfrm flipV="1">
              <a:off x="2198775" y="4309908"/>
              <a:ext cx="1440694" cy="57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24">
              <a:extLst>
                <a:ext uri="{FF2B5EF4-FFF2-40B4-BE49-F238E27FC236}">
                  <a16:creationId xmlns:a16="http://schemas.microsoft.com/office/drawing/2014/main" id="{4B587478-585B-E761-326B-F631B36172BE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V="1">
              <a:off x="2932106" y="2176560"/>
              <a:ext cx="0" cy="7686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24">
              <a:extLst>
                <a:ext uri="{FF2B5EF4-FFF2-40B4-BE49-F238E27FC236}">
                  <a16:creationId xmlns:a16="http://schemas.microsoft.com/office/drawing/2014/main" id="{2DF82093-D0E3-B202-F485-4BC569F88786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>
              <a:off x="2932106" y="3529996"/>
              <a:ext cx="0" cy="77991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文本框 20">
              <a:extLst>
                <a:ext uri="{FF2B5EF4-FFF2-40B4-BE49-F238E27FC236}">
                  <a16:creationId xmlns:a16="http://schemas.microsoft.com/office/drawing/2014/main" id="{F3A252EB-F159-4691-D360-37987739530E}"/>
                </a:ext>
              </a:extLst>
            </p:cNvPr>
            <p:cNvSpPr txBox="1"/>
            <p:nvPr/>
          </p:nvSpPr>
          <p:spPr>
            <a:xfrm>
              <a:off x="2735984" y="4187248"/>
              <a:ext cx="392242" cy="64633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endParaRPr lang="zh-TW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文本框 27">
              <a:extLst>
                <a:ext uri="{FF2B5EF4-FFF2-40B4-BE49-F238E27FC236}">
                  <a16:creationId xmlns:a16="http://schemas.microsoft.com/office/drawing/2014/main" id="{5E682190-7E1C-AF44-B140-3102C91669FA}"/>
                </a:ext>
              </a:extLst>
            </p:cNvPr>
            <p:cNvSpPr txBox="1"/>
            <p:nvPr/>
          </p:nvSpPr>
          <p:spPr>
            <a:xfrm>
              <a:off x="6096000" y="2089617"/>
              <a:ext cx="392242" cy="76944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endParaRPr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文本框 20">
              <a:extLst>
                <a:ext uri="{FF2B5EF4-FFF2-40B4-BE49-F238E27FC236}">
                  <a16:creationId xmlns:a16="http://schemas.microsoft.com/office/drawing/2014/main" id="{70208D37-AB21-A154-37C6-B161502ACC4B}"/>
                </a:ext>
              </a:extLst>
            </p:cNvPr>
            <p:cNvSpPr txBox="1"/>
            <p:nvPr/>
          </p:nvSpPr>
          <p:spPr>
            <a:xfrm>
              <a:off x="2724268" y="1624981"/>
              <a:ext cx="392242" cy="64633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endParaRPr lang="zh-TW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92639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1" y="0"/>
            <a:ext cx="4521897" cy="878774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zh-CN" altLang="en-US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正式实验</a:t>
            </a:r>
            <a:r>
              <a:rPr lang="en-US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：社会比较策略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5980373"/>
            <a:ext cx="1066800" cy="878774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40 / 40</a:t>
            </a:r>
            <a:endParaRPr lang="zh-TW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025248" y="0"/>
            <a:ext cx="3166753" cy="6859147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5434265E-9432-D812-8A00-2DD920C800E9}"/>
              </a:ext>
            </a:extLst>
          </p:cNvPr>
          <p:cNvGrpSpPr/>
          <p:nvPr/>
        </p:nvGrpSpPr>
        <p:grpSpPr>
          <a:xfrm>
            <a:off x="10453578" y="6099421"/>
            <a:ext cx="1637271" cy="683800"/>
            <a:chOff x="10453578" y="6099421"/>
            <a:chExt cx="1637271" cy="683800"/>
          </a:xfrm>
        </p:grpSpPr>
        <p:sp>
          <p:nvSpPr>
            <p:cNvPr id="7" name="文本框 5">
              <a:extLst>
                <a:ext uri="{FF2B5EF4-FFF2-40B4-BE49-F238E27FC236}">
                  <a16:creationId xmlns:a16="http://schemas.microsoft.com/office/drawing/2014/main" id="{D7E591B4-AD76-4493-9F75-CDE9E4DEFD0C}"/>
                </a:ext>
              </a:extLst>
            </p:cNvPr>
            <p:cNvSpPr txBox="1"/>
            <p:nvPr/>
          </p:nvSpPr>
          <p:spPr>
            <a:xfrm>
              <a:off x="10453578" y="6256729"/>
              <a:ext cx="979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8" name="图片 7" descr="图片包含 图标&#10;&#10;描述已自动生成">
              <a:extLst>
                <a:ext uri="{FF2B5EF4-FFF2-40B4-BE49-F238E27FC236}">
                  <a16:creationId xmlns:a16="http://schemas.microsoft.com/office/drawing/2014/main" id="{F49B67E7-2C3D-D5EE-F6B8-A3A2342F8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049" y="6099421"/>
              <a:ext cx="683800" cy="683800"/>
            </a:xfrm>
            <a:prstGeom prst="rect">
              <a:avLst/>
            </a:prstGeom>
          </p:spPr>
        </p:pic>
      </p:grpSp>
      <p:pic>
        <p:nvPicPr>
          <p:cNvPr id="1028" name="Picture 4" descr="WeChat Logo PNG Vector (EPS) Free Download">
            <a:extLst>
              <a:ext uri="{FF2B5EF4-FFF2-40B4-BE49-F238E27FC236}">
                <a16:creationId xmlns:a16="http://schemas.microsoft.com/office/drawing/2014/main" id="{4EDDFE1D-3787-94F2-3918-2859F3300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077" y="2194453"/>
            <a:ext cx="2469093" cy="246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EA0C9C0A-052C-3427-C600-8065167AA777}"/>
              </a:ext>
            </a:extLst>
          </p:cNvPr>
          <p:cNvSpPr txBox="1"/>
          <p:nvPr/>
        </p:nvSpPr>
        <p:spPr>
          <a:xfrm>
            <a:off x="192088" y="985635"/>
            <a:ext cx="1855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变量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2B0658F-3B5C-FAD7-6465-C8DB0BA916CB}"/>
              </a:ext>
            </a:extLst>
          </p:cNvPr>
          <p:cNvSpPr txBox="1"/>
          <p:nvPr/>
        </p:nvSpPr>
        <p:spPr>
          <a:xfrm>
            <a:off x="192088" y="5439190"/>
            <a:ext cx="1855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过程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D197176-77EC-30C7-E6BD-0CA5B1DDC9DF}"/>
              </a:ext>
            </a:extLst>
          </p:cNvPr>
          <p:cNvSpPr txBox="1"/>
          <p:nvPr/>
        </p:nvSpPr>
        <p:spPr>
          <a:xfrm>
            <a:off x="1066800" y="5656564"/>
            <a:ext cx="7958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在正式实验</a:t>
            </a:r>
            <a:r>
              <a:rPr lang="en-US" altLang="zh-CN" dirty="0"/>
              <a:t>2</a:t>
            </a:r>
            <a:r>
              <a:rPr lang="zh-CN" altLang="en-US" dirty="0"/>
              <a:t>的基础上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在被试 </a:t>
            </a:r>
            <a:r>
              <a:rPr lang="en-US" altLang="zh-CN" dirty="0"/>
              <a:t>(370 + ) </a:t>
            </a:r>
            <a:r>
              <a:rPr lang="zh-CN" altLang="en-US" dirty="0"/>
              <a:t>看完朋友圈截图后</a:t>
            </a:r>
            <a:r>
              <a:rPr lang="en-US" altLang="zh-CN" dirty="0"/>
              <a:t>, </a:t>
            </a:r>
            <a:r>
              <a:rPr lang="zh-CN" altLang="en-US" dirty="0"/>
              <a:t>填写社会比较策略量表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向上比较组</a:t>
            </a:r>
            <a:r>
              <a:rPr lang="en-US" altLang="zh-CN" dirty="0"/>
              <a:t>: </a:t>
            </a:r>
            <a:r>
              <a:rPr lang="zh-CN" altLang="en-US" dirty="0"/>
              <a:t>填写</a:t>
            </a:r>
            <a:r>
              <a:rPr lang="en-US" altLang="zh-CN" dirty="0"/>
              <a:t>”</a:t>
            </a:r>
            <a:r>
              <a:rPr lang="zh-CN" altLang="en-US" dirty="0"/>
              <a:t>向上对比</a:t>
            </a:r>
            <a:r>
              <a:rPr lang="en-US" altLang="zh-CN" dirty="0"/>
              <a:t>”</a:t>
            </a:r>
            <a:r>
              <a:rPr lang="zh-CN" altLang="en-US" dirty="0"/>
              <a:t>和</a:t>
            </a:r>
            <a:r>
              <a:rPr lang="en-US" altLang="zh-CN" dirty="0"/>
              <a:t>”</a:t>
            </a:r>
            <a:r>
              <a:rPr lang="zh-CN" altLang="en-US" dirty="0"/>
              <a:t>向上认同</a:t>
            </a:r>
            <a:r>
              <a:rPr lang="en-US" altLang="zh-CN" dirty="0"/>
              <a:t>”</a:t>
            </a:r>
            <a:r>
              <a:rPr lang="zh-CN" altLang="en-US" dirty="0"/>
              <a:t>量表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向下比较组</a:t>
            </a:r>
            <a:r>
              <a:rPr lang="en-US" altLang="zh-CN" dirty="0"/>
              <a:t>: </a:t>
            </a:r>
            <a:r>
              <a:rPr lang="zh-CN" altLang="en-US" dirty="0"/>
              <a:t>填写</a:t>
            </a:r>
            <a:r>
              <a:rPr lang="en-US" altLang="zh-CN" dirty="0"/>
              <a:t>”</a:t>
            </a:r>
            <a:r>
              <a:rPr lang="zh-CN" altLang="en-US" dirty="0"/>
              <a:t>向下对比</a:t>
            </a:r>
            <a:r>
              <a:rPr lang="en-US" altLang="zh-CN" dirty="0"/>
              <a:t>”</a:t>
            </a:r>
            <a:r>
              <a:rPr lang="zh-CN" altLang="en-US" dirty="0"/>
              <a:t>和</a:t>
            </a:r>
            <a:r>
              <a:rPr lang="en-US" altLang="zh-CN" dirty="0"/>
              <a:t>”</a:t>
            </a:r>
            <a:r>
              <a:rPr lang="zh-CN" altLang="en-US" dirty="0"/>
              <a:t>向下认同</a:t>
            </a:r>
            <a:r>
              <a:rPr lang="en-US" altLang="zh-CN" dirty="0"/>
              <a:t>”</a:t>
            </a:r>
            <a:r>
              <a:rPr lang="zh-CN" altLang="en-US" dirty="0"/>
              <a:t>量表</a:t>
            </a:r>
            <a:endParaRPr lang="en-US" altLang="zh-CN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89D227B-93CC-ADC0-30F9-FA5B816505C0}"/>
              </a:ext>
            </a:extLst>
          </p:cNvPr>
          <p:cNvSpPr txBox="1"/>
          <p:nvPr/>
        </p:nvSpPr>
        <p:spPr>
          <a:xfrm>
            <a:off x="192088" y="1389384"/>
            <a:ext cx="4329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自变量</a:t>
            </a:r>
            <a:r>
              <a:rPr lang="en-US" altLang="zh-CN" dirty="0"/>
              <a:t>: </a:t>
            </a:r>
            <a:r>
              <a:rPr lang="zh-CN" altLang="en-US" dirty="0"/>
              <a:t>社会比较倾向 </a:t>
            </a:r>
            <a:r>
              <a:rPr lang="en-US" altLang="zh-CN" dirty="0"/>
              <a:t>(11</a:t>
            </a:r>
            <a:r>
              <a:rPr lang="zh-CN" altLang="en-US" dirty="0"/>
              <a:t>题 </a:t>
            </a:r>
            <a:r>
              <a:rPr lang="en-US" altLang="zh-CN" dirty="0"/>
              <a:t>5 + 6)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调节变量</a:t>
            </a:r>
            <a:r>
              <a:rPr lang="en-US" altLang="zh-CN" dirty="0"/>
              <a:t>: </a:t>
            </a:r>
            <a:r>
              <a:rPr lang="zh-CN" altLang="en-US" dirty="0"/>
              <a:t>社会比较策略 </a:t>
            </a:r>
            <a:r>
              <a:rPr lang="en-US" altLang="zh-CN" dirty="0"/>
              <a:t>(12</a:t>
            </a:r>
            <a:r>
              <a:rPr lang="zh-CN" altLang="en-US" dirty="0"/>
              <a:t>题 </a:t>
            </a:r>
            <a:r>
              <a:rPr lang="en-US" altLang="zh-CN" dirty="0"/>
              <a:t>3*4)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中介变量</a:t>
            </a:r>
            <a:r>
              <a:rPr lang="en-US" altLang="zh-CN" dirty="0"/>
              <a:t>: </a:t>
            </a:r>
            <a:r>
              <a:rPr lang="zh-CN" altLang="en-US" dirty="0"/>
              <a:t>相对剥夺感 </a:t>
            </a:r>
            <a:r>
              <a:rPr lang="en-US" altLang="zh-CN" dirty="0"/>
              <a:t>(5</a:t>
            </a:r>
            <a:r>
              <a:rPr lang="zh-CN" altLang="en-US" dirty="0"/>
              <a:t>题</a:t>
            </a:r>
            <a:r>
              <a:rPr lang="en-US" altLang="zh-CN" dirty="0"/>
              <a:t>)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中介变量</a:t>
            </a:r>
            <a:r>
              <a:rPr lang="en-US" altLang="zh-CN" dirty="0"/>
              <a:t>: </a:t>
            </a:r>
            <a:r>
              <a:rPr lang="zh-CN" altLang="en-US" dirty="0"/>
              <a:t>优越感 </a:t>
            </a:r>
            <a:r>
              <a:rPr lang="en-US" altLang="zh-CN" dirty="0"/>
              <a:t>(5</a:t>
            </a:r>
            <a:r>
              <a:rPr lang="zh-CN" altLang="en-US" dirty="0"/>
              <a:t>题</a:t>
            </a:r>
            <a:r>
              <a:rPr lang="en-US" altLang="zh-CN" dirty="0"/>
              <a:t>)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因变量</a:t>
            </a:r>
            <a:r>
              <a:rPr lang="en-US" altLang="zh-CN" dirty="0"/>
              <a:t>: </a:t>
            </a:r>
            <a:r>
              <a:rPr lang="zh-CN" altLang="en-US" dirty="0"/>
              <a:t>生活满意度 </a:t>
            </a:r>
            <a:r>
              <a:rPr lang="en-US" altLang="zh-CN" dirty="0"/>
              <a:t>(5</a:t>
            </a:r>
            <a:r>
              <a:rPr lang="zh-CN" altLang="en-US" dirty="0"/>
              <a:t>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5DB2A38-8F30-A52A-7EE6-1B936F5AC177}"/>
              </a:ext>
            </a:extLst>
          </p:cNvPr>
          <p:cNvSpPr txBox="1"/>
          <p:nvPr/>
        </p:nvSpPr>
        <p:spPr>
          <a:xfrm>
            <a:off x="192088" y="3500227"/>
            <a:ext cx="2807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较之前实验的推进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7C38A0C-E6F2-8661-50D6-1772748EB11E}"/>
              </a:ext>
            </a:extLst>
          </p:cNvPr>
          <p:cNvSpPr txBox="1"/>
          <p:nvPr/>
        </p:nvSpPr>
        <p:spPr>
          <a:xfrm>
            <a:off x="192088" y="3961892"/>
            <a:ext cx="88331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由于向上比就中也可能有积极的效果</a:t>
            </a:r>
            <a:r>
              <a:rPr lang="en-US" altLang="zh-CN" dirty="0"/>
              <a:t>, </a:t>
            </a:r>
            <a:r>
              <a:rPr lang="zh-CN" altLang="en-US" dirty="0"/>
              <a:t>向下比较时也可能有消极的效果</a:t>
            </a:r>
            <a:r>
              <a:rPr lang="en-US" altLang="zh-CN" dirty="0">
                <a:solidFill>
                  <a:srgbClr val="3BAA33"/>
                </a:solidFill>
              </a:rPr>
              <a:t>(e.g., Buunk et al., 1990; Hemphill &amp; Lehman, 1991). </a:t>
            </a:r>
            <a:r>
              <a:rPr lang="zh-CN" altLang="en-US" dirty="0"/>
              <a:t>比较中</a:t>
            </a:r>
            <a:r>
              <a:rPr lang="en-US" altLang="zh-CN" dirty="0"/>
              <a:t>, </a:t>
            </a:r>
            <a:r>
              <a:rPr lang="zh-CN" altLang="en-US" dirty="0"/>
              <a:t>将被比较对象视作未来的可能自己</a:t>
            </a:r>
            <a:r>
              <a:rPr lang="en-US" altLang="zh-CN" dirty="0"/>
              <a:t>, </a:t>
            </a:r>
            <a:r>
              <a:rPr lang="zh-CN" altLang="en-US" dirty="0"/>
              <a:t>还是竞争对象</a:t>
            </a:r>
            <a:r>
              <a:rPr lang="en-US" altLang="zh-CN" dirty="0"/>
              <a:t>. </a:t>
            </a:r>
            <a:r>
              <a:rPr lang="zh-CN" altLang="en-US" dirty="0"/>
              <a:t>即认同 </a:t>
            </a:r>
            <a:r>
              <a:rPr lang="en-US" altLang="zh-CN" dirty="0"/>
              <a:t>or </a:t>
            </a:r>
            <a:r>
              <a:rPr lang="zh-CN" altLang="en-US" dirty="0"/>
              <a:t>对比</a:t>
            </a:r>
            <a:r>
              <a:rPr lang="en-US" altLang="zh-CN" dirty="0"/>
              <a:t>, </a:t>
            </a:r>
            <a:r>
              <a:rPr lang="zh-CN" altLang="en-US" dirty="0"/>
              <a:t>解释了这种冲突 </a:t>
            </a:r>
            <a:r>
              <a:rPr lang="nl-NL" altLang="zh-TW" dirty="0">
                <a:solidFill>
                  <a:srgbClr val="3BAA33"/>
                </a:solidFill>
              </a:rPr>
              <a:t>(Van der Zee </a:t>
            </a:r>
            <a:r>
              <a:rPr lang="en-US" altLang="zh-CN" dirty="0">
                <a:solidFill>
                  <a:srgbClr val="3BAA33"/>
                </a:solidFill>
              </a:rPr>
              <a:t>et al.</a:t>
            </a:r>
            <a:r>
              <a:rPr lang="nl-NL" altLang="zh-TW" dirty="0">
                <a:solidFill>
                  <a:srgbClr val="3BAA33"/>
                </a:solidFill>
              </a:rPr>
              <a:t>, 2000). 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我们认为</a:t>
            </a:r>
            <a:r>
              <a:rPr lang="en-US" altLang="zh-CN" dirty="0"/>
              <a:t>, </a:t>
            </a:r>
            <a:r>
              <a:rPr lang="zh-CN" altLang="en-US" dirty="0"/>
              <a:t>我们的经由相对剥夺感和优越感中介的模型只有在 比较策略为对比的情况下才成立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CB73A36A-85FE-6DAA-B030-7AE148D335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7732" y="1413134"/>
            <a:ext cx="4165874" cy="218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0001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1" y="0"/>
            <a:ext cx="4521897" cy="878774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Thanks</a:t>
            </a:r>
            <a:endParaRPr lang="zh-CN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5980373"/>
            <a:ext cx="1066800" cy="878774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40 / 40</a:t>
            </a:r>
            <a:endParaRPr lang="zh-TW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025248" y="0"/>
            <a:ext cx="3166753" cy="6859147"/>
          </a:xfrm>
          <a:prstGeom prst="rect">
            <a:avLst/>
          </a:prstGeom>
          <a:solidFill>
            <a:srgbClr val="3BA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5434265E-9432-D812-8A00-2DD920C800E9}"/>
              </a:ext>
            </a:extLst>
          </p:cNvPr>
          <p:cNvGrpSpPr/>
          <p:nvPr/>
        </p:nvGrpSpPr>
        <p:grpSpPr>
          <a:xfrm>
            <a:off x="10453578" y="6099421"/>
            <a:ext cx="1637271" cy="683800"/>
            <a:chOff x="10453578" y="6099421"/>
            <a:chExt cx="1637271" cy="683800"/>
          </a:xfrm>
        </p:grpSpPr>
        <p:sp>
          <p:nvSpPr>
            <p:cNvPr id="7" name="文本框 5">
              <a:extLst>
                <a:ext uri="{FF2B5EF4-FFF2-40B4-BE49-F238E27FC236}">
                  <a16:creationId xmlns:a16="http://schemas.microsoft.com/office/drawing/2014/main" id="{D7E591B4-AD76-4493-9F75-CDE9E4DEFD0C}"/>
                </a:ext>
              </a:extLst>
            </p:cNvPr>
            <p:cNvSpPr txBox="1"/>
            <p:nvPr/>
          </p:nvSpPr>
          <p:spPr>
            <a:xfrm>
              <a:off x="10453578" y="6256729"/>
              <a:ext cx="979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8" name="图片 7" descr="图片包含 图标&#10;&#10;描述已自动生成">
              <a:extLst>
                <a:ext uri="{FF2B5EF4-FFF2-40B4-BE49-F238E27FC236}">
                  <a16:creationId xmlns:a16="http://schemas.microsoft.com/office/drawing/2014/main" id="{F49B67E7-2C3D-D5EE-F6B8-A3A2342F8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049" y="6099421"/>
              <a:ext cx="683800" cy="683800"/>
            </a:xfrm>
            <a:prstGeom prst="rect">
              <a:avLst/>
            </a:prstGeom>
          </p:spPr>
        </p:pic>
      </p:grpSp>
      <p:pic>
        <p:nvPicPr>
          <p:cNvPr id="1028" name="Picture 4" descr="WeChat Logo PNG Vector (EPS) Free Download">
            <a:extLst>
              <a:ext uri="{FF2B5EF4-FFF2-40B4-BE49-F238E27FC236}">
                <a16:creationId xmlns:a16="http://schemas.microsoft.com/office/drawing/2014/main" id="{4EDDFE1D-3787-94F2-3918-2859F3300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077" y="2194453"/>
            <a:ext cx="2469093" cy="246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70680617-62D1-A5D9-B5BC-646C40D3BCFF}"/>
              </a:ext>
            </a:extLst>
          </p:cNvPr>
          <p:cNvSpPr txBox="1"/>
          <p:nvPr/>
        </p:nvSpPr>
        <p:spPr>
          <a:xfrm>
            <a:off x="2396363" y="2788633"/>
            <a:ext cx="423062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en-US" altLang="zh-CN" sz="96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Thanks</a:t>
            </a:r>
            <a:endParaRPr lang="zh-CN" altLang="en-US" sz="96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077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B1C445CC-C33D-2B8F-A08E-BE49C592DC72}"/>
              </a:ext>
            </a:extLst>
          </p:cNvPr>
          <p:cNvSpPr/>
          <p:nvPr/>
        </p:nvSpPr>
        <p:spPr>
          <a:xfrm>
            <a:off x="-1" y="0"/>
            <a:ext cx="4521897" cy="878774"/>
          </a:xfrm>
          <a:prstGeom prst="rect">
            <a:avLst/>
          </a:prstGeom>
          <a:solidFill>
            <a:srgbClr val="FF690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向上比较产生相对剥夺感</a:t>
            </a:r>
            <a:endParaRPr lang="zh-TW" altLang="en-US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025247" y="0"/>
            <a:ext cx="3166753" cy="6859147"/>
          </a:xfrm>
          <a:prstGeom prst="rect">
            <a:avLst/>
          </a:prstGeom>
          <a:gradFill flip="none" rotWithShape="1">
            <a:gsLst>
              <a:gs pos="0">
                <a:srgbClr val="FF6903"/>
              </a:gs>
              <a:gs pos="100000">
                <a:srgbClr val="C0000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6241179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bg1"/>
                </a:solidFill>
                <a:ea typeface="宋体" panose="02010600030101010101" pitchFamily="2" charset="-122"/>
              </a:rPr>
              <a:t>2/23</a:t>
            </a:r>
            <a:endParaRPr lang="zh-TW" altLang="en-US" sz="20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08917" y="5799591"/>
            <a:ext cx="62880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Times New Roman" panose="02020603050405020304" pitchFamily="18" charset="0"/>
              </a:rPr>
              <a:t>假设</a:t>
            </a:r>
            <a:r>
              <a:rPr lang="en-US" altLang="zh-CN" sz="2400" b="1" dirty="0"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</a:rPr>
              <a:t>：当人们进行</a:t>
            </a:r>
            <a:r>
              <a:rPr lang="zh-CN" altLang="en-US" sz="2400" b="1" dirty="0">
                <a:solidFill>
                  <a:srgbClr val="E8AE42"/>
                </a:solidFill>
                <a:latin typeface="Times New Roman" panose="02020603050405020304" pitchFamily="18" charset="0"/>
              </a:rPr>
              <a:t>向上比较</a:t>
            </a:r>
            <a:r>
              <a:rPr lang="zh-CN" altLang="en-US" sz="2400" b="1" dirty="0">
                <a:latin typeface="Times New Roman" panose="02020603050405020304" pitchFamily="18" charset="0"/>
              </a:rPr>
              <a:t>的时候，会产生</a:t>
            </a:r>
            <a:r>
              <a:rPr lang="zh-CN" altLang="en-US" sz="2400" b="1" dirty="0">
                <a:solidFill>
                  <a:srgbClr val="FF6903"/>
                </a:solidFill>
                <a:latin typeface="Times New Roman" panose="02020603050405020304" pitchFamily="18" charset="0"/>
              </a:rPr>
              <a:t>相对剥夺感</a:t>
            </a:r>
            <a:endParaRPr lang="en-US" altLang="zh-CN" sz="2400" b="1" dirty="0">
              <a:solidFill>
                <a:srgbClr val="FF6903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9064772" y="1847075"/>
            <a:ext cx="3087704" cy="2923635"/>
            <a:chOff x="9104297" y="1912389"/>
            <a:chExt cx="3087704" cy="2923635"/>
          </a:xfrm>
        </p:grpSpPr>
        <p:sp>
          <p:nvSpPr>
            <p:cNvPr id="11" name="矩形 10"/>
            <p:cNvSpPr/>
            <p:nvPr/>
          </p:nvSpPr>
          <p:spPr>
            <a:xfrm>
              <a:off x="9104297" y="3481807"/>
              <a:ext cx="3087704" cy="135421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cap="none" spc="0" dirty="0">
                  <a:ln w="0"/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Upward</a:t>
              </a:r>
            </a:p>
            <a:p>
              <a:pPr algn="ctr"/>
              <a:r>
                <a:rPr lang="en-US" altLang="zh-CN" sz="2800" b="1" dirty="0">
                  <a:ln w="0"/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Social Comparison</a:t>
              </a:r>
              <a:endParaRPr lang="zh-CN" altLang="en-US" sz="2800" b="1" cap="none" spc="0" dirty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22034" y="1912389"/>
              <a:ext cx="1852230" cy="1671525"/>
            </a:xfrm>
            <a:prstGeom prst="rect">
              <a:avLst/>
            </a:prstGeom>
          </p:spPr>
        </p:pic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DC7CAD11-E281-ECBA-FD41-02D00D646AA3}"/>
              </a:ext>
            </a:extLst>
          </p:cNvPr>
          <p:cNvGrpSpPr/>
          <p:nvPr/>
        </p:nvGrpSpPr>
        <p:grpSpPr>
          <a:xfrm>
            <a:off x="2121816" y="4647479"/>
            <a:ext cx="4862268" cy="834608"/>
            <a:chOff x="2121816" y="4376321"/>
            <a:chExt cx="4862268" cy="834608"/>
          </a:xfrm>
        </p:grpSpPr>
        <p:sp>
          <p:nvSpPr>
            <p:cNvPr id="4" name="文本框 36">
              <a:extLst>
                <a:ext uri="{FF2B5EF4-FFF2-40B4-BE49-F238E27FC236}">
                  <a16:creationId xmlns:a16="http://schemas.microsoft.com/office/drawing/2014/main" id="{3C1C75E3-67B4-E197-A692-D6B528F2A147}"/>
                </a:ext>
              </a:extLst>
            </p:cNvPr>
            <p:cNvSpPr txBox="1"/>
            <p:nvPr/>
          </p:nvSpPr>
          <p:spPr>
            <a:xfrm>
              <a:off x="2121816" y="4626154"/>
              <a:ext cx="1838158" cy="584775"/>
            </a:xfrm>
            <a:prstGeom prst="rect">
              <a:avLst/>
            </a:prstGeom>
            <a:noFill/>
            <a:ln w="38100">
              <a:solidFill>
                <a:srgbClr val="FF690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F6903"/>
                  </a:solidFill>
                  <a:latin typeface="+mn-ea"/>
                </a:rPr>
                <a:t>向上比较</a:t>
              </a:r>
              <a:endParaRPr lang="zh-TW" altLang="en-US" sz="3200" b="1" dirty="0">
                <a:solidFill>
                  <a:srgbClr val="FF6903"/>
                </a:solidFill>
                <a:latin typeface="+mn-ea"/>
              </a:endParaRPr>
            </a:p>
          </p:txBody>
        </p:sp>
        <p:sp>
          <p:nvSpPr>
            <p:cNvPr id="5" name="文本框 37">
              <a:extLst>
                <a:ext uri="{FF2B5EF4-FFF2-40B4-BE49-F238E27FC236}">
                  <a16:creationId xmlns:a16="http://schemas.microsoft.com/office/drawing/2014/main" id="{847BDBAF-DC6A-F5B7-C983-728DFA8980F4}"/>
                </a:ext>
              </a:extLst>
            </p:cNvPr>
            <p:cNvSpPr txBox="1"/>
            <p:nvPr/>
          </p:nvSpPr>
          <p:spPr>
            <a:xfrm>
              <a:off x="4699276" y="4626154"/>
              <a:ext cx="2284808" cy="584775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C00000"/>
                  </a:solidFill>
                  <a:latin typeface="+mn-ea"/>
                </a:rPr>
                <a:t>相对剥夺感</a:t>
              </a:r>
              <a:endParaRPr lang="zh-TW" altLang="en-US" sz="3200" b="1" dirty="0">
                <a:solidFill>
                  <a:srgbClr val="C00000"/>
                </a:solidFill>
                <a:latin typeface="+mn-ea"/>
              </a:endParaRPr>
            </a:p>
          </p:txBody>
        </p:sp>
        <p:cxnSp>
          <p:nvCxnSpPr>
            <p:cNvPr id="7" name="直接箭头连接符 45">
              <a:extLst>
                <a:ext uri="{FF2B5EF4-FFF2-40B4-BE49-F238E27FC236}">
                  <a16:creationId xmlns:a16="http://schemas.microsoft.com/office/drawing/2014/main" id="{82ACCAFF-6E4F-B5E6-96DE-64884AB06897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3959974" y="4918542"/>
              <a:ext cx="73930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文本框 50">
              <a:extLst>
                <a:ext uri="{FF2B5EF4-FFF2-40B4-BE49-F238E27FC236}">
                  <a16:creationId xmlns:a16="http://schemas.microsoft.com/office/drawing/2014/main" id="{1CA8B6DB-0B34-550D-6CAC-8F71FEC8BA0F}"/>
                </a:ext>
              </a:extLst>
            </p:cNvPr>
            <p:cNvSpPr txBox="1"/>
            <p:nvPr/>
          </p:nvSpPr>
          <p:spPr>
            <a:xfrm>
              <a:off x="4133475" y="4376321"/>
              <a:ext cx="3922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endParaRPr lang="zh-TW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F05B5A61-C5FE-8E00-3FA6-260C13037A0D}"/>
              </a:ext>
            </a:extLst>
          </p:cNvPr>
          <p:cNvSpPr/>
          <p:nvPr/>
        </p:nvSpPr>
        <p:spPr>
          <a:xfrm>
            <a:off x="0" y="5980373"/>
            <a:ext cx="1066800" cy="87877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40 / 40</a:t>
            </a:r>
            <a:endParaRPr lang="zh-TW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0" name="图片 2">
            <a:extLst>
              <a:ext uri="{FF2B5EF4-FFF2-40B4-BE49-F238E27FC236}">
                <a16:creationId xmlns:a16="http://schemas.microsoft.com/office/drawing/2014/main" id="{7A176CB8-1389-85DA-D900-6C6374EC04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379" y="1462525"/>
            <a:ext cx="5307033" cy="2778550"/>
          </a:xfrm>
          <a:prstGeom prst="rect">
            <a:avLst/>
          </a:prstGeom>
        </p:spPr>
      </p:pic>
      <p:grpSp>
        <p:nvGrpSpPr>
          <p:cNvPr id="22" name="群組 21">
            <a:extLst>
              <a:ext uri="{FF2B5EF4-FFF2-40B4-BE49-F238E27FC236}">
                <a16:creationId xmlns:a16="http://schemas.microsoft.com/office/drawing/2014/main" id="{2CE890CE-50F2-C0C8-970C-7951CF8FD406}"/>
              </a:ext>
            </a:extLst>
          </p:cNvPr>
          <p:cNvGrpSpPr/>
          <p:nvPr/>
        </p:nvGrpSpPr>
        <p:grpSpPr>
          <a:xfrm>
            <a:off x="10453578" y="6099421"/>
            <a:ext cx="1637271" cy="683800"/>
            <a:chOff x="10453578" y="6099421"/>
            <a:chExt cx="1637271" cy="683800"/>
          </a:xfrm>
        </p:grpSpPr>
        <p:sp>
          <p:nvSpPr>
            <p:cNvPr id="23" name="文本框 5">
              <a:extLst>
                <a:ext uri="{FF2B5EF4-FFF2-40B4-BE49-F238E27FC236}">
                  <a16:creationId xmlns:a16="http://schemas.microsoft.com/office/drawing/2014/main" id="{842573EE-4BAE-603B-778B-4D7BF0025000}"/>
                </a:ext>
              </a:extLst>
            </p:cNvPr>
            <p:cNvSpPr txBox="1"/>
            <p:nvPr/>
          </p:nvSpPr>
          <p:spPr>
            <a:xfrm>
              <a:off x="10453578" y="6256729"/>
              <a:ext cx="979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4" name="图片 7" descr="图片包含 图标&#10;&#10;描述已自动生成">
              <a:extLst>
                <a:ext uri="{FF2B5EF4-FFF2-40B4-BE49-F238E27FC236}">
                  <a16:creationId xmlns:a16="http://schemas.microsoft.com/office/drawing/2014/main" id="{2178659B-A743-28C4-C48E-636DAFCB91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049" y="6099421"/>
              <a:ext cx="683800" cy="683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1220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9025247" y="0"/>
            <a:ext cx="3166753" cy="6859147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100000">
                <a:srgbClr val="7030A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6241179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bg1"/>
                </a:solidFill>
                <a:ea typeface="宋体" panose="02010600030101010101" pitchFamily="2" charset="-122"/>
              </a:rPr>
              <a:t>2/23</a:t>
            </a:r>
            <a:endParaRPr lang="zh-TW" altLang="en-US" sz="20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5183" y="5256571"/>
            <a:ext cx="70155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Times New Roman" panose="02020603050405020304" pitchFamily="18" charset="0"/>
              </a:rPr>
              <a:t>假设</a:t>
            </a:r>
            <a:r>
              <a:rPr lang="en-US" altLang="zh-CN" sz="2400" b="1" dirty="0"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</a:rPr>
              <a:t>：人们在</a:t>
            </a:r>
            <a:r>
              <a:rPr lang="zh-CN" altLang="en-US" sz="2400" b="1" dirty="0">
                <a:solidFill>
                  <a:srgbClr val="FF6903"/>
                </a:solidFill>
                <a:latin typeface="Times New Roman" panose="02020603050405020304" pitchFamily="18" charset="0"/>
              </a:rPr>
              <a:t>向上比较</a:t>
            </a:r>
            <a:r>
              <a:rPr lang="zh-CN" altLang="en-US" sz="2400" b="1" dirty="0">
                <a:latin typeface="Times New Roman" panose="02020603050405020304" pitchFamily="18" charset="0"/>
              </a:rPr>
              <a:t>时会产生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相对剥夺感</a:t>
            </a:r>
            <a:r>
              <a:rPr lang="zh-CN" altLang="en-US" sz="2400" b="1" dirty="0">
                <a:latin typeface="Times New Roman" panose="02020603050405020304" pitchFamily="18" charset="0"/>
              </a:rPr>
              <a:t>，这种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相对剥夺感</a:t>
            </a:r>
            <a:r>
              <a:rPr lang="zh-CN" altLang="en-US" sz="2400" b="1" dirty="0">
                <a:solidFill>
                  <a:srgbClr val="92D050"/>
                </a:solidFill>
                <a:latin typeface="Times New Roman" panose="02020603050405020304" pitchFamily="18" charset="0"/>
              </a:rPr>
              <a:t>越高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，则对自己的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生活满意度</a:t>
            </a:r>
            <a:r>
              <a:rPr lang="zh-CN" altLang="en-US" sz="2400" b="1" dirty="0">
                <a:latin typeface="Times New Roman" panose="02020603050405020304" pitchFamily="18" charset="0"/>
              </a:rPr>
              <a:t>评价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越低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9048414" y="1773491"/>
            <a:ext cx="3166752" cy="3311017"/>
            <a:chOff x="9025248" y="1935835"/>
            <a:chExt cx="3166752" cy="3311017"/>
          </a:xfrm>
        </p:grpSpPr>
        <p:sp>
          <p:nvSpPr>
            <p:cNvPr id="4" name="矩形 3"/>
            <p:cNvSpPr/>
            <p:nvPr/>
          </p:nvSpPr>
          <p:spPr>
            <a:xfrm>
              <a:off x="9025248" y="3743876"/>
              <a:ext cx="3166752" cy="150297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>
                <a:lnSpc>
                  <a:spcPts val="5500"/>
                </a:lnSpc>
              </a:pPr>
              <a:r>
                <a:rPr lang="en-US" altLang="zh-TW" sz="4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Relative </a:t>
              </a:r>
            </a:p>
            <a:p>
              <a:pPr algn="ctr">
                <a:lnSpc>
                  <a:spcPts val="5500"/>
                </a:lnSpc>
              </a:pPr>
              <a:r>
                <a:rPr lang="en-US" altLang="zh-TW" sz="4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Deprivation </a:t>
              </a:r>
              <a:endParaRPr lang="zh-CN" altLang="en-US" sz="2000" b="1" cap="none" spc="0" dirty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1914" y="1935835"/>
              <a:ext cx="2033419" cy="1662195"/>
            </a:xfrm>
            <a:prstGeom prst="rect">
              <a:avLst/>
            </a:prstGeom>
          </p:spPr>
        </p:pic>
      </p:grpSp>
      <p:grpSp>
        <p:nvGrpSpPr>
          <p:cNvPr id="28" name="组合 27"/>
          <p:cNvGrpSpPr/>
          <p:nvPr/>
        </p:nvGrpSpPr>
        <p:grpSpPr>
          <a:xfrm>
            <a:off x="848412" y="3745667"/>
            <a:ext cx="7694570" cy="897449"/>
            <a:chOff x="669035" y="2299587"/>
            <a:chExt cx="7694570" cy="897449"/>
          </a:xfrm>
        </p:grpSpPr>
        <p:sp>
          <p:nvSpPr>
            <p:cNvPr id="15" name="文本框 14"/>
            <p:cNvSpPr txBox="1"/>
            <p:nvPr/>
          </p:nvSpPr>
          <p:spPr>
            <a:xfrm>
              <a:off x="669035" y="2612261"/>
              <a:ext cx="1838158" cy="584775"/>
            </a:xfrm>
            <a:prstGeom prst="rect">
              <a:avLst/>
            </a:prstGeom>
            <a:noFill/>
            <a:ln w="38100">
              <a:solidFill>
                <a:srgbClr val="FF690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F6903"/>
                  </a:solidFill>
                  <a:latin typeface="+mn-ea"/>
                </a:rPr>
                <a:t>向上比较</a:t>
              </a:r>
              <a:endParaRPr lang="zh-TW" altLang="en-US" sz="3200" b="1" dirty="0">
                <a:solidFill>
                  <a:srgbClr val="FF6903"/>
                </a:solidFill>
                <a:latin typeface="+mn-ea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176488" y="2612261"/>
              <a:ext cx="2284808" cy="584775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C00000"/>
                  </a:solidFill>
                  <a:latin typeface="+mn-ea"/>
                </a:rPr>
                <a:t>相对剥夺感</a:t>
              </a:r>
              <a:endParaRPr lang="zh-TW" altLang="en-US" sz="3200" b="1" dirty="0">
                <a:solidFill>
                  <a:srgbClr val="C00000"/>
                </a:solidFill>
                <a:latin typeface="+mn-ea"/>
              </a:endParaRPr>
            </a:p>
          </p:txBody>
        </p:sp>
        <p:cxnSp>
          <p:nvCxnSpPr>
            <p:cNvPr id="17" name="直接箭头连接符 16"/>
            <p:cNvCxnSpPr>
              <a:cxnSpLocks/>
              <a:stCxn id="15" idx="3"/>
              <a:endCxn id="16" idx="1"/>
            </p:cNvCxnSpPr>
            <p:nvPr/>
          </p:nvCxnSpPr>
          <p:spPr>
            <a:xfrm>
              <a:off x="2507193" y="2904649"/>
              <a:ext cx="66929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6130592" y="2612261"/>
              <a:ext cx="2233013" cy="584775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7030A0"/>
                  </a:solidFill>
                  <a:latin typeface="+mn-ea"/>
                </a:rPr>
                <a:t>生活满意度</a:t>
              </a:r>
              <a:endParaRPr lang="zh-TW" altLang="en-US" sz="3200" b="1" dirty="0">
                <a:solidFill>
                  <a:srgbClr val="7030A0"/>
                </a:solidFill>
                <a:latin typeface="+mn-ea"/>
              </a:endParaRPr>
            </a:p>
          </p:txBody>
        </p:sp>
        <p:cxnSp>
          <p:nvCxnSpPr>
            <p:cNvPr id="19" name="直接箭头连接符 18"/>
            <p:cNvCxnSpPr>
              <a:stCxn id="16" idx="3"/>
              <a:endCxn id="18" idx="1"/>
            </p:cNvCxnSpPr>
            <p:nvPr/>
          </p:nvCxnSpPr>
          <p:spPr>
            <a:xfrm>
              <a:off x="5461296" y="2904649"/>
              <a:ext cx="66929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2640358" y="2348443"/>
              <a:ext cx="3922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endParaRPr lang="zh-TW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605184" y="2299587"/>
              <a:ext cx="392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endParaRPr lang="zh-TW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AAFE230B-1C72-16E3-548B-448291AF7724}"/>
              </a:ext>
            </a:extLst>
          </p:cNvPr>
          <p:cNvSpPr/>
          <p:nvPr/>
        </p:nvSpPr>
        <p:spPr>
          <a:xfrm>
            <a:off x="-1" y="0"/>
            <a:ext cx="4521897" cy="87877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相对剥夺感降低生活满意度</a:t>
            </a:r>
            <a:endParaRPr lang="zh-TW" altLang="en-US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C9EA5FA-B543-1017-61FE-6DCE50813427}"/>
              </a:ext>
            </a:extLst>
          </p:cNvPr>
          <p:cNvSpPr/>
          <p:nvPr/>
        </p:nvSpPr>
        <p:spPr>
          <a:xfrm>
            <a:off x="0" y="5980373"/>
            <a:ext cx="1066800" cy="87877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40 / 40</a:t>
            </a:r>
            <a:endParaRPr lang="zh-TW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6024D98C-B902-7442-3B73-1D19DFAED3DF}"/>
              </a:ext>
            </a:extLst>
          </p:cNvPr>
          <p:cNvGrpSpPr/>
          <p:nvPr/>
        </p:nvGrpSpPr>
        <p:grpSpPr>
          <a:xfrm>
            <a:off x="733758" y="1569140"/>
            <a:ext cx="7638383" cy="1708183"/>
            <a:chOff x="733758" y="1569140"/>
            <a:chExt cx="7638383" cy="1708183"/>
          </a:xfrm>
        </p:grpSpPr>
        <p:grpSp>
          <p:nvGrpSpPr>
            <p:cNvPr id="36" name="组合 35"/>
            <p:cNvGrpSpPr/>
            <p:nvPr/>
          </p:nvGrpSpPr>
          <p:grpSpPr>
            <a:xfrm>
              <a:off x="6488441" y="1617323"/>
              <a:ext cx="1883700" cy="1658704"/>
              <a:chOff x="6481366" y="1187069"/>
              <a:chExt cx="1883700" cy="1658704"/>
            </a:xfrm>
          </p:grpSpPr>
          <p:pic>
            <p:nvPicPr>
              <p:cNvPr id="30" name="图片 29"/>
              <p:cNvPicPr>
                <a:picLocks noChangeAspect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rgbClr val="7030A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53296" y="1187069"/>
                <a:ext cx="1159329" cy="1159329"/>
              </a:xfrm>
              <a:prstGeom prst="rect">
                <a:avLst/>
              </a:prstGeom>
            </p:spPr>
          </p:pic>
          <p:sp>
            <p:nvSpPr>
              <p:cNvPr id="31" name="文本框 30"/>
              <p:cNvSpPr txBox="1"/>
              <p:nvPr/>
            </p:nvSpPr>
            <p:spPr>
              <a:xfrm>
                <a:off x="6481366" y="2476441"/>
                <a:ext cx="1883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Life Satisfaction</a:t>
                </a:r>
                <a:endParaRPr lang="zh-TW" altLang="en-US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3" name="矩形 32"/>
            <p:cNvSpPr/>
            <p:nvPr/>
          </p:nvSpPr>
          <p:spPr>
            <a:xfrm>
              <a:off x="733758" y="2691252"/>
              <a:ext cx="184537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1600" b="1" cap="none" spc="0" dirty="0">
                  <a:ln w="0"/>
                  <a:solidFill>
                    <a:srgbClr val="FF690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Upward</a:t>
              </a:r>
            </a:p>
            <a:p>
              <a:pPr algn="ctr"/>
              <a:r>
                <a:rPr lang="en-US" altLang="zh-CN" sz="1600" b="1" dirty="0">
                  <a:ln w="0"/>
                  <a:solidFill>
                    <a:srgbClr val="FF690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Social Comparison</a:t>
              </a:r>
              <a:endParaRPr lang="zh-CN" altLang="en-US" sz="1600" b="1" cap="none" spc="0" dirty="0">
                <a:ln w="0"/>
                <a:solidFill>
                  <a:srgbClr val="FF6903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3378535" y="1727724"/>
              <a:ext cx="2238971" cy="1549599"/>
              <a:chOff x="3437823" y="1414936"/>
              <a:chExt cx="2238971" cy="1549599"/>
            </a:xfrm>
          </p:grpSpPr>
          <p:sp>
            <p:nvSpPr>
              <p:cNvPr id="40" name="文本框 39"/>
              <p:cNvSpPr txBox="1"/>
              <p:nvPr/>
            </p:nvSpPr>
            <p:spPr>
              <a:xfrm>
                <a:off x="3437823" y="2595203"/>
                <a:ext cx="22389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Relative Deprivation</a:t>
                </a:r>
                <a:endParaRPr lang="zh-TW" alt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41" name="图片 4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57959" y="1414936"/>
                <a:ext cx="1285988" cy="1050224"/>
              </a:xfrm>
              <a:prstGeom prst="rect">
                <a:avLst/>
              </a:prstGeom>
            </p:spPr>
          </p:pic>
        </p:grpSp>
        <p:sp>
          <p:nvSpPr>
            <p:cNvPr id="14" name="箭號: 向下 13">
              <a:extLst>
                <a:ext uri="{FF2B5EF4-FFF2-40B4-BE49-F238E27FC236}">
                  <a16:creationId xmlns:a16="http://schemas.microsoft.com/office/drawing/2014/main" id="{8BBDC898-9C11-916D-98E2-8C42386BEA5F}"/>
                </a:ext>
              </a:extLst>
            </p:cNvPr>
            <p:cNvSpPr/>
            <p:nvPr/>
          </p:nvSpPr>
          <p:spPr>
            <a:xfrm rot="12288903">
              <a:off x="2851864" y="1923438"/>
              <a:ext cx="323850" cy="642870"/>
            </a:xfrm>
            <a:prstGeom prst="down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箭號: 向下 21">
              <a:extLst>
                <a:ext uri="{FF2B5EF4-FFF2-40B4-BE49-F238E27FC236}">
                  <a16:creationId xmlns:a16="http://schemas.microsoft.com/office/drawing/2014/main" id="{5796D322-9DD6-F105-6437-4E6C34F28D3A}"/>
                </a:ext>
              </a:extLst>
            </p:cNvPr>
            <p:cNvSpPr/>
            <p:nvPr/>
          </p:nvSpPr>
          <p:spPr>
            <a:xfrm rot="19665662">
              <a:off x="5901474" y="1931401"/>
              <a:ext cx="323850" cy="642870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4" name="圖片 23" descr="一張含有 柳橙, 設計, 卡通 的圖片&#10;&#10;自動產生的描述">
              <a:extLst>
                <a:ext uri="{FF2B5EF4-FFF2-40B4-BE49-F238E27FC236}">
                  <a16:creationId xmlns:a16="http://schemas.microsoft.com/office/drawing/2014/main" id="{0F8C862E-727C-787B-4650-7AEAE1D86F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155" t="14028" r="21326"/>
            <a:stretch/>
          </p:blipFill>
          <p:spPr>
            <a:xfrm>
              <a:off x="1042772" y="1569140"/>
              <a:ext cx="1296461" cy="1089996"/>
            </a:xfrm>
            <a:prstGeom prst="rect">
              <a:avLst/>
            </a:prstGeom>
          </p:spPr>
        </p:pic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4D531C76-9D92-48B2-8D04-A193DBCF3111}"/>
              </a:ext>
            </a:extLst>
          </p:cNvPr>
          <p:cNvGrpSpPr/>
          <p:nvPr/>
        </p:nvGrpSpPr>
        <p:grpSpPr>
          <a:xfrm>
            <a:off x="10453578" y="6099421"/>
            <a:ext cx="1637271" cy="683800"/>
            <a:chOff x="10453578" y="6099421"/>
            <a:chExt cx="1637271" cy="683800"/>
          </a:xfrm>
        </p:grpSpPr>
        <p:sp>
          <p:nvSpPr>
            <p:cNvPr id="29" name="文本框 5">
              <a:extLst>
                <a:ext uri="{FF2B5EF4-FFF2-40B4-BE49-F238E27FC236}">
                  <a16:creationId xmlns:a16="http://schemas.microsoft.com/office/drawing/2014/main" id="{355BE3B5-3198-EAA5-2D14-F012A65FB368}"/>
                </a:ext>
              </a:extLst>
            </p:cNvPr>
            <p:cNvSpPr txBox="1"/>
            <p:nvPr/>
          </p:nvSpPr>
          <p:spPr>
            <a:xfrm>
              <a:off x="10453578" y="6256729"/>
              <a:ext cx="979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44" name="图片 7" descr="图片包含 图标&#10;&#10;描述已自动生成">
              <a:extLst>
                <a:ext uri="{FF2B5EF4-FFF2-40B4-BE49-F238E27FC236}">
                  <a16:creationId xmlns:a16="http://schemas.microsoft.com/office/drawing/2014/main" id="{D7F46A98-DED7-9CE1-41A0-6195FDF31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049" y="6099421"/>
              <a:ext cx="683800" cy="683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0281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9025247" y="0"/>
            <a:ext cx="3166753" cy="6859147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0070C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6241179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bg1"/>
                </a:solidFill>
                <a:ea typeface="宋体" panose="02010600030101010101" pitchFamily="2" charset="-122"/>
              </a:rPr>
              <a:t>2/23</a:t>
            </a:r>
            <a:endParaRPr lang="zh-TW" altLang="en-US" sz="20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881230" y="1847074"/>
            <a:ext cx="3454792" cy="2923636"/>
            <a:chOff x="8881230" y="1847074"/>
            <a:chExt cx="3454792" cy="2923636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82509" y="1847074"/>
              <a:ext cx="1852230" cy="1671525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8881230" y="3416493"/>
              <a:ext cx="3454792" cy="135421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300" b="1" cap="none" spc="0" dirty="0">
                  <a:ln w="0"/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Downward</a:t>
              </a:r>
            </a:p>
            <a:p>
              <a:pPr algn="ctr"/>
              <a:r>
                <a:rPr lang="en-US" altLang="zh-CN" sz="2800" b="1" dirty="0">
                  <a:ln w="0"/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Social Comparison</a:t>
              </a:r>
              <a:endParaRPr lang="zh-CN" altLang="en-US" sz="2800" b="1" cap="none" spc="0" dirty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472926" y="5849226"/>
            <a:ext cx="5752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Times New Roman" panose="02020603050405020304" pitchFamily="18" charset="0"/>
              </a:rPr>
              <a:t>假设</a:t>
            </a:r>
            <a:r>
              <a:rPr lang="en-US" altLang="zh-CN" sz="2400" b="1" dirty="0">
                <a:latin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</a:rPr>
              <a:t>：当人们进行</a:t>
            </a:r>
            <a:r>
              <a:rPr lang="zh-CN" altLang="en-US" sz="2400" b="1" dirty="0">
                <a:solidFill>
                  <a:srgbClr val="00B0F0"/>
                </a:solidFill>
                <a:latin typeface="Times New Roman" panose="02020603050405020304" pitchFamily="18" charset="0"/>
              </a:rPr>
              <a:t>向下比较</a:t>
            </a:r>
            <a:r>
              <a:rPr lang="zh-CN" altLang="en-US" sz="2400" b="1" dirty="0">
                <a:latin typeface="Times New Roman" panose="02020603050405020304" pitchFamily="18" charset="0"/>
              </a:rPr>
              <a:t>的时候，会产生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优越感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16" b="17982"/>
          <a:stretch/>
        </p:blipFill>
        <p:spPr>
          <a:xfrm>
            <a:off x="2080281" y="1598350"/>
            <a:ext cx="4836251" cy="2784137"/>
          </a:xfrm>
          <a:prstGeom prst="rect">
            <a:avLst/>
          </a:prstGeom>
        </p:spPr>
      </p:pic>
      <p:sp>
        <p:nvSpPr>
          <p:cNvPr id="5" name="文本框 14">
            <a:extLst>
              <a:ext uri="{FF2B5EF4-FFF2-40B4-BE49-F238E27FC236}">
                <a16:creationId xmlns:a16="http://schemas.microsoft.com/office/drawing/2014/main" id="{05D091CE-A821-EBB3-A2BF-8CC2066ABED7}"/>
              </a:ext>
            </a:extLst>
          </p:cNvPr>
          <p:cNvSpPr txBox="1"/>
          <p:nvPr/>
        </p:nvSpPr>
        <p:spPr>
          <a:xfrm>
            <a:off x="2080281" y="5027252"/>
            <a:ext cx="1838158" cy="58477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B0F0"/>
                </a:solidFill>
                <a:latin typeface="+mn-ea"/>
              </a:rPr>
              <a:t>向下比较</a:t>
            </a:r>
            <a:endParaRPr lang="zh-TW" altLang="en-US" sz="3200" b="1" dirty="0">
              <a:solidFill>
                <a:srgbClr val="00B0F0"/>
              </a:solidFill>
              <a:latin typeface="+mn-ea"/>
            </a:endParaRPr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8CDE0021-8167-4651-8ECE-D20DE48A30A1}"/>
              </a:ext>
            </a:extLst>
          </p:cNvPr>
          <p:cNvSpPr txBox="1"/>
          <p:nvPr/>
        </p:nvSpPr>
        <p:spPr>
          <a:xfrm>
            <a:off x="5398179" y="5027252"/>
            <a:ext cx="1518353" cy="58477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70C0"/>
                </a:solidFill>
                <a:latin typeface="+mn-ea"/>
              </a:rPr>
              <a:t>优越感</a:t>
            </a:r>
            <a:endParaRPr lang="zh-TW" altLang="en-US" sz="3200" b="1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10" name="直接箭头连接符 16">
            <a:extLst>
              <a:ext uri="{FF2B5EF4-FFF2-40B4-BE49-F238E27FC236}">
                <a16:creationId xmlns:a16="http://schemas.microsoft.com/office/drawing/2014/main" id="{09CB4577-8D53-26DB-0BFF-5BAA484B0256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3918439" y="5319640"/>
            <a:ext cx="147974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框 19">
            <a:extLst>
              <a:ext uri="{FF2B5EF4-FFF2-40B4-BE49-F238E27FC236}">
                <a16:creationId xmlns:a16="http://schemas.microsoft.com/office/drawing/2014/main" id="{CF8F7658-B0AB-07F7-6222-DD04703C5BE8}"/>
              </a:ext>
            </a:extLst>
          </p:cNvPr>
          <p:cNvSpPr txBox="1"/>
          <p:nvPr/>
        </p:nvSpPr>
        <p:spPr>
          <a:xfrm>
            <a:off x="4413452" y="4732410"/>
            <a:ext cx="392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TW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3AA0A0C-5BA9-BC8A-2E9A-B544D561D468}"/>
              </a:ext>
            </a:extLst>
          </p:cNvPr>
          <p:cNvSpPr/>
          <p:nvPr/>
        </p:nvSpPr>
        <p:spPr>
          <a:xfrm>
            <a:off x="-1" y="0"/>
            <a:ext cx="4521897" cy="87877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向下比较产生优越感</a:t>
            </a:r>
            <a:endParaRPr lang="zh-TW" altLang="en-US" sz="36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97803E6-A82A-8236-ACC5-366E132F0EC1}"/>
              </a:ext>
            </a:extLst>
          </p:cNvPr>
          <p:cNvSpPr/>
          <p:nvPr/>
        </p:nvSpPr>
        <p:spPr>
          <a:xfrm>
            <a:off x="0" y="5980373"/>
            <a:ext cx="1066800" cy="87877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40 / 40</a:t>
            </a:r>
            <a:endParaRPr lang="zh-TW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327B148C-E9BD-8801-89BF-B0B281CDCBC5}"/>
              </a:ext>
            </a:extLst>
          </p:cNvPr>
          <p:cNvGrpSpPr/>
          <p:nvPr/>
        </p:nvGrpSpPr>
        <p:grpSpPr>
          <a:xfrm>
            <a:off x="10453578" y="6099421"/>
            <a:ext cx="1637271" cy="683800"/>
            <a:chOff x="10453578" y="6099421"/>
            <a:chExt cx="1637271" cy="683800"/>
          </a:xfrm>
        </p:grpSpPr>
        <p:sp>
          <p:nvSpPr>
            <p:cNvPr id="24" name="文本框 5">
              <a:extLst>
                <a:ext uri="{FF2B5EF4-FFF2-40B4-BE49-F238E27FC236}">
                  <a16:creationId xmlns:a16="http://schemas.microsoft.com/office/drawing/2014/main" id="{C42D7F34-0EA0-30A5-9E14-6E742896886F}"/>
                </a:ext>
              </a:extLst>
            </p:cNvPr>
            <p:cNvSpPr txBox="1"/>
            <p:nvPr/>
          </p:nvSpPr>
          <p:spPr>
            <a:xfrm>
              <a:off x="10453578" y="6256729"/>
              <a:ext cx="979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5" name="图片 7" descr="图片包含 图标&#10;&#10;描述已自动生成">
              <a:extLst>
                <a:ext uri="{FF2B5EF4-FFF2-40B4-BE49-F238E27FC236}">
                  <a16:creationId xmlns:a16="http://schemas.microsoft.com/office/drawing/2014/main" id="{82B122A5-C3D2-17AB-D53F-95EBE131D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049" y="6099421"/>
              <a:ext cx="683800" cy="683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8314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-1" y="0"/>
            <a:ext cx="4552951" cy="87877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6241179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bg1"/>
                </a:solidFill>
                <a:ea typeface="宋体" panose="02010600030101010101" pitchFamily="2" charset="-122"/>
              </a:rPr>
              <a:t>2/23</a:t>
            </a:r>
            <a:endParaRPr lang="zh-TW" altLang="en-US" sz="20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3058" y="177777"/>
            <a:ext cx="4486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相对剥夺感降低生活满意度</a:t>
            </a:r>
            <a:endParaRPr lang="zh-TW" altLang="en-US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5183" y="5231496"/>
            <a:ext cx="70155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Times New Roman" panose="02020603050405020304" pitchFamily="18" charset="0"/>
              </a:rPr>
              <a:t>假设</a:t>
            </a:r>
            <a:r>
              <a:rPr lang="en-US" altLang="zh-CN" sz="2400" b="1" dirty="0">
                <a:latin typeface="Times New Roman" panose="02020603050405020304" pitchFamily="18" charset="0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</a:rPr>
              <a:t>：人们在</a:t>
            </a:r>
            <a:r>
              <a:rPr lang="zh-CN" altLang="en-US" sz="2400" b="1" dirty="0">
                <a:solidFill>
                  <a:srgbClr val="097E8E"/>
                </a:solidFill>
                <a:latin typeface="Times New Roman" panose="02020603050405020304" pitchFamily="18" charset="0"/>
              </a:rPr>
              <a:t>向下比较</a:t>
            </a:r>
            <a:r>
              <a:rPr lang="zh-CN" altLang="en-US" sz="2400" b="1" dirty="0">
                <a:latin typeface="Times New Roman" panose="02020603050405020304" pitchFamily="18" charset="0"/>
              </a:rPr>
              <a:t>时会产生</a:t>
            </a:r>
            <a:r>
              <a:rPr lang="zh-CN" altLang="en-US" sz="2400" b="1" dirty="0">
                <a:solidFill>
                  <a:srgbClr val="114F7B"/>
                </a:solidFill>
                <a:latin typeface="Times New Roman" panose="02020603050405020304" pitchFamily="18" charset="0"/>
              </a:rPr>
              <a:t>优越感</a:t>
            </a:r>
            <a:r>
              <a:rPr lang="zh-CN" altLang="en-US" sz="2400" b="1" dirty="0">
                <a:latin typeface="Times New Roman" panose="02020603050405020304" pitchFamily="18" charset="0"/>
              </a:rPr>
              <a:t>，这种</a:t>
            </a:r>
            <a:r>
              <a:rPr lang="zh-CN" altLang="en-US" sz="2400" b="1" dirty="0">
                <a:solidFill>
                  <a:srgbClr val="114F7B"/>
                </a:solidFill>
                <a:latin typeface="Times New Roman" panose="02020603050405020304" pitchFamily="18" charset="0"/>
              </a:rPr>
              <a:t>优越感</a:t>
            </a:r>
            <a:r>
              <a:rPr lang="zh-CN" altLang="en-US" sz="2400" b="1" dirty="0">
                <a:latin typeface="Times New Roman" panose="02020603050405020304" pitchFamily="18" charset="0"/>
              </a:rPr>
              <a:t>越高，则对自己的</a:t>
            </a:r>
            <a:r>
              <a:rPr lang="zh-CN" altLang="en-US" sz="2400" b="1" dirty="0">
                <a:solidFill>
                  <a:srgbClr val="FF6699"/>
                </a:solidFill>
                <a:latin typeface="Times New Roman" panose="02020603050405020304" pitchFamily="18" charset="0"/>
              </a:rPr>
              <a:t>生活满意度</a:t>
            </a:r>
            <a:r>
              <a:rPr lang="zh-CN" altLang="en-US" sz="2400" b="1" dirty="0">
                <a:latin typeface="Times New Roman" panose="02020603050405020304" pitchFamily="18" charset="0"/>
              </a:rPr>
              <a:t>评价越高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793907" y="3807280"/>
            <a:ext cx="7694570" cy="824069"/>
            <a:chOff x="669035" y="2372967"/>
            <a:chExt cx="7694570" cy="824069"/>
          </a:xfrm>
        </p:grpSpPr>
        <p:sp>
          <p:nvSpPr>
            <p:cNvPr id="15" name="文本框 14"/>
            <p:cNvSpPr txBox="1"/>
            <p:nvPr/>
          </p:nvSpPr>
          <p:spPr>
            <a:xfrm>
              <a:off x="669035" y="2612261"/>
              <a:ext cx="1838158" cy="584775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00B0F0"/>
                  </a:solidFill>
                  <a:latin typeface="+mn-ea"/>
                </a:rPr>
                <a:t>向下比较</a:t>
              </a:r>
              <a:endParaRPr lang="zh-TW" altLang="en-US" sz="3200" b="1" dirty="0">
                <a:solidFill>
                  <a:srgbClr val="00B0F0"/>
                </a:solidFill>
                <a:latin typeface="+mn-ea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586824" y="2612261"/>
              <a:ext cx="1518353" cy="58477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0070C0"/>
                  </a:solidFill>
                  <a:latin typeface="+mn-ea"/>
                </a:rPr>
                <a:t>优越感</a:t>
              </a:r>
              <a:endParaRPr lang="zh-TW" altLang="en-US" sz="3200" b="1" dirty="0">
                <a:solidFill>
                  <a:srgbClr val="0070C0"/>
                </a:solidFill>
                <a:latin typeface="+mn-ea"/>
              </a:endParaRPr>
            </a:p>
          </p:txBody>
        </p:sp>
        <p:cxnSp>
          <p:nvCxnSpPr>
            <p:cNvPr id="17" name="直接箭头连接符 16"/>
            <p:cNvCxnSpPr>
              <a:stCxn id="15" idx="3"/>
              <a:endCxn id="16" idx="1"/>
            </p:cNvCxnSpPr>
            <p:nvPr/>
          </p:nvCxnSpPr>
          <p:spPr>
            <a:xfrm>
              <a:off x="2507193" y="2904649"/>
              <a:ext cx="107963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6130592" y="2612261"/>
              <a:ext cx="2233013" cy="584775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7030A0"/>
                  </a:solidFill>
                  <a:latin typeface="+mn-ea"/>
                </a:rPr>
                <a:t>生活满意度</a:t>
              </a:r>
              <a:endParaRPr lang="zh-TW" altLang="en-US" sz="3200" b="1" dirty="0">
                <a:solidFill>
                  <a:srgbClr val="7030A0"/>
                </a:solidFill>
                <a:latin typeface="+mn-ea"/>
              </a:endParaRPr>
            </a:p>
          </p:txBody>
        </p:sp>
        <p:cxnSp>
          <p:nvCxnSpPr>
            <p:cNvPr id="19" name="直接箭头连接符 18"/>
            <p:cNvCxnSpPr>
              <a:stCxn id="16" idx="3"/>
              <a:endCxn id="18" idx="1"/>
            </p:cNvCxnSpPr>
            <p:nvPr/>
          </p:nvCxnSpPr>
          <p:spPr>
            <a:xfrm>
              <a:off x="5105177" y="2904649"/>
              <a:ext cx="102541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2823779" y="2373040"/>
              <a:ext cx="392242" cy="584775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endParaRPr lang="zh-TW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421763" y="2372967"/>
              <a:ext cx="392242" cy="584775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endParaRPr lang="zh-TW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9025247" y="0"/>
            <a:ext cx="3166753" cy="6859147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rgbClr val="7030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5AD67C20-5342-C207-7CBF-DD26E6663E79}"/>
              </a:ext>
            </a:extLst>
          </p:cNvPr>
          <p:cNvGrpSpPr/>
          <p:nvPr/>
        </p:nvGrpSpPr>
        <p:grpSpPr>
          <a:xfrm>
            <a:off x="9017673" y="1001310"/>
            <a:ext cx="3166753" cy="4522137"/>
            <a:chOff x="9012212" y="844089"/>
            <a:chExt cx="3166753" cy="4522137"/>
          </a:xfrm>
        </p:grpSpPr>
        <p:sp>
          <p:nvSpPr>
            <p:cNvPr id="48" name="矩形 47"/>
            <p:cNvSpPr/>
            <p:nvPr/>
          </p:nvSpPr>
          <p:spPr>
            <a:xfrm>
              <a:off x="10516260" y="3416493"/>
              <a:ext cx="184731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endParaRPr lang="zh-CN" altLang="en-US" sz="2800" b="1" cap="none" spc="0" dirty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9012212" y="3242568"/>
              <a:ext cx="3166753" cy="2123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4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Perceptions </a:t>
              </a:r>
            </a:p>
            <a:p>
              <a:pPr algn="ctr"/>
              <a:r>
                <a:rPr lang="en-US" altLang="zh-CN" sz="4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r>
                <a:rPr lang="en-US" altLang="zh-TW" sz="4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</a:p>
            <a:p>
              <a:pPr algn="ctr"/>
              <a:r>
                <a:rPr lang="en-US" altLang="zh-TW" sz="4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Superiority</a:t>
              </a:r>
              <a:endParaRPr lang="zh-TW" altLang="en-US" sz="4400" b="1" dirty="0">
                <a:solidFill>
                  <a:schemeClr val="bg1"/>
                </a:solidFill>
              </a:endParaRPr>
            </a:p>
          </p:txBody>
        </p:sp>
        <p:pic>
          <p:nvPicPr>
            <p:cNvPr id="13" name="圖片 12" descr="一張含有 寫生, 符號, 圖畫, 藝術 的圖片&#10;&#10;自動產生的描述">
              <a:extLst>
                <a:ext uri="{FF2B5EF4-FFF2-40B4-BE49-F238E27FC236}">
                  <a16:creationId xmlns:a16="http://schemas.microsoft.com/office/drawing/2014/main" id="{00B413A8-E643-3840-5328-6EF5BF0E6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1311" y="844089"/>
              <a:ext cx="2395712" cy="2395712"/>
            </a:xfrm>
            <a:prstGeom prst="rect">
              <a:avLst/>
            </a:prstGeom>
          </p:spPr>
        </p:pic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97931803-63D1-DF1D-83C2-7B307B7A35DB}"/>
              </a:ext>
            </a:extLst>
          </p:cNvPr>
          <p:cNvGrpSpPr/>
          <p:nvPr/>
        </p:nvGrpSpPr>
        <p:grpSpPr>
          <a:xfrm>
            <a:off x="821432" y="1581097"/>
            <a:ext cx="7638383" cy="1658704"/>
            <a:chOff x="821432" y="1581097"/>
            <a:chExt cx="7638383" cy="1658704"/>
          </a:xfrm>
        </p:grpSpPr>
        <p:grpSp>
          <p:nvGrpSpPr>
            <p:cNvPr id="36" name="组合 35"/>
            <p:cNvGrpSpPr/>
            <p:nvPr/>
          </p:nvGrpSpPr>
          <p:grpSpPr>
            <a:xfrm>
              <a:off x="6576115" y="1581097"/>
              <a:ext cx="1883700" cy="1658704"/>
              <a:chOff x="6481366" y="1187069"/>
              <a:chExt cx="1883700" cy="1658704"/>
            </a:xfrm>
          </p:grpSpPr>
          <p:pic>
            <p:nvPicPr>
              <p:cNvPr id="30" name="图片 29"/>
              <p:cNvPicPr>
                <a:picLocks noChangeAspect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rgbClr val="7030A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53296" y="1187069"/>
                <a:ext cx="1159329" cy="1159329"/>
              </a:xfrm>
              <a:prstGeom prst="rect">
                <a:avLst/>
              </a:prstGeom>
            </p:spPr>
          </p:pic>
          <p:sp>
            <p:nvSpPr>
              <p:cNvPr id="31" name="文本框 30"/>
              <p:cNvSpPr txBox="1"/>
              <p:nvPr/>
            </p:nvSpPr>
            <p:spPr>
              <a:xfrm>
                <a:off x="6481366" y="2476441"/>
                <a:ext cx="1883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Life Satisfaction</a:t>
                </a:r>
                <a:endParaRPr lang="zh-TW" altLang="en-US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3" name="矩形 32"/>
            <p:cNvSpPr/>
            <p:nvPr/>
          </p:nvSpPr>
          <p:spPr>
            <a:xfrm>
              <a:off x="821432" y="2655026"/>
              <a:ext cx="184537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1600" b="1" cap="none" spc="0" dirty="0">
                  <a:ln w="0"/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Upward</a:t>
              </a:r>
            </a:p>
            <a:p>
              <a:pPr algn="ctr"/>
              <a:r>
                <a:rPr lang="en-US" altLang="zh-CN" sz="1600" b="1" dirty="0">
                  <a:ln w="0"/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Social Comparison</a:t>
              </a:r>
              <a:endParaRPr lang="zh-CN" altLang="en-US" sz="1600" b="1" cap="none" spc="0" dirty="0">
                <a:ln w="0"/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244140" y="2870469"/>
              <a:ext cx="27941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Perceptions of Superiority</a:t>
              </a:r>
            </a:p>
          </p:txBody>
        </p:sp>
        <p:pic>
          <p:nvPicPr>
            <p:cNvPr id="4" name="圖片 3" descr="一張含有 圖形, 符號, 字型, 美工圖案 的圖片&#10;&#10;自動產生的描述">
              <a:extLst>
                <a:ext uri="{FF2B5EF4-FFF2-40B4-BE49-F238E27FC236}">
                  <a16:creationId xmlns:a16="http://schemas.microsoft.com/office/drawing/2014/main" id="{E6EC6A1E-B8FD-871E-8BB8-1E1BF6DF25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75" t="12814" r="19383"/>
            <a:stretch/>
          </p:blipFill>
          <p:spPr>
            <a:xfrm>
              <a:off x="1167437" y="1593589"/>
              <a:ext cx="1246494" cy="1062366"/>
            </a:xfrm>
            <a:prstGeom prst="rect">
              <a:avLst/>
            </a:prstGeom>
          </p:spPr>
        </p:pic>
        <p:pic>
          <p:nvPicPr>
            <p:cNvPr id="7" name="圖片 6" descr="一張含有 圖畫, 寫生, 符號, 藝術 的圖片&#10;&#10;自動產生的描述">
              <a:extLst>
                <a:ext uri="{FF2B5EF4-FFF2-40B4-BE49-F238E27FC236}">
                  <a16:creationId xmlns:a16="http://schemas.microsoft.com/office/drawing/2014/main" id="{BFB64E5C-7FC9-F809-11EB-67811C9A5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3285" y="1657656"/>
              <a:ext cx="1159328" cy="1159328"/>
            </a:xfrm>
            <a:prstGeom prst="rect">
              <a:avLst/>
            </a:prstGeom>
          </p:spPr>
        </p:pic>
        <p:sp>
          <p:nvSpPr>
            <p:cNvPr id="25" name="箭號: 向下 24">
              <a:extLst>
                <a:ext uri="{FF2B5EF4-FFF2-40B4-BE49-F238E27FC236}">
                  <a16:creationId xmlns:a16="http://schemas.microsoft.com/office/drawing/2014/main" id="{E3A12C7B-5A71-D2BC-CC31-20DF59AE76B0}"/>
                </a:ext>
              </a:extLst>
            </p:cNvPr>
            <p:cNvSpPr/>
            <p:nvPr/>
          </p:nvSpPr>
          <p:spPr>
            <a:xfrm rot="12288903">
              <a:off x="2934661" y="1915885"/>
              <a:ext cx="323850" cy="642870"/>
            </a:xfrm>
            <a:prstGeom prst="down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箭號: 向下 25">
              <a:extLst>
                <a:ext uri="{FF2B5EF4-FFF2-40B4-BE49-F238E27FC236}">
                  <a16:creationId xmlns:a16="http://schemas.microsoft.com/office/drawing/2014/main" id="{6BAF9B1E-692A-939C-9648-7BA992828A40}"/>
                </a:ext>
              </a:extLst>
            </p:cNvPr>
            <p:cNvSpPr/>
            <p:nvPr/>
          </p:nvSpPr>
          <p:spPr>
            <a:xfrm rot="12288903">
              <a:off x="5955203" y="1905580"/>
              <a:ext cx="323850" cy="642870"/>
            </a:xfrm>
            <a:prstGeom prst="down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C0B28EC7-E2C0-2B91-5DAD-712E951921E7}"/>
              </a:ext>
            </a:extLst>
          </p:cNvPr>
          <p:cNvSpPr/>
          <p:nvPr/>
        </p:nvSpPr>
        <p:spPr>
          <a:xfrm>
            <a:off x="0" y="5980373"/>
            <a:ext cx="1066800" cy="87877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40 / 40</a:t>
            </a:r>
            <a:endParaRPr lang="zh-TW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A030056D-B868-1BD6-9348-E1E1A166E72D}"/>
              </a:ext>
            </a:extLst>
          </p:cNvPr>
          <p:cNvGrpSpPr/>
          <p:nvPr/>
        </p:nvGrpSpPr>
        <p:grpSpPr>
          <a:xfrm>
            <a:off x="10453578" y="6099421"/>
            <a:ext cx="1637271" cy="683800"/>
            <a:chOff x="10453578" y="6099421"/>
            <a:chExt cx="1637271" cy="683800"/>
          </a:xfrm>
        </p:grpSpPr>
        <p:sp>
          <p:nvSpPr>
            <p:cNvPr id="38" name="文本框 5">
              <a:extLst>
                <a:ext uri="{FF2B5EF4-FFF2-40B4-BE49-F238E27FC236}">
                  <a16:creationId xmlns:a16="http://schemas.microsoft.com/office/drawing/2014/main" id="{9919E28E-4EF4-02ED-1323-41DF9212A49F}"/>
                </a:ext>
              </a:extLst>
            </p:cNvPr>
            <p:cNvSpPr txBox="1"/>
            <p:nvPr/>
          </p:nvSpPr>
          <p:spPr>
            <a:xfrm>
              <a:off x="10453578" y="6256729"/>
              <a:ext cx="979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46" name="图片 7" descr="图片包含 图标&#10;&#10;描述已自动生成">
              <a:extLst>
                <a:ext uri="{FF2B5EF4-FFF2-40B4-BE49-F238E27FC236}">
                  <a16:creationId xmlns:a16="http://schemas.microsoft.com/office/drawing/2014/main" id="{CD7EF6D8-32C5-A675-7E4E-945ADCCA2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049" y="6099421"/>
              <a:ext cx="683800" cy="683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8419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 69"/>
          <p:cNvSpPr/>
          <p:nvPr/>
        </p:nvSpPr>
        <p:spPr>
          <a:xfrm>
            <a:off x="9034869" y="0"/>
            <a:ext cx="3166753" cy="685914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0" y="6241179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bg1"/>
                </a:solidFill>
                <a:ea typeface="宋体" panose="02010600030101010101" pitchFamily="2" charset="-122"/>
              </a:rPr>
              <a:t>2/23</a:t>
            </a:r>
            <a:endParaRPr lang="zh-TW" altLang="en-US" sz="20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0516260" y="3416493"/>
            <a:ext cx="18473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CN" altLang="en-US" sz="2800" b="1" cap="none" spc="0" dirty="0">
              <a:ln w="0"/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05943" y="2202314"/>
            <a:ext cx="2805360" cy="2454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>
                <a:latin typeface="+mn-ea"/>
              </a:rPr>
              <a:t>倾向</a:t>
            </a:r>
            <a:endParaRPr lang="en-US" altLang="zh-CN" sz="7200" b="1" dirty="0">
              <a:latin typeface="+mn-ea"/>
            </a:endParaRPr>
          </a:p>
          <a:p>
            <a:pPr algn="ctr">
              <a:lnSpc>
                <a:spcPts val="45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Comparison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Orientation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66800" y="4885651"/>
            <a:ext cx="700087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000" b="1" dirty="0"/>
              <a:t>假设</a:t>
            </a:r>
            <a:r>
              <a:rPr lang="en-US" altLang="zh-CN" sz="2000" b="1" dirty="0"/>
              <a:t>5</a:t>
            </a:r>
            <a:r>
              <a:rPr lang="zh-CN" altLang="en-US" sz="2000" b="1" dirty="0"/>
              <a:t>：社会比较方向与社会比较倾向之间存在交互作用，具体而言当人们进行向上比较时，他的社会比较倾向越高，则体验到的相对剥夺感越高；当人们进行向下比较时，他的社会比较倾向越高，则体验到的优越感越高</a:t>
            </a:r>
            <a:endParaRPr lang="en-US" altLang="zh-CN" sz="20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9DAC9EA-E8F7-5319-7D87-0EA0C6737FE4}"/>
              </a:ext>
            </a:extLst>
          </p:cNvPr>
          <p:cNvSpPr/>
          <p:nvPr/>
        </p:nvSpPr>
        <p:spPr>
          <a:xfrm>
            <a:off x="0" y="5980373"/>
            <a:ext cx="1066800" cy="8787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40 / 40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2F9D93D-D972-FA8E-91E2-FCF8CBEF8ABD}"/>
              </a:ext>
            </a:extLst>
          </p:cNvPr>
          <p:cNvSpPr/>
          <p:nvPr/>
        </p:nvSpPr>
        <p:spPr>
          <a:xfrm>
            <a:off x="-1" y="0"/>
            <a:ext cx="4552951" cy="8787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社会比较倾向</a:t>
            </a:r>
            <a:endParaRPr lang="zh-TW" altLang="en-US" sz="4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2F35938-0AAC-8212-B72C-280ED62A6DB5}"/>
              </a:ext>
            </a:extLst>
          </p:cNvPr>
          <p:cNvGrpSpPr/>
          <p:nvPr/>
        </p:nvGrpSpPr>
        <p:grpSpPr>
          <a:xfrm>
            <a:off x="10453578" y="6099421"/>
            <a:ext cx="1637271" cy="683800"/>
            <a:chOff x="10453578" y="6099421"/>
            <a:chExt cx="1637271" cy="683800"/>
          </a:xfrm>
        </p:grpSpPr>
        <p:sp>
          <p:nvSpPr>
            <p:cNvPr id="8" name="文本框 5">
              <a:extLst>
                <a:ext uri="{FF2B5EF4-FFF2-40B4-BE49-F238E27FC236}">
                  <a16:creationId xmlns:a16="http://schemas.microsoft.com/office/drawing/2014/main" id="{3B8D29BF-922E-1C90-1BFE-86C0C656E3C9}"/>
                </a:ext>
              </a:extLst>
            </p:cNvPr>
            <p:cNvSpPr txBox="1"/>
            <p:nvPr/>
          </p:nvSpPr>
          <p:spPr>
            <a:xfrm>
              <a:off x="10453578" y="6256729"/>
              <a:ext cx="979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图片 7" descr="图片包含 图标&#10;&#10;描述已自动生成">
              <a:extLst>
                <a:ext uri="{FF2B5EF4-FFF2-40B4-BE49-F238E27FC236}">
                  <a16:creationId xmlns:a16="http://schemas.microsoft.com/office/drawing/2014/main" id="{DA0CDF0B-7958-8EA2-3CBE-AA6F76D9E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049" y="6099421"/>
              <a:ext cx="683800" cy="683800"/>
            </a:xfrm>
            <a:prstGeom prst="rect">
              <a:avLst/>
            </a:prstGeom>
          </p:spPr>
        </p:pic>
      </p:grpSp>
      <p:pic>
        <p:nvPicPr>
          <p:cNvPr id="37" name="圖片 36">
            <a:extLst>
              <a:ext uri="{FF2B5EF4-FFF2-40B4-BE49-F238E27FC236}">
                <a16:creationId xmlns:a16="http://schemas.microsoft.com/office/drawing/2014/main" id="{DB162E47-BFF9-3A17-A0A5-742666852D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991" y="1121549"/>
            <a:ext cx="7689720" cy="366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7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3095</TotalTime>
  <Words>3079</Words>
  <Application>Microsoft Office PowerPoint</Application>
  <PresentationFormat>寬螢幕</PresentationFormat>
  <Paragraphs>488</Paragraphs>
  <Slides>49</Slides>
  <Notes>49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49</vt:i4>
      </vt:variant>
    </vt:vector>
  </HeadingPairs>
  <TitlesOfParts>
    <vt:vector size="57" baseType="lpstr">
      <vt:lpstr>新細明體</vt:lpstr>
      <vt:lpstr>宋体</vt:lpstr>
      <vt:lpstr>Arial</vt:lpstr>
      <vt:lpstr>Calibri</vt:lpstr>
      <vt:lpstr>Calibri Light</vt:lpstr>
      <vt:lpstr>Times New Roman</vt:lpstr>
      <vt:lpstr>Wingdings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MengZhen</cp:lastModifiedBy>
  <cp:revision>161</cp:revision>
  <dcterms:created xsi:type="dcterms:W3CDTF">2022-01-12T09:16:46Z</dcterms:created>
  <dcterms:modified xsi:type="dcterms:W3CDTF">2023-08-12T10:16:47Z</dcterms:modified>
</cp:coreProperties>
</file>