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83" r:id="rId2"/>
    <p:sldId id="317" r:id="rId3"/>
    <p:sldId id="318" r:id="rId4"/>
    <p:sldId id="316" r:id="rId5"/>
    <p:sldId id="292" r:id="rId6"/>
    <p:sldId id="295" r:id="rId7"/>
    <p:sldId id="298" r:id="rId8"/>
    <p:sldId id="303" r:id="rId9"/>
    <p:sldId id="307" r:id="rId10"/>
    <p:sldId id="312" r:id="rId11"/>
    <p:sldId id="319" r:id="rId12"/>
    <p:sldId id="320" r:id="rId13"/>
    <p:sldId id="321" r:id="rId14"/>
    <p:sldId id="322" r:id="rId15"/>
    <p:sldId id="324" r:id="rId16"/>
    <p:sldId id="326" r:id="rId17"/>
    <p:sldId id="349" r:id="rId18"/>
    <p:sldId id="350" r:id="rId19"/>
    <p:sldId id="327" r:id="rId20"/>
    <p:sldId id="334" r:id="rId21"/>
    <p:sldId id="335" r:id="rId22"/>
    <p:sldId id="336" r:id="rId23"/>
    <p:sldId id="333" r:id="rId24"/>
    <p:sldId id="328" r:id="rId25"/>
    <p:sldId id="331" r:id="rId26"/>
    <p:sldId id="332" r:id="rId27"/>
    <p:sldId id="348" r:id="rId28"/>
    <p:sldId id="337" r:id="rId29"/>
    <p:sldId id="351" r:id="rId30"/>
    <p:sldId id="338" r:id="rId31"/>
    <p:sldId id="339" r:id="rId32"/>
    <p:sldId id="340" r:id="rId33"/>
    <p:sldId id="342" r:id="rId34"/>
    <p:sldId id="343" r:id="rId35"/>
    <p:sldId id="352" r:id="rId36"/>
    <p:sldId id="353" r:id="rId37"/>
    <p:sldId id="354" r:id="rId38"/>
    <p:sldId id="355" r:id="rId39"/>
    <p:sldId id="356" r:id="rId40"/>
    <p:sldId id="357" r:id="rId41"/>
    <p:sldId id="360" r:id="rId42"/>
    <p:sldId id="363" r:id="rId43"/>
    <p:sldId id="358" r:id="rId44"/>
    <p:sldId id="361" r:id="rId45"/>
    <p:sldId id="364" r:id="rId46"/>
    <p:sldId id="359" r:id="rId47"/>
    <p:sldId id="362" r:id="rId48"/>
    <p:sldId id="365" r:id="rId49"/>
    <p:sldId id="366" r:id="rId5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675" userDrawn="1">
          <p15:clr>
            <a:srgbClr val="A4A3A4"/>
          </p15:clr>
        </p15:guide>
        <p15:guide id="2" orient="horz" pos="890" userDrawn="1">
          <p15:clr>
            <a:srgbClr val="A4A3A4"/>
          </p15:clr>
        </p15:guide>
        <p15:guide id="3" pos="121" userDrawn="1">
          <p15:clr>
            <a:srgbClr val="A4A3A4"/>
          </p15:clr>
        </p15:guide>
        <p15:guide id="4" orient="horz" pos="2251" userDrawn="1">
          <p15:clr>
            <a:srgbClr val="A4A3A4"/>
          </p15:clr>
        </p15:guide>
        <p15:guide id="5" pos="2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AA33"/>
    <a:srgbClr val="FFD966"/>
    <a:srgbClr val="FFFF99"/>
    <a:srgbClr val="FF6903"/>
    <a:srgbClr val="FF6699"/>
    <a:srgbClr val="77D8D8"/>
    <a:srgbClr val="AEE2FF"/>
    <a:srgbClr val="097E8E"/>
    <a:srgbClr val="114F7B"/>
    <a:srgbClr val="E8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92118" autoAdjust="0"/>
  </p:normalViewPr>
  <p:slideViewPr>
    <p:cSldViewPr snapToGrid="0">
      <p:cViewPr varScale="1">
        <p:scale>
          <a:sx n="105" d="100"/>
          <a:sy n="105" d="100"/>
        </p:scale>
        <p:origin x="1704" y="120"/>
      </p:cViewPr>
      <p:guideLst>
        <p:guide pos="6675"/>
        <p:guide orient="horz" pos="890"/>
        <p:guide pos="121"/>
        <p:guide orient="horz" pos="2251"/>
        <p:guide pos="2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0AEA8-7D60-4B4B-925F-CD8D252380F6}" type="datetimeFigureOut">
              <a:rPr lang="zh-TW" altLang="en-US" smtClean="0"/>
              <a:t>2023/8/12</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3FF10-D559-43E3-845A-BF740885369C}" type="slidenum">
              <a:rPr lang="zh-TW" altLang="en-US" smtClean="0"/>
              <a:t>‹#›</a:t>
            </a:fld>
            <a:endParaRPr lang="zh-TW" altLang="en-US"/>
          </a:p>
        </p:txBody>
      </p:sp>
    </p:spTree>
    <p:extLst>
      <p:ext uri="{BB962C8B-B14F-4D97-AF65-F5344CB8AC3E}">
        <p14:creationId xmlns:p14="http://schemas.microsoft.com/office/powerpoint/2010/main" val="48618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a:t>
            </a:fld>
            <a:endParaRPr lang="zh-TW" altLang="en-US"/>
          </a:p>
        </p:txBody>
      </p:sp>
    </p:spTree>
    <p:extLst>
      <p:ext uri="{BB962C8B-B14F-4D97-AF65-F5344CB8AC3E}">
        <p14:creationId xmlns:p14="http://schemas.microsoft.com/office/powerpoint/2010/main" val="6555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10</a:t>
            </a:fld>
            <a:endParaRPr lang="zh-TW" altLang="en-US"/>
          </a:p>
        </p:txBody>
      </p:sp>
    </p:spTree>
    <p:extLst>
      <p:ext uri="{BB962C8B-B14F-4D97-AF65-F5344CB8AC3E}">
        <p14:creationId xmlns:p14="http://schemas.microsoft.com/office/powerpoint/2010/main" val="1881401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11</a:t>
            </a:fld>
            <a:endParaRPr lang="zh-TW" altLang="en-US"/>
          </a:p>
        </p:txBody>
      </p:sp>
    </p:spTree>
    <p:extLst>
      <p:ext uri="{BB962C8B-B14F-4D97-AF65-F5344CB8AC3E}">
        <p14:creationId xmlns:p14="http://schemas.microsoft.com/office/powerpoint/2010/main" val="367010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12</a:t>
            </a:fld>
            <a:endParaRPr lang="zh-TW" altLang="en-US"/>
          </a:p>
        </p:txBody>
      </p:sp>
    </p:spTree>
    <p:extLst>
      <p:ext uri="{BB962C8B-B14F-4D97-AF65-F5344CB8AC3E}">
        <p14:creationId xmlns:p14="http://schemas.microsoft.com/office/powerpoint/2010/main" val="2337121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13</a:t>
            </a:fld>
            <a:endParaRPr lang="zh-TW" altLang="en-US"/>
          </a:p>
        </p:txBody>
      </p:sp>
    </p:spTree>
    <p:extLst>
      <p:ext uri="{BB962C8B-B14F-4D97-AF65-F5344CB8AC3E}">
        <p14:creationId xmlns:p14="http://schemas.microsoft.com/office/powerpoint/2010/main" val="44320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14</a:t>
            </a:fld>
            <a:endParaRPr lang="zh-TW" altLang="en-US"/>
          </a:p>
        </p:txBody>
      </p:sp>
    </p:spTree>
    <p:extLst>
      <p:ext uri="{BB962C8B-B14F-4D97-AF65-F5344CB8AC3E}">
        <p14:creationId xmlns:p14="http://schemas.microsoft.com/office/powerpoint/2010/main" val="3698636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15</a:t>
            </a:fld>
            <a:endParaRPr lang="zh-TW" altLang="en-US"/>
          </a:p>
        </p:txBody>
      </p:sp>
    </p:spTree>
    <p:extLst>
      <p:ext uri="{BB962C8B-B14F-4D97-AF65-F5344CB8AC3E}">
        <p14:creationId xmlns:p14="http://schemas.microsoft.com/office/powerpoint/2010/main" val="222705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16</a:t>
            </a:fld>
            <a:endParaRPr lang="zh-TW" altLang="en-US"/>
          </a:p>
        </p:txBody>
      </p:sp>
    </p:spTree>
    <p:extLst>
      <p:ext uri="{BB962C8B-B14F-4D97-AF65-F5344CB8AC3E}">
        <p14:creationId xmlns:p14="http://schemas.microsoft.com/office/powerpoint/2010/main" val="3659666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17</a:t>
            </a:fld>
            <a:endParaRPr lang="zh-TW" altLang="en-US"/>
          </a:p>
        </p:txBody>
      </p:sp>
    </p:spTree>
    <p:extLst>
      <p:ext uri="{BB962C8B-B14F-4D97-AF65-F5344CB8AC3E}">
        <p14:creationId xmlns:p14="http://schemas.microsoft.com/office/powerpoint/2010/main" val="2203489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18</a:t>
            </a:fld>
            <a:endParaRPr lang="zh-TW" altLang="en-US"/>
          </a:p>
        </p:txBody>
      </p:sp>
    </p:spTree>
    <p:extLst>
      <p:ext uri="{BB962C8B-B14F-4D97-AF65-F5344CB8AC3E}">
        <p14:creationId xmlns:p14="http://schemas.microsoft.com/office/powerpoint/2010/main" val="3279690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19</a:t>
            </a:fld>
            <a:endParaRPr lang="zh-TW" altLang="en-US"/>
          </a:p>
        </p:txBody>
      </p:sp>
    </p:spTree>
    <p:extLst>
      <p:ext uri="{BB962C8B-B14F-4D97-AF65-F5344CB8AC3E}">
        <p14:creationId xmlns:p14="http://schemas.microsoft.com/office/powerpoint/2010/main" val="629909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a:t>
            </a:fld>
            <a:endParaRPr lang="zh-TW" altLang="en-US"/>
          </a:p>
        </p:txBody>
      </p:sp>
    </p:spTree>
    <p:extLst>
      <p:ext uri="{BB962C8B-B14F-4D97-AF65-F5344CB8AC3E}">
        <p14:creationId xmlns:p14="http://schemas.microsoft.com/office/powerpoint/2010/main" val="1722277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20</a:t>
            </a:fld>
            <a:endParaRPr lang="zh-TW" altLang="en-US"/>
          </a:p>
        </p:txBody>
      </p:sp>
    </p:spTree>
    <p:extLst>
      <p:ext uri="{BB962C8B-B14F-4D97-AF65-F5344CB8AC3E}">
        <p14:creationId xmlns:p14="http://schemas.microsoft.com/office/powerpoint/2010/main" val="1777765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21</a:t>
            </a:fld>
            <a:endParaRPr lang="zh-TW" altLang="en-US"/>
          </a:p>
        </p:txBody>
      </p:sp>
    </p:spTree>
    <p:extLst>
      <p:ext uri="{BB962C8B-B14F-4D97-AF65-F5344CB8AC3E}">
        <p14:creationId xmlns:p14="http://schemas.microsoft.com/office/powerpoint/2010/main" val="4058354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22</a:t>
            </a:fld>
            <a:endParaRPr lang="zh-TW" altLang="en-US"/>
          </a:p>
        </p:txBody>
      </p:sp>
    </p:spTree>
    <p:extLst>
      <p:ext uri="{BB962C8B-B14F-4D97-AF65-F5344CB8AC3E}">
        <p14:creationId xmlns:p14="http://schemas.microsoft.com/office/powerpoint/2010/main" val="2939646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23</a:t>
            </a:fld>
            <a:endParaRPr lang="zh-TW" altLang="en-US"/>
          </a:p>
        </p:txBody>
      </p:sp>
    </p:spTree>
    <p:extLst>
      <p:ext uri="{BB962C8B-B14F-4D97-AF65-F5344CB8AC3E}">
        <p14:creationId xmlns:p14="http://schemas.microsoft.com/office/powerpoint/2010/main" val="34104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24</a:t>
            </a:fld>
            <a:endParaRPr lang="zh-TW" altLang="en-US"/>
          </a:p>
        </p:txBody>
      </p:sp>
    </p:spTree>
    <p:extLst>
      <p:ext uri="{BB962C8B-B14F-4D97-AF65-F5344CB8AC3E}">
        <p14:creationId xmlns:p14="http://schemas.microsoft.com/office/powerpoint/2010/main" val="1992378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25</a:t>
            </a:fld>
            <a:endParaRPr lang="zh-TW" altLang="en-US"/>
          </a:p>
        </p:txBody>
      </p:sp>
    </p:spTree>
    <p:extLst>
      <p:ext uri="{BB962C8B-B14F-4D97-AF65-F5344CB8AC3E}">
        <p14:creationId xmlns:p14="http://schemas.microsoft.com/office/powerpoint/2010/main" val="4286674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26</a:t>
            </a:fld>
            <a:endParaRPr lang="zh-TW" altLang="en-US"/>
          </a:p>
        </p:txBody>
      </p:sp>
    </p:spTree>
    <p:extLst>
      <p:ext uri="{BB962C8B-B14F-4D97-AF65-F5344CB8AC3E}">
        <p14:creationId xmlns:p14="http://schemas.microsoft.com/office/powerpoint/2010/main" val="4064112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27</a:t>
            </a:fld>
            <a:endParaRPr lang="zh-TW" altLang="en-US"/>
          </a:p>
        </p:txBody>
      </p:sp>
    </p:spTree>
    <p:extLst>
      <p:ext uri="{BB962C8B-B14F-4D97-AF65-F5344CB8AC3E}">
        <p14:creationId xmlns:p14="http://schemas.microsoft.com/office/powerpoint/2010/main" val="72074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28</a:t>
            </a:fld>
            <a:endParaRPr lang="zh-TW" altLang="en-US"/>
          </a:p>
        </p:txBody>
      </p:sp>
    </p:spTree>
    <p:extLst>
      <p:ext uri="{BB962C8B-B14F-4D97-AF65-F5344CB8AC3E}">
        <p14:creationId xmlns:p14="http://schemas.microsoft.com/office/powerpoint/2010/main" val="3013275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29</a:t>
            </a:fld>
            <a:endParaRPr lang="zh-TW" altLang="en-US"/>
          </a:p>
        </p:txBody>
      </p:sp>
    </p:spTree>
    <p:extLst>
      <p:ext uri="{BB962C8B-B14F-4D97-AF65-F5344CB8AC3E}">
        <p14:creationId xmlns:p14="http://schemas.microsoft.com/office/powerpoint/2010/main" val="2516177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a:t>
            </a:fld>
            <a:endParaRPr lang="zh-TW" altLang="en-US"/>
          </a:p>
        </p:txBody>
      </p:sp>
    </p:spTree>
    <p:extLst>
      <p:ext uri="{BB962C8B-B14F-4D97-AF65-F5344CB8AC3E}">
        <p14:creationId xmlns:p14="http://schemas.microsoft.com/office/powerpoint/2010/main" val="605493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30</a:t>
            </a:fld>
            <a:endParaRPr lang="zh-TW" altLang="en-US"/>
          </a:p>
        </p:txBody>
      </p:sp>
    </p:spTree>
    <p:extLst>
      <p:ext uri="{BB962C8B-B14F-4D97-AF65-F5344CB8AC3E}">
        <p14:creationId xmlns:p14="http://schemas.microsoft.com/office/powerpoint/2010/main" val="29212959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31</a:t>
            </a:fld>
            <a:endParaRPr lang="zh-TW" altLang="en-US"/>
          </a:p>
        </p:txBody>
      </p:sp>
    </p:spTree>
    <p:extLst>
      <p:ext uri="{BB962C8B-B14F-4D97-AF65-F5344CB8AC3E}">
        <p14:creationId xmlns:p14="http://schemas.microsoft.com/office/powerpoint/2010/main" val="26402351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32</a:t>
            </a:fld>
            <a:endParaRPr lang="zh-TW" altLang="en-US"/>
          </a:p>
        </p:txBody>
      </p:sp>
    </p:spTree>
    <p:extLst>
      <p:ext uri="{BB962C8B-B14F-4D97-AF65-F5344CB8AC3E}">
        <p14:creationId xmlns:p14="http://schemas.microsoft.com/office/powerpoint/2010/main" val="2641719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33</a:t>
            </a:fld>
            <a:endParaRPr lang="zh-TW" altLang="en-US"/>
          </a:p>
        </p:txBody>
      </p:sp>
    </p:spTree>
    <p:extLst>
      <p:ext uri="{BB962C8B-B14F-4D97-AF65-F5344CB8AC3E}">
        <p14:creationId xmlns:p14="http://schemas.microsoft.com/office/powerpoint/2010/main" val="2093329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34</a:t>
            </a:fld>
            <a:endParaRPr lang="zh-TW" altLang="en-US"/>
          </a:p>
        </p:txBody>
      </p:sp>
    </p:spTree>
    <p:extLst>
      <p:ext uri="{BB962C8B-B14F-4D97-AF65-F5344CB8AC3E}">
        <p14:creationId xmlns:p14="http://schemas.microsoft.com/office/powerpoint/2010/main" val="11099155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35</a:t>
            </a:fld>
            <a:endParaRPr lang="zh-TW" altLang="en-US"/>
          </a:p>
        </p:txBody>
      </p:sp>
    </p:spTree>
    <p:extLst>
      <p:ext uri="{BB962C8B-B14F-4D97-AF65-F5344CB8AC3E}">
        <p14:creationId xmlns:p14="http://schemas.microsoft.com/office/powerpoint/2010/main" val="30507535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36</a:t>
            </a:fld>
            <a:endParaRPr lang="zh-TW" altLang="en-US"/>
          </a:p>
        </p:txBody>
      </p:sp>
    </p:spTree>
    <p:extLst>
      <p:ext uri="{BB962C8B-B14F-4D97-AF65-F5344CB8AC3E}">
        <p14:creationId xmlns:p14="http://schemas.microsoft.com/office/powerpoint/2010/main" val="4122986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37</a:t>
            </a:fld>
            <a:endParaRPr lang="zh-TW" altLang="en-US"/>
          </a:p>
        </p:txBody>
      </p:sp>
    </p:spTree>
    <p:extLst>
      <p:ext uri="{BB962C8B-B14F-4D97-AF65-F5344CB8AC3E}">
        <p14:creationId xmlns:p14="http://schemas.microsoft.com/office/powerpoint/2010/main" val="881234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38</a:t>
            </a:fld>
            <a:endParaRPr lang="zh-TW" altLang="en-US"/>
          </a:p>
        </p:txBody>
      </p:sp>
    </p:spTree>
    <p:extLst>
      <p:ext uri="{BB962C8B-B14F-4D97-AF65-F5344CB8AC3E}">
        <p14:creationId xmlns:p14="http://schemas.microsoft.com/office/powerpoint/2010/main" val="1769403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39</a:t>
            </a:fld>
            <a:endParaRPr lang="zh-TW" altLang="en-US"/>
          </a:p>
        </p:txBody>
      </p:sp>
    </p:spTree>
    <p:extLst>
      <p:ext uri="{BB962C8B-B14F-4D97-AF65-F5344CB8AC3E}">
        <p14:creationId xmlns:p14="http://schemas.microsoft.com/office/powerpoint/2010/main" val="235949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baseline="0" dirty="0">
              <a:solidFill>
                <a:schemeClr val="tx1"/>
              </a:solidFill>
              <a:effectLst/>
              <a:latin typeface="Times New Roman" panose="02020603050405020304" pitchFamily="18" charset="0"/>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a:t>
            </a:fld>
            <a:endParaRPr lang="zh-TW" altLang="en-US"/>
          </a:p>
        </p:txBody>
      </p:sp>
    </p:spTree>
    <p:extLst>
      <p:ext uri="{BB962C8B-B14F-4D97-AF65-F5344CB8AC3E}">
        <p14:creationId xmlns:p14="http://schemas.microsoft.com/office/powerpoint/2010/main" val="3876272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40</a:t>
            </a:fld>
            <a:endParaRPr lang="zh-TW" altLang="en-US"/>
          </a:p>
        </p:txBody>
      </p:sp>
    </p:spTree>
    <p:extLst>
      <p:ext uri="{BB962C8B-B14F-4D97-AF65-F5344CB8AC3E}">
        <p14:creationId xmlns:p14="http://schemas.microsoft.com/office/powerpoint/2010/main" val="9764676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41</a:t>
            </a:fld>
            <a:endParaRPr lang="zh-TW" altLang="en-US"/>
          </a:p>
        </p:txBody>
      </p:sp>
    </p:spTree>
    <p:extLst>
      <p:ext uri="{BB962C8B-B14F-4D97-AF65-F5344CB8AC3E}">
        <p14:creationId xmlns:p14="http://schemas.microsoft.com/office/powerpoint/2010/main" val="36475507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42</a:t>
            </a:fld>
            <a:endParaRPr lang="zh-TW" altLang="en-US"/>
          </a:p>
        </p:txBody>
      </p:sp>
    </p:spTree>
    <p:extLst>
      <p:ext uri="{BB962C8B-B14F-4D97-AF65-F5344CB8AC3E}">
        <p14:creationId xmlns:p14="http://schemas.microsoft.com/office/powerpoint/2010/main" val="3806601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43</a:t>
            </a:fld>
            <a:endParaRPr lang="zh-TW" altLang="en-US"/>
          </a:p>
        </p:txBody>
      </p:sp>
    </p:spTree>
    <p:extLst>
      <p:ext uri="{BB962C8B-B14F-4D97-AF65-F5344CB8AC3E}">
        <p14:creationId xmlns:p14="http://schemas.microsoft.com/office/powerpoint/2010/main" val="4417455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44</a:t>
            </a:fld>
            <a:endParaRPr lang="zh-TW" altLang="en-US"/>
          </a:p>
        </p:txBody>
      </p:sp>
    </p:spTree>
    <p:extLst>
      <p:ext uri="{BB962C8B-B14F-4D97-AF65-F5344CB8AC3E}">
        <p14:creationId xmlns:p14="http://schemas.microsoft.com/office/powerpoint/2010/main" val="17524235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45</a:t>
            </a:fld>
            <a:endParaRPr lang="zh-TW" altLang="en-US"/>
          </a:p>
        </p:txBody>
      </p:sp>
    </p:spTree>
    <p:extLst>
      <p:ext uri="{BB962C8B-B14F-4D97-AF65-F5344CB8AC3E}">
        <p14:creationId xmlns:p14="http://schemas.microsoft.com/office/powerpoint/2010/main" val="36198684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46</a:t>
            </a:fld>
            <a:endParaRPr lang="zh-TW" altLang="en-US"/>
          </a:p>
        </p:txBody>
      </p:sp>
    </p:spTree>
    <p:extLst>
      <p:ext uri="{BB962C8B-B14F-4D97-AF65-F5344CB8AC3E}">
        <p14:creationId xmlns:p14="http://schemas.microsoft.com/office/powerpoint/2010/main" val="1048945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47</a:t>
            </a:fld>
            <a:endParaRPr lang="zh-TW" altLang="en-US"/>
          </a:p>
        </p:txBody>
      </p:sp>
    </p:spTree>
    <p:extLst>
      <p:ext uri="{BB962C8B-B14F-4D97-AF65-F5344CB8AC3E}">
        <p14:creationId xmlns:p14="http://schemas.microsoft.com/office/powerpoint/2010/main" val="22883661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48</a:t>
            </a:fld>
            <a:endParaRPr lang="zh-TW" altLang="en-US"/>
          </a:p>
        </p:txBody>
      </p:sp>
    </p:spTree>
    <p:extLst>
      <p:ext uri="{BB962C8B-B14F-4D97-AF65-F5344CB8AC3E}">
        <p14:creationId xmlns:p14="http://schemas.microsoft.com/office/powerpoint/2010/main" val="7098315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49</a:t>
            </a:fld>
            <a:endParaRPr lang="zh-TW" altLang="en-US"/>
          </a:p>
        </p:txBody>
      </p:sp>
    </p:spTree>
    <p:extLst>
      <p:ext uri="{BB962C8B-B14F-4D97-AF65-F5344CB8AC3E}">
        <p14:creationId xmlns:p14="http://schemas.microsoft.com/office/powerpoint/2010/main" val="871838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Feather, N. T. (1999). Judgments of deservingness: Studies in the psychology of justice and achievement. </a:t>
            </a:r>
            <a:r>
              <a:rPr lang="en-US" altLang="zh-TW" sz="1200" b="0" i="1" kern="1200" dirty="0">
                <a:solidFill>
                  <a:schemeClr val="tx1"/>
                </a:solidFill>
                <a:effectLst/>
                <a:latin typeface="+mn-lt"/>
                <a:ea typeface="+mn-ea"/>
                <a:cs typeface="+mn-cs"/>
              </a:rPr>
              <a:t>Personality and Social Psychology Review</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3</a:t>
            </a:r>
            <a:r>
              <a:rPr lang="en-US" altLang="zh-TW" sz="1200" b="0" i="0" kern="1200" dirty="0">
                <a:solidFill>
                  <a:schemeClr val="tx1"/>
                </a:solidFill>
                <a:effectLst/>
                <a:latin typeface="+mn-lt"/>
                <a:ea typeface="+mn-ea"/>
                <a:cs typeface="+mn-cs"/>
              </a:rPr>
              <a:t>(2), 86-107.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Olson, J. M., &amp; </a:t>
            </a:r>
            <a:r>
              <a:rPr lang="en-US" altLang="zh-TW" sz="1200" b="0" i="0" kern="1200" dirty="0" err="1">
                <a:solidFill>
                  <a:schemeClr val="tx1"/>
                </a:solidFill>
                <a:effectLst/>
                <a:latin typeface="+mn-lt"/>
                <a:ea typeface="+mn-ea"/>
                <a:cs typeface="+mn-cs"/>
              </a:rPr>
              <a:t>Hazlewood</a:t>
            </a:r>
            <a:r>
              <a:rPr lang="en-US" altLang="zh-TW" sz="1200" b="0" i="0" kern="1200" dirty="0">
                <a:solidFill>
                  <a:schemeClr val="tx1"/>
                </a:solidFill>
                <a:effectLst/>
                <a:latin typeface="+mn-lt"/>
                <a:ea typeface="+mn-ea"/>
                <a:cs typeface="+mn-cs"/>
              </a:rPr>
              <a:t>, J. D. (1986). Relative deprivation and social comparison: An integrative perspective. In </a:t>
            </a:r>
            <a:r>
              <a:rPr lang="en-US" altLang="zh-TW" sz="1200" b="0" i="1" kern="1200" dirty="0">
                <a:solidFill>
                  <a:schemeClr val="tx1"/>
                </a:solidFill>
                <a:effectLst/>
                <a:latin typeface="+mn-lt"/>
                <a:ea typeface="+mn-ea"/>
                <a:cs typeface="+mn-cs"/>
              </a:rPr>
              <a:t>Relative deprivation and social comparison: The Ontario symposium</a:t>
            </a:r>
            <a:r>
              <a:rPr lang="en-US" altLang="zh-TW" sz="1200" b="0" i="0" kern="1200" dirty="0">
                <a:solidFill>
                  <a:schemeClr val="tx1"/>
                </a:solidFill>
                <a:effectLst/>
                <a:latin typeface="+mn-lt"/>
                <a:ea typeface="+mn-ea"/>
                <a:cs typeface="+mn-cs"/>
              </a:rPr>
              <a:t> (Vol. 4, pp. 1-15). Lawrence Erlbaum.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Callan, M. J., </a:t>
            </a:r>
            <a:r>
              <a:rPr lang="en-US" altLang="zh-TW" sz="1200" b="0" i="0" kern="1200" dirty="0" err="1">
                <a:solidFill>
                  <a:schemeClr val="tx1"/>
                </a:solidFill>
                <a:effectLst/>
                <a:latin typeface="+mn-lt"/>
                <a:ea typeface="+mn-ea"/>
                <a:cs typeface="+mn-cs"/>
              </a:rPr>
              <a:t>Shead</a:t>
            </a:r>
            <a:r>
              <a:rPr lang="en-US" altLang="zh-TW" sz="1200" b="0" i="0" kern="1200" dirty="0">
                <a:solidFill>
                  <a:schemeClr val="tx1"/>
                </a:solidFill>
                <a:effectLst/>
                <a:latin typeface="+mn-lt"/>
                <a:ea typeface="+mn-ea"/>
                <a:cs typeface="+mn-cs"/>
              </a:rPr>
              <a:t>, N. W., &amp; Olson, J. M. (2011). Personal relative deprivation, delay discounting, and gambling. </a:t>
            </a:r>
            <a:r>
              <a:rPr lang="en-US" altLang="zh-TW" sz="1200" b="0" i="1" kern="1200" dirty="0">
                <a:solidFill>
                  <a:schemeClr val="tx1"/>
                </a:solidFill>
                <a:effectLst/>
                <a:latin typeface="+mn-lt"/>
                <a:ea typeface="+mn-ea"/>
                <a:cs typeface="+mn-cs"/>
              </a:rPr>
              <a:t>Journal of personality and social psychology</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101</a:t>
            </a:r>
            <a:r>
              <a:rPr lang="en-US" altLang="zh-TW" sz="1200" b="0" i="0" kern="1200" dirty="0">
                <a:solidFill>
                  <a:schemeClr val="tx1"/>
                </a:solidFill>
                <a:effectLst/>
                <a:latin typeface="+mn-lt"/>
                <a:ea typeface="+mn-ea"/>
                <a:cs typeface="+mn-cs"/>
              </a:rPr>
              <a:t>(5), 955.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Kim, H., Callan, M. J., </a:t>
            </a:r>
            <a:r>
              <a:rPr lang="en-US" altLang="zh-TW" sz="1200" b="0" i="0" kern="1200" dirty="0" err="1">
                <a:solidFill>
                  <a:schemeClr val="tx1"/>
                </a:solidFill>
                <a:effectLst/>
                <a:latin typeface="+mn-lt"/>
                <a:ea typeface="+mn-ea"/>
                <a:cs typeface="+mn-cs"/>
              </a:rPr>
              <a:t>Gheorghiu</a:t>
            </a:r>
            <a:r>
              <a:rPr lang="en-US" altLang="zh-TW" sz="1200" b="0" i="0" kern="1200" dirty="0">
                <a:solidFill>
                  <a:schemeClr val="tx1"/>
                </a:solidFill>
                <a:effectLst/>
                <a:latin typeface="+mn-lt"/>
                <a:ea typeface="+mn-ea"/>
                <a:cs typeface="+mn-cs"/>
              </a:rPr>
              <a:t>, A. I., &amp; Skylark, W. J. (2018). Social comparison processes in the experience of personal relative deprivation. Journal of Applied Social Psychology, 48(9), 519-532.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a:solidFill>
                  <a:schemeClr val="tx1"/>
                </a:solidFill>
                <a:effectLst/>
                <a:latin typeface="+mn-lt"/>
                <a:ea typeface="+mn-ea"/>
                <a:cs typeface="+mn-cs"/>
              </a:rPr>
              <a:t>Seo</a:t>
            </a:r>
            <a:r>
              <a:rPr lang="en-US" altLang="zh-TW" sz="1200" b="0" i="0" kern="1200" dirty="0">
                <a:solidFill>
                  <a:schemeClr val="tx1"/>
                </a:solidFill>
                <a:effectLst/>
                <a:latin typeface="+mn-lt"/>
                <a:ea typeface="+mn-ea"/>
                <a:cs typeface="+mn-cs"/>
              </a:rPr>
              <a:t>, H. G., &amp; Park, H. W. (2018). Design and Implementation of Potential Advertisement Keyword Extraction System Using SNS. </a:t>
            </a:r>
            <a:r>
              <a:rPr lang="en-US" altLang="zh-TW" sz="1200" b="0" i="1" kern="1200" dirty="0">
                <a:solidFill>
                  <a:schemeClr val="tx1"/>
                </a:solidFill>
                <a:effectLst/>
                <a:latin typeface="+mn-lt"/>
                <a:ea typeface="+mn-ea"/>
                <a:cs typeface="+mn-cs"/>
              </a:rPr>
              <a:t>Journal of the Korea Convergence Society</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9</a:t>
            </a:r>
            <a:r>
              <a:rPr lang="en-US" altLang="zh-TW" sz="1200" b="0" i="0" kern="1200" dirty="0">
                <a:solidFill>
                  <a:schemeClr val="tx1"/>
                </a:solidFill>
                <a:effectLst/>
                <a:latin typeface="+mn-lt"/>
                <a:ea typeface="+mn-ea"/>
                <a:cs typeface="+mn-cs"/>
              </a:rPr>
              <a:t>(7), 17-24.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a:solidFill>
                  <a:schemeClr val="tx1"/>
                </a:solidFill>
                <a:effectLst/>
                <a:latin typeface="+mn-lt"/>
                <a:ea typeface="+mn-ea"/>
                <a:cs typeface="+mn-cs"/>
              </a:rPr>
              <a:t>Buunk, B. P., </a:t>
            </a:r>
            <a:r>
              <a:rPr lang="en-US" altLang="zh-TW" sz="1200" b="0" i="0" kern="1200" dirty="0" err="1">
                <a:solidFill>
                  <a:schemeClr val="tx1"/>
                </a:solidFill>
                <a:effectLst/>
                <a:latin typeface="+mn-lt"/>
                <a:ea typeface="+mn-ea"/>
                <a:cs typeface="+mn-cs"/>
              </a:rPr>
              <a:t>Zurriaga</a:t>
            </a:r>
            <a:r>
              <a:rPr lang="en-US" altLang="zh-TW" sz="1200" b="0" i="0" kern="1200" dirty="0">
                <a:solidFill>
                  <a:schemeClr val="tx1"/>
                </a:solidFill>
                <a:effectLst/>
                <a:latin typeface="+mn-lt"/>
                <a:ea typeface="+mn-ea"/>
                <a:cs typeface="+mn-cs"/>
              </a:rPr>
              <a:t>, R., Gonzalez-Roma, V., &amp; </a:t>
            </a:r>
            <a:r>
              <a:rPr lang="en-US" altLang="zh-TW" sz="1200" b="0" i="0" kern="1200" dirty="0" err="1">
                <a:solidFill>
                  <a:schemeClr val="tx1"/>
                </a:solidFill>
                <a:effectLst/>
                <a:latin typeface="+mn-lt"/>
                <a:ea typeface="+mn-ea"/>
                <a:cs typeface="+mn-cs"/>
              </a:rPr>
              <a:t>Subirats</a:t>
            </a:r>
            <a:r>
              <a:rPr lang="en-US" altLang="zh-TW" sz="1200" b="0" i="0" kern="1200" dirty="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a:solidFill>
                  <a:schemeClr val="tx1"/>
                </a:solidFill>
                <a:effectLst/>
                <a:latin typeface="+mn-lt"/>
                <a:ea typeface="+mn-ea"/>
                <a:cs typeface="+mn-cs"/>
              </a:rPr>
              <a:t>Journal of Vocational Behavior</a:t>
            </a:r>
            <a:r>
              <a:rPr lang="en-US" altLang="zh-TW" sz="1200" b="0" i="0" kern="1200" dirty="0">
                <a:solidFill>
                  <a:schemeClr val="tx1"/>
                </a:solidFill>
                <a:effectLst/>
                <a:latin typeface="+mn-lt"/>
                <a:ea typeface="+mn-ea"/>
                <a:cs typeface="+mn-cs"/>
              </a:rPr>
              <a:t>, </a:t>
            </a:r>
            <a:r>
              <a:rPr lang="en-US" altLang="zh-TW" sz="1200" b="0" i="1" kern="1200" dirty="0">
                <a:solidFill>
                  <a:schemeClr val="tx1"/>
                </a:solidFill>
                <a:effectLst/>
                <a:latin typeface="+mn-lt"/>
                <a:ea typeface="+mn-ea"/>
                <a:cs typeface="+mn-cs"/>
              </a:rPr>
              <a:t>62</a:t>
            </a:r>
            <a:r>
              <a:rPr lang="en-US" altLang="zh-TW" sz="1200" b="0" i="0" kern="1200" dirty="0">
                <a:solidFill>
                  <a:schemeClr val="tx1"/>
                </a:solidFill>
                <a:effectLst/>
                <a:latin typeface="+mn-lt"/>
                <a:ea typeface="+mn-ea"/>
                <a:cs typeface="+mn-cs"/>
              </a:rPr>
              <a:t>(2), 370-388.</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5</a:t>
            </a:fld>
            <a:endParaRPr lang="zh-TW" altLang="en-US"/>
          </a:p>
        </p:txBody>
      </p:sp>
    </p:spTree>
    <p:extLst>
      <p:ext uri="{BB962C8B-B14F-4D97-AF65-F5344CB8AC3E}">
        <p14:creationId xmlns:p14="http://schemas.microsoft.com/office/powerpoint/2010/main" val="2435018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6</a:t>
            </a:fld>
            <a:endParaRPr lang="zh-TW" altLang="en-US"/>
          </a:p>
        </p:txBody>
      </p:sp>
    </p:spTree>
    <p:extLst>
      <p:ext uri="{BB962C8B-B14F-4D97-AF65-F5344CB8AC3E}">
        <p14:creationId xmlns:p14="http://schemas.microsoft.com/office/powerpoint/2010/main" val="109253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7</a:t>
            </a:fld>
            <a:endParaRPr lang="zh-TW" altLang="en-US"/>
          </a:p>
        </p:txBody>
      </p:sp>
    </p:spTree>
    <p:extLst>
      <p:ext uri="{BB962C8B-B14F-4D97-AF65-F5344CB8AC3E}">
        <p14:creationId xmlns:p14="http://schemas.microsoft.com/office/powerpoint/2010/main" val="176327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8</a:t>
            </a:fld>
            <a:endParaRPr lang="zh-TW" altLang="en-US"/>
          </a:p>
        </p:txBody>
      </p:sp>
    </p:spTree>
    <p:extLst>
      <p:ext uri="{BB962C8B-B14F-4D97-AF65-F5344CB8AC3E}">
        <p14:creationId xmlns:p14="http://schemas.microsoft.com/office/powerpoint/2010/main" val="324596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9</a:t>
            </a:fld>
            <a:endParaRPr lang="zh-TW" altLang="en-US"/>
          </a:p>
        </p:txBody>
      </p:sp>
    </p:spTree>
    <p:extLst>
      <p:ext uri="{BB962C8B-B14F-4D97-AF65-F5344CB8AC3E}">
        <p14:creationId xmlns:p14="http://schemas.microsoft.com/office/powerpoint/2010/main" val="20354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23361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4888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1027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73386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7938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4"/>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5579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6"/>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5785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2"/>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99877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28022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18038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2023/8/12</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59217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B5673-F244-4493-8BC0-FE915B7FFF22}" type="datetimeFigureOut">
              <a:rPr lang="zh-TW" altLang="en-US" smtClean="0"/>
              <a:t>2023/8/12</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10357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0.jpeg"/><Relationship Id="rId5" Type="http://schemas.openxmlformats.org/officeDocument/2006/relationships/image" Target="../media/image27.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8.emf"/><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5290" y="1902232"/>
            <a:ext cx="9009956" cy="3247043"/>
          </a:xfrm>
          <a:prstGeom prst="rect">
            <a:avLst/>
          </a:prstGeom>
          <a:noFill/>
        </p:spPr>
        <p:txBody>
          <a:bodyPr wrap="square">
            <a:spAutoFit/>
          </a:bodyPr>
          <a:lstStyle/>
          <a:p>
            <a:pPr algn="ctr">
              <a:spcBef>
                <a:spcPts val="1200"/>
              </a:spcBef>
              <a:spcAft>
                <a:spcPts val="300"/>
              </a:spcAft>
            </a:pPr>
            <a:r>
              <a:rPr lang="zh-CN" altLang="zh-CN" sz="6000" b="1" kern="100" dirty="0">
                <a:latin typeface="Times New Roman" panose="02020603050405020304" pitchFamily="18" charset="0"/>
                <a:ea typeface="宋体" panose="02010600030101010101" pitchFamily="2" charset="-122"/>
                <a:cs typeface="Times New Roman" panose="02020603050405020304" pitchFamily="18" charset="0"/>
              </a:rPr>
              <a:t>社交网络上</a:t>
            </a:r>
            <a:endParaRPr lang="en-US" altLang="zh-CN" sz="6000" b="1" kern="100" dirty="0">
              <a:latin typeface="Times New Roman" panose="02020603050405020304" pitchFamily="18" charset="0"/>
              <a:ea typeface="宋体" panose="02010600030101010101" pitchFamily="2" charset="-122"/>
              <a:cs typeface="Times New Roman" panose="02020603050405020304" pitchFamily="18" charset="0"/>
            </a:endParaRPr>
          </a:p>
          <a:p>
            <a:pPr algn="ctr">
              <a:spcBef>
                <a:spcPts val="1200"/>
              </a:spcBef>
              <a:spcAft>
                <a:spcPts val="300"/>
              </a:spcAft>
            </a:pPr>
            <a:r>
              <a:rPr lang="zh-CN" altLang="zh-CN" sz="6000" b="1" kern="100" dirty="0">
                <a:latin typeface="Times New Roman" panose="02020603050405020304" pitchFamily="18" charset="0"/>
                <a:ea typeface="宋体" panose="02010600030101010101" pitchFamily="2" charset="-122"/>
                <a:cs typeface="Times New Roman" panose="02020603050405020304" pitchFamily="18" charset="0"/>
              </a:rPr>
              <a:t>社会比较影响生活满意度</a:t>
            </a:r>
            <a:endParaRPr lang="en-US" altLang="zh-CN" sz="6000" b="1" kern="100" dirty="0">
              <a:latin typeface="Times New Roman" panose="02020603050405020304" pitchFamily="18" charset="0"/>
              <a:ea typeface="宋体" panose="02010600030101010101" pitchFamily="2" charset="-122"/>
              <a:cs typeface="Times New Roman" panose="02020603050405020304" pitchFamily="18" charset="0"/>
            </a:endParaRPr>
          </a:p>
          <a:p>
            <a:pPr algn="ctr">
              <a:spcBef>
                <a:spcPts val="1200"/>
              </a:spcBef>
              <a:spcAft>
                <a:spcPts val="300"/>
              </a:spcAft>
            </a:pPr>
            <a:r>
              <a:rPr lang="zh-CN" altLang="zh-CN" sz="6000" b="1" kern="100" dirty="0">
                <a:latin typeface="Times New Roman" panose="02020603050405020304" pitchFamily="18" charset="0"/>
                <a:ea typeface="宋体" panose="02010600030101010101" pitchFamily="2" charset="-122"/>
                <a:cs typeface="Times New Roman" panose="02020603050405020304" pitchFamily="18" charset="0"/>
              </a:rPr>
              <a:t>的作用机制</a:t>
            </a:r>
            <a:endParaRPr lang="zh-CN" altLang="zh-CN" sz="60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68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a:latin typeface="+mn-ea"/>
              </a:rPr>
              <a:t>策略</a:t>
            </a:r>
            <a:endParaRPr lang="en-US" altLang="zh-CN" sz="7200" b="1" dirty="0">
              <a:latin typeface="+mn-ea"/>
            </a:endParaRPr>
          </a:p>
          <a:p>
            <a:pPr algn="ctr"/>
            <a:r>
              <a:rPr lang="en-US" altLang="zh-CN" sz="2000" dirty="0">
                <a:latin typeface="Times New Roman" panose="02020603050405020304" pitchFamily="18" charset="0"/>
                <a:cs typeface="Times New Roman" panose="02020603050405020304" pitchFamily="18" charset="0"/>
              </a:rPr>
              <a:t>Social Comparison</a:t>
            </a:r>
            <a:endParaRPr lang="en-US" altLang="zh-CN" sz="3600" dirty="0">
              <a:latin typeface="Times New Roman" panose="02020603050405020304" pitchFamily="18" charset="0"/>
              <a:cs typeface="Times New Roman" panose="02020603050405020304" pitchFamily="18" charset="0"/>
            </a:endParaRPr>
          </a:p>
          <a:p>
            <a:pPr algn="ctr"/>
            <a:r>
              <a:rPr lang="en-US" altLang="zh-CN" sz="4400" dirty="0">
                <a:latin typeface="Times New Roman" panose="02020603050405020304" pitchFamily="18" charset="0"/>
                <a:cs typeface="Times New Roman" panose="02020603050405020304" pitchFamily="18" charset="0"/>
              </a:rPr>
              <a:t>Strategies</a:t>
            </a:r>
            <a:endParaRPr lang="zh-TW" altLang="en-US" sz="4400" dirty="0">
              <a:latin typeface="Times New Roman" panose="02020603050405020304" pitchFamily="18" charset="0"/>
              <a:cs typeface="Times New Roman" panose="02020603050405020304" pitchFamily="18" charset="0"/>
            </a:endParaRPr>
          </a:p>
        </p:txBody>
      </p:sp>
      <p:sp>
        <p:nvSpPr>
          <p:cNvPr id="33" name="矩形 32"/>
          <p:cNvSpPr/>
          <p:nvPr/>
        </p:nvSpPr>
        <p:spPr>
          <a:xfrm>
            <a:off x="1092553" y="5046855"/>
            <a:ext cx="6920793" cy="1631216"/>
          </a:xfrm>
          <a:prstGeom prst="rect">
            <a:avLst/>
          </a:prstGeom>
        </p:spPr>
        <p:txBody>
          <a:bodyPr wrap="square">
            <a:spAutoFit/>
          </a:bodyPr>
          <a:lstStyle/>
          <a:p>
            <a:pPr marL="285750" indent="-285750">
              <a:buFont typeface="Wingdings" panose="05000000000000000000" pitchFamily="2" charset="2"/>
              <a:buChar char="n"/>
            </a:pPr>
            <a:r>
              <a:rPr lang="zh-CN" altLang="en-US" sz="2000" b="1" dirty="0"/>
              <a:t>假设</a:t>
            </a:r>
            <a:r>
              <a:rPr lang="en-US" altLang="zh-CN" sz="2000" b="1" dirty="0"/>
              <a:t>6</a:t>
            </a:r>
            <a:r>
              <a:rPr lang="zh-CN" altLang="en-US" sz="2000" b="1" dirty="0"/>
              <a:t>：在向上对比时，社会比较倾向越高，体会到越多的相对剥夺感，从而对生活满意度评价降低；在向下对比时，社会比较倾向越高，体会到越多的优越感，从而对生活满意度评价升高。在向上或向下认同时，不会产生这些效应。</a:t>
            </a:r>
            <a:endParaRPr lang="en-US" altLang="zh-CN" sz="2000" b="1" dirty="0"/>
          </a:p>
        </p:txBody>
      </p:sp>
      <p:sp>
        <p:nvSpPr>
          <p:cNvPr id="38" name="矩形 37">
            <a:extLst>
              <a:ext uri="{FF2B5EF4-FFF2-40B4-BE49-F238E27FC236}">
                <a16:creationId xmlns:a16="http://schemas.microsoft.com/office/drawing/2014/main" id="{73651F79-4B7E-FAC8-7676-4F85F161D8D2}"/>
              </a:ext>
            </a:extLst>
          </p:cNvPr>
          <p:cNvSpPr/>
          <p:nvPr/>
        </p:nvSpPr>
        <p:spPr>
          <a:xfrm>
            <a:off x="-1" y="0"/>
            <a:ext cx="4552951"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矩形 39">
            <a:extLst>
              <a:ext uri="{FF2B5EF4-FFF2-40B4-BE49-F238E27FC236}">
                <a16:creationId xmlns:a16="http://schemas.microsoft.com/office/drawing/2014/main" id="{E8D11A6D-1037-74D8-B2E8-F2B4B087D652}"/>
              </a:ext>
            </a:extLst>
          </p:cNvPr>
          <p:cNvSpPr/>
          <p:nvPr/>
        </p:nvSpPr>
        <p:spPr>
          <a:xfrm>
            <a:off x="0" y="5980373"/>
            <a:ext cx="10668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ea typeface="宋体" panose="02010600030101010101" pitchFamily="2" charset="-122"/>
              </a:rPr>
              <a:t>40 / 40</a:t>
            </a:r>
            <a:endParaRPr lang="zh-TW" altLang="en-US" b="1" dirty="0">
              <a:solidFill>
                <a:schemeClr val="tx1"/>
              </a:solidFill>
              <a:latin typeface="Times New Roman" panose="02020603050405020304" pitchFamily="18" charset="0"/>
              <a:ea typeface="宋体" panose="02010600030101010101" pitchFamily="2" charset="-122"/>
            </a:endParaRPr>
          </a:p>
        </p:txBody>
      </p:sp>
      <p:grpSp>
        <p:nvGrpSpPr>
          <p:cNvPr id="41" name="群組 40">
            <a:extLst>
              <a:ext uri="{FF2B5EF4-FFF2-40B4-BE49-F238E27FC236}">
                <a16:creationId xmlns:a16="http://schemas.microsoft.com/office/drawing/2014/main" id="{F4DE9445-7C0C-C6EB-9599-69B69CB23D98}"/>
              </a:ext>
            </a:extLst>
          </p:cNvPr>
          <p:cNvGrpSpPr/>
          <p:nvPr/>
        </p:nvGrpSpPr>
        <p:grpSpPr>
          <a:xfrm>
            <a:off x="10453578" y="6099421"/>
            <a:ext cx="1637271" cy="683800"/>
            <a:chOff x="10453578" y="6099421"/>
            <a:chExt cx="1637271" cy="683800"/>
          </a:xfrm>
        </p:grpSpPr>
        <p:sp>
          <p:nvSpPr>
            <p:cNvPr id="42" name="文本框 5">
              <a:extLst>
                <a:ext uri="{FF2B5EF4-FFF2-40B4-BE49-F238E27FC236}">
                  <a16:creationId xmlns:a16="http://schemas.microsoft.com/office/drawing/2014/main" id="{73F0D18E-CEA1-9CFF-D016-D29008FB6551}"/>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3" name="图片 7" descr="图片包含 图标&#10;&#10;描述已自动生成">
              <a:extLst>
                <a:ext uri="{FF2B5EF4-FFF2-40B4-BE49-F238E27FC236}">
                  <a16:creationId xmlns:a16="http://schemas.microsoft.com/office/drawing/2014/main" id="{76CAF355-2DD0-18EC-CAD3-93F32B7987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6" name="圖片 15">
            <a:extLst>
              <a:ext uri="{FF2B5EF4-FFF2-40B4-BE49-F238E27FC236}">
                <a16:creationId xmlns:a16="http://schemas.microsoft.com/office/drawing/2014/main" id="{FEF58B05-3853-AB03-6297-8DD43BEE914B}"/>
              </a:ext>
            </a:extLst>
          </p:cNvPr>
          <p:cNvPicPr>
            <a:picLocks noChangeAspect="1"/>
          </p:cNvPicPr>
          <p:nvPr/>
        </p:nvPicPr>
        <p:blipFill>
          <a:blip r:embed="rId4"/>
          <a:stretch>
            <a:fillRect/>
          </a:stretch>
        </p:blipFill>
        <p:spPr>
          <a:xfrm>
            <a:off x="762759" y="1049317"/>
            <a:ext cx="7616952" cy="3993406"/>
          </a:xfrm>
          <a:prstGeom prst="rect">
            <a:avLst/>
          </a:prstGeom>
        </p:spPr>
      </p:pic>
    </p:spTree>
    <p:extLst>
      <p:ext uri="{BB962C8B-B14F-4D97-AF65-F5344CB8AC3E}">
        <p14:creationId xmlns:p14="http://schemas.microsoft.com/office/powerpoint/2010/main" val="13803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实验设计</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2967908"/>
            <a:ext cx="4709110" cy="923330"/>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实验设计</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00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实验设计</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圓角 1">
            <a:extLst>
              <a:ext uri="{FF2B5EF4-FFF2-40B4-BE49-F238E27FC236}">
                <a16:creationId xmlns:a16="http://schemas.microsoft.com/office/drawing/2014/main" id="{30E37A1A-7B1F-1184-40EB-D12F756491F7}"/>
              </a:ext>
            </a:extLst>
          </p:cNvPr>
          <p:cNvSpPr/>
          <p:nvPr/>
        </p:nvSpPr>
        <p:spPr>
          <a:xfrm>
            <a:off x="4349871" y="3720858"/>
            <a:ext cx="341436" cy="2670421"/>
          </a:xfrm>
          <a:prstGeom prst="round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字方塊 2">
            <a:extLst>
              <a:ext uri="{FF2B5EF4-FFF2-40B4-BE49-F238E27FC236}">
                <a16:creationId xmlns:a16="http://schemas.microsoft.com/office/drawing/2014/main" id="{146270A5-3DE4-C048-1452-0EA3D8227797}"/>
              </a:ext>
            </a:extLst>
          </p:cNvPr>
          <p:cNvSpPr txBox="1"/>
          <p:nvPr/>
        </p:nvSpPr>
        <p:spPr>
          <a:xfrm>
            <a:off x="127897" y="4139796"/>
            <a:ext cx="4047559" cy="1631216"/>
          </a:xfrm>
          <a:custGeom>
            <a:avLst/>
            <a:gdLst>
              <a:gd name="connsiteX0" fmla="*/ 0 w 4047559"/>
              <a:gd name="connsiteY0" fmla="*/ 0 h 1631216"/>
              <a:gd name="connsiteX1" fmla="*/ 578223 w 4047559"/>
              <a:gd name="connsiteY1" fmla="*/ 0 h 1631216"/>
              <a:gd name="connsiteX2" fmla="*/ 1237397 w 4047559"/>
              <a:gd name="connsiteY2" fmla="*/ 0 h 1631216"/>
              <a:gd name="connsiteX3" fmla="*/ 1775144 w 4047559"/>
              <a:gd name="connsiteY3" fmla="*/ 0 h 1631216"/>
              <a:gd name="connsiteX4" fmla="*/ 2312891 w 4047559"/>
              <a:gd name="connsiteY4" fmla="*/ 0 h 1631216"/>
              <a:gd name="connsiteX5" fmla="*/ 2891114 w 4047559"/>
              <a:gd name="connsiteY5" fmla="*/ 0 h 1631216"/>
              <a:gd name="connsiteX6" fmla="*/ 3428861 w 4047559"/>
              <a:gd name="connsiteY6" fmla="*/ 0 h 1631216"/>
              <a:gd name="connsiteX7" fmla="*/ 4047559 w 4047559"/>
              <a:gd name="connsiteY7" fmla="*/ 0 h 1631216"/>
              <a:gd name="connsiteX8" fmla="*/ 4047559 w 4047559"/>
              <a:gd name="connsiteY8" fmla="*/ 560051 h 1631216"/>
              <a:gd name="connsiteX9" fmla="*/ 4047559 w 4047559"/>
              <a:gd name="connsiteY9" fmla="*/ 1136414 h 1631216"/>
              <a:gd name="connsiteX10" fmla="*/ 4047559 w 4047559"/>
              <a:gd name="connsiteY10" fmla="*/ 1631216 h 1631216"/>
              <a:gd name="connsiteX11" fmla="*/ 3469336 w 4047559"/>
              <a:gd name="connsiteY11" fmla="*/ 1631216 h 1631216"/>
              <a:gd name="connsiteX12" fmla="*/ 2931589 w 4047559"/>
              <a:gd name="connsiteY12" fmla="*/ 1631216 h 1631216"/>
              <a:gd name="connsiteX13" fmla="*/ 2434318 w 4047559"/>
              <a:gd name="connsiteY13" fmla="*/ 1631216 h 1631216"/>
              <a:gd name="connsiteX14" fmla="*/ 1775144 w 4047559"/>
              <a:gd name="connsiteY14" fmla="*/ 1631216 h 1631216"/>
              <a:gd name="connsiteX15" fmla="*/ 1318348 w 4047559"/>
              <a:gd name="connsiteY15" fmla="*/ 1631216 h 1631216"/>
              <a:gd name="connsiteX16" fmla="*/ 821076 w 4047559"/>
              <a:gd name="connsiteY16" fmla="*/ 1631216 h 1631216"/>
              <a:gd name="connsiteX17" fmla="*/ 0 w 4047559"/>
              <a:gd name="connsiteY17" fmla="*/ 1631216 h 1631216"/>
              <a:gd name="connsiteX18" fmla="*/ 0 w 4047559"/>
              <a:gd name="connsiteY18" fmla="*/ 1120102 h 1631216"/>
              <a:gd name="connsiteX19" fmla="*/ 0 w 4047559"/>
              <a:gd name="connsiteY19" fmla="*/ 608987 h 1631216"/>
              <a:gd name="connsiteX20" fmla="*/ 0 w 4047559"/>
              <a:gd name="connsiteY20"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47559" h="1631216" extrusionOk="0">
                <a:moveTo>
                  <a:pt x="0" y="0"/>
                </a:moveTo>
                <a:cubicBezTo>
                  <a:pt x="127267" y="-35355"/>
                  <a:pt x="389040" y="14076"/>
                  <a:pt x="578223" y="0"/>
                </a:cubicBezTo>
                <a:cubicBezTo>
                  <a:pt x="767406" y="-14076"/>
                  <a:pt x="1013804" y="74777"/>
                  <a:pt x="1237397" y="0"/>
                </a:cubicBezTo>
                <a:cubicBezTo>
                  <a:pt x="1460990" y="-74777"/>
                  <a:pt x="1654152" y="25196"/>
                  <a:pt x="1775144" y="0"/>
                </a:cubicBezTo>
                <a:cubicBezTo>
                  <a:pt x="1896136" y="-25196"/>
                  <a:pt x="2192644" y="27185"/>
                  <a:pt x="2312891" y="0"/>
                </a:cubicBezTo>
                <a:cubicBezTo>
                  <a:pt x="2433138" y="-27185"/>
                  <a:pt x="2720340" y="49663"/>
                  <a:pt x="2891114" y="0"/>
                </a:cubicBezTo>
                <a:cubicBezTo>
                  <a:pt x="3061888" y="-49663"/>
                  <a:pt x="3160538" y="24015"/>
                  <a:pt x="3428861" y="0"/>
                </a:cubicBezTo>
                <a:cubicBezTo>
                  <a:pt x="3697184" y="-24015"/>
                  <a:pt x="3778342" y="52920"/>
                  <a:pt x="4047559" y="0"/>
                </a:cubicBezTo>
                <a:cubicBezTo>
                  <a:pt x="4099425" y="175959"/>
                  <a:pt x="4011022" y="316379"/>
                  <a:pt x="4047559" y="560051"/>
                </a:cubicBezTo>
                <a:cubicBezTo>
                  <a:pt x="4084096" y="803723"/>
                  <a:pt x="4004086" y="928569"/>
                  <a:pt x="4047559" y="1136414"/>
                </a:cubicBezTo>
                <a:cubicBezTo>
                  <a:pt x="4091032" y="1344259"/>
                  <a:pt x="4004491" y="1438556"/>
                  <a:pt x="4047559" y="1631216"/>
                </a:cubicBezTo>
                <a:cubicBezTo>
                  <a:pt x="3806823" y="1670969"/>
                  <a:pt x="3677634" y="1567488"/>
                  <a:pt x="3469336" y="1631216"/>
                </a:cubicBezTo>
                <a:cubicBezTo>
                  <a:pt x="3261038" y="1694944"/>
                  <a:pt x="3174088" y="1570465"/>
                  <a:pt x="2931589" y="1631216"/>
                </a:cubicBezTo>
                <a:cubicBezTo>
                  <a:pt x="2689090" y="1691967"/>
                  <a:pt x="2547939" y="1594574"/>
                  <a:pt x="2434318" y="1631216"/>
                </a:cubicBezTo>
                <a:cubicBezTo>
                  <a:pt x="2320697" y="1667858"/>
                  <a:pt x="1978994" y="1628671"/>
                  <a:pt x="1775144" y="1631216"/>
                </a:cubicBezTo>
                <a:cubicBezTo>
                  <a:pt x="1571294" y="1633761"/>
                  <a:pt x="1438510" y="1588707"/>
                  <a:pt x="1318348" y="1631216"/>
                </a:cubicBezTo>
                <a:cubicBezTo>
                  <a:pt x="1198186" y="1673725"/>
                  <a:pt x="944168" y="1589776"/>
                  <a:pt x="821076" y="1631216"/>
                </a:cubicBezTo>
                <a:cubicBezTo>
                  <a:pt x="697984" y="1672656"/>
                  <a:pt x="256847" y="1554593"/>
                  <a:pt x="0" y="1631216"/>
                </a:cubicBezTo>
                <a:cubicBezTo>
                  <a:pt x="-54781" y="1405960"/>
                  <a:pt x="42202" y="1272259"/>
                  <a:pt x="0" y="1120102"/>
                </a:cubicBezTo>
                <a:cubicBezTo>
                  <a:pt x="-42202" y="967945"/>
                  <a:pt x="28138" y="713812"/>
                  <a:pt x="0" y="608987"/>
                </a:cubicBezTo>
                <a:cubicBezTo>
                  <a:pt x="-28138" y="504162"/>
                  <a:pt x="70031" y="192196"/>
                  <a:pt x="0" y="0"/>
                </a:cubicBezTo>
                <a:close/>
              </a:path>
            </a:pathLst>
          </a:custGeom>
          <a:noFill/>
          <a:ln w="38100">
            <a:solidFill>
              <a:srgbClr val="3BAA33"/>
            </a:solidFill>
            <a:extLst>
              <a:ext uri="{C807C97D-BFC1-408E-A445-0C87EB9F89A2}">
                <ask:lineSketchStyleProps xmlns:ask="http://schemas.microsoft.com/office/drawing/2018/sketchyshapes" sd="4238763619">
                  <a:prstGeom prst="rect">
                    <a:avLst/>
                  </a:prstGeom>
                  <ask:type>
                    <ask:lineSketchScribble/>
                  </ask:type>
                </ask:lineSketchStyleProps>
              </a:ext>
            </a:extLst>
          </a:ln>
        </p:spPr>
        <p:txBody>
          <a:bodyPr wrap="square" rtlCol="0">
            <a:spAutoFit/>
          </a:bodyPr>
          <a:lstStyle/>
          <a:p>
            <a:pPr marL="285750" indent="-285750">
              <a:buFont typeface="Wingdings" panose="05000000000000000000" pitchFamily="2" charset="2"/>
              <a:buChar char="u"/>
            </a:pPr>
            <a:r>
              <a:rPr lang="zh-CN" altLang="en-US" sz="2000" dirty="0"/>
              <a:t>预实验</a:t>
            </a:r>
            <a:r>
              <a:rPr lang="en-US" altLang="zh-CN" sz="2000" dirty="0"/>
              <a:t>1</a:t>
            </a:r>
            <a:r>
              <a:rPr lang="zh-CN" altLang="en-US" sz="2000" dirty="0"/>
              <a:t>：量表信效度检验</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预实验</a:t>
            </a:r>
            <a:r>
              <a:rPr lang="en-US" altLang="zh-CN" sz="2000" dirty="0"/>
              <a:t>2</a:t>
            </a:r>
            <a:r>
              <a:rPr lang="zh-CN" altLang="en-US" sz="2000" dirty="0"/>
              <a:t>：量表修订</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预实验</a:t>
            </a:r>
            <a:r>
              <a:rPr lang="en-US" altLang="zh-CN" sz="2000" dirty="0"/>
              <a:t>3</a:t>
            </a:r>
            <a:r>
              <a:rPr lang="zh-CN" altLang="en-US" sz="2000" dirty="0"/>
              <a:t>：筛选实验材料</a:t>
            </a:r>
          </a:p>
        </p:txBody>
      </p:sp>
      <p:sp>
        <p:nvSpPr>
          <p:cNvPr id="5" name="文字方塊 4">
            <a:extLst>
              <a:ext uri="{FF2B5EF4-FFF2-40B4-BE49-F238E27FC236}">
                <a16:creationId xmlns:a16="http://schemas.microsoft.com/office/drawing/2014/main" id="{D00FE410-7158-F6E5-B542-D5A3D3DBE61D}"/>
              </a:ext>
            </a:extLst>
          </p:cNvPr>
          <p:cNvSpPr txBox="1"/>
          <p:nvPr/>
        </p:nvSpPr>
        <p:spPr>
          <a:xfrm>
            <a:off x="4833844" y="4192048"/>
            <a:ext cx="4047559" cy="1631216"/>
          </a:xfrm>
          <a:custGeom>
            <a:avLst/>
            <a:gdLst>
              <a:gd name="connsiteX0" fmla="*/ 0 w 4047559"/>
              <a:gd name="connsiteY0" fmla="*/ 0 h 1631216"/>
              <a:gd name="connsiteX1" fmla="*/ 659174 w 4047559"/>
              <a:gd name="connsiteY1" fmla="*/ 0 h 1631216"/>
              <a:gd name="connsiteX2" fmla="*/ 1318348 w 4047559"/>
              <a:gd name="connsiteY2" fmla="*/ 0 h 1631216"/>
              <a:gd name="connsiteX3" fmla="*/ 1815619 w 4047559"/>
              <a:gd name="connsiteY3" fmla="*/ 0 h 1631216"/>
              <a:gd name="connsiteX4" fmla="*/ 2474793 w 4047559"/>
              <a:gd name="connsiteY4" fmla="*/ 0 h 1631216"/>
              <a:gd name="connsiteX5" fmla="*/ 3053016 w 4047559"/>
              <a:gd name="connsiteY5" fmla="*/ 0 h 1631216"/>
              <a:gd name="connsiteX6" fmla="*/ 4047559 w 4047559"/>
              <a:gd name="connsiteY6" fmla="*/ 0 h 1631216"/>
              <a:gd name="connsiteX7" fmla="*/ 4047559 w 4047559"/>
              <a:gd name="connsiteY7" fmla="*/ 543739 h 1631216"/>
              <a:gd name="connsiteX8" fmla="*/ 4047559 w 4047559"/>
              <a:gd name="connsiteY8" fmla="*/ 1038541 h 1631216"/>
              <a:gd name="connsiteX9" fmla="*/ 4047559 w 4047559"/>
              <a:gd name="connsiteY9" fmla="*/ 1631216 h 1631216"/>
              <a:gd name="connsiteX10" fmla="*/ 3388385 w 4047559"/>
              <a:gd name="connsiteY10" fmla="*/ 1631216 h 1631216"/>
              <a:gd name="connsiteX11" fmla="*/ 2931589 w 4047559"/>
              <a:gd name="connsiteY11" fmla="*/ 1631216 h 1631216"/>
              <a:gd name="connsiteX12" fmla="*/ 2272415 w 4047559"/>
              <a:gd name="connsiteY12" fmla="*/ 1631216 h 1631216"/>
              <a:gd name="connsiteX13" fmla="*/ 1734668 w 4047559"/>
              <a:gd name="connsiteY13" fmla="*/ 1631216 h 1631216"/>
              <a:gd name="connsiteX14" fmla="*/ 1237397 w 4047559"/>
              <a:gd name="connsiteY14" fmla="*/ 1631216 h 1631216"/>
              <a:gd name="connsiteX15" fmla="*/ 659174 w 4047559"/>
              <a:gd name="connsiteY15" fmla="*/ 1631216 h 1631216"/>
              <a:gd name="connsiteX16" fmla="*/ 0 w 4047559"/>
              <a:gd name="connsiteY16" fmla="*/ 1631216 h 1631216"/>
              <a:gd name="connsiteX17" fmla="*/ 0 w 4047559"/>
              <a:gd name="connsiteY17" fmla="*/ 1071165 h 1631216"/>
              <a:gd name="connsiteX18" fmla="*/ 0 w 4047559"/>
              <a:gd name="connsiteY18" fmla="*/ 560051 h 1631216"/>
              <a:gd name="connsiteX19" fmla="*/ 0 w 4047559"/>
              <a:gd name="connsiteY19" fmla="*/ 0 h 163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047559" h="1631216" extrusionOk="0">
                <a:moveTo>
                  <a:pt x="0" y="0"/>
                </a:moveTo>
                <a:cubicBezTo>
                  <a:pt x="134748" y="-5085"/>
                  <a:pt x="381603" y="52464"/>
                  <a:pt x="659174" y="0"/>
                </a:cubicBezTo>
                <a:cubicBezTo>
                  <a:pt x="936745" y="-52464"/>
                  <a:pt x="1080380" y="7276"/>
                  <a:pt x="1318348" y="0"/>
                </a:cubicBezTo>
                <a:cubicBezTo>
                  <a:pt x="1556316" y="-7276"/>
                  <a:pt x="1684568" y="30868"/>
                  <a:pt x="1815619" y="0"/>
                </a:cubicBezTo>
                <a:cubicBezTo>
                  <a:pt x="1946670" y="-30868"/>
                  <a:pt x="2177423" y="37819"/>
                  <a:pt x="2474793" y="0"/>
                </a:cubicBezTo>
                <a:cubicBezTo>
                  <a:pt x="2772163" y="-37819"/>
                  <a:pt x="2763921" y="19180"/>
                  <a:pt x="3053016" y="0"/>
                </a:cubicBezTo>
                <a:cubicBezTo>
                  <a:pt x="3342111" y="-19180"/>
                  <a:pt x="3798854" y="45420"/>
                  <a:pt x="4047559" y="0"/>
                </a:cubicBezTo>
                <a:cubicBezTo>
                  <a:pt x="4082124" y="165652"/>
                  <a:pt x="4046982" y="322906"/>
                  <a:pt x="4047559" y="543739"/>
                </a:cubicBezTo>
                <a:cubicBezTo>
                  <a:pt x="4048136" y="764572"/>
                  <a:pt x="4021873" y="828115"/>
                  <a:pt x="4047559" y="1038541"/>
                </a:cubicBezTo>
                <a:cubicBezTo>
                  <a:pt x="4073245" y="1248967"/>
                  <a:pt x="4011156" y="1359454"/>
                  <a:pt x="4047559" y="1631216"/>
                </a:cubicBezTo>
                <a:cubicBezTo>
                  <a:pt x="3733595" y="1669852"/>
                  <a:pt x="3713195" y="1585739"/>
                  <a:pt x="3388385" y="1631216"/>
                </a:cubicBezTo>
                <a:cubicBezTo>
                  <a:pt x="3063575" y="1676693"/>
                  <a:pt x="3120631" y="1588862"/>
                  <a:pt x="2931589" y="1631216"/>
                </a:cubicBezTo>
                <a:cubicBezTo>
                  <a:pt x="2742547" y="1673570"/>
                  <a:pt x="2497223" y="1586247"/>
                  <a:pt x="2272415" y="1631216"/>
                </a:cubicBezTo>
                <a:cubicBezTo>
                  <a:pt x="2047607" y="1676185"/>
                  <a:pt x="1903160" y="1588473"/>
                  <a:pt x="1734668" y="1631216"/>
                </a:cubicBezTo>
                <a:cubicBezTo>
                  <a:pt x="1566176" y="1673959"/>
                  <a:pt x="1373760" y="1574722"/>
                  <a:pt x="1237397" y="1631216"/>
                </a:cubicBezTo>
                <a:cubicBezTo>
                  <a:pt x="1101034" y="1687710"/>
                  <a:pt x="911784" y="1624115"/>
                  <a:pt x="659174" y="1631216"/>
                </a:cubicBezTo>
                <a:cubicBezTo>
                  <a:pt x="406564" y="1638317"/>
                  <a:pt x="168334" y="1624171"/>
                  <a:pt x="0" y="1631216"/>
                </a:cubicBezTo>
                <a:cubicBezTo>
                  <a:pt x="-42951" y="1432844"/>
                  <a:pt x="16912" y="1224466"/>
                  <a:pt x="0" y="1071165"/>
                </a:cubicBezTo>
                <a:cubicBezTo>
                  <a:pt x="-16912" y="917864"/>
                  <a:pt x="2001" y="737016"/>
                  <a:pt x="0" y="560051"/>
                </a:cubicBezTo>
                <a:cubicBezTo>
                  <a:pt x="-2001" y="383086"/>
                  <a:pt x="6203" y="143999"/>
                  <a:pt x="0" y="0"/>
                </a:cubicBezTo>
                <a:close/>
              </a:path>
            </a:pathLst>
          </a:custGeom>
          <a:noFill/>
          <a:ln w="38100">
            <a:solidFill>
              <a:srgbClr val="3BAA33"/>
            </a:solidFill>
            <a:prstDash val="dash"/>
            <a:extLst>
              <a:ext uri="{C807C97D-BFC1-408E-A445-0C87EB9F89A2}">
                <ask:lineSketchStyleProps xmlns:ask="http://schemas.microsoft.com/office/drawing/2018/sketchyshapes" sd="1743400255">
                  <a:prstGeom prst="rect">
                    <a:avLst/>
                  </a:prstGeom>
                  <ask:type>
                    <ask:lineSketchScribble/>
                  </ask:type>
                </ask:lineSketchStyleProps>
              </a:ext>
            </a:extLst>
          </a:ln>
        </p:spPr>
        <p:txBody>
          <a:bodyPr wrap="square" rtlCol="0">
            <a:spAutoFit/>
          </a:bodyPr>
          <a:lstStyle/>
          <a:p>
            <a:pPr marL="285750" indent="-285750">
              <a:buFont typeface="Wingdings" panose="05000000000000000000" pitchFamily="2" charset="2"/>
              <a:buChar char="u"/>
            </a:pPr>
            <a:r>
              <a:rPr lang="zh-CN" altLang="en-US" sz="2000" dirty="0"/>
              <a:t>正式实验</a:t>
            </a:r>
            <a:r>
              <a:rPr lang="en-US" altLang="zh-CN" sz="2000" dirty="0"/>
              <a:t>1</a:t>
            </a:r>
            <a:r>
              <a:rPr lang="zh-CN" altLang="en-US" sz="2000" dirty="0"/>
              <a:t>：向上</a:t>
            </a:r>
            <a:r>
              <a:rPr lang="en-US" altLang="zh-CN" sz="2000" dirty="0"/>
              <a:t>/</a:t>
            </a:r>
            <a:r>
              <a:rPr lang="zh-CN" altLang="en-US" sz="2000" dirty="0"/>
              <a:t>向下社会比较</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正式实验</a:t>
            </a:r>
            <a:r>
              <a:rPr lang="en-US" altLang="zh-CN" sz="2000" dirty="0"/>
              <a:t>2</a:t>
            </a:r>
            <a:r>
              <a:rPr lang="zh-CN" altLang="en-US" sz="2000" dirty="0"/>
              <a:t>：社会比较倾向</a:t>
            </a:r>
            <a:endParaRPr lang="en-US" altLang="zh-CN" sz="2000" dirty="0"/>
          </a:p>
          <a:p>
            <a:pPr marL="285750" indent="-285750">
              <a:buFont typeface="Wingdings" panose="05000000000000000000" pitchFamily="2" charset="2"/>
              <a:buChar char="u"/>
            </a:pPr>
            <a:endParaRPr lang="en-US" altLang="zh-CN" sz="2000" dirty="0"/>
          </a:p>
          <a:p>
            <a:pPr marL="285750" indent="-285750">
              <a:buFont typeface="Wingdings" panose="05000000000000000000" pitchFamily="2" charset="2"/>
              <a:buChar char="u"/>
            </a:pPr>
            <a:r>
              <a:rPr lang="zh-CN" altLang="en-US" sz="2000" dirty="0"/>
              <a:t>正式实验</a:t>
            </a:r>
            <a:r>
              <a:rPr lang="en-US" altLang="zh-CN" sz="2000" dirty="0"/>
              <a:t>3</a:t>
            </a:r>
            <a:r>
              <a:rPr lang="zh-CN" altLang="en-US" sz="2000" dirty="0"/>
              <a:t>：社会比较策略</a:t>
            </a:r>
          </a:p>
        </p:txBody>
      </p:sp>
      <p:sp>
        <p:nvSpPr>
          <p:cNvPr id="9" name="文字方塊 8">
            <a:extLst>
              <a:ext uri="{FF2B5EF4-FFF2-40B4-BE49-F238E27FC236}">
                <a16:creationId xmlns:a16="http://schemas.microsoft.com/office/drawing/2014/main" id="{1203E88C-3C44-316F-6137-875FC0B2F4B6}"/>
              </a:ext>
            </a:extLst>
          </p:cNvPr>
          <p:cNvSpPr txBox="1"/>
          <p:nvPr/>
        </p:nvSpPr>
        <p:spPr>
          <a:xfrm>
            <a:off x="139278" y="965566"/>
            <a:ext cx="1855044" cy="369332"/>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模拟数据</a:t>
            </a:r>
          </a:p>
        </p:txBody>
      </p:sp>
      <p:sp>
        <p:nvSpPr>
          <p:cNvPr id="12" name="文本框 14">
            <a:extLst>
              <a:ext uri="{FF2B5EF4-FFF2-40B4-BE49-F238E27FC236}">
                <a16:creationId xmlns:a16="http://schemas.microsoft.com/office/drawing/2014/main" id="{43CFBE24-4290-A6E5-761F-3B471A5EB8C9}"/>
              </a:ext>
            </a:extLst>
          </p:cNvPr>
          <p:cNvSpPr txBox="1"/>
          <p:nvPr/>
        </p:nvSpPr>
        <p:spPr>
          <a:xfrm>
            <a:off x="1256312" y="2681407"/>
            <a:ext cx="1057166" cy="338554"/>
          </a:xfrm>
          <a:prstGeom prst="rect">
            <a:avLst/>
          </a:prstGeom>
          <a:noFill/>
          <a:ln w="38100">
            <a:solidFill>
              <a:srgbClr val="00B0F0"/>
            </a:solidFill>
          </a:ln>
        </p:spPr>
        <p:txBody>
          <a:bodyPr wrap="square" rtlCol="0">
            <a:spAutoFit/>
          </a:bodyPr>
          <a:lstStyle/>
          <a:p>
            <a:pPr algn="ctr"/>
            <a:r>
              <a:rPr lang="zh-CN" altLang="en-US" sz="1600" b="1" dirty="0">
                <a:solidFill>
                  <a:srgbClr val="00B0F0"/>
                </a:solidFill>
                <a:latin typeface="+mn-ea"/>
              </a:rPr>
              <a:t>向下比较</a:t>
            </a:r>
            <a:endParaRPr lang="zh-TW" altLang="en-US" sz="1600" b="1" dirty="0">
              <a:solidFill>
                <a:srgbClr val="00B0F0"/>
              </a:solidFill>
              <a:latin typeface="+mn-ea"/>
            </a:endParaRPr>
          </a:p>
        </p:txBody>
      </p:sp>
      <p:sp>
        <p:nvSpPr>
          <p:cNvPr id="15" name="文本框 15">
            <a:extLst>
              <a:ext uri="{FF2B5EF4-FFF2-40B4-BE49-F238E27FC236}">
                <a16:creationId xmlns:a16="http://schemas.microsoft.com/office/drawing/2014/main" id="{6953AD7D-D011-602E-2955-157ABF6EE56D}"/>
              </a:ext>
            </a:extLst>
          </p:cNvPr>
          <p:cNvSpPr txBox="1"/>
          <p:nvPr/>
        </p:nvSpPr>
        <p:spPr>
          <a:xfrm>
            <a:off x="3905756" y="2685732"/>
            <a:ext cx="1315502" cy="338554"/>
          </a:xfrm>
          <a:prstGeom prst="rect">
            <a:avLst/>
          </a:prstGeom>
          <a:noFill/>
          <a:ln w="38100">
            <a:solidFill>
              <a:srgbClr val="0070C0"/>
            </a:solidFill>
          </a:ln>
        </p:spPr>
        <p:txBody>
          <a:bodyPr wrap="square" rtlCol="0">
            <a:spAutoFit/>
          </a:bodyPr>
          <a:lstStyle/>
          <a:p>
            <a:pPr algn="ctr"/>
            <a:r>
              <a:rPr lang="zh-CN" altLang="en-US" sz="1600" b="1" dirty="0">
                <a:solidFill>
                  <a:srgbClr val="0070C0"/>
                </a:solidFill>
                <a:latin typeface="+mn-ea"/>
              </a:rPr>
              <a:t>优越感</a:t>
            </a:r>
            <a:endParaRPr lang="zh-TW" altLang="en-US" sz="1600" b="1" dirty="0">
              <a:solidFill>
                <a:srgbClr val="0070C0"/>
              </a:solidFill>
              <a:latin typeface="+mn-ea"/>
            </a:endParaRPr>
          </a:p>
        </p:txBody>
      </p:sp>
      <p:cxnSp>
        <p:nvCxnSpPr>
          <p:cNvPr id="16" name="直接箭头连接符 16">
            <a:extLst>
              <a:ext uri="{FF2B5EF4-FFF2-40B4-BE49-F238E27FC236}">
                <a16:creationId xmlns:a16="http://schemas.microsoft.com/office/drawing/2014/main" id="{22E24595-1A3F-4ACA-0942-5674E3C598D3}"/>
              </a:ext>
            </a:extLst>
          </p:cNvPr>
          <p:cNvCxnSpPr>
            <a:cxnSpLocks/>
            <a:stCxn id="12" idx="3"/>
            <a:endCxn id="15" idx="1"/>
          </p:cNvCxnSpPr>
          <p:nvPr/>
        </p:nvCxnSpPr>
        <p:spPr>
          <a:xfrm>
            <a:off x="2313478" y="2850684"/>
            <a:ext cx="1592278" cy="432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文本框 17">
            <a:extLst>
              <a:ext uri="{FF2B5EF4-FFF2-40B4-BE49-F238E27FC236}">
                <a16:creationId xmlns:a16="http://schemas.microsoft.com/office/drawing/2014/main" id="{28E6B7EE-C281-A250-2258-E5A1159BF0C5}"/>
              </a:ext>
            </a:extLst>
          </p:cNvPr>
          <p:cNvSpPr txBox="1"/>
          <p:nvPr/>
        </p:nvSpPr>
        <p:spPr>
          <a:xfrm>
            <a:off x="6923042" y="2182273"/>
            <a:ext cx="1284256" cy="338554"/>
          </a:xfrm>
          <a:prstGeom prst="rect">
            <a:avLst/>
          </a:prstGeom>
          <a:noFill/>
          <a:ln w="38100">
            <a:solidFill>
              <a:srgbClr val="7030A0"/>
            </a:solidFill>
          </a:ln>
        </p:spPr>
        <p:txBody>
          <a:bodyPr wrap="square" rtlCol="0">
            <a:spAutoFit/>
          </a:bodyPr>
          <a:lstStyle/>
          <a:p>
            <a:pPr algn="ctr"/>
            <a:r>
              <a:rPr lang="zh-CN" altLang="en-US" sz="1600" b="1" dirty="0">
                <a:solidFill>
                  <a:srgbClr val="7030A0"/>
                </a:solidFill>
                <a:latin typeface="+mn-ea"/>
              </a:rPr>
              <a:t>生活满意度</a:t>
            </a:r>
            <a:endParaRPr lang="zh-TW" altLang="en-US" sz="1600" b="1" dirty="0">
              <a:solidFill>
                <a:srgbClr val="7030A0"/>
              </a:solidFill>
              <a:latin typeface="+mn-ea"/>
            </a:endParaRPr>
          </a:p>
        </p:txBody>
      </p:sp>
      <p:cxnSp>
        <p:nvCxnSpPr>
          <p:cNvPr id="18" name="直接箭头连接符 18">
            <a:extLst>
              <a:ext uri="{FF2B5EF4-FFF2-40B4-BE49-F238E27FC236}">
                <a16:creationId xmlns:a16="http://schemas.microsoft.com/office/drawing/2014/main" id="{B69CB85D-B01A-D330-4813-1A493098052C}"/>
              </a:ext>
            </a:extLst>
          </p:cNvPr>
          <p:cNvCxnSpPr>
            <a:cxnSpLocks/>
            <a:stCxn id="15" idx="3"/>
            <a:endCxn id="17" idx="1"/>
          </p:cNvCxnSpPr>
          <p:nvPr/>
        </p:nvCxnSpPr>
        <p:spPr>
          <a:xfrm flipV="1">
            <a:off x="5221258" y="2351550"/>
            <a:ext cx="1701784" cy="50345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9" name="文本框 19">
            <a:extLst>
              <a:ext uri="{FF2B5EF4-FFF2-40B4-BE49-F238E27FC236}">
                <a16:creationId xmlns:a16="http://schemas.microsoft.com/office/drawing/2014/main" id="{7E41BC4B-6AAB-9C48-FA8B-48DF232E7300}"/>
              </a:ext>
            </a:extLst>
          </p:cNvPr>
          <p:cNvSpPr txBox="1"/>
          <p:nvPr/>
        </p:nvSpPr>
        <p:spPr>
          <a:xfrm>
            <a:off x="2913495" y="2841541"/>
            <a:ext cx="392242" cy="400110"/>
          </a:xfrm>
          <a:prstGeom prst="rect">
            <a:avLst/>
          </a:prstGeom>
          <a:noFill/>
          <a:ln w="38100">
            <a:noFill/>
          </a:ln>
        </p:spPr>
        <p:txBody>
          <a:bodyPr wrap="square" rtlCol="0">
            <a:spAutoFit/>
          </a:bodyPr>
          <a:lstStyle/>
          <a:p>
            <a:pPr algn="ct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20" name="文本框 20">
            <a:extLst>
              <a:ext uri="{FF2B5EF4-FFF2-40B4-BE49-F238E27FC236}">
                <a16:creationId xmlns:a16="http://schemas.microsoft.com/office/drawing/2014/main" id="{72C91C3E-B7A6-BC07-78B3-0FAD81CA5FB9}"/>
              </a:ext>
            </a:extLst>
          </p:cNvPr>
          <p:cNvSpPr txBox="1"/>
          <p:nvPr/>
        </p:nvSpPr>
        <p:spPr>
          <a:xfrm>
            <a:off x="5903875" y="2686654"/>
            <a:ext cx="392242" cy="400110"/>
          </a:xfrm>
          <a:prstGeom prst="rect">
            <a:avLst/>
          </a:prstGeom>
          <a:noFill/>
          <a:ln w="38100">
            <a:noFill/>
          </a:ln>
        </p:spPr>
        <p:txBody>
          <a:bodyPr wrap="square" rtlCol="0">
            <a:spAutoFit/>
          </a:bodyPr>
          <a:lstStyle/>
          <a:p>
            <a:pPr algn="ct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21" name="文本框 21">
            <a:extLst>
              <a:ext uri="{FF2B5EF4-FFF2-40B4-BE49-F238E27FC236}">
                <a16:creationId xmlns:a16="http://schemas.microsoft.com/office/drawing/2014/main" id="{7F903393-C913-B992-FF87-9C546814A772}"/>
              </a:ext>
            </a:extLst>
          </p:cNvPr>
          <p:cNvSpPr txBox="1"/>
          <p:nvPr/>
        </p:nvSpPr>
        <p:spPr>
          <a:xfrm>
            <a:off x="1256312" y="1690880"/>
            <a:ext cx="1057166" cy="338554"/>
          </a:xfrm>
          <a:prstGeom prst="rect">
            <a:avLst/>
          </a:prstGeom>
          <a:noFill/>
          <a:ln w="38100">
            <a:solidFill>
              <a:srgbClr val="FF6903"/>
            </a:solidFill>
          </a:ln>
        </p:spPr>
        <p:txBody>
          <a:bodyPr wrap="square" rtlCol="0">
            <a:spAutoFit/>
          </a:bodyPr>
          <a:lstStyle/>
          <a:p>
            <a:pPr algn="ctr"/>
            <a:r>
              <a:rPr lang="zh-CN" altLang="en-US" sz="1600" b="1" dirty="0">
                <a:solidFill>
                  <a:srgbClr val="FF6903"/>
                </a:solidFill>
                <a:latin typeface="+mn-ea"/>
              </a:rPr>
              <a:t>向上比较</a:t>
            </a:r>
            <a:endParaRPr lang="zh-TW" altLang="en-US" sz="1600" b="1" dirty="0">
              <a:solidFill>
                <a:srgbClr val="FF6903"/>
              </a:solidFill>
              <a:latin typeface="+mn-ea"/>
            </a:endParaRPr>
          </a:p>
        </p:txBody>
      </p:sp>
      <p:sp>
        <p:nvSpPr>
          <p:cNvPr id="22" name="文本框 22">
            <a:extLst>
              <a:ext uri="{FF2B5EF4-FFF2-40B4-BE49-F238E27FC236}">
                <a16:creationId xmlns:a16="http://schemas.microsoft.com/office/drawing/2014/main" id="{3397197F-C4E8-0D37-9157-6F452409E013}"/>
              </a:ext>
            </a:extLst>
          </p:cNvPr>
          <p:cNvSpPr txBox="1"/>
          <p:nvPr/>
        </p:nvSpPr>
        <p:spPr>
          <a:xfrm>
            <a:off x="3907214" y="1690880"/>
            <a:ext cx="1314044" cy="338554"/>
          </a:xfrm>
          <a:prstGeom prst="rect">
            <a:avLst/>
          </a:prstGeom>
          <a:noFill/>
          <a:ln w="38100">
            <a:solidFill>
              <a:srgbClr val="C00000"/>
            </a:solidFill>
          </a:ln>
        </p:spPr>
        <p:txBody>
          <a:bodyPr wrap="square" rtlCol="0">
            <a:spAutoFit/>
          </a:bodyPr>
          <a:lstStyle/>
          <a:p>
            <a:pPr algn="ctr"/>
            <a:r>
              <a:rPr lang="zh-CN" altLang="en-US" sz="1600" b="1" dirty="0">
                <a:solidFill>
                  <a:srgbClr val="C00000"/>
                </a:solidFill>
                <a:latin typeface="+mn-ea"/>
              </a:rPr>
              <a:t>相对剥夺感</a:t>
            </a:r>
            <a:endParaRPr lang="zh-TW" altLang="en-US" sz="1600" b="1" dirty="0">
              <a:solidFill>
                <a:srgbClr val="C00000"/>
              </a:solidFill>
              <a:latin typeface="+mn-ea"/>
            </a:endParaRPr>
          </a:p>
        </p:txBody>
      </p:sp>
      <p:cxnSp>
        <p:nvCxnSpPr>
          <p:cNvPr id="23" name="直接箭头连接符 23">
            <a:extLst>
              <a:ext uri="{FF2B5EF4-FFF2-40B4-BE49-F238E27FC236}">
                <a16:creationId xmlns:a16="http://schemas.microsoft.com/office/drawing/2014/main" id="{17589570-3D2E-C04D-EB1A-C91DEC0F9FB5}"/>
              </a:ext>
            </a:extLst>
          </p:cNvPr>
          <p:cNvCxnSpPr>
            <a:cxnSpLocks/>
            <a:stCxn id="21" idx="3"/>
            <a:endCxn id="22" idx="1"/>
          </p:cNvCxnSpPr>
          <p:nvPr/>
        </p:nvCxnSpPr>
        <p:spPr>
          <a:xfrm>
            <a:off x="2313478" y="1860157"/>
            <a:ext cx="1593736"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直接箭头连接符 24">
            <a:extLst>
              <a:ext uri="{FF2B5EF4-FFF2-40B4-BE49-F238E27FC236}">
                <a16:creationId xmlns:a16="http://schemas.microsoft.com/office/drawing/2014/main" id="{F4F1F096-1626-4C58-5F31-83C2ABDF0485}"/>
              </a:ext>
            </a:extLst>
          </p:cNvPr>
          <p:cNvCxnSpPr>
            <a:cxnSpLocks/>
            <a:stCxn id="22" idx="3"/>
            <a:endCxn id="17" idx="1"/>
          </p:cNvCxnSpPr>
          <p:nvPr/>
        </p:nvCxnSpPr>
        <p:spPr>
          <a:xfrm>
            <a:off x="5221258" y="1860157"/>
            <a:ext cx="1701784" cy="4913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5" name="文本框 25">
            <a:extLst>
              <a:ext uri="{FF2B5EF4-FFF2-40B4-BE49-F238E27FC236}">
                <a16:creationId xmlns:a16="http://schemas.microsoft.com/office/drawing/2014/main" id="{E0535F16-A909-45FA-A833-8A074AD3015A}"/>
              </a:ext>
            </a:extLst>
          </p:cNvPr>
          <p:cNvSpPr txBox="1"/>
          <p:nvPr/>
        </p:nvSpPr>
        <p:spPr>
          <a:xfrm>
            <a:off x="2913495" y="1450741"/>
            <a:ext cx="392242" cy="400110"/>
          </a:xfrm>
          <a:prstGeom prst="rect">
            <a:avLst/>
          </a:prstGeom>
          <a:noFill/>
          <a:ln w="38100">
            <a:noFill/>
          </a:ln>
        </p:spPr>
        <p:txBody>
          <a:bodyPr wrap="square" rtlCol="0">
            <a:spAutoFit/>
          </a:bodyPr>
          <a:lstStyle/>
          <a:p>
            <a:pPr algn="ctr"/>
            <a:r>
              <a:rPr lang="en-US" altLang="zh-TW" sz="2000" b="1" dirty="0">
                <a:latin typeface="Times New Roman" panose="02020603050405020304" pitchFamily="18" charset="0"/>
                <a:cs typeface="Times New Roman" panose="02020603050405020304" pitchFamily="18" charset="0"/>
              </a:rPr>
              <a:t>+</a:t>
            </a:r>
            <a:endParaRPr lang="zh-TW" altLang="en-US" sz="2000" b="1" dirty="0">
              <a:latin typeface="Times New Roman" panose="02020603050405020304" pitchFamily="18" charset="0"/>
              <a:cs typeface="Times New Roman" panose="02020603050405020304" pitchFamily="18" charset="0"/>
            </a:endParaRPr>
          </a:p>
        </p:txBody>
      </p:sp>
      <p:sp>
        <p:nvSpPr>
          <p:cNvPr id="26" name="文本框 27">
            <a:extLst>
              <a:ext uri="{FF2B5EF4-FFF2-40B4-BE49-F238E27FC236}">
                <a16:creationId xmlns:a16="http://schemas.microsoft.com/office/drawing/2014/main" id="{CDDEEB64-1A42-407F-E05F-342B50F4A441}"/>
              </a:ext>
            </a:extLst>
          </p:cNvPr>
          <p:cNvSpPr txBox="1"/>
          <p:nvPr/>
        </p:nvSpPr>
        <p:spPr>
          <a:xfrm>
            <a:off x="5921347" y="1580097"/>
            <a:ext cx="392242" cy="523220"/>
          </a:xfrm>
          <a:prstGeom prst="rect">
            <a:avLst/>
          </a:prstGeom>
          <a:noFill/>
          <a:ln w="38100">
            <a:noFill/>
          </a:ln>
        </p:spPr>
        <p:txBody>
          <a:bodyPr wrap="square" rtlCol="0">
            <a:spAutoFit/>
          </a:bodyPr>
          <a:lstStyle/>
          <a:p>
            <a:pPr algn="ctr"/>
            <a:r>
              <a:rPr lang="en-US" altLang="zh-TW" sz="2800" b="1" dirty="0">
                <a:latin typeface="Times New Roman" panose="02020603050405020304" pitchFamily="18" charset="0"/>
                <a:cs typeface="Times New Roman" panose="02020603050405020304" pitchFamily="18" charset="0"/>
              </a:rPr>
              <a:t>-</a:t>
            </a:r>
            <a:endParaRPr lang="zh-TW" altLang="en-US" sz="2800" b="1" dirty="0">
              <a:latin typeface="Times New Roman" panose="02020603050405020304" pitchFamily="18" charset="0"/>
              <a:cs typeface="Times New Roman" panose="02020603050405020304" pitchFamily="18" charset="0"/>
            </a:endParaRPr>
          </a:p>
        </p:txBody>
      </p:sp>
      <p:sp>
        <p:nvSpPr>
          <p:cNvPr id="27" name="文本框 44">
            <a:extLst>
              <a:ext uri="{FF2B5EF4-FFF2-40B4-BE49-F238E27FC236}">
                <a16:creationId xmlns:a16="http://schemas.microsoft.com/office/drawing/2014/main" id="{A4A345F8-E700-7AD1-6B6B-E519B5985E16}"/>
              </a:ext>
            </a:extLst>
          </p:cNvPr>
          <p:cNvSpPr txBox="1"/>
          <p:nvPr/>
        </p:nvSpPr>
        <p:spPr>
          <a:xfrm>
            <a:off x="2339424" y="2193319"/>
            <a:ext cx="1540385" cy="338554"/>
          </a:xfrm>
          <a:prstGeom prst="rect">
            <a:avLst/>
          </a:prstGeom>
          <a:noFill/>
          <a:ln w="38100">
            <a:solidFill>
              <a:schemeClr val="accent4">
                <a:lumMod val="60000"/>
                <a:lumOff val="40000"/>
              </a:schemeClr>
            </a:solidFill>
          </a:ln>
        </p:spPr>
        <p:txBody>
          <a:bodyPr wrap="square" rtlCol="0">
            <a:spAutoFit/>
          </a:bodyPr>
          <a:lstStyle/>
          <a:p>
            <a:pPr algn="ctr"/>
            <a:r>
              <a:rPr lang="zh-CN" altLang="en-US" sz="1600" b="1" dirty="0">
                <a:solidFill>
                  <a:schemeClr val="accent4">
                    <a:lumMod val="60000"/>
                    <a:lumOff val="40000"/>
                  </a:schemeClr>
                </a:solidFill>
                <a:latin typeface="+mn-ea"/>
              </a:rPr>
              <a:t>社会比较倾向</a:t>
            </a:r>
            <a:endParaRPr lang="zh-TW" altLang="en-US" sz="1600" b="1" dirty="0">
              <a:solidFill>
                <a:schemeClr val="accent4">
                  <a:lumMod val="60000"/>
                  <a:lumOff val="40000"/>
                </a:schemeClr>
              </a:solidFill>
              <a:latin typeface="+mn-ea"/>
            </a:endParaRPr>
          </a:p>
        </p:txBody>
      </p:sp>
      <p:cxnSp>
        <p:nvCxnSpPr>
          <p:cNvPr id="31" name="直接箭头连接符 23">
            <a:extLst>
              <a:ext uri="{FF2B5EF4-FFF2-40B4-BE49-F238E27FC236}">
                <a16:creationId xmlns:a16="http://schemas.microsoft.com/office/drawing/2014/main" id="{9283B592-79D9-8290-55E7-A9E263B33EBF}"/>
              </a:ext>
            </a:extLst>
          </p:cNvPr>
          <p:cNvCxnSpPr>
            <a:cxnSpLocks/>
            <a:stCxn id="27" idx="0"/>
            <a:endCxn id="25" idx="2"/>
          </p:cNvCxnSpPr>
          <p:nvPr/>
        </p:nvCxnSpPr>
        <p:spPr>
          <a:xfrm flipH="1" flipV="1">
            <a:off x="3109616" y="1850851"/>
            <a:ext cx="1" cy="3424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5" name="直接箭头连接符 23">
            <a:extLst>
              <a:ext uri="{FF2B5EF4-FFF2-40B4-BE49-F238E27FC236}">
                <a16:creationId xmlns:a16="http://schemas.microsoft.com/office/drawing/2014/main" id="{80A614AA-8301-0811-76B0-61422C2ADD5E}"/>
              </a:ext>
            </a:extLst>
          </p:cNvPr>
          <p:cNvCxnSpPr>
            <a:cxnSpLocks/>
            <a:stCxn id="27" idx="2"/>
            <a:endCxn id="19" idx="0"/>
          </p:cNvCxnSpPr>
          <p:nvPr/>
        </p:nvCxnSpPr>
        <p:spPr>
          <a:xfrm flipH="1">
            <a:off x="3109616" y="2531873"/>
            <a:ext cx="1" cy="30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5515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219456" y="1467266"/>
            <a:ext cx="8805789" cy="3785652"/>
          </a:xfrm>
          <a:prstGeom prst="rect">
            <a:avLst/>
          </a:prstGeom>
          <a:noFill/>
        </p:spPr>
        <p:txBody>
          <a:bodyPr wrap="square">
            <a:spAutoFit/>
          </a:bodyPr>
          <a:lstStyle/>
          <a:p>
            <a:pPr marL="285750" indent="-285750">
              <a:buFont typeface="Wingdings" panose="05000000000000000000" pitchFamily="2" charset="2"/>
              <a:buChar char="n"/>
            </a:pP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社会比较倾向量</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表 </a:t>
            </a:r>
            <a:r>
              <a:rPr lang="en-US" altLang="zh-CN" sz="2000"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(Gibbons and Buunk, 1999)</a:t>
            </a: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基于能力的社会比较倾向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(ASC ability-based social comparison orientation)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我常把我的好朋友或家人正在做的事情与其他人做的事情比较</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基于观点的社会比较倾向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i="1"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(OSC opinion-based social comparison orientation)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我常将我和他人在生活中的成就进行比较</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Wang et al. (2006)</a:t>
            </a:r>
            <a:endParaRPr lang="zh-CN" altLang="zh-CN" sz="1800" kern="100" dirty="0">
              <a:solidFill>
                <a:srgbClr val="3BAA33"/>
              </a:solidFill>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1066800" y="6119336"/>
            <a:ext cx="7967039"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Gibbons, F.X., &amp; Buunk, B.P. (1999). Individual differences in social comparison: development of a scale of social comparison orientation.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personality and social psychology, 76</a:t>
            </a:r>
            <a:r>
              <a:rPr lang="en-US" altLang="zh-CN" sz="1400" kern="100" dirty="0">
                <a:solidFill>
                  <a:srgbClr val="3BAA33"/>
                </a:solidFill>
                <a:effectLst/>
                <a:latin typeface="Times New Roman" panose="02020603050405020304" pitchFamily="18" charset="0"/>
                <a:ea typeface="宋体" panose="02010600030101010101" pitchFamily="2" charset="-122"/>
              </a:rPr>
              <a:t>(1), 129. </a:t>
            </a:r>
          </a:p>
          <a:p>
            <a:pPr marL="457200" indent="-457200">
              <a:buFont typeface="Wingdings" panose="05000000000000000000" pitchFamily="2" charset="2"/>
              <a:buChar char="Ø"/>
            </a:pPr>
            <a:r>
              <a:rPr lang="zh-CN" altLang="en-US" sz="1400" dirty="0">
                <a:solidFill>
                  <a:srgbClr val="3BAA33"/>
                </a:solidFill>
                <a:latin typeface="Times New Roman" panose="02020603050405020304" pitchFamily="18" charset="0"/>
                <a:ea typeface="宋体" panose="02010600030101010101" pitchFamily="2" charset="-122"/>
              </a:rPr>
              <a:t>王明姬</a:t>
            </a:r>
            <a:r>
              <a:rPr lang="en-US" altLang="zh-CN" sz="1400" dirty="0">
                <a:solidFill>
                  <a:srgbClr val="3BAA33"/>
                </a:solidFill>
                <a:latin typeface="Times New Roman" panose="02020603050405020304" pitchFamily="18" charset="0"/>
                <a:ea typeface="宋体" panose="02010600030101010101" pitchFamily="2" charset="-122"/>
              </a:rPr>
              <a:t>, et al. (2006). </a:t>
            </a:r>
            <a:r>
              <a:rPr lang="zh-CN" altLang="en-US" sz="1400" dirty="0">
                <a:solidFill>
                  <a:srgbClr val="3BAA33"/>
                </a:solidFill>
                <a:latin typeface="Times New Roman" panose="02020603050405020304" pitchFamily="18" charset="0"/>
                <a:ea typeface="宋体" panose="02010600030101010101" pitchFamily="2" charset="-122"/>
              </a:rPr>
              <a:t>社会比较倾向量表中文版的信效度检验</a:t>
            </a:r>
            <a:r>
              <a:rPr lang="en-US" altLang="zh-CN" sz="1400" dirty="0">
                <a:solidFill>
                  <a:srgbClr val="3BAA33"/>
                </a:solidFill>
                <a:latin typeface="Times New Roman" panose="02020603050405020304" pitchFamily="18" charset="0"/>
                <a:ea typeface="宋体" panose="02010600030101010101" pitchFamily="2" charset="-122"/>
              </a:rPr>
              <a:t>. </a:t>
            </a:r>
            <a:r>
              <a:rPr lang="zh-CN" altLang="en-US" sz="1400" i="1" dirty="0">
                <a:solidFill>
                  <a:srgbClr val="3BAA33"/>
                </a:solidFill>
                <a:latin typeface="Times New Roman" panose="02020603050405020304" pitchFamily="18" charset="0"/>
                <a:ea typeface="宋体" panose="02010600030101010101" pitchFamily="2" charset="-122"/>
              </a:rPr>
              <a:t>中国心理卫生杂志</a:t>
            </a:r>
            <a:r>
              <a:rPr lang="en-US" altLang="zh-CN" sz="1400" dirty="0">
                <a:solidFill>
                  <a:srgbClr val="3BAA33"/>
                </a:solidFill>
                <a:latin typeface="Times New Roman" panose="02020603050405020304" pitchFamily="18" charset="0"/>
                <a:ea typeface="宋体" panose="02010600030101010101" pitchFamily="2" charset="-122"/>
              </a:rPr>
              <a:t>, 20(5), 302-305. </a:t>
            </a:r>
            <a:endParaRPr lang="zh-CN" altLang="en-US" sz="1400" dirty="0">
              <a:solidFill>
                <a:srgbClr val="3BAA33"/>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3703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200416" y="1017737"/>
            <a:ext cx="8833423" cy="1569660"/>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相对剥夺感量表</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3BAA33"/>
                </a:solidFill>
                <a:effectLst/>
                <a:latin typeface="Times New Roman" panose="02020603050405020304" pitchFamily="18" charset="0"/>
                <a:ea typeface="宋体" panose="02010600030101010101" pitchFamily="2" charset="-122"/>
              </a:rPr>
              <a:t>(Callan et al. 2011) </a:t>
            </a:r>
            <a:r>
              <a:rPr lang="en-US" altLang="zh-CN" sz="2400" b="1" dirty="0">
                <a:effectLst/>
                <a:latin typeface="Times New Roman" panose="02020603050405020304" pitchFamily="18" charset="0"/>
                <a:ea typeface="宋体" panose="02010600030101010101" pitchFamily="2" charset="-122"/>
              </a:rPr>
              <a:t>5</a:t>
            </a:r>
            <a:r>
              <a:rPr lang="zh-CN" altLang="en-US" sz="2400" b="1" dirty="0">
                <a:effectLst/>
                <a:latin typeface="Times New Roman" panose="02020603050405020304" pitchFamily="18" charset="0"/>
                <a:ea typeface="宋体" panose="02010600030101010101" pitchFamily="2" charset="-122"/>
              </a:rPr>
              <a:t>题</a:t>
            </a:r>
            <a:endParaRPr lang="en-US" altLang="zh-CN" sz="2400" b="1" dirty="0">
              <a:effectLst/>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dirty="0">
                <a:effectLst/>
                <a:latin typeface="Times New Roman" panose="02020603050405020304" pitchFamily="18" charset="0"/>
                <a:ea typeface="宋体" panose="02010600030101010101" pitchFamily="2" charset="-122"/>
                <a:cs typeface="Times New Roman" panose="02020603050405020304" pitchFamily="18" charset="0"/>
              </a:rPr>
              <a:t>当我将自己拥有的与周围人比较时</a:t>
            </a:r>
            <a:r>
              <a:rPr lang="en-US" altLang="zh-CN" i="1" dirty="0">
                <a:effectLst/>
                <a:latin typeface="Times New Roman" panose="02020603050405020304" pitchFamily="18" charset="0"/>
                <a:ea typeface="宋体" panose="02010600030101010101" pitchFamily="2" charset="-122"/>
              </a:rPr>
              <a:t>,</a:t>
            </a:r>
            <a:r>
              <a:rPr lang="zh-CN" altLang="zh-CN" i="1" dirty="0">
                <a:effectLst/>
                <a:latin typeface="Times New Roman" panose="02020603050405020304" pitchFamily="18" charset="0"/>
                <a:ea typeface="宋体" panose="02010600030101010101" pitchFamily="2" charset="-122"/>
                <a:cs typeface="Times New Roman" panose="02020603050405020304" pitchFamily="18" charset="0"/>
              </a:rPr>
              <a:t>我感到自己有所缺少</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Xu. (2022)</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1048386" y="2849086"/>
            <a:ext cx="7967039"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Callan, M.J., et al. (2011). Personal relative deprivation, delay discounting, and gambling.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personality and social psychology</a:t>
            </a:r>
            <a:r>
              <a:rPr lang="en-US" altLang="zh-CN" sz="1400" kern="100" dirty="0">
                <a:solidFill>
                  <a:srgbClr val="3BAA33"/>
                </a:solidFill>
                <a:effectLst/>
                <a:latin typeface="Times New Roman" panose="02020603050405020304" pitchFamily="18" charset="0"/>
                <a:ea typeface="宋体" panose="02010600030101010101" pitchFamily="2" charset="-122"/>
              </a:rPr>
              <a:t>, 101(5), 955.</a:t>
            </a:r>
          </a:p>
          <a:p>
            <a:pPr marL="457200" indent="-457200">
              <a:buFont typeface="Wingdings" panose="05000000000000000000" pitchFamily="2" charset="2"/>
              <a:buChar char="Ø"/>
            </a:pPr>
            <a:r>
              <a:rPr lang="zh-CN" altLang="zh-CN" sz="1400" kern="100" dirty="0">
                <a:solidFill>
                  <a:srgbClr val="3BAA33"/>
                </a:solidFill>
                <a:effectLst/>
                <a:latin typeface="Times New Roman" panose="02020603050405020304" pitchFamily="18" charset="0"/>
                <a:ea typeface="宋体" panose="02010600030101010101" pitchFamily="2" charset="-122"/>
              </a:rPr>
              <a:t>徐璐</a:t>
            </a:r>
            <a:r>
              <a:rPr lang="en-US" altLang="zh-CN" sz="1400" kern="100" dirty="0">
                <a:solidFill>
                  <a:srgbClr val="3BAA33"/>
                </a:solidFill>
                <a:effectLst/>
                <a:latin typeface="Times New Roman" panose="02020603050405020304" pitchFamily="18" charset="0"/>
                <a:ea typeface="宋体" panose="02010600030101010101" pitchFamily="2" charset="-122"/>
              </a:rPr>
              <a:t>. (2022). </a:t>
            </a:r>
            <a:r>
              <a:rPr lang="zh-CN" altLang="zh-CN" sz="1400" kern="100" dirty="0">
                <a:solidFill>
                  <a:srgbClr val="3BAA33"/>
                </a:solidFill>
                <a:effectLst/>
                <a:latin typeface="Times New Roman" panose="02020603050405020304" pitchFamily="18" charset="0"/>
                <a:ea typeface="宋体" panose="02010600030101010101" pitchFamily="2" charset="-122"/>
              </a:rPr>
              <a:t>相对剥夺感对网络不文明评论的影响</a:t>
            </a:r>
            <a:r>
              <a:rPr lang="en-US" altLang="zh-CN" sz="1400" kern="100" dirty="0">
                <a:solidFill>
                  <a:srgbClr val="3BAA33"/>
                </a:solidFill>
                <a:effectLst/>
                <a:latin typeface="Times New Roman" panose="02020603050405020304" pitchFamily="18" charset="0"/>
                <a:ea typeface="宋体" panose="02010600030101010101" pitchFamily="2" charset="-122"/>
              </a:rPr>
              <a:t> </a:t>
            </a:r>
            <a:r>
              <a:rPr lang="en-US" altLang="zh-CN" sz="1400" i="1" kern="100" dirty="0">
                <a:solidFill>
                  <a:srgbClr val="3BAA33"/>
                </a:solidFill>
                <a:effectLst/>
                <a:latin typeface="Times New Roman" panose="02020603050405020304" pitchFamily="18" charset="0"/>
                <a:ea typeface="宋体" panose="02010600030101010101" pitchFamily="2" charset="-122"/>
              </a:rPr>
              <a:t>[</a:t>
            </a:r>
            <a:r>
              <a:rPr lang="zh-CN" altLang="zh-CN" sz="1400" i="1" kern="100" dirty="0">
                <a:solidFill>
                  <a:srgbClr val="3BAA33"/>
                </a:solidFill>
                <a:effectLst/>
                <a:latin typeface="Times New Roman" panose="02020603050405020304" pitchFamily="18" charset="0"/>
                <a:ea typeface="宋体" panose="02010600030101010101" pitchFamily="2" charset="-122"/>
              </a:rPr>
              <a:t>硕士</a:t>
            </a:r>
            <a:r>
              <a:rPr lang="en-US" altLang="zh-CN" sz="1400" i="1" kern="100" dirty="0">
                <a:solidFill>
                  <a:srgbClr val="3BAA33"/>
                </a:solidFill>
                <a:effectLst/>
                <a:latin typeface="Times New Roman" panose="02020603050405020304" pitchFamily="18" charset="0"/>
                <a:ea typeface="宋体" panose="02010600030101010101" pitchFamily="2" charset="-122"/>
              </a:rPr>
              <a:t>, </a:t>
            </a:r>
            <a:r>
              <a:rPr lang="zh-CN" altLang="zh-CN" sz="1400" i="1" kern="100" dirty="0">
                <a:solidFill>
                  <a:srgbClr val="3BAA33"/>
                </a:solidFill>
                <a:effectLst/>
                <a:latin typeface="Times New Roman" panose="02020603050405020304" pitchFamily="18" charset="0"/>
                <a:ea typeface="宋体" panose="02010600030101010101" pitchFamily="2" charset="-122"/>
              </a:rPr>
              <a:t>华东师范大学</a:t>
            </a:r>
            <a:r>
              <a:rPr lang="en-US" altLang="zh-CN" sz="1400" i="1" kern="100" dirty="0">
                <a:solidFill>
                  <a:srgbClr val="3BAA33"/>
                </a:solidFill>
                <a:effectLst/>
                <a:latin typeface="Times New Roman" panose="02020603050405020304" pitchFamily="18" charset="0"/>
                <a:ea typeface="宋体" panose="02010600030101010101" pitchFamily="2" charset="-122"/>
              </a:rPr>
              <a:t>]. </a:t>
            </a:r>
            <a:endParaRPr lang="zh-CN" altLang="zh-CN" sz="1400" i="1" kern="100" dirty="0">
              <a:solidFill>
                <a:srgbClr val="3BAA33"/>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B7582DCD-C778-17DD-FF0A-DEF0AA68F20A}"/>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
        <p:nvSpPr>
          <p:cNvPr id="3" name="文字方塊 2">
            <a:extLst>
              <a:ext uri="{FF2B5EF4-FFF2-40B4-BE49-F238E27FC236}">
                <a16:creationId xmlns:a16="http://schemas.microsoft.com/office/drawing/2014/main" id="{07593F46-24A9-578E-D316-402B77E9593B}"/>
              </a:ext>
            </a:extLst>
          </p:cNvPr>
          <p:cNvSpPr txBox="1"/>
          <p:nvPr/>
        </p:nvSpPr>
        <p:spPr>
          <a:xfrm>
            <a:off x="200416" y="3930008"/>
            <a:ext cx="8841750" cy="1569660"/>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感知到的优越感</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量表 </a:t>
            </a:r>
            <a:r>
              <a:rPr lang="en-US" altLang="zh-CN" sz="20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BAA33"/>
                </a:solidFill>
                <a:effectLst/>
                <a:latin typeface="Times New Roman" panose="02020603050405020304" pitchFamily="18" charset="0"/>
                <a:ea typeface="宋体" panose="02010600030101010101" pitchFamily="2" charset="-122"/>
              </a:rPr>
              <a:t>Freis and Hansen-Brown, 2021) </a:t>
            </a:r>
            <a:r>
              <a:rPr lang="en-US" altLang="zh-CN" sz="2400" b="1" dirty="0">
                <a:effectLst/>
                <a:latin typeface="Times New Roman" panose="02020603050405020304" pitchFamily="18" charset="0"/>
                <a:ea typeface="宋体" panose="02010600030101010101" pitchFamily="2" charset="-122"/>
              </a:rPr>
              <a:t>5</a:t>
            </a:r>
            <a:r>
              <a:rPr lang="zh-CN" altLang="en-US" sz="2400" b="1" dirty="0">
                <a:effectLst/>
                <a:latin typeface="Times New Roman" panose="02020603050405020304" pitchFamily="18" charset="0"/>
                <a:ea typeface="宋体" panose="02010600030101010101" pitchFamily="2" charset="-122"/>
              </a:rPr>
              <a:t>题</a:t>
            </a:r>
            <a:endParaRPr lang="en-US" altLang="zh-CN" sz="2400" b="1" dirty="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zh-CN" altLang="en-US"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我常常觉得自己比周围的人优越</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我自己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4" name="文字方塊 3">
            <a:extLst>
              <a:ext uri="{FF2B5EF4-FFF2-40B4-BE49-F238E27FC236}">
                <a16:creationId xmlns:a16="http://schemas.microsoft.com/office/drawing/2014/main" id="{9E5ED62C-8097-E9DA-969A-39C03D8F8283}"/>
              </a:ext>
            </a:extLst>
          </p:cNvPr>
          <p:cNvSpPr txBox="1"/>
          <p:nvPr/>
        </p:nvSpPr>
        <p:spPr>
          <a:xfrm>
            <a:off x="1066799" y="6322631"/>
            <a:ext cx="7967039"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PMingLiU" panose="02020500000000000000" pitchFamily="18" charset="-120"/>
              </a:rPr>
              <a:t>Freis, S.D., &amp; Hansen-Brown, A.A. (2021). Justifications of entitlement in grandiose and vulnerable narcissism: The roles of injustice and superiority. </a:t>
            </a:r>
            <a:r>
              <a:rPr lang="en-US" altLang="zh-CN" sz="1400" i="1" kern="100" dirty="0">
                <a:solidFill>
                  <a:srgbClr val="3BAA33"/>
                </a:solidFill>
                <a:effectLst/>
                <a:latin typeface="Times New Roman" panose="02020603050405020304" pitchFamily="18" charset="0"/>
                <a:ea typeface="PMingLiU" panose="02020500000000000000" pitchFamily="18" charset="-120"/>
              </a:rPr>
              <a:t>Personality and individual differences, 168</a:t>
            </a:r>
            <a:r>
              <a:rPr lang="en-US" altLang="zh-CN" sz="1400" kern="100" dirty="0">
                <a:solidFill>
                  <a:srgbClr val="3BAA33"/>
                </a:solidFill>
                <a:effectLst/>
                <a:latin typeface="Times New Roman" panose="02020603050405020304" pitchFamily="18" charset="0"/>
                <a:ea typeface="PMingLiU" panose="02020500000000000000" pitchFamily="18" charset="-120"/>
              </a:rPr>
              <a:t>, 110345. </a:t>
            </a:r>
            <a:endParaRPr lang="zh-CN" altLang="zh-CN" sz="1400" kern="100" dirty="0">
              <a:solidFill>
                <a:srgbClr val="3BAA33"/>
              </a:solidFill>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49513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192088" y="1008121"/>
            <a:ext cx="8841750" cy="1569660"/>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生活满意度量表</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3BAA33"/>
                </a:solidFill>
                <a:effectLst/>
                <a:latin typeface="Times New Roman" panose="02020603050405020304" pitchFamily="18" charset="0"/>
                <a:ea typeface="宋体" panose="02010600030101010101" pitchFamily="2" charset="-122"/>
              </a:rPr>
              <a:t>(Diener et al., 1985)</a:t>
            </a: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创建</a:t>
            </a:r>
            <a:r>
              <a:rPr lang="en-US" altLang="zh-CN" sz="2400" b="1" dirty="0">
                <a:effectLst/>
                <a:latin typeface="Times New Roman" panose="02020603050405020304" pitchFamily="18" charset="0"/>
                <a:ea typeface="宋体" panose="02010600030101010101" pitchFamily="2" charset="-122"/>
              </a:rPr>
              <a:t>5</a:t>
            </a:r>
            <a:r>
              <a:rPr lang="zh-CN" altLang="en-US" sz="2400" b="1" dirty="0">
                <a:effectLst/>
                <a:latin typeface="Times New Roman" panose="02020603050405020304" pitchFamily="18" charset="0"/>
                <a:ea typeface="宋体" panose="02010600030101010101" pitchFamily="2" charset="-122"/>
              </a:rPr>
              <a:t>题</a:t>
            </a:r>
            <a:endParaRPr lang="en-US" altLang="zh-CN" sz="2400" b="1"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比如</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我的生活在大多数方面都接近于我的理想</a:t>
            </a:r>
            <a:r>
              <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i="1"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i="1"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熊承清</a:t>
            </a:r>
            <a:r>
              <a:rPr lang="en-US" altLang="zh-CN" sz="1800" dirty="0">
                <a:solidFill>
                  <a:srgbClr val="3BAA33"/>
                </a:solidFill>
                <a:effectLst/>
                <a:latin typeface="Times New Roman" panose="02020603050405020304" pitchFamily="18" charset="0"/>
                <a:ea typeface="宋体" panose="02010600030101010101" pitchFamily="2" charset="-122"/>
              </a:rPr>
              <a:t> &amp; </a:t>
            </a:r>
            <a:r>
              <a:rPr lang="zh-CN" altLang="zh-CN" sz="18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许远理</a:t>
            </a:r>
            <a:r>
              <a:rPr lang="en-US" altLang="zh-CN" dirty="0">
                <a:solidFill>
                  <a:srgbClr val="3BAA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3BAA33"/>
                </a:solidFill>
                <a:effectLst/>
                <a:latin typeface="Times New Roman" panose="02020603050405020304" pitchFamily="18" charset="0"/>
                <a:ea typeface="宋体" panose="02010600030101010101" pitchFamily="2" charset="-122"/>
              </a:rPr>
              <a:t>(2009)</a:t>
            </a:r>
            <a:endParaRPr lang="zh-CN" altLang="zh-CN" sz="1800" kern="100" dirty="0">
              <a:solidFill>
                <a:srgbClr val="3BAA33"/>
              </a:solidFill>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892386" y="2635472"/>
            <a:ext cx="8141452"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Diener, E., et al. (1985). The satisfaction with life scale.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personality assessment, 49</a:t>
            </a:r>
            <a:r>
              <a:rPr lang="en-US" altLang="zh-CN" sz="1400" kern="100" dirty="0">
                <a:solidFill>
                  <a:srgbClr val="3BAA33"/>
                </a:solidFill>
                <a:effectLst/>
                <a:latin typeface="Times New Roman" panose="02020603050405020304" pitchFamily="18" charset="0"/>
                <a:ea typeface="宋体" panose="02010600030101010101" pitchFamily="2" charset="-122"/>
              </a:rPr>
              <a:t>(1), 71-75. </a:t>
            </a:r>
          </a:p>
          <a:p>
            <a:pPr marL="457200" indent="-457200">
              <a:buFont typeface="Wingdings" panose="05000000000000000000" pitchFamily="2" charset="2"/>
              <a:buChar char="Ø"/>
            </a:pPr>
            <a:r>
              <a:rPr lang="zh-CN" altLang="zh-CN" sz="1400" kern="100" dirty="0">
                <a:solidFill>
                  <a:srgbClr val="3BAA33"/>
                </a:solidFill>
                <a:effectLst/>
                <a:latin typeface="Times New Roman" panose="02020603050405020304" pitchFamily="18" charset="0"/>
                <a:ea typeface="宋体" panose="02010600030101010101" pitchFamily="2" charset="-122"/>
              </a:rPr>
              <a:t>熊承清</a:t>
            </a:r>
            <a:r>
              <a:rPr lang="en-US" altLang="zh-CN" sz="1400" kern="100" dirty="0">
                <a:solidFill>
                  <a:srgbClr val="3BAA33"/>
                </a:solidFill>
                <a:effectLst/>
                <a:latin typeface="Times New Roman" panose="02020603050405020304" pitchFamily="18" charset="0"/>
                <a:ea typeface="宋体" panose="02010600030101010101" pitchFamily="2" charset="-122"/>
              </a:rPr>
              <a:t>, &amp; </a:t>
            </a:r>
            <a:r>
              <a:rPr lang="zh-CN" altLang="zh-CN" sz="1400" kern="100" dirty="0">
                <a:solidFill>
                  <a:srgbClr val="3BAA33"/>
                </a:solidFill>
                <a:effectLst/>
                <a:latin typeface="Times New Roman" panose="02020603050405020304" pitchFamily="18" charset="0"/>
                <a:ea typeface="宋体" panose="02010600030101010101" pitchFamily="2" charset="-122"/>
              </a:rPr>
              <a:t>许远理</a:t>
            </a:r>
            <a:r>
              <a:rPr lang="en-US" altLang="zh-CN" sz="1400" kern="100" dirty="0">
                <a:solidFill>
                  <a:srgbClr val="3BAA33"/>
                </a:solidFill>
                <a:effectLst/>
                <a:latin typeface="Times New Roman" panose="02020603050405020304" pitchFamily="18" charset="0"/>
                <a:ea typeface="宋体" panose="02010600030101010101" pitchFamily="2" charset="-122"/>
              </a:rPr>
              <a:t>. (2009). </a:t>
            </a:r>
            <a:r>
              <a:rPr lang="zh-CN" altLang="zh-CN" sz="1400" kern="100" dirty="0">
                <a:solidFill>
                  <a:srgbClr val="3BAA33"/>
                </a:solidFill>
                <a:effectLst/>
                <a:latin typeface="Times New Roman" panose="02020603050405020304" pitchFamily="18" charset="0"/>
                <a:ea typeface="宋体" panose="02010600030101010101" pitchFamily="2" charset="-122"/>
              </a:rPr>
              <a:t>生活满意度量表中文版在民众中使用的信度和效度</a:t>
            </a:r>
            <a:r>
              <a:rPr lang="en-US" altLang="zh-CN" sz="1400" kern="100" dirty="0">
                <a:solidFill>
                  <a:srgbClr val="3BAA33"/>
                </a:solidFill>
                <a:effectLst/>
                <a:latin typeface="Times New Roman" panose="02020603050405020304" pitchFamily="18" charset="0"/>
                <a:ea typeface="宋体" panose="02010600030101010101" pitchFamily="2" charset="-122"/>
              </a:rPr>
              <a:t>. </a:t>
            </a:r>
            <a:r>
              <a:rPr lang="zh-CN" altLang="zh-CN" sz="1400" i="1" kern="100" dirty="0">
                <a:solidFill>
                  <a:srgbClr val="3BAA33"/>
                </a:solidFill>
                <a:effectLst/>
                <a:latin typeface="Times New Roman" panose="02020603050405020304" pitchFamily="18" charset="0"/>
                <a:ea typeface="宋体" panose="02010600030101010101" pitchFamily="2" charset="-122"/>
              </a:rPr>
              <a:t>中国健康心理学杂志</a:t>
            </a:r>
            <a:r>
              <a:rPr lang="en-US" altLang="zh-CN" sz="1400" kern="100" dirty="0">
                <a:solidFill>
                  <a:srgbClr val="3BAA33"/>
                </a:solidFill>
                <a:effectLst/>
                <a:latin typeface="Times New Roman" panose="02020603050405020304" pitchFamily="18" charset="0"/>
                <a:ea typeface="宋体" panose="02010600030101010101" pitchFamily="2" charset="-122"/>
              </a:rPr>
              <a:t>(8), 948-949. </a:t>
            </a:r>
            <a:endParaRPr lang="zh-CN" altLang="zh-CN" sz="1400" kern="100" dirty="0">
              <a:solidFill>
                <a:srgbClr val="3BAA33"/>
              </a:solidFill>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6E4287A2-DAA8-42B5-A333-2B0EE94F3CD0}"/>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
        <p:nvSpPr>
          <p:cNvPr id="4" name="文字方塊 3">
            <a:extLst>
              <a:ext uri="{FF2B5EF4-FFF2-40B4-BE49-F238E27FC236}">
                <a16:creationId xmlns:a16="http://schemas.microsoft.com/office/drawing/2014/main" id="{9A5D5C38-6194-D25F-1E5C-3230E3DDA7DF}"/>
              </a:ext>
            </a:extLst>
          </p:cNvPr>
          <p:cNvSpPr txBox="1"/>
          <p:nvPr/>
        </p:nvSpPr>
        <p:spPr>
          <a:xfrm>
            <a:off x="205399" y="3365859"/>
            <a:ext cx="8828439" cy="2677656"/>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社会比较方向量</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表</a:t>
            </a:r>
            <a:r>
              <a:rPr lang="en-US" altLang="zh-CN" sz="2400" b="1" dirty="0">
                <a:effectLst/>
                <a:latin typeface="Times New Roman" panose="02020603050405020304" pitchFamily="18" charset="0"/>
                <a:ea typeface="宋体" panose="02010600030101010101" pitchFamily="2" charset="-122"/>
              </a:rPr>
              <a:t> </a:t>
            </a:r>
            <a:r>
              <a:rPr lang="en-US" altLang="zh-CN" sz="2000" dirty="0">
                <a:solidFill>
                  <a:srgbClr val="3BAA33"/>
                </a:solidFill>
                <a:effectLst/>
                <a:latin typeface="Times New Roman" panose="02020603050405020304" pitchFamily="18" charset="0"/>
                <a:ea typeface="宋体" panose="02010600030101010101" pitchFamily="2" charset="-122"/>
              </a:rPr>
              <a:t>(Buunk et al., 2003)</a:t>
            </a:r>
            <a:r>
              <a:rPr lang="en-US" altLang="zh-CN" sz="2000" dirty="0">
                <a:solidFill>
                  <a:srgbClr val="3BAA33"/>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题</a:t>
            </a:r>
            <a:endParaRPr lang="en-US" altLang="zh-CN" sz="2400" b="1" dirty="0">
              <a:effectLst/>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你会多么频繁的将自己与一个比你自己更优秀的人进行比较</a:t>
            </a: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i="1"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你会多么频繁的将自己与一个比你自己更糟糕的人进行比较</a:t>
            </a: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i="1"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新增：</a:t>
            </a: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i="1" dirty="0">
                <a:effectLst/>
                <a:latin typeface="Times New Roman" panose="02020603050405020304" pitchFamily="18" charset="0"/>
                <a:ea typeface="宋体" panose="02010600030101010101" pitchFamily="2" charset="-122"/>
                <a:cs typeface="Times New Roman" panose="02020603050405020304" pitchFamily="18" charset="0"/>
              </a:rPr>
              <a:t>你更常与比自己更好更优秀的人进行比较，还是更常与比自己更糟更差劲的人进行比较</a:t>
            </a:r>
            <a:r>
              <a:rPr lang="zh-CN" altLang="en-US" sz="1800" i="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i="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中文翻译：我自己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5" name="文字方塊 4">
            <a:extLst>
              <a:ext uri="{FF2B5EF4-FFF2-40B4-BE49-F238E27FC236}">
                <a16:creationId xmlns:a16="http://schemas.microsoft.com/office/drawing/2014/main" id="{6B3DDAFE-1F66-ACEA-C49F-155A0980258D}"/>
              </a:ext>
            </a:extLst>
          </p:cNvPr>
          <p:cNvSpPr txBox="1"/>
          <p:nvPr/>
        </p:nvSpPr>
        <p:spPr>
          <a:xfrm>
            <a:off x="1059250" y="6334403"/>
            <a:ext cx="7967039" cy="523220"/>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Buunk, B.P., et al. (2003). Engaging in upward and downward comparisons as a determinant of relative deprivation at work: A longitudinal study. </a:t>
            </a:r>
            <a:r>
              <a:rPr lang="en-US" altLang="zh-CN" sz="1400" i="1" kern="100" dirty="0">
                <a:solidFill>
                  <a:srgbClr val="3BAA33"/>
                </a:solidFill>
                <a:effectLst/>
                <a:latin typeface="Times New Roman" panose="02020603050405020304" pitchFamily="18" charset="0"/>
                <a:ea typeface="宋体" panose="02010600030101010101" pitchFamily="2" charset="-122"/>
              </a:rPr>
              <a:t>Journal of Vocational Behavior</a:t>
            </a:r>
            <a:r>
              <a:rPr lang="en-US" altLang="zh-CN" sz="1400" kern="100" dirty="0">
                <a:solidFill>
                  <a:srgbClr val="3BAA33"/>
                </a:solidFill>
                <a:effectLst/>
                <a:latin typeface="Times New Roman" panose="02020603050405020304" pitchFamily="18" charset="0"/>
                <a:ea typeface="宋体" panose="02010600030101010101" pitchFamily="2" charset="-122"/>
              </a:rPr>
              <a:t>, 62(2), 370-388. </a:t>
            </a:r>
            <a:endParaRPr lang="zh-CN" altLang="zh-CN" sz="1400" kern="100" dirty="0">
              <a:solidFill>
                <a:srgbClr val="3BAA33"/>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68582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78C616D5-4696-8C9A-72CF-50E60757B953}"/>
              </a:ext>
            </a:extLst>
          </p:cNvPr>
          <p:cNvSpPr txBox="1"/>
          <p:nvPr/>
        </p:nvSpPr>
        <p:spPr>
          <a:xfrm>
            <a:off x="192088" y="1977667"/>
            <a:ext cx="8846727" cy="3231654"/>
          </a:xfrm>
          <a:prstGeom prst="rect">
            <a:avLst/>
          </a:prstGeom>
          <a:noFill/>
        </p:spPr>
        <p:txBody>
          <a:bodyPr wrap="square">
            <a:spAutoFit/>
          </a:bodyPr>
          <a:lstStyle/>
          <a:p>
            <a:pPr marL="285750" indent="-285750">
              <a:buFont typeface="Wingdings" panose="05000000000000000000" pitchFamily="2" charset="2"/>
              <a:buChar char="n"/>
            </a:pPr>
            <a:r>
              <a:rPr lang="zh-CN" altLang="zh-CN" sz="2400" b="1" dirty="0">
                <a:effectLst/>
                <a:latin typeface="Times New Roman" panose="02020603050405020304" pitchFamily="18" charset="0"/>
                <a:ea typeface="宋体" panose="02010600030101010101" pitchFamily="2" charset="-122"/>
                <a:cs typeface="Times New Roman" panose="02020603050405020304" pitchFamily="18" charset="0"/>
              </a:rPr>
              <a:t>社会比较策略量表</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3BAA33"/>
                </a:solidFill>
                <a:effectLst/>
                <a:latin typeface="Times New Roman" panose="02020603050405020304" pitchFamily="18" charset="0"/>
                <a:ea typeface="宋体" panose="02010600030101010101" pitchFamily="2" charset="-122"/>
              </a:rPr>
              <a:t>(Van der Zee et al., 2000)</a:t>
            </a:r>
            <a:r>
              <a:rPr lang="en-US" altLang="zh-CN" sz="2400" b="1" dirty="0">
                <a:effectLst/>
                <a:latin typeface="Times New Roman" panose="02020603050405020304" pitchFamily="18" charset="0"/>
                <a:ea typeface="宋体" panose="02010600030101010101" pitchFamily="2" charset="-122"/>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题</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effectLst/>
                <a:latin typeface="Times New Roman" panose="02020603050405020304" pitchFamily="18" charset="0"/>
                <a:ea typeface="宋体" panose="02010600030101010101" pitchFamily="2" charset="-122"/>
                <a:cs typeface="Times New Roman" panose="02020603050405020304" pitchFamily="18" charset="0"/>
              </a:rPr>
              <a:t>维度</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a:effectLst/>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n"/>
            </a:pPr>
            <a:endParaRPr lang="en-US" altLang="zh-CN" i="1" dirty="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向下认同：看到别人比我差，我会害怕自己也有差劲的表现</a:t>
            </a:r>
            <a:endParaRPr lang="en-US" altLang="zh-CN" i="1"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向下对比：看到别人比我差，我很高兴自己的事进展得还算顺利</a:t>
            </a:r>
            <a:endPar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i="1" kern="100" dirty="0">
                <a:latin typeface="Times New Roman" panose="02020603050405020304" pitchFamily="18" charset="0"/>
                <a:ea typeface="宋体" panose="02010600030101010101" pitchFamily="2" charset="-122"/>
                <a:cs typeface="Times New Roman" panose="02020603050405020304" pitchFamily="18" charset="0"/>
              </a:rPr>
              <a:t>向上认同：看到别人比我好，我会欣喜地意识到自己也是有可能取得进步的</a:t>
            </a:r>
            <a:endParaRPr lang="en-US" altLang="zh-CN" i="1" kern="1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r>
              <a:rPr lang="zh-CN" alt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向上对比：看到别人比我好，我会沮丧地意识到自己没能把事情做好</a:t>
            </a:r>
            <a:endPar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ü"/>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中文翻译：</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杨露</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宋体" panose="02010600030101010101" pitchFamily="2" charset="-122"/>
              </a:rPr>
              <a:t>2011)</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8" name="文字方塊 17">
            <a:extLst>
              <a:ext uri="{FF2B5EF4-FFF2-40B4-BE49-F238E27FC236}">
                <a16:creationId xmlns:a16="http://schemas.microsoft.com/office/drawing/2014/main" id="{F0B96611-820C-45F7-61A6-3E036A19A293}"/>
              </a:ext>
            </a:extLst>
          </p:cNvPr>
          <p:cNvSpPr txBox="1"/>
          <p:nvPr/>
        </p:nvSpPr>
        <p:spPr>
          <a:xfrm>
            <a:off x="1058209" y="6097041"/>
            <a:ext cx="7967039" cy="738664"/>
          </a:xfrm>
          <a:prstGeom prst="rect">
            <a:avLst/>
          </a:prstGeom>
          <a:noFill/>
        </p:spPr>
        <p:txBody>
          <a:bodyPr wrap="square">
            <a:spAutoFit/>
          </a:bodyPr>
          <a:lstStyle/>
          <a:p>
            <a:pPr marL="457200" indent="-457200">
              <a:buFont typeface="Wingdings" panose="05000000000000000000" pitchFamily="2" charset="2"/>
              <a:buChar char="Ø"/>
            </a:pPr>
            <a:r>
              <a:rPr lang="en-US" altLang="zh-CN" sz="1400" kern="100" dirty="0">
                <a:solidFill>
                  <a:srgbClr val="3BAA33"/>
                </a:solidFill>
                <a:effectLst/>
                <a:latin typeface="Times New Roman" panose="02020603050405020304" pitchFamily="18" charset="0"/>
                <a:ea typeface="宋体" panose="02010600030101010101" pitchFamily="2" charset="-122"/>
              </a:rPr>
              <a:t>Van der Zee, K., et al. (2000). Social comparison and coping with cancer treatment. </a:t>
            </a:r>
            <a:r>
              <a:rPr lang="en-US" altLang="zh-CN" sz="1400" i="1" kern="100" dirty="0">
                <a:solidFill>
                  <a:srgbClr val="3BAA33"/>
                </a:solidFill>
                <a:effectLst/>
                <a:latin typeface="Times New Roman" panose="02020603050405020304" pitchFamily="18" charset="0"/>
                <a:ea typeface="宋体" panose="02010600030101010101" pitchFamily="2" charset="-122"/>
              </a:rPr>
              <a:t>Personality and individual differences</a:t>
            </a:r>
            <a:r>
              <a:rPr lang="en-US" altLang="zh-CN" sz="1400" kern="100" dirty="0">
                <a:solidFill>
                  <a:srgbClr val="3BAA33"/>
                </a:solidFill>
                <a:effectLst/>
                <a:latin typeface="Times New Roman" panose="02020603050405020304" pitchFamily="18" charset="0"/>
                <a:ea typeface="宋体" panose="02010600030101010101" pitchFamily="2" charset="-122"/>
              </a:rPr>
              <a:t>, 28(1), 17-34. </a:t>
            </a:r>
          </a:p>
          <a:p>
            <a:pPr marL="457200" indent="-457200">
              <a:buFont typeface="Wingdings" panose="05000000000000000000" pitchFamily="2" charset="2"/>
              <a:buChar char="Ø"/>
            </a:pPr>
            <a:r>
              <a:rPr lang="zh-CN" altLang="zh-CN" sz="1400" kern="100" dirty="0">
                <a:solidFill>
                  <a:srgbClr val="3BAA33"/>
                </a:solidFill>
                <a:effectLst/>
                <a:latin typeface="+mn-ea"/>
              </a:rPr>
              <a:t>杨露</a:t>
            </a:r>
            <a:r>
              <a:rPr lang="en-US" altLang="zh-CN" sz="1400" kern="100" dirty="0">
                <a:solidFill>
                  <a:srgbClr val="3BAA33"/>
                </a:solidFill>
                <a:effectLst/>
                <a:latin typeface="+mn-ea"/>
              </a:rPr>
              <a:t>. (2011). </a:t>
            </a:r>
            <a:r>
              <a:rPr lang="zh-CN" altLang="zh-CN" sz="1400" kern="100" dirty="0">
                <a:solidFill>
                  <a:srgbClr val="3BAA33"/>
                </a:solidFill>
                <a:effectLst/>
                <a:latin typeface="+mn-ea"/>
              </a:rPr>
              <a:t>员工的社会比较及其与工作压力的关系研究</a:t>
            </a:r>
            <a:r>
              <a:rPr lang="en-US" altLang="zh-CN" sz="1400" kern="100" dirty="0">
                <a:solidFill>
                  <a:srgbClr val="3BAA33"/>
                </a:solidFill>
                <a:effectLst/>
                <a:latin typeface="+mn-ea"/>
              </a:rPr>
              <a:t> </a:t>
            </a:r>
            <a:r>
              <a:rPr lang="en-US" altLang="zh-CN" sz="1400" i="1" kern="100" dirty="0">
                <a:solidFill>
                  <a:srgbClr val="3BAA33"/>
                </a:solidFill>
                <a:effectLst/>
                <a:latin typeface="+mn-ea"/>
              </a:rPr>
              <a:t>[</a:t>
            </a:r>
            <a:r>
              <a:rPr lang="zh-CN" altLang="zh-CN" sz="1400" i="1" kern="100" dirty="0">
                <a:solidFill>
                  <a:srgbClr val="3BAA33"/>
                </a:solidFill>
                <a:effectLst/>
                <a:latin typeface="+mn-ea"/>
              </a:rPr>
              <a:t>硕士</a:t>
            </a:r>
            <a:r>
              <a:rPr lang="en-US" altLang="zh-CN" sz="1400" i="1" kern="100" dirty="0">
                <a:solidFill>
                  <a:srgbClr val="3BAA33"/>
                </a:solidFill>
                <a:effectLst/>
                <a:latin typeface="+mn-ea"/>
              </a:rPr>
              <a:t>, </a:t>
            </a:r>
            <a:r>
              <a:rPr lang="zh-CN" altLang="zh-CN" sz="1400" i="1" kern="100" dirty="0">
                <a:solidFill>
                  <a:srgbClr val="3BAA33"/>
                </a:solidFill>
                <a:effectLst/>
                <a:latin typeface="+mn-ea"/>
              </a:rPr>
              <a:t>南京师范大学</a:t>
            </a:r>
            <a:r>
              <a:rPr lang="en-US" altLang="zh-CN" sz="1400" i="1" kern="100" dirty="0">
                <a:solidFill>
                  <a:srgbClr val="3BAA33"/>
                </a:solidFill>
                <a:effectLst/>
                <a:latin typeface="+mn-ea"/>
              </a:rPr>
              <a:t>]. </a:t>
            </a:r>
            <a:endParaRPr lang="zh-CN" altLang="zh-CN" sz="1400" i="1" kern="100" dirty="0">
              <a:solidFill>
                <a:srgbClr val="3BAA33"/>
              </a:solidFill>
              <a:effectLst/>
              <a:latin typeface="+mn-ea"/>
            </a:endParaRPr>
          </a:p>
        </p:txBody>
      </p:sp>
      <p:sp>
        <p:nvSpPr>
          <p:cNvPr id="2" name="矩形 1">
            <a:extLst>
              <a:ext uri="{FF2B5EF4-FFF2-40B4-BE49-F238E27FC236}">
                <a16:creationId xmlns:a16="http://schemas.microsoft.com/office/drawing/2014/main" id="{C8B55A1D-9047-FF03-41A0-7241FAC35129}"/>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测量</a:t>
            </a:r>
          </a:p>
        </p:txBody>
      </p:sp>
    </p:spTree>
    <p:extLst>
      <p:ext uri="{BB962C8B-B14F-4D97-AF65-F5344CB8AC3E}">
        <p14:creationId xmlns:p14="http://schemas.microsoft.com/office/powerpoint/2010/main" val="2649338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目前进度</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2967908"/>
            <a:ext cx="4709110" cy="923330"/>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目前进度</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69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目前进度</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6897B3D7-FFB2-B527-882E-6EE4E71DA9C9}"/>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预实验</a:t>
            </a: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量表信效度检验</a:t>
            </a:r>
            <a:endPar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590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被试</a:t>
            </a:r>
          </a:p>
        </p:txBody>
      </p:sp>
      <p:sp>
        <p:nvSpPr>
          <p:cNvPr id="4" name="文字方塊 3">
            <a:extLst>
              <a:ext uri="{FF2B5EF4-FFF2-40B4-BE49-F238E27FC236}">
                <a16:creationId xmlns:a16="http://schemas.microsoft.com/office/drawing/2014/main" id="{8827D713-59C1-DEC9-180B-86C5350ABC16}"/>
              </a:ext>
            </a:extLst>
          </p:cNvPr>
          <p:cNvSpPr txBox="1"/>
          <p:nvPr/>
        </p:nvSpPr>
        <p:spPr>
          <a:xfrm>
            <a:off x="192088" y="1825121"/>
            <a:ext cx="7816241" cy="369332"/>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218</a:t>
            </a:r>
            <a:r>
              <a:rPr lang="zh-CN" altLang="en-US" dirty="0"/>
              <a:t>名被试（</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年龄</a:t>
            </a:r>
            <a:r>
              <a:rPr lang="en-US" altLang="zh-CN" sz="1800" dirty="0">
                <a:effectLst/>
                <a:latin typeface="Times New Roman" panose="02020603050405020304" pitchFamily="18" charset="0"/>
                <a:ea typeface="宋体" panose="02010600030101010101" pitchFamily="2" charset="-122"/>
              </a:rPr>
              <a:t> = 30.59, SD = 7.41,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女性</a:t>
            </a:r>
            <a:r>
              <a:rPr lang="zh-CN" altLang="zh-CN" sz="1800" dirty="0">
                <a:effectLst/>
                <a:ea typeface="Times New Roman" panose="02020603050405020304" pitchFamily="18" charset="0"/>
              </a:rPr>
              <a:t> </a:t>
            </a:r>
            <a:r>
              <a:rPr lang="en-US" altLang="zh-CN" sz="1800" dirty="0">
                <a:effectLst/>
                <a:ea typeface="Times New Roman" panose="02020603050405020304" pitchFamily="18" charset="0"/>
              </a:rPr>
              <a:t>= 119</a:t>
            </a:r>
            <a:r>
              <a:rPr lang="zh-CN" altLang="en-US" sz="1800" dirty="0">
                <a:effectLst/>
                <a:ea typeface="Times New Roman" panose="02020603050405020304" pitchFamily="18" charset="0"/>
              </a:rPr>
              <a:t>）</a:t>
            </a:r>
            <a:endParaRPr lang="zh-CN" altLang="en-US" dirty="0"/>
          </a:p>
        </p:txBody>
      </p:sp>
      <p:sp>
        <p:nvSpPr>
          <p:cNvPr id="10" name="文字方塊 9">
            <a:extLst>
              <a:ext uri="{FF2B5EF4-FFF2-40B4-BE49-F238E27FC236}">
                <a16:creationId xmlns:a16="http://schemas.microsoft.com/office/drawing/2014/main" id="{11E1530C-FCFE-59EC-480C-23D6445F5D0B}"/>
              </a:ext>
            </a:extLst>
          </p:cNvPr>
          <p:cNvSpPr txBox="1"/>
          <p:nvPr/>
        </p:nvSpPr>
        <p:spPr>
          <a:xfrm>
            <a:off x="192087" y="3815284"/>
            <a:ext cx="8484329" cy="1200329"/>
          </a:xfrm>
          <a:prstGeom prst="rect">
            <a:avLst/>
          </a:prstGeom>
          <a:noFill/>
        </p:spPr>
        <p:txBody>
          <a:bodyPr wrap="square">
            <a:spAutoFit/>
          </a:bodyPr>
          <a:lstStyle/>
          <a:p>
            <a:pPr marL="285750" indent="-285750">
              <a:buFont typeface="Wingdings" panose="05000000000000000000" pitchFamily="2" charset="2"/>
              <a:buChar char="p"/>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对被试施测正式实验中需要用到的所有量表，包含，社会比较倾向量表，相对剥夺感量表，感知到的优越感量表，生活满意度量表，社会比较方向量表和社会比较策略量表。</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此外，还测量了人口统计学变量，性别，年龄，受教育程度和婚姻状况</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5" name="文字方塊 14">
            <a:extLst>
              <a:ext uri="{FF2B5EF4-FFF2-40B4-BE49-F238E27FC236}">
                <a16:creationId xmlns:a16="http://schemas.microsoft.com/office/drawing/2014/main" id="{2C0E6327-1F00-A61B-EBEC-B0F5EBF4B9AA}"/>
              </a:ext>
            </a:extLst>
          </p:cNvPr>
          <p:cNvSpPr txBox="1"/>
          <p:nvPr/>
        </p:nvSpPr>
        <p:spPr>
          <a:xfrm>
            <a:off x="192088" y="2827857"/>
            <a:ext cx="1855044" cy="461665"/>
          </a:xfrm>
          <a:prstGeom prst="rect">
            <a:avLst/>
          </a:prstGeom>
          <a:noFill/>
        </p:spPr>
        <p:txBody>
          <a:bodyPr wrap="square" rtlCol="0">
            <a:spAutoFit/>
          </a:bodyPr>
          <a:lstStyle/>
          <a:p>
            <a:r>
              <a:rPr lang="zh-CN" altLang="en-US" sz="2400" b="1" dirty="0"/>
              <a:t>过程</a:t>
            </a:r>
          </a:p>
        </p:txBody>
      </p:sp>
    </p:spTree>
    <p:extLst>
      <p:ext uri="{BB962C8B-B14F-4D97-AF65-F5344CB8AC3E}">
        <p14:creationId xmlns:p14="http://schemas.microsoft.com/office/powerpoint/2010/main" val="192409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1664107"/>
            <a:ext cx="4709110" cy="399340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模型回顾</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a:p>
            <a:pPr marL="685800" indent="-685800">
              <a:spcBef>
                <a:spcPts val="1200"/>
              </a:spcBef>
              <a:spcAft>
                <a:spcPts val="300"/>
              </a:spcAft>
              <a:buFont typeface="Wingdings" panose="05000000000000000000" pitchFamily="2" charset="2"/>
              <a:buChar char="l"/>
            </a:pPr>
            <a:r>
              <a:rPr lang="zh-CN" altLang="en-US" sz="5400" b="1" kern="100" dirty="0">
                <a:latin typeface="Calibri Light" panose="020F0302020204030204" pitchFamily="34" charset="0"/>
                <a:ea typeface="PMingLiU" panose="02020500000000000000" pitchFamily="18" charset="-120"/>
                <a:cs typeface="Times New Roman" panose="02020603050405020304" pitchFamily="18" charset="0"/>
              </a:rPr>
              <a:t>实验设计</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a:p>
            <a:pPr marL="685800" indent="-685800">
              <a:spcBef>
                <a:spcPts val="1200"/>
              </a:spcBef>
              <a:spcAft>
                <a:spcPts val="300"/>
              </a:spcAft>
              <a:buFont typeface="Wingdings" panose="05000000000000000000" pitchFamily="2" charset="2"/>
              <a:buChar char="l"/>
            </a:pPr>
            <a:r>
              <a:rPr lang="zh-CN" altLang="en-US" sz="5400" b="1" kern="100" dirty="0">
                <a:effectLst/>
                <a:latin typeface="Calibri Light" panose="020F0302020204030204" pitchFamily="34" charset="0"/>
                <a:ea typeface="PMingLiU" panose="02020500000000000000" pitchFamily="18" charset="-120"/>
                <a:cs typeface="Times New Roman" panose="02020603050405020304" pitchFamily="18" charset="0"/>
              </a:rPr>
              <a:t>目前进度</a:t>
            </a:r>
            <a:endParaRPr lang="en-US" altLang="zh-CN" sz="5400" b="1" kern="100" dirty="0">
              <a:effectLst/>
              <a:latin typeface="Calibri Light" panose="020F0302020204030204" pitchFamily="34" charset="0"/>
              <a:ea typeface="PMingLiU" panose="02020500000000000000" pitchFamily="18" charset="-120"/>
              <a:cs typeface="Times New Roman" panose="02020603050405020304" pitchFamily="18" charset="0"/>
            </a:endParaRPr>
          </a:p>
          <a:p>
            <a:pPr marL="685800" indent="-685800">
              <a:spcBef>
                <a:spcPts val="1200"/>
              </a:spcBef>
              <a:spcAft>
                <a:spcPts val="300"/>
              </a:spcAft>
              <a:buFont typeface="Wingdings" panose="05000000000000000000" pitchFamily="2" charset="2"/>
              <a:buChar char="l"/>
            </a:pPr>
            <a:r>
              <a:rPr lang="zh-CN" altLang="en-US" sz="5400" b="1" kern="100" dirty="0">
                <a:effectLst/>
                <a:latin typeface="Calibri Light" panose="020F0302020204030204" pitchFamily="34" charset="0"/>
                <a:ea typeface="PMingLiU" panose="02020500000000000000" pitchFamily="18" charset="-120"/>
                <a:cs typeface="Times New Roman" panose="02020603050405020304" pitchFamily="18" charset="0"/>
              </a:rPr>
              <a:t>未来计划</a:t>
            </a:r>
            <a:endParaRPr lang="en-US" altLang="zh-CN" sz="54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44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pic>
        <p:nvPicPr>
          <p:cNvPr id="3" name="圖片 2">
            <a:extLst>
              <a:ext uri="{FF2B5EF4-FFF2-40B4-BE49-F238E27FC236}">
                <a16:creationId xmlns:a16="http://schemas.microsoft.com/office/drawing/2014/main" id="{32B33099-B71D-C508-F6FC-4B9186B637B6}"/>
              </a:ext>
            </a:extLst>
          </p:cNvPr>
          <p:cNvPicPr>
            <a:picLocks noChangeAspect="1"/>
          </p:cNvPicPr>
          <p:nvPr/>
        </p:nvPicPr>
        <p:blipFill>
          <a:blip r:embed="rId5"/>
          <a:stretch>
            <a:fillRect/>
          </a:stretch>
        </p:blipFill>
        <p:spPr>
          <a:xfrm>
            <a:off x="1846291" y="1082917"/>
            <a:ext cx="5822844" cy="5543144"/>
          </a:xfrm>
          <a:prstGeom prst="rect">
            <a:avLst/>
          </a:prstGeom>
        </p:spPr>
      </p:pic>
      <p:sp>
        <p:nvSpPr>
          <p:cNvPr id="5" name="矩形 4">
            <a:extLst>
              <a:ext uri="{FF2B5EF4-FFF2-40B4-BE49-F238E27FC236}">
                <a16:creationId xmlns:a16="http://schemas.microsoft.com/office/drawing/2014/main" id="{EE143440-51AF-5F08-BB6F-F866B03B12DE}"/>
              </a:ext>
            </a:extLst>
          </p:cNvPr>
          <p:cNvSpPr/>
          <p:nvPr/>
        </p:nvSpPr>
        <p:spPr>
          <a:xfrm>
            <a:off x="1846291" y="1728592"/>
            <a:ext cx="5631747" cy="1152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B63D862-3239-830D-587E-D64BF8E4B5B3}"/>
              </a:ext>
            </a:extLst>
          </p:cNvPr>
          <p:cNvSpPr/>
          <p:nvPr/>
        </p:nvSpPr>
        <p:spPr>
          <a:xfrm>
            <a:off x="1846288" y="2978011"/>
            <a:ext cx="5631747" cy="115272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825597CA-CBD1-36AE-4DAF-016EE2668A5F}"/>
              </a:ext>
            </a:extLst>
          </p:cNvPr>
          <p:cNvSpPr/>
          <p:nvPr/>
        </p:nvSpPr>
        <p:spPr>
          <a:xfrm>
            <a:off x="1846288" y="4199359"/>
            <a:ext cx="5631747" cy="111559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7239DDB-46AE-A328-2DD2-9876EA4AA126}"/>
              </a:ext>
            </a:extLst>
          </p:cNvPr>
          <p:cNvSpPr/>
          <p:nvPr/>
        </p:nvSpPr>
        <p:spPr>
          <a:xfrm>
            <a:off x="1846288" y="5423563"/>
            <a:ext cx="5631747" cy="11155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8813D6B-75F6-8189-E06B-FE0316B678E3}"/>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9" name="文字方塊 18">
            <a:extLst>
              <a:ext uri="{FF2B5EF4-FFF2-40B4-BE49-F238E27FC236}">
                <a16:creationId xmlns:a16="http://schemas.microsoft.com/office/drawing/2014/main" id="{A9DDF73A-357D-C77E-F91D-042EE3BE6447}"/>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描述统计 表</a:t>
            </a:r>
          </a:p>
        </p:txBody>
      </p:sp>
    </p:spTree>
    <p:extLst>
      <p:ext uri="{BB962C8B-B14F-4D97-AF65-F5344CB8AC3E}">
        <p14:creationId xmlns:p14="http://schemas.microsoft.com/office/powerpoint/2010/main" val="367505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pic>
        <p:nvPicPr>
          <p:cNvPr id="2" name="图片 9">
            <a:extLst>
              <a:ext uri="{FF2B5EF4-FFF2-40B4-BE49-F238E27FC236}">
                <a16:creationId xmlns:a16="http://schemas.microsoft.com/office/drawing/2014/main" id="{B8E6B1E2-9880-DC94-4031-D2BB25179BE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20213" y="1303729"/>
            <a:ext cx="6603365" cy="4953000"/>
          </a:xfrm>
          <a:prstGeom prst="rect">
            <a:avLst/>
          </a:prstGeom>
          <a:noFill/>
          <a:ln>
            <a:noFill/>
          </a:ln>
        </p:spPr>
      </p:pic>
      <p:sp>
        <p:nvSpPr>
          <p:cNvPr id="4" name="矩形 3">
            <a:extLst>
              <a:ext uri="{FF2B5EF4-FFF2-40B4-BE49-F238E27FC236}">
                <a16:creationId xmlns:a16="http://schemas.microsoft.com/office/drawing/2014/main" id="{E0DD2D8F-652F-1357-011D-831311C5EC69}"/>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5" name="文字方塊 4">
            <a:extLst>
              <a:ext uri="{FF2B5EF4-FFF2-40B4-BE49-F238E27FC236}">
                <a16:creationId xmlns:a16="http://schemas.microsoft.com/office/drawing/2014/main" id="{D46E954C-B59A-1BF9-7452-9388A4EE0FE7}"/>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描述统计 图</a:t>
            </a:r>
          </a:p>
        </p:txBody>
      </p:sp>
    </p:spTree>
    <p:extLst>
      <p:ext uri="{BB962C8B-B14F-4D97-AF65-F5344CB8AC3E}">
        <p14:creationId xmlns:p14="http://schemas.microsoft.com/office/powerpoint/2010/main" val="2386360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8">
            <a:extLst>
              <a:ext uri="{FF2B5EF4-FFF2-40B4-BE49-F238E27FC236}">
                <a16:creationId xmlns:a16="http://schemas.microsoft.com/office/drawing/2014/main" id="{97C5D314-FC55-F569-90C7-4A3027FE70D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3971" y="1447300"/>
            <a:ext cx="7343775" cy="4895850"/>
          </a:xfrm>
          <a:prstGeom prst="rect">
            <a:avLst/>
          </a:prstGeom>
          <a:noFill/>
          <a:ln>
            <a:noFill/>
          </a:ln>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4" name="矩形 3">
            <a:extLst>
              <a:ext uri="{FF2B5EF4-FFF2-40B4-BE49-F238E27FC236}">
                <a16:creationId xmlns:a16="http://schemas.microsoft.com/office/drawing/2014/main" id="{015A6F07-5E0D-246E-8C1D-1438AC7FD306}"/>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5" name="文字方塊 4">
            <a:extLst>
              <a:ext uri="{FF2B5EF4-FFF2-40B4-BE49-F238E27FC236}">
                <a16:creationId xmlns:a16="http://schemas.microsoft.com/office/drawing/2014/main" id="{0530F214-178B-787E-77CF-A8CD76F7D154}"/>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描述统计 相关矩阵</a:t>
            </a:r>
          </a:p>
        </p:txBody>
      </p:sp>
    </p:spTree>
    <p:extLst>
      <p:ext uri="{BB962C8B-B14F-4D97-AF65-F5344CB8AC3E}">
        <p14:creationId xmlns:p14="http://schemas.microsoft.com/office/powerpoint/2010/main" val="199128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71B43395-8690-96DD-BE3B-4D4DDA07420E}"/>
              </a:ext>
            </a:extLst>
          </p:cNvPr>
          <p:cNvPicPr>
            <a:picLocks noChangeAspect="1"/>
          </p:cNvPicPr>
          <p:nvPr/>
        </p:nvPicPr>
        <p:blipFill>
          <a:blip r:embed="rId3"/>
          <a:stretch>
            <a:fillRect/>
          </a:stretch>
        </p:blipFill>
        <p:spPr>
          <a:xfrm>
            <a:off x="656775" y="1064879"/>
            <a:ext cx="7887801" cy="5191850"/>
          </a:xfrm>
          <a:prstGeom prst="rect">
            <a:avLst/>
          </a:prstGeom>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4" name="文字方塊 3">
            <a:extLst>
              <a:ext uri="{FF2B5EF4-FFF2-40B4-BE49-F238E27FC236}">
                <a16:creationId xmlns:a16="http://schemas.microsoft.com/office/drawing/2014/main" id="{9DB049FA-262B-1CE4-D1F2-A09A414CB54E}"/>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6" name="矩形 15">
            <a:extLst>
              <a:ext uri="{FF2B5EF4-FFF2-40B4-BE49-F238E27FC236}">
                <a16:creationId xmlns:a16="http://schemas.microsoft.com/office/drawing/2014/main" id="{A24B01EA-0AC8-606B-EAD0-4A5665133E1F}"/>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7" name="文字方塊 16">
            <a:extLst>
              <a:ext uri="{FF2B5EF4-FFF2-40B4-BE49-F238E27FC236}">
                <a16:creationId xmlns:a16="http://schemas.microsoft.com/office/drawing/2014/main" id="{857DB940-B4C7-BD6B-F60E-497289D123BA}"/>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pic>
        <p:nvPicPr>
          <p:cNvPr id="2056" name="Picture 8" descr="Correct Incorrect Images – Browse 14,162 Stock Photos, Vectors, and Video |  Adobe Stock">
            <a:extLst>
              <a:ext uri="{FF2B5EF4-FFF2-40B4-BE49-F238E27FC236}">
                <a16:creationId xmlns:a16="http://schemas.microsoft.com/office/drawing/2014/main" id="{04CEECA4-B443-E580-6611-754C8F382E06}"/>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2015" t="19333" r="7629" b="18800"/>
          <a:stretch/>
        </p:blipFill>
        <p:spPr bwMode="auto">
          <a:xfrm>
            <a:off x="8183327" y="6099421"/>
            <a:ext cx="669062" cy="68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39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0" name="文字方塊 9">
            <a:extLst>
              <a:ext uri="{FF2B5EF4-FFF2-40B4-BE49-F238E27FC236}">
                <a16:creationId xmlns:a16="http://schemas.microsoft.com/office/drawing/2014/main" id="{7EA89471-4757-0E4D-380A-BA49EC65244F}"/>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2" name="矩形 11">
            <a:extLst>
              <a:ext uri="{FF2B5EF4-FFF2-40B4-BE49-F238E27FC236}">
                <a16:creationId xmlns:a16="http://schemas.microsoft.com/office/drawing/2014/main" id="{0F25EA4A-B63F-D589-A07D-E622B1D96432}"/>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5" name="文字方塊 14">
            <a:extLst>
              <a:ext uri="{FF2B5EF4-FFF2-40B4-BE49-F238E27FC236}">
                <a16:creationId xmlns:a16="http://schemas.microsoft.com/office/drawing/2014/main" id="{DA20CBA0-1708-1B08-8F94-5E9AED24E461}"/>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grpSp>
        <p:nvGrpSpPr>
          <p:cNvPr id="17" name="群組 16">
            <a:extLst>
              <a:ext uri="{FF2B5EF4-FFF2-40B4-BE49-F238E27FC236}">
                <a16:creationId xmlns:a16="http://schemas.microsoft.com/office/drawing/2014/main" id="{4E431F90-4314-7E15-0CA7-C76015FEF0D4}"/>
              </a:ext>
            </a:extLst>
          </p:cNvPr>
          <p:cNvGrpSpPr/>
          <p:nvPr/>
        </p:nvGrpSpPr>
        <p:grpSpPr>
          <a:xfrm>
            <a:off x="463036" y="1544915"/>
            <a:ext cx="8117720" cy="4257770"/>
            <a:chOff x="505968" y="2330429"/>
            <a:chExt cx="8117720" cy="4257770"/>
          </a:xfrm>
        </p:grpSpPr>
        <p:pic>
          <p:nvPicPr>
            <p:cNvPr id="3" name="圖片 2">
              <a:extLst>
                <a:ext uri="{FF2B5EF4-FFF2-40B4-BE49-F238E27FC236}">
                  <a16:creationId xmlns:a16="http://schemas.microsoft.com/office/drawing/2014/main" id="{0D77DA42-82B7-4385-C870-BDBDCEBDB380}"/>
                </a:ext>
              </a:extLst>
            </p:cNvPr>
            <p:cNvPicPr>
              <a:picLocks noChangeAspect="1"/>
            </p:cNvPicPr>
            <p:nvPr/>
          </p:nvPicPr>
          <p:blipFill rotWithShape="1">
            <a:blip r:embed="rId5"/>
            <a:srcRect b="83136"/>
            <a:stretch/>
          </p:blipFill>
          <p:spPr>
            <a:xfrm>
              <a:off x="505968" y="2330429"/>
              <a:ext cx="7830643" cy="878774"/>
            </a:xfrm>
            <a:prstGeom prst="rect">
              <a:avLst/>
            </a:prstGeom>
          </p:spPr>
        </p:pic>
        <p:pic>
          <p:nvPicPr>
            <p:cNvPr id="4" name="圖片 3">
              <a:extLst>
                <a:ext uri="{FF2B5EF4-FFF2-40B4-BE49-F238E27FC236}">
                  <a16:creationId xmlns:a16="http://schemas.microsoft.com/office/drawing/2014/main" id="{10EA37C5-5C7B-AD2C-23B4-0C177CEF8302}"/>
                </a:ext>
              </a:extLst>
            </p:cNvPr>
            <p:cNvPicPr>
              <a:picLocks noChangeAspect="1"/>
            </p:cNvPicPr>
            <p:nvPr/>
          </p:nvPicPr>
          <p:blipFill>
            <a:blip r:embed="rId6"/>
            <a:stretch>
              <a:fillRect/>
            </a:stretch>
          </p:blipFill>
          <p:spPr>
            <a:xfrm>
              <a:off x="592992" y="3140209"/>
              <a:ext cx="8030696" cy="1724266"/>
            </a:xfrm>
            <a:prstGeom prst="rect">
              <a:avLst/>
            </a:prstGeom>
          </p:spPr>
        </p:pic>
        <p:pic>
          <p:nvPicPr>
            <p:cNvPr id="16" name="圖片 15">
              <a:extLst>
                <a:ext uri="{FF2B5EF4-FFF2-40B4-BE49-F238E27FC236}">
                  <a16:creationId xmlns:a16="http://schemas.microsoft.com/office/drawing/2014/main" id="{56CE834A-61A2-1D3E-4E03-7D3F525DBD8E}"/>
                </a:ext>
              </a:extLst>
            </p:cNvPr>
            <p:cNvPicPr>
              <a:picLocks noChangeAspect="1"/>
            </p:cNvPicPr>
            <p:nvPr/>
          </p:nvPicPr>
          <p:blipFill>
            <a:blip r:embed="rId7"/>
            <a:stretch>
              <a:fillRect/>
            </a:stretch>
          </p:blipFill>
          <p:spPr>
            <a:xfrm>
              <a:off x="702545" y="4873460"/>
              <a:ext cx="7811590" cy="1714739"/>
            </a:xfrm>
            <a:prstGeom prst="rect">
              <a:avLst/>
            </a:prstGeom>
          </p:spPr>
        </p:pic>
      </p:grpSp>
      <p:pic>
        <p:nvPicPr>
          <p:cNvPr id="19" name="Picture 8" descr="Correct Incorrect Images – Browse 14,162 Stock Photos, Vectors, and Video |  Adobe Stock">
            <a:extLst>
              <a:ext uri="{FF2B5EF4-FFF2-40B4-BE49-F238E27FC236}">
                <a16:creationId xmlns:a16="http://schemas.microsoft.com/office/drawing/2014/main" id="{8DCFAE91-01C9-1ED5-9DCC-3F21D796A214}"/>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52015" t="19333" r="7629" b="18800"/>
          <a:stretch/>
        </p:blipFill>
        <p:spPr bwMode="auto">
          <a:xfrm>
            <a:off x="8183327" y="6099421"/>
            <a:ext cx="669062" cy="68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684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grpSp>
        <p:nvGrpSpPr>
          <p:cNvPr id="12" name="群組 11">
            <a:extLst>
              <a:ext uri="{FF2B5EF4-FFF2-40B4-BE49-F238E27FC236}">
                <a16:creationId xmlns:a16="http://schemas.microsoft.com/office/drawing/2014/main" id="{EC69F4E5-E0C8-6147-9A26-E1D233668CA4}"/>
              </a:ext>
            </a:extLst>
          </p:cNvPr>
          <p:cNvGrpSpPr/>
          <p:nvPr/>
        </p:nvGrpSpPr>
        <p:grpSpPr>
          <a:xfrm>
            <a:off x="533400" y="2330429"/>
            <a:ext cx="7942428" cy="2651199"/>
            <a:chOff x="533400" y="2330429"/>
            <a:chExt cx="7942428" cy="2651199"/>
          </a:xfrm>
        </p:grpSpPr>
        <p:pic>
          <p:nvPicPr>
            <p:cNvPr id="3" name="圖片 2">
              <a:extLst>
                <a:ext uri="{FF2B5EF4-FFF2-40B4-BE49-F238E27FC236}">
                  <a16:creationId xmlns:a16="http://schemas.microsoft.com/office/drawing/2014/main" id="{0D77DA42-82B7-4385-C870-BDBDCEBDB380}"/>
                </a:ext>
              </a:extLst>
            </p:cNvPr>
            <p:cNvPicPr>
              <a:picLocks noChangeAspect="1"/>
            </p:cNvPicPr>
            <p:nvPr/>
          </p:nvPicPr>
          <p:blipFill rotWithShape="1">
            <a:blip r:embed="rId5"/>
            <a:srcRect b="83136"/>
            <a:stretch/>
          </p:blipFill>
          <p:spPr>
            <a:xfrm>
              <a:off x="533400" y="2330429"/>
              <a:ext cx="7830643" cy="878774"/>
            </a:xfrm>
            <a:prstGeom prst="rect">
              <a:avLst/>
            </a:prstGeom>
          </p:spPr>
        </p:pic>
        <p:pic>
          <p:nvPicPr>
            <p:cNvPr id="10" name="圖片 9">
              <a:extLst>
                <a:ext uri="{FF2B5EF4-FFF2-40B4-BE49-F238E27FC236}">
                  <a16:creationId xmlns:a16="http://schemas.microsoft.com/office/drawing/2014/main" id="{81DD2A8A-C392-25D1-4D52-4F9E809FE24F}"/>
                </a:ext>
              </a:extLst>
            </p:cNvPr>
            <p:cNvPicPr>
              <a:picLocks noChangeAspect="1"/>
            </p:cNvPicPr>
            <p:nvPr/>
          </p:nvPicPr>
          <p:blipFill>
            <a:blip r:embed="rId6"/>
            <a:stretch>
              <a:fillRect/>
            </a:stretch>
          </p:blipFill>
          <p:spPr>
            <a:xfrm>
              <a:off x="568975" y="3171625"/>
              <a:ext cx="7906853" cy="1810003"/>
            </a:xfrm>
            <a:prstGeom prst="rect">
              <a:avLst/>
            </a:prstGeom>
          </p:spPr>
        </p:pic>
      </p:grpSp>
      <p:sp>
        <p:nvSpPr>
          <p:cNvPr id="15" name="文字方塊 14">
            <a:extLst>
              <a:ext uri="{FF2B5EF4-FFF2-40B4-BE49-F238E27FC236}">
                <a16:creationId xmlns:a16="http://schemas.microsoft.com/office/drawing/2014/main" id="{62F56E09-08A6-ABE7-82BF-2E005A90E052}"/>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6" name="矩形 15">
            <a:extLst>
              <a:ext uri="{FF2B5EF4-FFF2-40B4-BE49-F238E27FC236}">
                <a16:creationId xmlns:a16="http://schemas.microsoft.com/office/drawing/2014/main" id="{E46F6B3D-EF14-88EC-1B40-97EABF1EDF0E}"/>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7" name="文字方塊 16">
            <a:extLst>
              <a:ext uri="{FF2B5EF4-FFF2-40B4-BE49-F238E27FC236}">
                <a16:creationId xmlns:a16="http://schemas.microsoft.com/office/drawing/2014/main" id="{B10CB477-9DD0-BAAE-DD54-0272339BD0F2}"/>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pic>
        <p:nvPicPr>
          <p:cNvPr id="18" name="Picture 8" descr="Correct Incorrect Images – Browse 14,162 Stock Photos, Vectors, and Video |  Adobe Stock">
            <a:extLst>
              <a:ext uri="{FF2B5EF4-FFF2-40B4-BE49-F238E27FC236}">
                <a16:creationId xmlns:a16="http://schemas.microsoft.com/office/drawing/2014/main" id="{00471893-0E2D-762E-B5BD-B772AE989932}"/>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5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D6FFCFD-B06F-D07A-09B6-8B5311B297CF}"/>
              </a:ext>
            </a:extLst>
          </p:cNvPr>
          <p:cNvGrpSpPr/>
          <p:nvPr/>
        </p:nvGrpSpPr>
        <p:grpSpPr>
          <a:xfrm>
            <a:off x="533400" y="1416029"/>
            <a:ext cx="7830643" cy="4965569"/>
            <a:chOff x="533400" y="2330429"/>
            <a:chExt cx="7830643" cy="4965569"/>
          </a:xfrm>
        </p:grpSpPr>
        <p:pic>
          <p:nvPicPr>
            <p:cNvPr id="3" name="圖片 2">
              <a:extLst>
                <a:ext uri="{FF2B5EF4-FFF2-40B4-BE49-F238E27FC236}">
                  <a16:creationId xmlns:a16="http://schemas.microsoft.com/office/drawing/2014/main" id="{0D77DA42-82B7-4385-C870-BDBDCEBDB380}"/>
                </a:ext>
              </a:extLst>
            </p:cNvPr>
            <p:cNvPicPr>
              <a:picLocks noChangeAspect="1"/>
            </p:cNvPicPr>
            <p:nvPr/>
          </p:nvPicPr>
          <p:blipFill rotWithShape="1">
            <a:blip r:embed="rId3"/>
            <a:srcRect b="83136"/>
            <a:stretch/>
          </p:blipFill>
          <p:spPr>
            <a:xfrm>
              <a:off x="533400" y="2330429"/>
              <a:ext cx="7830643" cy="878774"/>
            </a:xfrm>
            <a:prstGeom prst="rect">
              <a:avLst/>
            </a:prstGeom>
          </p:spPr>
        </p:pic>
        <p:pic>
          <p:nvPicPr>
            <p:cNvPr id="10" name="圖片 9">
              <a:extLst>
                <a:ext uri="{FF2B5EF4-FFF2-40B4-BE49-F238E27FC236}">
                  <a16:creationId xmlns:a16="http://schemas.microsoft.com/office/drawing/2014/main" id="{E5D58557-45DE-DE5B-C009-885C30AAF134}"/>
                </a:ext>
              </a:extLst>
            </p:cNvPr>
            <p:cNvPicPr>
              <a:picLocks noChangeAspect="1"/>
            </p:cNvPicPr>
            <p:nvPr/>
          </p:nvPicPr>
          <p:blipFill>
            <a:blip r:embed="rId4"/>
            <a:stretch>
              <a:fillRect/>
            </a:stretch>
          </p:blipFill>
          <p:spPr>
            <a:xfrm>
              <a:off x="670967" y="3209203"/>
              <a:ext cx="7640116" cy="4086795"/>
            </a:xfrm>
            <a:prstGeom prst="rect">
              <a:avLst/>
            </a:prstGeom>
          </p:spPr>
        </p:pic>
      </p:gr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5" name="文字方塊 14">
            <a:extLst>
              <a:ext uri="{FF2B5EF4-FFF2-40B4-BE49-F238E27FC236}">
                <a16:creationId xmlns:a16="http://schemas.microsoft.com/office/drawing/2014/main" id="{A014A269-7480-3DF9-7315-0FD0023316DC}"/>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16" name="矩形 15">
            <a:extLst>
              <a:ext uri="{FF2B5EF4-FFF2-40B4-BE49-F238E27FC236}">
                <a16:creationId xmlns:a16="http://schemas.microsoft.com/office/drawing/2014/main" id="{F8BA0965-940D-B0DA-C20A-9AC2F74CB997}"/>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7" name="文字方塊 16">
            <a:extLst>
              <a:ext uri="{FF2B5EF4-FFF2-40B4-BE49-F238E27FC236}">
                <a16:creationId xmlns:a16="http://schemas.microsoft.com/office/drawing/2014/main" id="{934140B8-0936-3E4C-D917-E9F5CD952571}"/>
              </a:ext>
            </a:extLst>
          </p:cNvPr>
          <p:cNvSpPr txBox="1"/>
          <p:nvPr/>
        </p:nvSpPr>
        <p:spPr>
          <a:xfrm>
            <a:off x="4521896" y="204507"/>
            <a:ext cx="4503352" cy="461665"/>
          </a:xfrm>
          <a:prstGeom prst="rect">
            <a:avLst/>
          </a:prstGeom>
          <a:noFill/>
        </p:spPr>
        <p:txBody>
          <a:bodyPr wrap="square" rtlCol="0">
            <a:spAutoFit/>
          </a:bodyPr>
          <a:lstStyle/>
          <a:p>
            <a:pPr algn="ctr"/>
            <a:r>
              <a:rPr lang="zh-CN" altLang="en-US" sz="2400" b="1" dirty="0">
                <a:solidFill>
                  <a:srgbClr val="3BAA33"/>
                </a:solidFill>
              </a:rPr>
              <a:t>验证性因素分析</a:t>
            </a:r>
            <a:r>
              <a:rPr lang="en-US" altLang="zh-CN" sz="2400" b="1" dirty="0">
                <a:solidFill>
                  <a:srgbClr val="3BAA33"/>
                </a:solidFill>
              </a:rPr>
              <a:t> &amp; </a:t>
            </a:r>
            <a:r>
              <a:rPr lang="zh-CN" altLang="en-US" sz="2400" b="1" dirty="0">
                <a:solidFill>
                  <a:srgbClr val="3BAA33"/>
                </a:solidFill>
              </a:rPr>
              <a:t>收敛效度</a:t>
            </a:r>
          </a:p>
        </p:txBody>
      </p:sp>
      <p:pic>
        <p:nvPicPr>
          <p:cNvPr id="18" name="Picture 8" descr="Correct Incorrect Images – Browse 14,162 Stock Photos, Vectors, and Video |  Adobe Stock">
            <a:extLst>
              <a:ext uri="{FF2B5EF4-FFF2-40B4-BE49-F238E27FC236}">
                <a16:creationId xmlns:a16="http://schemas.microsoft.com/office/drawing/2014/main" id="{9B911E49-2752-C263-001F-D60C3ABDF983}"/>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12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5" name="文字方塊 14">
            <a:extLst>
              <a:ext uri="{FF2B5EF4-FFF2-40B4-BE49-F238E27FC236}">
                <a16:creationId xmlns:a16="http://schemas.microsoft.com/office/drawing/2014/main" id="{A014A269-7480-3DF9-7315-0FD0023316DC}"/>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pic>
        <p:nvPicPr>
          <p:cNvPr id="4" name="圖片 3">
            <a:extLst>
              <a:ext uri="{FF2B5EF4-FFF2-40B4-BE49-F238E27FC236}">
                <a16:creationId xmlns:a16="http://schemas.microsoft.com/office/drawing/2014/main" id="{717D0D75-50A1-82AB-FDE7-844B03E2A86B}"/>
              </a:ext>
            </a:extLst>
          </p:cNvPr>
          <p:cNvPicPr>
            <a:picLocks noChangeAspect="1"/>
          </p:cNvPicPr>
          <p:nvPr/>
        </p:nvPicPr>
        <p:blipFill>
          <a:blip r:embed="rId5"/>
          <a:stretch>
            <a:fillRect/>
          </a:stretch>
        </p:blipFill>
        <p:spPr>
          <a:xfrm>
            <a:off x="501785" y="1975263"/>
            <a:ext cx="8040222" cy="3181794"/>
          </a:xfrm>
          <a:prstGeom prst="rect">
            <a:avLst/>
          </a:prstGeom>
        </p:spPr>
      </p:pic>
      <p:sp>
        <p:nvSpPr>
          <p:cNvPr id="5" name="矩形 4">
            <a:extLst>
              <a:ext uri="{FF2B5EF4-FFF2-40B4-BE49-F238E27FC236}">
                <a16:creationId xmlns:a16="http://schemas.microsoft.com/office/drawing/2014/main" id="{80976488-ACB7-237E-8923-90816904266B}"/>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6" name="文字方塊 15">
            <a:extLst>
              <a:ext uri="{FF2B5EF4-FFF2-40B4-BE49-F238E27FC236}">
                <a16:creationId xmlns:a16="http://schemas.microsoft.com/office/drawing/2014/main" id="{0B4A87BA-5205-47F3-96A1-5F7BAC43E2AE}"/>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区别效度</a:t>
            </a:r>
          </a:p>
        </p:txBody>
      </p:sp>
      <p:pic>
        <p:nvPicPr>
          <p:cNvPr id="17" name="Picture 8" descr="Correct Incorrect Images – Browse 14,162 Stock Photos, Vectors, and Video |  Adobe Stock">
            <a:extLst>
              <a:ext uri="{FF2B5EF4-FFF2-40B4-BE49-F238E27FC236}">
                <a16:creationId xmlns:a16="http://schemas.microsoft.com/office/drawing/2014/main" id="{80295AB0-AD89-22CA-E8CF-828641554DD1}"/>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2015" t="19333" r="7629" b="18800"/>
          <a:stretch/>
        </p:blipFill>
        <p:spPr bwMode="auto">
          <a:xfrm>
            <a:off x="8183327" y="6099421"/>
            <a:ext cx="669062" cy="68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60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修改</a:t>
            </a:r>
          </a:p>
        </p:txBody>
      </p:sp>
      <p:pic>
        <p:nvPicPr>
          <p:cNvPr id="5" name="圖片 4">
            <a:extLst>
              <a:ext uri="{FF2B5EF4-FFF2-40B4-BE49-F238E27FC236}">
                <a16:creationId xmlns:a16="http://schemas.microsoft.com/office/drawing/2014/main" id="{92D4278E-7DB8-FA16-6D40-46401F19ECB5}"/>
              </a:ext>
            </a:extLst>
          </p:cNvPr>
          <p:cNvPicPr>
            <a:picLocks noChangeAspect="1"/>
          </p:cNvPicPr>
          <p:nvPr/>
        </p:nvPicPr>
        <p:blipFill>
          <a:blip r:embed="rId5"/>
          <a:stretch>
            <a:fillRect/>
          </a:stretch>
        </p:blipFill>
        <p:spPr>
          <a:xfrm>
            <a:off x="1406485" y="1345145"/>
            <a:ext cx="6298451" cy="5372356"/>
          </a:xfrm>
          <a:prstGeom prst="rect">
            <a:avLst/>
          </a:prstGeom>
        </p:spPr>
      </p:pic>
      <p:sp>
        <p:nvSpPr>
          <p:cNvPr id="17" name="矩形 16">
            <a:extLst>
              <a:ext uri="{FF2B5EF4-FFF2-40B4-BE49-F238E27FC236}">
                <a16:creationId xmlns:a16="http://schemas.microsoft.com/office/drawing/2014/main" id="{BB6E0CA6-8E73-F13E-DA18-143A89422417}"/>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：量表信效度检验</a:t>
            </a:r>
          </a:p>
        </p:txBody>
      </p:sp>
      <p:sp>
        <p:nvSpPr>
          <p:cNvPr id="18" name="文字方塊 17">
            <a:extLst>
              <a:ext uri="{FF2B5EF4-FFF2-40B4-BE49-F238E27FC236}">
                <a16:creationId xmlns:a16="http://schemas.microsoft.com/office/drawing/2014/main" id="{188CB37E-0521-698A-0998-24AE021C2150}"/>
              </a:ext>
            </a:extLst>
          </p:cNvPr>
          <p:cNvSpPr txBox="1"/>
          <p:nvPr/>
        </p:nvSpPr>
        <p:spPr>
          <a:xfrm>
            <a:off x="4521896" y="204507"/>
            <a:ext cx="4503352" cy="523220"/>
          </a:xfrm>
          <a:prstGeom prst="rect">
            <a:avLst/>
          </a:prstGeom>
          <a:noFill/>
        </p:spPr>
        <p:txBody>
          <a:bodyPr wrap="square" rtlCol="0">
            <a:spAutoFit/>
          </a:bodyPr>
          <a:lstStyle/>
          <a:p>
            <a:pPr algn="ctr"/>
            <a:r>
              <a:rPr lang="zh-CN" altLang="en-US" sz="2800" b="1" dirty="0">
                <a:solidFill>
                  <a:srgbClr val="3BAA33"/>
                </a:solidFill>
              </a:rPr>
              <a:t>修订量表</a:t>
            </a:r>
          </a:p>
        </p:txBody>
      </p:sp>
    </p:spTree>
    <p:extLst>
      <p:ext uri="{BB962C8B-B14F-4D97-AF65-F5344CB8AC3E}">
        <p14:creationId xmlns:p14="http://schemas.microsoft.com/office/powerpoint/2010/main" val="1281984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目前进度</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预实验</a:t>
            </a: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量表修订</a:t>
            </a:r>
            <a:endPar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6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2967908"/>
            <a:ext cx="4709110" cy="923330"/>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模型回顾</a:t>
            </a:r>
            <a:endParaRPr lang="en-US" altLang="zh-CN" sz="5400" b="1" kern="100" dirty="0">
              <a:latin typeface="Calibri Light" panose="020F0302020204030204" pitchFamily="34" charset="0"/>
              <a:ea typeface="PMingLiU" panose="02020500000000000000" pitchFamily="18" charset="-120"/>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54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被试</a:t>
            </a:r>
          </a:p>
        </p:txBody>
      </p:sp>
      <p:sp>
        <p:nvSpPr>
          <p:cNvPr id="4" name="文字方塊 3">
            <a:extLst>
              <a:ext uri="{FF2B5EF4-FFF2-40B4-BE49-F238E27FC236}">
                <a16:creationId xmlns:a16="http://schemas.microsoft.com/office/drawing/2014/main" id="{8827D713-59C1-DEC9-180B-86C5350ABC16}"/>
              </a:ext>
            </a:extLst>
          </p:cNvPr>
          <p:cNvSpPr txBox="1"/>
          <p:nvPr/>
        </p:nvSpPr>
        <p:spPr>
          <a:xfrm>
            <a:off x="192088" y="1825121"/>
            <a:ext cx="7816241" cy="369332"/>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221</a:t>
            </a:r>
            <a:r>
              <a:rPr lang="zh-CN" altLang="en-US" dirty="0"/>
              <a:t>名被试（</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年龄</a:t>
            </a:r>
            <a:r>
              <a:rPr lang="en-US" altLang="zh-CN" sz="1800" dirty="0">
                <a:effectLst/>
                <a:latin typeface="Times New Roman" panose="02020603050405020304" pitchFamily="18" charset="0"/>
                <a:ea typeface="宋体" panose="02010600030101010101" pitchFamily="2" charset="-122"/>
              </a:rPr>
              <a:t> = 31.10, SD = 7.55,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女性</a:t>
            </a:r>
            <a:r>
              <a:rPr lang="zh-CN" altLang="zh-CN" sz="1800" dirty="0">
                <a:effectLst/>
                <a:ea typeface="Times New Roman" panose="02020603050405020304" pitchFamily="18" charset="0"/>
              </a:rPr>
              <a:t> </a:t>
            </a:r>
            <a:r>
              <a:rPr lang="en-US" altLang="zh-CN" sz="1800" dirty="0">
                <a:effectLst/>
                <a:ea typeface="Times New Roman" panose="02020603050405020304" pitchFamily="18" charset="0"/>
              </a:rPr>
              <a:t>= 134 </a:t>
            </a:r>
            <a:r>
              <a:rPr lang="zh-CN" altLang="en-US" sz="1800" dirty="0">
                <a:effectLst/>
                <a:ea typeface="Times New Roman" panose="02020603050405020304" pitchFamily="18" charset="0"/>
              </a:rPr>
              <a:t>）</a:t>
            </a:r>
            <a:endParaRPr lang="zh-CN" altLang="en-US" dirty="0"/>
          </a:p>
        </p:txBody>
      </p:sp>
      <p:sp>
        <p:nvSpPr>
          <p:cNvPr id="10" name="文字方塊 9">
            <a:extLst>
              <a:ext uri="{FF2B5EF4-FFF2-40B4-BE49-F238E27FC236}">
                <a16:creationId xmlns:a16="http://schemas.microsoft.com/office/drawing/2014/main" id="{11E1530C-FCFE-59EC-480C-23D6445F5D0B}"/>
              </a:ext>
            </a:extLst>
          </p:cNvPr>
          <p:cNvSpPr txBox="1"/>
          <p:nvPr/>
        </p:nvSpPr>
        <p:spPr>
          <a:xfrm>
            <a:off x="192087" y="3815284"/>
            <a:ext cx="8484329" cy="923330"/>
          </a:xfrm>
          <a:prstGeom prst="rect">
            <a:avLst/>
          </a:prstGeom>
          <a:noFill/>
        </p:spPr>
        <p:txBody>
          <a:bodyPr wrap="square">
            <a:spAutoFit/>
          </a:bodyPr>
          <a:lstStyle/>
          <a:p>
            <a:pPr marL="285750" indent="-285750">
              <a:buFont typeface="Wingdings" panose="05000000000000000000" pitchFamily="2" charset="2"/>
              <a:buChar char="p"/>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对被试施测预实验</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中经我们修订的三个量表，包含，社会比较倾向量表，相对剥夺感量表，感知到的优越感量表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此外，还测量了人口统计学变量，性别，年龄，受教育程度和婚姻状况</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5" name="文字方塊 14">
            <a:extLst>
              <a:ext uri="{FF2B5EF4-FFF2-40B4-BE49-F238E27FC236}">
                <a16:creationId xmlns:a16="http://schemas.microsoft.com/office/drawing/2014/main" id="{2C0E6327-1F00-A61B-EBEC-B0F5EBF4B9AA}"/>
              </a:ext>
            </a:extLst>
          </p:cNvPr>
          <p:cNvSpPr txBox="1"/>
          <p:nvPr/>
        </p:nvSpPr>
        <p:spPr>
          <a:xfrm>
            <a:off x="192088" y="2827857"/>
            <a:ext cx="1855044" cy="461665"/>
          </a:xfrm>
          <a:prstGeom prst="rect">
            <a:avLst/>
          </a:prstGeom>
          <a:noFill/>
        </p:spPr>
        <p:txBody>
          <a:bodyPr wrap="square" rtlCol="0">
            <a:spAutoFit/>
          </a:bodyPr>
          <a:lstStyle/>
          <a:p>
            <a:r>
              <a:rPr lang="zh-CN" altLang="en-US" sz="2400" b="1" dirty="0"/>
              <a:t>过程</a:t>
            </a:r>
          </a:p>
        </p:txBody>
      </p:sp>
    </p:spTree>
    <p:extLst>
      <p:ext uri="{BB962C8B-B14F-4D97-AF65-F5344CB8AC3E}">
        <p14:creationId xmlns:p14="http://schemas.microsoft.com/office/powerpoint/2010/main" val="1456181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43F0F5FC-491A-2C6C-EBB6-2A28FE311B74}"/>
              </a:ext>
            </a:extLst>
          </p:cNvPr>
          <p:cNvPicPr>
            <a:picLocks noChangeAspect="1"/>
          </p:cNvPicPr>
          <p:nvPr/>
        </p:nvPicPr>
        <p:blipFill>
          <a:blip r:embed="rId3"/>
          <a:stretch>
            <a:fillRect/>
          </a:stretch>
        </p:blipFill>
        <p:spPr>
          <a:xfrm>
            <a:off x="1173391" y="1405715"/>
            <a:ext cx="6697010" cy="3486637"/>
          </a:xfrm>
          <a:prstGeom prst="rect">
            <a:avLst/>
          </a:prstGeom>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5" name="矩形 4">
            <a:extLst>
              <a:ext uri="{FF2B5EF4-FFF2-40B4-BE49-F238E27FC236}">
                <a16:creationId xmlns:a16="http://schemas.microsoft.com/office/drawing/2014/main" id="{EE143440-51AF-5F08-BB6F-F866B03B12DE}"/>
              </a:ext>
            </a:extLst>
          </p:cNvPr>
          <p:cNvSpPr/>
          <p:nvPr/>
        </p:nvSpPr>
        <p:spPr>
          <a:xfrm>
            <a:off x="1380744" y="2138180"/>
            <a:ext cx="6181344" cy="1290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B63D862-3239-830D-587E-D64BF8E4B5B3}"/>
              </a:ext>
            </a:extLst>
          </p:cNvPr>
          <p:cNvSpPr/>
          <p:nvPr/>
        </p:nvSpPr>
        <p:spPr>
          <a:xfrm>
            <a:off x="1380744" y="3510825"/>
            <a:ext cx="6181344" cy="131720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E9B250CE-FF93-AE7C-712F-C4323F5B88A5}"/>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spTree>
    <p:extLst>
      <p:ext uri="{BB962C8B-B14F-4D97-AF65-F5344CB8AC3E}">
        <p14:creationId xmlns:p14="http://schemas.microsoft.com/office/powerpoint/2010/main" val="114669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3" name="矩形 2">
            <a:extLst>
              <a:ext uri="{FF2B5EF4-FFF2-40B4-BE49-F238E27FC236}">
                <a16:creationId xmlns:a16="http://schemas.microsoft.com/office/drawing/2014/main" id="{13EDC4FC-5886-28AD-3BAB-9FFA674E0966}"/>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pic>
        <p:nvPicPr>
          <p:cNvPr id="4" name="圖片 3">
            <a:extLst>
              <a:ext uri="{FF2B5EF4-FFF2-40B4-BE49-F238E27FC236}">
                <a16:creationId xmlns:a16="http://schemas.microsoft.com/office/drawing/2014/main" id="{18E79958-6E0B-72E3-57EF-AFEC8268D07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2871" y="2083688"/>
            <a:ext cx="8198049" cy="3073528"/>
          </a:xfrm>
          <a:prstGeom prst="rect">
            <a:avLst/>
          </a:prstGeom>
        </p:spPr>
      </p:pic>
    </p:spTree>
    <p:extLst>
      <p:ext uri="{BB962C8B-B14F-4D97-AF65-F5344CB8AC3E}">
        <p14:creationId xmlns:p14="http://schemas.microsoft.com/office/powerpoint/2010/main" val="308941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CD0DAD9C-9CCB-170E-DBAF-BBA2991A26A1}"/>
              </a:ext>
            </a:extLst>
          </p:cNvPr>
          <p:cNvPicPr>
            <a:picLocks noChangeAspect="1"/>
          </p:cNvPicPr>
          <p:nvPr/>
        </p:nvPicPr>
        <p:blipFill>
          <a:blip r:embed="rId3"/>
          <a:stretch>
            <a:fillRect/>
          </a:stretch>
        </p:blipFill>
        <p:spPr>
          <a:xfrm>
            <a:off x="731972" y="1106656"/>
            <a:ext cx="7859222" cy="5201376"/>
          </a:xfrm>
          <a:prstGeom prst="rect">
            <a:avLst/>
          </a:prstGeom>
        </p:spPr>
      </p:pic>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4" name="文字方塊 3">
            <a:extLst>
              <a:ext uri="{FF2B5EF4-FFF2-40B4-BE49-F238E27FC236}">
                <a16:creationId xmlns:a16="http://schemas.microsoft.com/office/drawing/2014/main" id="{9DB049FA-262B-1CE4-D1F2-A09A414CB54E}"/>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2" name="矩形 1">
            <a:extLst>
              <a:ext uri="{FF2B5EF4-FFF2-40B4-BE49-F238E27FC236}">
                <a16:creationId xmlns:a16="http://schemas.microsoft.com/office/drawing/2014/main" id="{1A8A9CD5-0F22-39D1-E38A-CF3B27881E0F}"/>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pic>
        <p:nvPicPr>
          <p:cNvPr id="10" name="Picture 8" descr="Correct Incorrect Images – Browse 14,162 Stock Photos, Vectors, and Video |  Adobe Stock">
            <a:extLst>
              <a:ext uri="{FF2B5EF4-FFF2-40B4-BE49-F238E27FC236}">
                <a16:creationId xmlns:a16="http://schemas.microsoft.com/office/drawing/2014/main" id="{A0B71516-4CC5-AAE6-8A41-7C2A87C31672}"/>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
        <p:nvSpPr>
          <p:cNvPr id="12" name="文字方塊 11">
            <a:extLst>
              <a:ext uri="{FF2B5EF4-FFF2-40B4-BE49-F238E27FC236}">
                <a16:creationId xmlns:a16="http://schemas.microsoft.com/office/drawing/2014/main" id="{BE3B978B-7A1F-8535-441B-B4378AB86A0B}"/>
              </a:ext>
            </a:extLst>
          </p:cNvPr>
          <p:cNvSpPr txBox="1"/>
          <p:nvPr/>
        </p:nvSpPr>
        <p:spPr>
          <a:xfrm>
            <a:off x="6859998" y="4965192"/>
            <a:ext cx="2091167" cy="338554"/>
          </a:xfrm>
          <a:prstGeom prst="rect">
            <a:avLst/>
          </a:prstGeom>
          <a:noFill/>
        </p:spPr>
        <p:txBody>
          <a:bodyPr wrap="square" rtlCol="0">
            <a:spAutoFit/>
          </a:bodyPr>
          <a:lstStyle/>
          <a:p>
            <a:pPr algn="ctr"/>
            <a:r>
              <a:rPr lang="zh-CN" altLang="en-US" sz="1600" b="1" dirty="0">
                <a:solidFill>
                  <a:srgbClr val="00B0F0"/>
                </a:solidFill>
              </a:rPr>
              <a:t>删除</a:t>
            </a:r>
            <a:r>
              <a:rPr lang="en-US" altLang="zh-CN" sz="1600" b="1" dirty="0">
                <a:solidFill>
                  <a:srgbClr val="00B0F0"/>
                </a:solidFill>
              </a:rPr>
              <a:t>OSC5</a:t>
            </a:r>
            <a:r>
              <a:rPr lang="zh-CN" altLang="en-US" sz="1600" b="1" dirty="0">
                <a:solidFill>
                  <a:srgbClr val="00B0F0"/>
                </a:solidFill>
              </a:rPr>
              <a:t>后</a:t>
            </a:r>
            <a:r>
              <a:rPr lang="en-US" altLang="zh-CN" sz="1600" b="1" dirty="0">
                <a:solidFill>
                  <a:srgbClr val="00B0F0"/>
                </a:solidFill>
              </a:rPr>
              <a:t>AVE</a:t>
            </a:r>
            <a:r>
              <a:rPr lang="zh-CN" altLang="en-US" sz="1600" b="1" dirty="0">
                <a:solidFill>
                  <a:srgbClr val="00B0F0"/>
                </a:solidFill>
              </a:rPr>
              <a:t> </a:t>
            </a:r>
            <a:r>
              <a:rPr lang="en-US" altLang="zh-CN" sz="1600" b="1" dirty="0">
                <a:solidFill>
                  <a:srgbClr val="00B0F0"/>
                </a:solidFill>
              </a:rPr>
              <a:t>=</a:t>
            </a:r>
            <a:r>
              <a:rPr lang="zh-CN" altLang="en-US" sz="1600" b="1" dirty="0">
                <a:solidFill>
                  <a:srgbClr val="00B0F0"/>
                </a:solidFill>
              </a:rPr>
              <a:t> </a:t>
            </a:r>
            <a:r>
              <a:rPr lang="en-US" altLang="zh-CN" sz="1600" b="1" dirty="0">
                <a:solidFill>
                  <a:srgbClr val="00B0F0"/>
                </a:solidFill>
              </a:rPr>
              <a:t>.50</a:t>
            </a:r>
            <a:endParaRPr lang="zh-CN" altLang="en-US" sz="1600" b="1" dirty="0">
              <a:solidFill>
                <a:srgbClr val="00B0F0"/>
              </a:solidFill>
            </a:endParaRPr>
          </a:p>
        </p:txBody>
      </p:sp>
      <p:pic>
        <p:nvPicPr>
          <p:cNvPr id="17" name="Picture 8" descr="Correct Incorrect Images – Browse 14,162 Stock Photos, Vectors, and Video |  Adobe Stock">
            <a:extLst>
              <a:ext uri="{FF2B5EF4-FFF2-40B4-BE49-F238E27FC236}">
                <a16:creationId xmlns:a16="http://schemas.microsoft.com/office/drawing/2014/main" id="{2EC16028-E3C4-C85A-0EE2-024FEA389DAC}"/>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413760" y="3968750"/>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Correct Incorrect Images – Browse 14,162 Stock Photos, Vectors, and Video |  Adobe Stock">
            <a:extLst>
              <a:ext uri="{FF2B5EF4-FFF2-40B4-BE49-F238E27FC236}">
                <a16:creationId xmlns:a16="http://schemas.microsoft.com/office/drawing/2014/main" id="{8098D8D8-2FEE-7C88-2F33-1E79C49AF6F7}"/>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413760" y="5340350"/>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orrect Incorrect Images – Browse 14,162 Stock Photos, Vectors, and Video |  Adobe Stock">
            <a:extLst>
              <a:ext uri="{FF2B5EF4-FFF2-40B4-BE49-F238E27FC236}">
                <a16:creationId xmlns:a16="http://schemas.microsoft.com/office/drawing/2014/main" id="{81735F80-3C51-F425-A62B-CEDD72F0628A}"/>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413760" y="3294564"/>
            <a:ext cx="231154" cy="246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96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 y="954364"/>
            <a:ext cx="1855044" cy="461665"/>
          </a:xfrm>
          <a:prstGeom prst="rect">
            <a:avLst/>
          </a:prstGeom>
          <a:noFill/>
        </p:spPr>
        <p:txBody>
          <a:bodyPr wrap="square" rtlCol="0">
            <a:spAutoFit/>
          </a:bodyPr>
          <a:lstStyle/>
          <a:p>
            <a:r>
              <a:rPr lang="zh-CN" altLang="en-US" sz="2400" b="1" dirty="0"/>
              <a:t>结果</a:t>
            </a:r>
          </a:p>
        </p:txBody>
      </p:sp>
      <p:sp>
        <p:nvSpPr>
          <p:cNvPr id="10" name="文字方塊 9">
            <a:extLst>
              <a:ext uri="{FF2B5EF4-FFF2-40B4-BE49-F238E27FC236}">
                <a16:creationId xmlns:a16="http://schemas.microsoft.com/office/drawing/2014/main" id="{7EA89471-4757-0E4D-380A-BA49EC65244F}"/>
              </a:ext>
            </a:extLst>
          </p:cNvPr>
          <p:cNvSpPr txBox="1"/>
          <p:nvPr/>
        </p:nvSpPr>
        <p:spPr>
          <a:xfrm>
            <a:off x="1066800" y="6468827"/>
            <a:ext cx="6163056" cy="369332"/>
          </a:xfrm>
          <a:prstGeom prst="rect">
            <a:avLst/>
          </a:prstGeom>
          <a:noFill/>
        </p:spPr>
        <p:txBody>
          <a:bodyPr wrap="square">
            <a:spAutoFit/>
          </a:bodyPr>
          <a:lstStyle/>
          <a:p>
            <a:pPr marL="457200" indent="-457200">
              <a:buFont typeface="Wingdings" panose="05000000000000000000" pitchFamily="2" charset="2"/>
              <a:buChar char="Ø"/>
            </a:pPr>
            <a:r>
              <a:rPr lang="en-US"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rPr>
              <a:t>Hair, J.F. (2009). Multivariate data analysis. </a:t>
            </a:r>
            <a:endParaRPr lang="zh-CN" altLang="zh-CN" sz="1800" b="1" kern="100" dirty="0">
              <a:solidFill>
                <a:srgbClr val="3BAA33"/>
              </a:solidFill>
              <a:effectLst/>
              <a:latin typeface="Times New Roman" panose="02020603050405020304" pitchFamily="18" charset="0"/>
              <a:ea typeface="PMingLiU" panose="02020500000000000000" pitchFamily="18" charset="-120"/>
              <a:cs typeface="Times New Roman" panose="02020603050405020304" pitchFamily="18" charset="0"/>
            </a:endParaRPr>
          </a:p>
        </p:txBody>
      </p:sp>
      <p:sp>
        <p:nvSpPr>
          <p:cNvPr id="2" name="矩形 1">
            <a:extLst>
              <a:ext uri="{FF2B5EF4-FFF2-40B4-BE49-F238E27FC236}">
                <a16:creationId xmlns:a16="http://schemas.microsoft.com/office/drawing/2014/main" id="{7E5C24D3-C325-B0E5-53F9-718FED1E13FB}"/>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：量表修订</a:t>
            </a:r>
          </a:p>
        </p:txBody>
      </p:sp>
      <p:grpSp>
        <p:nvGrpSpPr>
          <p:cNvPr id="17" name="群組 16">
            <a:extLst>
              <a:ext uri="{FF2B5EF4-FFF2-40B4-BE49-F238E27FC236}">
                <a16:creationId xmlns:a16="http://schemas.microsoft.com/office/drawing/2014/main" id="{16E1CFC3-E18A-0652-EED2-5E444FB6D6B5}"/>
              </a:ext>
            </a:extLst>
          </p:cNvPr>
          <p:cNvGrpSpPr/>
          <p:nvPr/>
        </p:nvGrpSpPr>
        <p:grpSpPr>
          <a:xfrm>
            <a:off x="611057" y="1562656"/>
            <a:ext cx="7983064" cy="4318808"/>
            <a:chOff x="693353" y="1584828"/>
            <a:chExt cx="7983064" cy="4318808"/>
          </a:xfrm>
        </p:grpSpPr>
        <p:pic>
          <p:nvPicPr>
            <p:cNvPr id="15" name="圖片 14">
              <a:extLst>
                <a:ext uri="{FF2B5EF4-FFF2-40B4-BE49-F238E27FC236}">
                  <a16:creationId xmlns:a16="http://schemas.microsoft.com/office/drawing/2014/main" id="{75555546-1563-1BB5-5DAB-CDF74E80A63A}"/>
                </a:ext>
              </a:extLst>
            </p:cNvPr>
            <p:cNvPicPr>
              <a:picLocks noChangeAspect="1"/>
            </p:cNvPicPr>
            <p:nvPr/>
          </p:nvPicPr>
          <p:blipFill>
            <a:blip r:embed="rId5"/>
            <a:stretch>
              <a:fillRect/>
            </a:stretch>
          </p:blipFill>
          <p:spPr>
            <a:xfrm>
              <a:off x="693353" y="2464631"/>
              <a:ext cx="7983064" cy="3439005"/>
            </a:xfrm>
            <a:prstGeom prst="rect">
              <a:avLst/>
            </a:prstGeom>
          </p:spPr>
        </p:pic>
        <p:pic>
          <p:nvPicPr>
            <p:cNvPr id="16" name="圖片 15">
              <a:extLst>
                <a:ext uri="{FF2B5EF4-FFF2-40B4-BE49-F238E27FC236}">
                  <a16:creationId xmlns:a16="http://schemas.microsoft.com/office/drawing/2014/main" id="{904869A9-6DDD-8022-25E8-F70A03733610}"/>
                </a:ext>
              </a:extLst>
            </p:cNvPr>
            <p:cNvPicPr>
              <a:picLocks noChangeAspect="1"/>
            </p:cNvPicPr>
            <p:nvPr/>
          </p:nvPicPr>
          <p:blipFill rotWithShape="1">
            <a:blip r:embed="rId6"/>
            <a:srcRect b="84758"/>
            <a:stretch/>
          </p:blipFill>
          <p:spPr>
            <a:xfrm>
              <a:off x="755274" y="1584828"/>
              <a:ext cx="7859222" cy="792784"/>
            </a:xfrm>
            <a:prstGeom prst="rect">
              <a:avLst/>
            </a:prstGeom>
          </p:spPr>
        </p:pic>
      </p:grpSp>
      <p:pic>
        <p:nvPicPr>
          <p:cNvPr id="18" name="Picture 8" descr="Correct Incorrect Images – Browse 14,162 Stock Photos, Vectors, and Video |  Adobe Stock">
            <a:extLst>
              <a:ext uri="{FF2B5EF4-FFF2-40B4-BE49-F238E27FC236}">
                <a16:creationId xmlns:a16="http://schemas.microsoft.com/office/drawing/2014/main" id="{577EDA74-14E3-AFFC-54C3-6044B436158D}"/>
              </a:ext>
            </a:extLst>
          </p:cNvPr>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8183327" y="6044483"/>
            <a:ext cx="693756" cy="738738"/>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18">
            <a:extLst>
              <a:ext uri="{FF2B5EF4-FFF2-40B4-BE49-F238E27FC236}">
                <a16:creationId xmlns:a16="http://schemas.microsoft.com/office/drawing/2014/main" id="{37A58114-B5FB-916F-C7B6-0CBF2926E284}"/>
              </a:ext>
            </a:extLst>
          </p:cNvPr>
          <p:cNvSpPr txBox="1"/>
          <p:nvPr/>
        </p:nvSpPr>
        <p:spPr>
          <a:xfrm>
            <a:off x="1608930" y="5875206"/>
            <a:ext cx="5620925" cy="369332"/>
          </a:xfrm>
          <a:prstGeom prst="rect">
            <a:avLst/>
          </a:prstGeom>
          <a:noFill/>
        </p:spPr>
        <p:txBody>
          <a:bodyPr wrap="square" rtlCol="0">
            <a:spAutoFit/>
          </a:bodyPr>
          <a:lstStyle/>
          <a:p>
            <a:r>
              <a:rPr lang="en-US" altLang="zh-CN" b="1" dirty="0">
                <a:solidFill>
                  <a:srgbClr val="00B0F0"/>
                </a:solidFill>
              </a:rPr>
              <a:t>POS6 </a:t>
            </a:r>
            <a:r>
              <a:rPr lang="zh-CN" altLang="en-US" b="1" dirty="0">
                <a:solidFill>
                  <a:srgbClr val="00B0F0"/>
                </a:solidFill>
              </a:rPr>
              <a:t>自编题相较于</a:t>
            </a:r>
            <a:r>
              <a:rPr lang="en-US" altLang="zh-CN" b="1" dirty="0">
                <a:solidFill>
                  <a:srgbClr val="00B0F0"/>
                </a:solidFill>
              </a:rPr>
              <a:t>POS4</a:t>
            </a:r>
            <a:r>
              <a:rPr lang="zh-CN" altLang="en-US" b="1" dirty="0">
                <a:solidFill>
                  <a:srgbClr val="00B0F0"/>
                </a:solidFill>
              </a:rPr>
              <a:t>没有显著优势，故舍弃</a:t>
            </a:r>
          </a:p>
        </p:txBody>
      </p:sp>
      <p:pic>
        <p:nvPicPr>
          <p:cNvPr id="20" name="Picture 8" descr="Correct Incorrect Images – Browse 14,162 Stock Photos, Vectors, and Video |  Adobe Stock">
            <a:extLst>
              <a:ext uri="{FF2B5EF4-FFF2-40B4-BE49-F238E27FC236}">
                <a16:creationId xmlns:a16="http://schemas.microsoft.com/office/drawing/2014/main" id="{774C42E2-7C2D-88B8-1D79-1E9C1CCACFEF}"/>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377777" y="2791734"/>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Correct Incorrect Images – Browse 14,162 Stock Photos, Vectors, and Video |  Adobe Stock">
            <a:extLst>
              <a:ext uri="{FF2B5EF4-FFF2-40B4-BE49-F238E27FC236}">
                <a16:creationId xmlns:a16="http://schemas.microsoft.com/office/drawing/2014/main" id="{DD810C58-C062-B3DE-4706-0D2A84116521}"/>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377777" y="3489730"/>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orrect Incorrect Images – Browse 14,162 Stock Photos, Vectors, and Video |  Adobe Stock">
            <a:extLst>
              <a:ext uri="{FF2B5EF4-FFF2-40B4-BE49-F238E27FC236}">
                <a16:creationId xmlns:a16="http://schemas.microsoft.com/office/drawing/2014/main" id="{22A34397-0A51-620A-FEB4-1899FE3CE712}"/>
              </a:ext>
            </a:extLst>
          </p:cNvPr>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377777" y="5542046"/>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Correct Incorrect Images – Browse 14,162 Stock Photos, Vectors, and Video |  Adobe Stock">
            <a:extLst>
              <a:ext uri="{FF2B5EF4-FFF2-40B4-BE49-F238E27FC236}">
                <a16:creationId xmlns:a16="http://schemas.microsoft.com/office/drawing/2014/main" id="{CA5AA591-863E-F42F-3337-2C459CE2A76A}"/>
              </a:ext>
            </a:extLst>
          </p:cNvPr>
          <p:cNvPicPr>
            <a:picLocks noChangeAspect="1" noChangeArrowheads="1"/>
          </p:cNvPicPr>
          <p:nvPr/>
        </p:nvPicPr>
        <p:blipFill rotWithShape="1">
          <a:blip r:embed="rId8"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7926" t="13997" r="50000" b="18800"/>
          <a:stretch/>
        </p:blipFill>
        <p:spPr bwMode="auto">
          <a:xfrm>
            <a:off x="1377777" y="5208886"/>
            <a:ext cx="231154" cy="24614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Correct Incorrect Images – Browse 14,162 Stock Photos, Vectors, and Video |  Adobe Stock">
            <a:extLst>
              <a:ext uri="{FF2B5EF4-FFF2-40B4-BE49-F238E27FC236}">
                <a16:creationId xmlns:a16="http://schemas.microsoft.com/office/drawing/2014/main" id="{CD3C6E51-74D8-F908-B52B-2B914C948875}"/>
              </a:ext>
            </a:extLst>
          </p:cNvPr>
          <p:cNvPicPr>
            <a:picLocks noChangeAspect="1" noChangeArrowheads="1"/>
          </p:cNvPicPr>
          <p:nvPr/>
        </p:nvPicPr>
        <p:blipFill rotWithShape="1">
          <a:blip r:embed="rId8" cstate="print">
            <a:clrChange>
              <a:clrFrom>
                <a:srgbClr val="FFFFFF"/>
              </a:clrFrom>
              <a:clrTo>
                <a:srgbClr val="FFFFFF">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rcRect l="7926" t="13997" r="50000" b="18800"/>
          <a:stretch/>
        </p:blipFill>
        <p:spPr bwMode="auto">
          <a:xfrm>
            <a:off x="1377777" y="5941894"/>
            <a:ext cx="231154" cy="246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088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目前进度</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预实验</a:t>
            </a: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筛选实验材料</a:t>
            </a:r>
            <a:endPar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41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3</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：筛选实验材料</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被试</a:t>
            </a:r>
          </a:p>
        </p:txBody>
      </p:sp>
      <p:sp>
        <p:nvSpPr>
          <p:cNvPr id="4" name="文字方塊 3">
            <a:extLst>
              <a:ext uri="{FF2B5EF4-FFF2-40B4-BE49-F238E27FC236}">
                <a16:creationId xmlns:a16="http://schemas.microsoft.com/office/drawing/2014/main" id="{8827D713-59C1-DEC9-180B-86C5350ABC16}"/>
              </a:ext>
            </a:extLst>
          </p:cNvPr>
          <p:cNvSpPr txBox="1"/>
          <p:nvPr/>
        </p:nvSpPr>
        <p:spPr>
          <a:xfrm>
            <a:off x="192088" y="1825121"/>
            <a:ext cx="7816241" cy="369332"/>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58</a:t>
            </a:r>
            <a:r>
              <a:rPr lang="zh-CN" altLang="en-US" dirty="0"/>
              <a:t>名被试（</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Age = 31.07, SD = 8.27, Female = 40</a:t>
            </a:r>
            <a:r>
              <a:rPr lang="zh-CN" altLang="en-US" sz="1800" dirty="0">
                <a:effectLst/>
                <a:ea typeface="Times New Roman" panose="02020603050405020304" pitchFamily="18" charset="0"/>
              </a:rPr>
              <a:t>）</a:t>
            </a:r>
            <a:endParaRPr lang="zh-CN" altLang="en-US" dirty="0"/>
          </a:p>
        </p:txBody>
      </p:sp>
      <p:sp>
        <p:nvSpPr>
          <p:cNvPr id="10" name="文字方塊 9">
            <a:extLst>
              <a:ext uri="{FF2B5EF4-FFF2-40B4-BE49-F238E27FC236}">
                <a16:creationId xmlns:a16="http://schemas.microsoft.com/office/drawing/2014/main" id="{11E1530C-FCFE-59EC-480C-23D6445F5D0B}"/>
              </a:ext>
            </a:extLst>
          </p:cNvPr>
          <p:cNvSpPr txBox="1"/>
          <p:nvPr/>
        </p:nvSpPr>
        <p:spPr>
          <a:xfrm>
            <a:off x="192087" y="3815284"/>
            <a:ext cx="8484329" cy="1200329"/>
          </a:xfrm>
          <a:prstGeom prst="rect">
            <a:avLst/>
          </a:prstGeom>
          <a:noFill/>
        </p:spPr>
        <p:txBody>
          <a:bodyPr wrap="square">
            <a:spAutoFit/>
          </a:bodyPr>
          <a:lstStyle/>
          <a:p>
            <a:pPr marL="285750" indent="-285750">
              <a:buFont typeface="Wingdings" panose="05000000000000000000" pitchFamily="2" charset="2"/>
              <a:buChar char="p"/>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我们收集了</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8</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张积极正面的朋友圈截图和</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8</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张消极负面的朋友圈截图。</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让被试评价他（她）看到这个朋友圈截图后</a:t>
            </a:r>
            <a:endParaRPr lang="en-US"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p"/>
            </a:pP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评价图中的人的“过的不如我好”还是“过的比我更好”（</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6</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点评分，</a:t>
            </a:r>
            <a:r>
              <a:rPr lang="zh-CN" altLang="zh-CN" sz="1800" dirty="0">
                <a:effectLst/>
                <a:ea typeface="Calibri" panose="020F0502020204030204" pitchFamily="34" charset="0"/>
                <a:cs typeface="Times New Roman" panose="02020603050405020304" pitchFamily="18" charset="0"/>
              </a:rPr>
              <a:t> </a:t>
            </a:r>
            <a:r>
              <a:rPr lang="en-US" altLang="zh-CN" sz="1800" dirty="0">
                <a:effectLst/>
                <a:ea typeface="Calibri" panose="020F0502020204030204" pitchFamily="34" charset="0"/>
                <a:cs typeface="Times New Roman" panose="02020603050405020304" pitchFamily="18" charset="0"/>
              </a:rPr>
              <a:t>1 =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过的不如我好，</a:t>
            </a:r>
            <a:r>
              <a:rPr lang="zh-CN" altLang="zh-CN" sz="1800" dirty="0">
                <a:effectLst/>
                <a:ea typeface="Calibri" panose="020F0502020204030204" pitchFamily="34" charset="0"/>
                <a:cs typeface="Times New Roman" panose="02020603050405020304" pitchFamily="18" charset="0"/>
              </a:rPr>
              <a:t> </a:t>
            </a:r>
            <a:r>
              <a:rPr lang="en-US" altLang="zh-CN" sz="1800" dirty="0">
                <a:effectLst/>
                <a:ea typeface="Calibri" panose="020F0502020204030204" pitchFamily="34" charset="0"/>
                <a:cs typeface="Times New Roman" panose="02020603050405020304" pitchFamily="18" charset="0"/>
              </a:rPr>
              <a:t>6 = </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过的比我更好）</a:t>
            </a:r>
            <a:endParaRPr lang="zh-CN" altLang="zh-CN" sz="1800" kern="100" dirty="0">
              <a:effectLst/>
              <a:latin typeface="Calibri" panose="020F0502020204030204" pitchFamily="34" charset="0"/>
              <a:ea typeface="PMingLiU" panose="02020500000000000000" pitchFamily="18" charset="-120"/>
              <a:cs typeface="Times New Roman" panose="02020603050405020304" pitchFamily="18" charset="0"/>
            </a:endParaRPr>
          </a:p>
        </p:txBody>
      </p:sp>
      <p:sp>
        <p:nvSpPr>
          <p:cNvPr id="15" name="文字方塊 14">
            <a:extLst>
              <a:ext uri="{FF2B5EF4-FFF2-40B4-BE49-F238E27FC236}">
                <a16:creationId xmlns:a16="http://schemas.microsoft.com/office/drawing/2014/main" id="{2C0E6327-1F00-A61B-EBEC-B0F5EBF4B9AA}"/>
              </a:ext>
            </a:extLst>
          </p:cNvPr>
          <p:cNvSpPr txBox="1"/>
          <p:nvPr/>
        </p:nvSpPr>
        <p:spPr>
          <a:xfrm>
            <a:off x="192088" y="2827857"/>
            <a:ext cx="1855044" cy="461665"/>
          </a:xfrm>
          <a:prstGeom prst="rect">
            <a:avLst/>
          </a:prstGeom>
          <a:noFill/>
        </p:spPr>
        <p:txBody>
          <a:bodyPr wrap="square" rtlCol="0">
            <a:spAutoFit/>
          </a:bodyPr>
          <a:lstStyle/>
          <a:p>
            <a:r>
              <a:rPr lang="zh-CN" altLang="en-US" sz="2400" b="1" dirty="0"/>
              <a:t>过程</a:t>
            </a:r>
          </a:p>
        </p:txBody>
      </p:sp>
    </p:spTree>
    <p:extLst>
      <p:ext uri="{BB962C8B-B14F-4D97-AF65-F5344CB8AC3E}">
        <p14:creationId xmlns:p14="http://schemas.microsoft.com/office/powerpoint/2010/main" val="2274458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2" name="矩形 1">
            <a:extLst>
              <a:ext uri="{FF2B5EF4-FFF2-40B4-BE49-F238E27FC236}">
                <a16:creationId xmlns:a16="http://schemas.microsoft.com/office/drawing/2014/main" id="{E9B250CE-FF93-AE7C-712F-C4323F5B88A5}"/>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3</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：筛选实验材料</a:t>
            </a:r>
          </a:p>
        </p:txBody>
      </p:sp>
      <p:pic>
        <p:nvPicPr>
          <p:cNvPr id="4" name="圖片 3">
            <a:extLst>
              <a:ext uri="{FF2B5EF4-FFF2-40B4-BE49-F238E27FC236}">
                <a16:creationId xmlns:a16="http://schemas.microsoft.com/office/drawing/2014/main" id="{3F84873C-6155-5F87-8BB8-A556FD46DB66}"/>
              </a:ext>
            </a:extLst>
          </p:cNvPr>
          <p:cNvPicPr>
            <a:picLocks noChangeAspect="1"/>
          </p:cNvPicPr>
          <p:nvPr/>
        </p:nvPicPr>
        <p:blipFill>
          <a:blip r:embed="rId5"/>
          <a:stretch>
            <a:fillRect/>
          </a:stretch>
        </p:blipFill>
        <p:spPr>
          <a:xfrm>
            <a:off x="1530570" y="1216467"/>
            <a:ext cx="5790386" cy="5352741"/>
          </a:xfrm>
          <a:prstGeom prst="rect">
            <a:avLst/>
          </a:prstGeom>
        </p:spPr>
      </p:pic>
      <p:sp>
        <p:nvSpPr>
          <p:cNvPr id="5" name="矩形 4">
            <a:extLst>
              <a:ext uri="{FF2B5EF4-FFF2-40B4-BE49-F238E27FC236}">
                <a16:creationId xmlns:a16="http://schemas.microsoft.com/office/drawing/2014/main" id="{EE143440-51AF-5F08-BB6F-F866B03B12DE}"/>
              </a:ext>
            </a:extLst>
          </p:cNvPr>
          <p:cNvSpPr/>
          <p:nvPr/>
        </p:nvSpPr>
        <p:spPr>
          <a:xfrm>
            <a:off x="1717948" y="1739900"/>
            <a:ext cx="5528672" cy="890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D86262A-701A-5F09-61B9-04F9E6620176}"/>
              </a:ext>
            </a:extLst>
          </p:cNvPr>
          <p:cNvSpPr/>
          <p:nvPr/>
        </p:nvSpPr>
        <p:spPr>
          <a:xfrm>
            <a:off x="1717948" y="2685550"/>
            <a:ext cx="5528672" cy="1867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C536665-E6C3-2934-FF78-C86893833CD8}"/>
              </a:ext>
            </a:extLst>
          </p:cNvPr>
          <p:cNvSpPr/>
          <p:nvPr/>
        </p:nvSpPr>
        <p:spPr>
          <a:xfrm>
            <a:off x="1717948" y="4631191"/>
            <a:ext cx="5528672" cy="18674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665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a:extLst>
              <a:ext uri="{FF2B5EF4-FFF2-40B4-BE49-F238E27FC236}">
                <a16:creationId xmlns:a16="http://schemas.microsoft.com/office/drawing/2014/main" id="{ED16214F-2F41-264A-182C-74DECF22B24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结果</a:t>
            </a:r>
          </a:p>
        </p:txBody>
      </p:sp>
      <p:sp>
        <p:nvSpPr>
          <p:cNvPr id="2" name="矩形 1">
            <a:extLst>
              <a:ext uri="{FF2B5EF4-FFF2-40B4-BE49-F238E27FC236}">
                <a16:creationId xmlns:a16="http://schemas.microsoft.com/office/drawing/2014/main" id="{E9B250CE-FF93-AE7C-712F-C4323F5B88A5}"/>
              </a:ext>
            </a:extLst>
          </p:cNvPr>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预实验</a:t>
            </a:r>
            <a:r>
              <a:rPr lang="en-US" altLang="zh-CN"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3</a:t>
            </a:r>
            <a:r>
              <a:rPr lang="zh-CN" altLang="en-US" sz="2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：筛选实验材料</a:t>
            </a:r>
          </a:p>
        </p:txBody>
      </p:sp>
      <p:pic>
        <p:nvPicPr>
          <p:cNvPr id="12" name="圖片 11" descr="一張含有 文字, 圖表, 方案, 螢幕擷取畫面 的圖片&#10;&#10;自動產生的描述">
            <a:extLst>
              <a:ext uri="{FF2B5EF4-FFF2-40B4-BE49-F238E27FC236}">
                <a16:creationId xmlns:a16="http://schemas.microsoft.com/office/drawing/2014/main" id="{8DD39D02-2ED9-8CB3-0D43-13BC7C92670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9108" y="1306965"/>
            <a:ext cx="6845808" cy="5134356"/>
          </a:xfrm>
          <a:prstGeom prst="rect">
            <a:avLst/>
          </a:prstGeom>
        </p:spPr>
      </p:pic>
      <p:pic>
        <p:nvPicPr>
          <p:cNvPr id="15" name="Picture 8" descr="Correct Incorrect Images – Browse 14,162 Stock Photos, Vectors, and Video |  Adobe Stock">
            <a:extLst>
              <a:ext uri="{FF2B5EF4-FFF2-40B4-BE49-F238E27FC236}">
                <a16:creationId xmlns:a16="http://schemas.microsoft.com/office/drawing/2014/main" id="{0D5A93C0-934D-A249-F5E2-B169CD4A99FA}"/>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3461315" y="2459735"/>
            <a:ext cx="359135" cy="3824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Correct Incorrect Images – Browse 14,162 Stock Photos, Vectors, and Video |  Adobe Stock">
            <a:extLst>
              <a:ext uri="{FF2B5EF4-FFF2-40B4-BE49-F238E27FC236}">
                <a16:creationId xmlns:a16="http://schemas.microsoft.com/office/drawing/2014/main" id="{98F316A3-3137-A7EB-CEAD-A0D73EFEEE8E}"/>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1867564" y="3480476"/>
            <a:ext cx="359135" cy="3824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Correct Incorrect Images – Browse 14,162 Stock Photos, Vectors, and Video |  Adobe Stock">
            <a:extLst>
              <a:ext uri="{FF2B5EF4-FFF2-40B4-BE49-F238E27FC236}">
                <a16:creationId xmlns:a16="http://schemas.microsoft.com/office/drawing/2014/main" id="{1860C9D3-9E3D-6285-9092-173FAF2610DF}"/>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5247796" y="3491721"/>
            <a:ext cx="359135" cy="38242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Correct Incorrect Images – Browse 14,162 Stock Photos, Vectors, and Video |  Adobe Stock">
            <a:extLst>
              <a:ext uri="{FF2B5EF4-FFF2-40B4-BE49-F238E27FC236}">
                <a16:creationId xmlns:a16="http://schemas.microsoft.com/office/drawing/2014/main" id="{C7BFCCC3-39F5-BD33-BC4F-10624A92700F}"/>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2382676" y="5454633"/>
            <a:ext cx="359135" cy="3824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orrect Incorrect Images – Browse 14,162 Stock Photos, Vectors, and Video |  Adobe Stock">
            <a:extLst>
              <a:ext uri="{FF2B5EF4-FFF2-40B4-BE49-F238E27FC236}">
                <a16:creationId xmlns:a16="http://schemas.microsoft.com/office/drawing/2014/main" id="{17949E17-3A97-0124-076F-BFD2C13F3316}"/>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4162761" y="4472335"/>
            <a:ext cx="359135" cy="38242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orrect Incorrect Images – Browse 14,162 Stock Photos, Vectors, and Video |  Adobe Stock">
            <a:extLst>
              <a:ext uri="{FF2B5EF4-FFF2-40B4-BE49-F238E27FC236}">
                <a16:creationId xmlns:a16="http://schemas.microsoft.com/office/drawing/2014/main" id="{378957EE-DC2C-C4A7-0711-DD8BA301B148}"/>
              </a:ext>
            </a:extLst>
          </p:cNvPr>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926" t="13997" r="50000" b="18800"/>
          <a:stretch/>
        </p:blipFill>
        <p:spPr bwMode="auto">
          <a:xfrm>
            <a:off x="4162760" y="5454632"/>
            <a:ext cx="359135" cy="382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1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未来计划</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386890" y="2967908"/>
            <a:ext cx="4709110" cy="923330"/>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5400" b="1" kern="100" dirty="0">
                <a:effectLst/>
                <a:latin typeface="Times New Roman" panose="02020603050405020304" pitchFamily="18" charset="0"/>
                <a:ea typeface="宋体" panose="02010600030101010101" pitchFamily="2" charset="-122"/>
                <a:cs typeface="Times New Roman" panose="02020603050405020304" pitchFamily="18" charset="0"/>
              </a:rPr>
              <a:t>未来计划</a:t>
            </a: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9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TW"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H</a:t>
            </a:r>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ello ~</a:t>
            </a:r>
            <a:endParaRPr lang="zh-TW"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F5672C53-207D-79BA-64D3-A805449B2727}"/>
              </a:ext>
            </a:extLst>
          </p:cNvPr>
          <p:cNvSpPr txBox="1"/>
          <p:nvPr/>
        </p:nvSpPr>
        <p:spPr>
          <a:xfrm>
            <a:off x="1023046" y="1816147"/>
            <a:ext cx="6921500" cy="3785652"/>
          </a:xfrm>
          <a:prstGeom prst="rect">
            <a:avLst/>
          </a:prstGeom>
          <a:noFill/>
        </p:spPr>
        <p:txBody>
          <a:bodyPr wrap="square">
            <a:spAutoFit/>
          </a:bodyPr>
          <a:lstStyle/>
          <a:p>
            <a:pPr marL="285750" indent="-285750">
              <a:buFont typeface="Wingdings" panose="05000000000000000000" pitchFamily="2" charset="2"/>
              <a:buChar char="n"/>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自</a:t>
            </a:r>
            <a:r>
              <a:rPr lang="en-US" altLang="zh-CN" sz="2400" dirty="0">
                <a:effectLst/>
                <a:latin typeface="Times New Roman" panose="02020603050405020304" pitchFamily="18" charset="0"/>
                <a:ea typeface="宋体" panose="02010600030101010101" pitchFamily="2" charset="-122"/>
              </a:rPr>
              <a:t>2011</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年微信问世，截止至</a:t>
            </a:r>
            <a:r>
              <a:rPr lang="en-US" altLang="zh-CN" sz="2400" dirty="0">
                <a:effectLst/>
                <a:latin typeface="Times New Roman" panose="02020603050405020304" pitchFamily="18" charset="0"/>
                <a:ea typeface="宋体" panose="02010600030101010101" pitchFamily="2" charset="-122"/>
              </a:rPr>
              <a:t>2022</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年，微信的月度活跃用户已经超过了</a:t>
            </a:r>
            <a:r>
              <a:rPr lang="en-US" altLang="zh-CN" sz="2400" dirty="0">
                <a:effectLst/>
                <a:latin typeface="Times New Roman" panose="02020603050405020304" pitchFamily="18" charset="0"/>
                <a:ea typeface="宋体" panose="02010600030101010101" pitchFamily="2" charset="-122"/>
              </a:rPr>
              <a:t>10</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亿。</a:t>
            </a: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n"/>
            </a:pPr>
            <a:endPar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n"/>
            </a:pP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微信集合了</a:t>
            </a:r>
            <a:r>
              <a:rPr lang="en-US" altLang="zh-CN" sz="2400" dirty="0">
                <a:effectLst/>
                <a:latin typeface="Times New Roman" panose="02020603050405020304" pitchFamily="18" charset="0"/>
                <a:ea typeface="宋体" panose="02010600030101010101" pitchFamily="2" charset="-122"/>
              </a:rPr>
              <a:t>QQ</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好友、手机通讯录和附近的人三种渠道为一体，使得虚拟的社交网络与现实中的社交圈融为一体</a:t>
            </a:r>
            <a:r>
              <a:rPr lang="zh-CN" altLang="zh-CN" sz="2400" dirty="0">
                <a:effectLst/>
                <a:ea typeface="Times New Roman" panose="02020603050405020304" pitchFamily="18" charset="0"/>
              </a:rPr>
              <a:t> </a:t>
            </a:r>
            <a:r>
              <a:rPr lang="en-US" altLang="zh-CN" sz="2400" dirty="0">
                <a:solidFill>
                  <a:srgbClr val="3BAA33"/>
                </a:solidFill>
                <a:effectLst/>
                <a:latin typeface="Times New Roman" panose="02020603050405020304" pitchFamily="18" charset="0"/>
                <a:ea typeface="宋体" panose="02010600030101010101" pitchFamily="2" charset="-122"/>
              </a:rPr>
              <a:t>(</a:t>
            </a:r>
            <a:r>
              <a:rPr lang="en-US" altLang="zh-CN" sz="2400" dirty="0" err="1">
                <a:solidFill>
                  <a:srgbClr val="3BAA33"/>
                </a:solidFill>
                <a:effectLst/>
                <a:latin typeface="Times New Roman" panose="02020603050405020304" pitchFamily="18" charset="0"/>
                <a:ea typeface="宋体" panose="02010600030101010101" pitchFamily="2" charset="-122"/>
              </a:rPr>
              <a:t>Nie</a:t>
            </a:r>
            <a:r>
              <a:rPr lang="en-US" altLang="zh-CN" sz="2400" dirty="0">
                <a:solidFill>
                  <a:srgbClr val="3BAA33"/>
                </a:solidFill>
                <a:effectLst/>
                <a:latin typeface="Times New Roman" panose="02020603050405020304" pitchFamily="18" charset="0"/>
                <a:ea typeface="宋体" panose="02010600030101010101" pitchFamily="2" charset="-122"/>
              </a:rPr>
              <a:t> et al., 2013).</a:t>
            </a:r>
          </a:p>
          <a:p>
            <a:pPr marL="285750" indent="-285750">
              <a:buFont typeface="Wingdings" panose="05000000000000000000" pitchFamily="2" charset="2"/>
              <a:buChar char="n"/>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n"/>
            </a:pP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总的来说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effectLst/>
                <a:latin typeface="Times New Roman" panose="02020603050405020304" pitchFamily="18" charset="0"/>
                <a:ea typeface="宋体" panose="02010600030101010101" pitchFamily="2" charset="-122"/>
                <a:cs typeface="Times New Roman" panose="02020603050405020304" pitchFamily="18" charset="0"/>
              </a:rPr>
              <a:t>社交媒体的出现，让社会比较变得更加容易</a:t>
            </a:r>
            <a:r>
              <a:rPr lang="zh-CN" altLang="zh-CN" sz="2400" dirty="0">
                <a:solidFill>
                  <a:srgbClr val="3BAA33"/>
                </a:solidFill>
                <a:effectLst/>
                <a:ea typeface="Times New Roman" panose="02020603050405020304" pitchFamily="18" charset="0"/>
              </a:rPr>
              <a:t> </a:t>
            </a:r>
            <a:r>
              <a:rPr lang="en-US" altLang="zh-CN" sz="2400" dirty="0">
                <a:solidFill>
                  <a:srgbClr val="3BAA33"/>
                </a:solidFill>
                <a:effectLst/>
                <a:latin typeface="Times New Roman" panose="02020603050405020304" pitchFamily="18" charset="0"/>
                <a:ea typeface="宋体" panose="02010600030101010101" pitchFamily="2" charset="-122"/>
              </a:rPr>
              <a:t>(</a:t>
            </a:r>
            <a:r>
              <a:rPr lang="en-US" altLang="zh-CN" sz="2400" dirty="0" err="1">
                <a:solidFill>
                  <a:srgbClr val="3BAA33"/>
                </a:solidFill>
                <a:effectLst/>
                <a:latin typeface="Times New Roman" panose="02020603050405020304" pitchFamily="18" charset="0"/>
                <a:ea typeface="宋体" panose="02010600030101010101" pitchFamily="2" charset="-122"/>
              </a:rPr>
              <a:t>Haferkamp</a:t>
            </a:r>
            <a:r>
              <a:rPr lang="en-US" altLang="zh-CN" sz="2400" dirty="0">
                <a:solidFill>
                  <a:srgbClr val="3BAA33"/>
                </a:solidFill>
                <a:effectLst/>
                <a:latin typeface="Times New Roman" panose="02020603050405020304" pitchFamily="18" charset="0"/>
                <a:ea typeface="宋体" panose="02010600030101010101" pitchFamily="2" charset="-122"/>
              </a:rPr>
              <a:t> &amp; </a:t>
            </a:r>
            <a:r>
              <a:rPr lang="en-US" altLang="zh-CN" sz="2400" dirty="0" err="1">
                <a:solidFill>
                  <a:srgbClr val="3BAA33"/>
                </a:solidFill>
                <a:effectLst/>
                <a:latin typeface="Times New Roman" panose="02020603050405020304" pitchFamily="18" charset="0"/>
                <a:ea typeface="宋体" panose="02010600030101010101" pitchFamily="2" charset="-122"/>
              </a:rPr>
              <a:t>Krämer</a:t>
            </a:r>
            <a:r>
              <a:rPr lang="en-US" altLang="zh-CN" sz="2400" dirty="0">
                <a:solidFill>
                  <a:srgbClr val="3BAA33"/>
                </a:solidFill>
                <a:effectLst/>
                <a:latin typeface="Times New Roman" panose="02020603050405020304" pitchFamily="18" charset="0"/>
                <a:ea typeface="宋体" panose="02010600030101010101" pitchFamily="2" charset="-122"/>
              </a:rPr>
              <a:t>, 2011; Vogel et al., 2015).</a:t>
            </a:r>
            <a:endParaRPr lang="zh-CN" altLang="en-US" sz="2400" dirty="0">
              <a:solidFill>
                <a:srgbClr val="3BAA33"/>
              </a:solidFill>
            </a:endParaRPr>
          </a:p>
        </p:txBody>
      </p:sp>
    </p:spTree>
    <p:extLst>
      <p:ext uri="{BB962C8B-B14F-4D97-AF65-F5344CB8AC3E}">
        <p14:creationId xmlns:p14="http://schemas.microsoft.com/office/powerpoint/2010/main" val="64598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未来计划</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向上</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向下</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a:t>
            </a:r>
            <a:endPar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8004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spcBef>
                <a:spcPts val="1200"/>
              </a:spcBef>
              <a:spcAft>
                <a:spcPts val="300"/>
              </a:spcAft>
            </a:pP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：向上</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向下</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群組 50">
            <a:extLst>
              <a:ext uri="{FF2B5EF4-FFF2-40B4-BE49-F238E27FC236}">
                <a16:creationId xmlns:a16="http://schemas.microsoft.com/office/drawing/2014/main" id="{FA8FE1ED-EE6D-5142-0503-ECBEF760FC3B}"/>
              </a:ext>
            </a:extLst>
          </p:cNvPr>
          <p:cNvGrpSpPr/>
          <p:nvPr/>
        </p:nvGrpSpPr>
        <p:grpSpPr>
          <a:xfrm>
            <a:off x="276306" y="1176295"/>
            <a:ext cx="8574528" cy="4794335"/>
            <a:chOff x="276306" y="1176295"/>
            <a:chExt cx="8574528" cy="4794335"/>
          </a:xfrm>
        </p:grpSpPr>
        <p:grpSp>
          <p:nvGrpSpPr>
            <p:cNvPr id="37" name="群組 36">
              <a:extLst>
                <a:ext uri="{FF2B5EF4-FFF2-40B4-BE49-F238E27FC236}">
                  <a16:creationId xmlns:a16="http://schemas.microsoft.com/office/drawing/2014/main" id="{7C52253D-F01B-2C8F-35AF-69D0F476742C}"/>
                </a:ext>
              </a:extLst>
            </p:cNvPr>
            <p:cNvGrpSpPr/>
            <p:nvPr/>
          </p:nvGrpSpPr>
          <p:grpSpPr>
            <a:xfrm>
              <a:off x="276310" y="2612024"/>
              <a:ext cx="8574523" cy="1873122"/>
              <a:chOff x="276310" y="1556451"/>
              <a:chExt cx="8574523" cy="1873122"/>
            </a:xfrm>
          </p:grpSpPr>
          <p:sp>
            <p:nvSpPr>
              <p:cNvPr id="3" name="文本框 14">
                <a:extLst>
                  <a:ext uri="{FF2B5EF4-FFF2-40B4-BE49-F238E27FC236}">
                    <a16:creationId xmlns:a16="http://schemas.microsoft.com/office/drawing/2014/main" id="{57DE6CB3-503D-7DA6-5CA7-92F289720B98}"/>
                  </a:ext>
                </a:extLst>
              </p:cNvPr>
              <p:cNvSpPr txBox="1"/>
              <p:nvPr/>
            </p:nvSpPr>
            <p:spPr>
              <a:xfrm>
                <a:off x="278592" y="2683519"/>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向下比较</a:t>
                </a:r>
                <a:endParaRPr lang="zh-TW" altLang="en-US" sz="3200" b="1" dirty="0">
                  <a:solidFill>
                    <a:srgbClr val="00B0F0"/>
                  </a:solidFill>
                  <a:latin typeface="+mn-ea"/>
                </a:endParaRPr>
              </a:p>
            </p:txBody>
          </p:sp>
          <p:sp>
            <p:nvSpPr>
              <p:cNvPr id="5" name="文本框 15">
                <a:extLst>
                  <a:ext uri="{FF2B5EF4-FFF2-40B4-BE49-F238E27FC236}">
                    <a16:creationId xmlns:a16="http://schemas.microsoft.com/office/drawing/2014/main" id="{A0CC6F04-B9CE-FEA4-BA73-E628085D150F}"/>
                  </a:ext>
                </a:extLst>
              </p:cNvPr>
              <p:cNvSpPr txBox="1"/>
              <p:nvPr/>
            </p:nvSpPr>
            <p:spPr>
              <a:xfrm>
                <a:off x="3372680" y="2682945"/>
                <a:ext cx="228734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cxnSp>
            <p:nvCxnSpPr>
              <p:cNvPr id="9" name="直接箭头连接符 16">
                <a:extLst>
                  <a:ext uri="{FF2B5EF4-FFF2-40B4-BE49-F238E27FC236}">
                    <a16:creationId xmlns:a16="http://schemas.microsoft.com/office/drawing/2014/main" id="{8A9774BC-7B4B-3306-CE1D-2596166A3769}"/>
                  </a:ext>
                </a:extLst>
              </p:cNvPr>
              <p:cNvCxnSpPr>
                <a:cxnSpLocks/>
                <a:stCxn id="3" idx="3"/>
                <a:endCxn id="5" idx="1"/>
              </p:cNvCxnSpPr>
              <p:nvPr/>
            </p:nvCxnSpPr>
            <p:spPr>
              <a:xfrm flipV="1">
                <a:off x="2116750" y="2975333"/>
                <a:ext cx="1255930" cy="57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0" name="文本框 17">
                <a:extLst>
                  <a:ext uri="{FF2B5EF4-FFF2-40B4-BE49-F238E27FC236}">
                    <a16:creationId xmlns:a16="http://schemas.microsoft.com/office/drawing/2014/main" id="{28A4EBC1-F348-1053-14C0-3E8F5ECE7ED9}"/>
                  </a:ext>
                </a:extLst>
              </p:cNvPr>
              <p:cNvSpPr txBox="1"/>
              <p:nvPr/>
            </p:nvSpPr>
            <p:spPr>
              <a:xfrm>
                <a:off x="6617820" y="2160268"/>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12" name="直接箭头连接符 18">
                <a:extLst>
                  <a:ext uri="{FF2B5EF4-FFF2-40B4-BE49-F238E27FC236}">
                    <a16:creationId xmlns:a16="http://schemas.microsoft.com/office/drawing/2014/main" id="{4BC95461-544F-A1D0-505D-5FE4D2121DDB}"/>
                  </a:ext>
                </a:extLst>
              </p:cNvPr>
              <p:cNvCxnSpPr>
                <a:stCxn id="5" idx="3"/>
                <a:endCxn id="10" idx="1"/>
              </p:cNvCxnSpPr>
              <p:nvPr/>
            </p:nvCxnSpPr>
            <p:spPr>
              <a:xfrm flipV="1">
                <a:off x="5660023" y="2452656"/>
                <a:ext cx="957797" cy="52267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文本框 19">
                <a:extLst>
                  <a:ext uri="{FF2B5EF4-FFF2-40B4-BE49-F238E27FC236}">
                    <a16:creationId xmlns:a16="http://schemas.microsoft.com/office/drawing/2014/main" id="{82EC9580-1FBD-02B0-90FB-50EBC198660A}"/>
                  </a:ext>
                </a:extLst>
              </p:cNvPr>
              <p:cNvSpPr txBox="1"/>
              <p:nvPr/>
            </p:nvSpPr>
            <p:spPr>
              <a:xfrm>
                <a:off x="2541796" y="2844798"/>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16" name="文本框 20">
                <a:extLst>
                  <a:ext uri="{FF2B5EF4-FFF2-40B4-BE49-F238E27FC236}">
                    <a16:creationId xmlns:a16="http://schemas.microsoft.com/office/drawing/2014/main" id="{3A390896-1129-7601-11CF-F14C7C7B5B6A}"/>
                  </a:ext>
                </a:extLst>
              </p:cNvPr>
              <p:cNvSpPr txBox="1"/>
              <p:nvPr/>
            </p:nvSpPr>
            <p:spPr>
              <a:xfrm>
                <a:off x="5983437" y="2583227"/>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17" name="文本框 21">
                <a:extLst>
                  <a:ext uri="{FF2B5EF4-FFF2-40B4-BE49-F238E27FC236}">
                    <a16:creationId xmlns:a16="http://schemas.microsoft.com/office/drawing/2014/main" id="{DB238422-0FAB-4A82-2370-FC9C0E25F66C}"/>
                  </a:ext>
                </a:extLst>
              </p:cNvPr>
              <p:cNvSpPr txBox="1"/>
              <p:nvPr/>
            </p:nvSpPr>
            <p:spPr>
              <a:xfrm>
                <a:off x="276310" y="1737387"/>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向上比较</a:t>
                </a:r>
                <a:endParaRPr lang="zh-TW" altLang="en-US" sz="3200" b="1" dirty="0">
                  <a:solidFill>
                    <a:srgbClr val="FF6903"/>
                  </a:solidFill>
                  <a:latin typeface="+mn-ea"/>
                </a:endParaRPr>
              </a:p>
            </p:txBody>
          </p:sp>
          <p:sp>
            <p:nvSpPr>
              <p:cNvPr id="18" name="文本框 22">
                <a:extLst>
                  <a:ext uri="{FF2B5EF4-FFF2-40B4-BE49-F238E27FC236}">
                    <a16:creationId xmlns:a16="http://schemas.microsoft.com/office/drawing/2014/main" id="{628A906B-1B9B-94E8-75AB-78879CA3C86D}"/>
                  </a:ext>
                </a:extLst>
              </p:cNvPr>
              <p:cNvSpPr txBox="1"/>
              <p:nvPr/>
            </p:nvSpPr>
            <p:spPr>
              <a:xfrm>
                <a:off x="3375215" y="1737385"/>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19" name="直接箭头连接符 23">
                <a:extLst>
                  <a:ext uri="{FF2B5EF4-FFF2-40B4-BE49-F238E27FC236}">
                    <a16:creationId xmlns:a16="http://schemas.microsoft.com/office/drawing/2014/main" id="{405A8D6D-6C36-5E97-58A3-9E52056CCD7E}"/>
                  </a:ext>
                </a:extLst>
              </p:cNvPr>
              <p:cNvCxnSpPr>
                <a:cxnSpLocks/>
                <a:stCxn id="17" idx="3"/>
                <a:endCxn id="18" idx="1"/>
              </p:cNvCxnSpPr>
              <p:nvPr/>
            </p:nvCxnSpPr>
            <p:spPr>
              <a:xfrm flipV="1">
                <a:off x="2114468" y="2029773"/>
                <a:ext cx="1260747" cy="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直接箭头连接符 24">
                <a:extLst>
                  <a:ext uri="{FF2B5EF4-FFF2-40B4-BE49-F238E27FC236}">
                    <a16:creationId xmlns:a16="http://schemas.microsoft.com/office/drawing/2014/main" id="{21551DB7-A99B-A083-05CC-619F47320D89}"/>
                  </a:ext>
                </a:extLst>
              </p:cNvPr>
              <p:cNvCxnSpPr>
                <a:stCxn id="18" idx="3"/>
                <a:endCxn id="10" idx="1"/>
              </p:cNvCxnSpPr>
              <p:nvPr/>
            </p:nvCxnSpPr>
            <p:spPr>
              <a:xfrm>
                <a:off x="5660023" y="2029773"/>
                <a:ext cx="957797" cy="42288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1" name="文本框 25">
                <a:extLst>
                  <a:ext uri="{FF2B5EF4-FFF2-40B4-BE49-F238E27FC236}">
                    <a16:creationId xmlns:a16="http://schemas.microsoft.com/office/drawing/2014/main" id="{73DDA1E4-ADF5-9678-AF72-DFF82E54C8E6}"/>
                  </a:ext>
                </a:extLst>
              </p:cNvPr>
              <p:cNvSpPr txBox="1"/>
              <p:nvPr/>
            </p:nvSpPr>
            <p:spPr>
              <a:xfrm>
                <a:off x="2549462" y="1556451"/>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22" name="文本框 27">
                <a:extLst>
                  <a:ext uri="{FF2B5EF4-FFF2-40B4-BE49-F238E27FC236}">
                    <a16:creationId xmlns:a16="http://schemas.microsoft.com/office/drawing/2014/main" id="{F391AAE4-ED53-2DA0-E67C-62463D4EA685}"/>
                  </a:ext>
                </a:extLst>
              </p:cNvPr>
              <p:cNvSpPr txBox="1"/>
              <p:nvPr/>
            </p:nvSpPr>
            <p:spPr>
              <a:xfrm>
                <a:off x="5982071" y="1576036"/>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grpSp>
        <p:sp>
          <p:nvSpPr>
            <p:cNvPr id="35" name="文字方塊 34">
              <a:extLst>
                <a:ext uri="{FF2B5EF4-FFF2-40B4-BE49-F238E27FC236}">
                  <a16:creationId xmlns:a16="http://schemas.microsoft.com/office/drawing/2014/main" id="{C30FB425-8317-8E14-B32E-6000E5915ACE}"/>
                </a:ext>
              </a:extLst>
            </p:cNvPr>
            <p:cNvSpPr txBox="1"/>
            <p:nvPr/>
          </p:nvSpPr>
          <p:spPr>
            <a:xfrm>
              <a:off x="2737917" y="1946252"/>
              <a:ext cx="460494" cy="369332"/>
            </a:xfrm>
            <a:prstGeom prst="rect">
              <a:avLst/>
            </a:prstGeom>
            <a:noFill/>
          </p:spPr>
          <p:txBody>
            <a:bodyPr wrap="square" rtlCol="0">
              <a:spAutoFit/>
            </a:bodyPr>
            <a:lstStyle/>
            <a:p>
              <a:r>
                <a:rPr lang="en-US" altLang="zh-CN" b="1" dirty="0"/>
                <a:t>H1</a:t>
              </a:r>
              <a:endParaRPr lang="zh-CN" altLang="en-US" b="1" dirty="0"/>
            </a:p>
          </p:txBody>
        </p:sp>
        <p:sp>
          <p:nvSpPr>
            <p:cNvPr id="36" name="文字方塊 35">
              <a:extLst>
                <a:ext uri="{FF2B5EF4-FFF2-40B4-BE49-F238E27FC236}">
                  <a16:creationId xmlns:a16="http://schemas.microsoft.com/office/drawing/2014/main" id="{2BC93585-4CA6-7041-A01A-3C2BFCDDC41C}"/>
                </a:ext>
              </a:extLst>
            </p:cNvPr>
            <p:cNvSpPr txBox="1"/>
            <p:nvPr/>
          </p:nvSpPr>
          <p:spPr>
            <a:xfrm>
              <a:off x="2711457" y="4931023"/>
              <a:ext cx="460494" cy="369332"/>
            </a:xfrm>
            <a:prstGeom prst="rect">
              <a:avLst/>
            </a:prstGeom>
            <a:noFill/>
          </p:spPr>
          <p:txBody>
            <a:bodyPr wrap="square" rtlCol="0">
              <a:spAutoFit/>
            </a:bodyPr>
            <a:lstStyle/>
            <a:p>
              <a:r>
                <a:rPr lang="en-US" altLang="zh-CN" b="1" dirty="0"/>
                <a:t>H3</a:t>
              </a:r>
              <a:endParaRPr lang="zh-CN" altLang="en-US" b="1" dirty="0"/>
            </a:p>
          </p:txBody>
        </p:sp>
        <p:sp>
          <p:nvSpPr>
            <p:cNvPr id="38" name="右大括弧 37">
              <a:extLst>
                <a:ext uri="{FF2B5EF4-FFF2-40B4-BE49-F238E27FC236}">
                  <a16:creationId xmlns:a16="http://schemas.microsoft.com/office/drawing/2014/main" id="{59AEB778-1C8D-15D2-61D5-C115DCF8B6F3}"/>
                </a:ext>
              </a:extLst>
            </p:cNvPr>
            <p:cNvSpPr/>
            <p:nvPr/>
          </p:nvSpPr>
          <p:spPr>
            <a:xfrm rot="16200000">
              <a:off x="2762207" y="-213424"/>
              <a:ext cx="411919" cy="5383716"/>
            </a:xfrm>
            <a:prstGeom prst="rightBrace">
              <a:avLst/>
            </a:prstGeom>
            <a:noFill/>
            <a:ln w="38100">
              <a:gradFill>
                <a:gsLst>
                  <a:gs pos="0">
                    <a:srgbClr val="FF6903"/>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右大括弧 38">
              <a:extLst>
                <a:ext uri="{FF2B5EF4-FFF2-40B4-BE49-F238E27FC236}">
                  <a16:creationId xmlns:a16="http://schemas.microsoft.com/office/drawing/2014/main" id="{F3357CEE-A776-EDA8-DB85-22405C568076}"/>
                </a:ext>
              </a:extLst>
            </p:cNvPr>
            <p:cNvSpPr/>
            <p:nvPr/>
          </p:nvSpPr>
          <p:spPr>
            <a:xfrm rot="5400000">
              <a:off x="2762206" y="1935587"/>
              <a:ext cx="411919" cy="5383716"/>
            </a:xfrm>
            <a:prstGeom prst="rightBrace">
              <a:avLst/>
            </a:prstGeom>
            <a:noFill/>
            <a:ln w="38100">
              <a:gradFill>
                <a:gsLst>
                  <a:gs pos="0">
                    <a:srgbClr val="0070C0"/>
                  </a:gs>
                  <a:gs pos="100000">
                    <a:srgbClr val="00B0F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右大括弧 39">
              <a:extLst>
                <a:ext uri="{FF2B5EF4-FFF2-40B4-BE49-F238E27FC236}">
                  <a16:creationId xmlns:a16="http://schemas.microsoft.com/office/drawing/2014/main" id="{8ACEA7A2-CC2E-8DEE-523C-FCC60CD3C9B7}"/>
                </a:ext>
              </a:extLst>
            </p:cNvPr>
            <p:cNvSpPr/>
            <p:nvPr/>
          </p:nvSpPr>
          <p:spPr>
            <a:xfrm rot="16200000">
              <a:off x="4357611" y="-2525053"/>
              <a:ext cx="411919" cy="8574527"/>
            </a:xfrm>
            <a:prstGeom prst="rightBrace">
              <a:avLst/>
            </a:prstGeom>
            <a:noFill/>
            <a:ln w="38100">
              <a:gradFill>
                <a:gsLst>
                  <a:gs pos="0">
                    <a:srgbClr val="FF6903"/>
                  </a:gs>
                  <a:gs pos="100000">
                    <a:srgbClr val="7030A0"/>
                  </a:gs>
                  <a:gs pos="52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右大括弧 40">
              <a:extLst>
                <a:ext uri="{FF2B5EF4-FFF2-40B4-BE49-F238E27FC236}">
                  <a16:creationId xmlns:a16="http://schemas.microsoft.com/office/drawing/2014/main" id="{9B643127-8DCF-02D0-AE02-04686FB9BCED}"/>
                </a:ext>
              </a:extLst>
            </p:cNvPr>
            <p:cNvSpPr/>
            <p:nvPr/>
          </p:nvSpPr>
          <p:spPr>
            <a:xfrm rot="5400000">
              <a:off x="4357610" y="1086827"/>
              <a:ext cx="411919" cy="8574528"/>
            </a:xfrm>
            <a:prstGeom prst="rightBrace">
              <a:avLst/>
            </a:prstGeom>
            <a:noFill/>
            <a:ln w="38100">
              <a:gradFill>
                <a:gsLst>
                  <a:gs pos="0">
                    <a:srgbClr val="7030A0"/>
                  </a:gs>
                  <a:gs pos="50000">
                    <a:srgbClr val="0070C0"/>
                  </a:gs>
                  <a:gs pos="100000">
                    <a:srgbClr val="00B0F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字方塊 41">
              <a:extLst>
                <a:ext uri="{FF2B5EF4-FFF2-40B4-BE49-F238E27FC236}">
                  <a16:creationId xmlns:a16="http://schemas.microsoft.com/office/drawing/2014/main" id="{5BF1807F-501F-D000-CFC7-044C6F8D770A}"/>
                </a:ext>
              </a:extLst>
            </p:cNvPr>
            <p:cNvSpPr txBox="1"/>
            <p:nvPr/>
          </p:nvSpPr>
          <p:spPr>
            <a:xfrm>
              <a:off x="4333322" y="1176295"/>
              <a:ext cx="460494" cy="369332"/>
            </a:xfrm>
            <a:prstGeom prst="rect">
              <a:avLst/>
            </a:prstGeom>
            <a:noFill/>
          </p:spPr>
          <p:txBody>
            <a:bodyPr wrap="square" rtlCol="0">
              <a:spAutoFit/>
            </a:bodyPr>
            <a:lstStyle/>
            <a:p>
              <a:r>
                <a:rPr lang="en-US" altLang="zh-CN" b="1" dirty="0"/>
                <a:t>H2</a:t>
              </a:r>
              <a:endParaRPr lang="zh-CN" altLang="en-US" b="1" dirty="0"/>
            </a:p>
          </p:txBody>
        </p:sp>
        <p:sp>
          <p:nvSpPr>
            <p:cNvPr id="43" name="文字方塊 42">
              <a:extLst>
                <a:ext uri="{FF2B5EF4-FFF2-40B4-BE49-F238E27FC236}">
                  <a16:creationId xmlns:a16="http://schemas.microsoft.com/office/drawing/2014/main" id="{25C0C40F-BA91-A367-8465-6FF892CDF98E}"/>
                </a:ext>
              </a:extLst>
            </p:cNvPr>
            <p:cNvSpPr txBox="1"/>
            <p:nvPr/>
          </p:nvSpPr>
          <p:spPr>
            <a:xfrm>
              <a:off x="4333322" y="5601298"/>
              <a:ext cx="460494" cy="369332"/>
            </a:xfrm>
            <a:prstGeom prst="rect">
              <a:avLst/>
            </a:prstGeom>
            <a:noFill/>
          </p:spPr>
          <p:txBody>
            <a:bodyPr wrap="square" rtlCol="0">
              <a:spAutoFit/>
            </a:bodyPr>
            <a:lstStyle/>
            <a:p>
              <a:r>
                <a:rPr lang="en-US" altLang="zh-CN" b="1" dirty="0"/>
                <a:t>H4</a:t>
              </a:r>
              <a:endParaRPr lang="zh-CN" altLang="en-US" b="1" dirty="0"/>
            </a:p>
          </p:txBody>
        </p:sp>
        <p:cxnSp>
          <p:nvCxnSpPr>
            <p:cNvPr id="45" name="直接箭头连接符 23">
              <a:extLst>
                <a:ext uri="{FF2B5EF4-FFF2-40B4-BE49-F238E27FC236}">
                  <a16:creationId xmlns:a16="http://schemas.microsoft.com/office/drawing/2014/main" id="{B8FE4D99-31A8-1B40-E2CF-7A8BD14E90AD}"/>
                </a:ext>
              </a:extLst>
            </p:cNvPr>
            <p:cNvCxnSpPr>
              <a:cxnSpLocks/>
              <a:stCxn id="3" idx="3"/>
              <a:endCxn id="18" idx="1"/>
            </p:cNvCxnSpPr>
            <p:nvPr/>
          </p:nvCxnSpPr>
          <p:spPr>
            <a:xfrm flipV="1">
              <a:off x="2116750" y="3085346"/>
              <a:ext cx="1258465" cy="946134"/>
            </a:xfrm>
            <a:prstGeom prst="straightConnector1">
              <a:avLst/>
            </a:prstGeom>
            <a:ln w="38100">
              <a:prstDash val="sysDash"/>
              <a:tailEnd type="triangle"/>
            </a:ln>
          </p:spPr>
          <p:style>
            <a:lnRef idx="3">
              <a:schemeClr val="dk1"/>
            </a:lnRef>
            <a:fillRef idx="0">
              <a:schemeClr val="dk1"/>
            </a:fillRef>
            <a:effectRef idx="2">
              <a:schemeClr val="dk1"/>
            </a:effectRef>
            <a:fontRef idx="minor">
              <a:schemeClr val="tx1"/>
            </a:fontRef>
          </p:style>
        </p:cxnSp>
        <p:cxnSp>
          <p:nvCxnSpPr>
            <p:cNvPr id="48" name="直接箭头连接符 23">
              <a:extLst>
                <a:ext uri="{FF2B5EF4-FFF2-40B4-BE49-F238E27FC236}">
                  <a16:creationId xmlns:a16="http://schemas.microsoft.com/office/drawing/2014/main" id="{D3FF4B1C-956B-A349-A150-075BCDFDD65F}"/>
                </a:ext>
              </a:extLst>
            </p:cNvPr>
            <p:cNvCxnSpPr>
              <a:cxnSpLocks/>
              <a:stCxn id="17" idx="3"/>
              <a:endCxn id="5" idx="1"/>
            </p:cNvCxnSpPr>
            <p:nvPr/>
          </p:nvCxnSpPr>
          <p:spPr>
            <a:xfrm>
              <a:off x="2114468" y="3085348"/>
              <a:ext cx="1258212" cy="945558"/>
            </a:xfrm>
            <a:prstGeom prst="straightConnector1">
              <a:avLst/>
            </a:prstGeom>
            <a:ln w="38100">
              <a:prstDash val="sysDash"/>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81423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spcBef>
                <a:spcPts val="1200"/>
              </a:spcBef>
              <a:spcAft>
                <a:spcPts val="300"/>
              </a:spcAft>
            </a:pP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：向上</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向下</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a:extLst>
              <a:ext uri="{FF2B5EF4-FFF2-40B4-BE49-F238E27FC236}">
                <a16:creationId xmlns:a16="http://schemas.microsoft.com/office/drawing/2014/main" id="{EA0C9C0A-052C-3427-C600-8065167AA777}"/>
              </a:ext>
            </a:extLst>
          </p:cNvPr>
          <p:cNvSpPr txBox="1"/>
          <p:nvPr/>
        </p:nvSpPr>
        <p:spPr>
          <a:xfrm>
            <a:off x="192088" y="985635"/>
            <a:ext cx="1855044" cy="461665"/>
          </a:xfrm>
          <a:prstGeom prst="rect">
            <a:avLst/>
          </a:prstGeom>
          <a:noFill/>
        </p:spPr>
        <p:txBody>
          <a:bodyPr wrap="square" rtlCol="0">
            <a:spAutoFit/>
          </a:bodyPr>
          <a:lstStyle/>
          <a:p>
            <a:r>
              <a:rPr lang="zh-CN" altLang="en-US" sz="2400" b="1" dirty="0"/>
              <a:t>变量</a:t>
            </a:r>
          </a:p>
        </p:txBody>
      </p:sp>
      <p:sp>
        <p:nvSpPr>
          <p:cNvPr id="24" name="文字方塊 23">
            <a:extLst>
              <a:ext uri="{FF2B5EF4-FFF2-40B4-BE49-F238E27FC236}">
                <a16:creationId xmlns:a16="http://schemas.microsoft.com/office/drawing/2014/main" id="{2AC0FA82-ACC1-9162-8581-472A806CED36}"/>
              </a:ext>
            </a:extLst>
          </p:cNvPr>
          <p:cNvSpPr txBox="1"/>
          <p:nvPr/>
        </p:nvSpPr>
        <p:spPr>
          <a:xfrm>
            <a:off x="192088" y="1636910"/>
            <a:ext cx="3656178" cy="1754326"/>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自变量</a:t>
            </a:r>
            <a:r>
              <a:rPr lang="en-US" altLang="zh-CN" dirty="0"/>
              <a:t>: </a:t>
            </a:r>
            <a:r>
              <a:rPr lang="zh-CN" altLang="en-US" dirty="0"/>
              <a:t>向上 </a:t>
            </a:r>
            <a:r>
              <a:rPr lang="en-US" altLang="zh-CN" dirty="0"/>
              <a:t>/ </a:t>
            </a:r>
            <a:r>
              <a:rPr lang="zh-CN" altLang="en-US" dirty="0"/>
              <a:t>向下社会比较</a:t>
            </a: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中介变量</a:t>
            </a:r>
            <a:r>
              <a:rPr lang="en-US" altLang="zh-CN" dirty="0"/>
              <a:t>: </a:t>
            </a:r>
            <a:r>
              <a:rPr lang="zh-CN" altLang="en-US" dirty="0"/>
              <a:t>相对剥夺感 </a:t>
            </a:r>
            <a:r>
              <a:rPr lang="en-US" altLang="zh-CN" dirty="0"/>
              <a:t>(5</a:t>
            </a:r>
            <a:r>
              <a:rPr lang="zh-CN" altLang="en-US" dirty="0"/>
              <a:t>题</a:t>
            </a:r>
            <a:r>
              <a:rPr lang="en-US" altLang="zh-CN" dirty="0"/>
              <a:t>)</a:t>
            </a:r>
          </a:p>
          <a:p>
            <a:pPr marL="285750" indent="-285750">
              <a:buFont typeface="Wingdings" panose="05000000000000000000" pitchFamily="2" charset="2"/>
              <a:buChar char="p"/>
            </a:pPr>
            <a:r>
              <a:rPr lang="zh-CN" altLang="en-US" dirty="0"/>
              <a:t>中介变量</a:t>
            </a:r>
            <a:r>
              <a:rPr lang="en-US" altLang="zh-CN" dirty="0"/>
              <a:t>: </a:t>
            </a:r>
            <a:r>
              <a:rPr lang="zh-CN" altLang="en-US" dirty="0"/>
              <a:t>优越感 </a:t>
            </a:r>
            <a:r>
              <a:rPr lang="en-US" altLang="zh-CN" dirty="0"/>
              <a:t>(5</a:t>
            </a:r>
            <a:r>
              <a:rPr lang="zh-CN" altLang="en-US" dirty="0"/>
              <a:t>题</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因变量</a:t>
            </a:r>
            <a:r>
              <a:rPr lang="en-US" altLang="zh-CN" dirty="0"/>
              <a:t>: </a:t>
            </a:r>
            <a:r>
              <a:rPr lang="zh-CN" altLang="en-US" dirty="0"/>
              <a:t>生活满意度 </a:t>
            </a:r>
            <a:r>
              <a:rPr lang="en-US" altLang="zh-CN" dirty="0"/>
              <a:t>(5</a:t>
            </a:r>
            <a:r>
              <a:rPr lang="zh-CN" altLang="en-US" dirty="0"/>
              <a:t>题</a:t>
            </a:r>
            <a:r>
              <a:rPr lang="en-US" altLang="zh-CN" dirty="0"/>
              <a:t>)</a:t>
            </a:r>
            <a:endParaRPr lang="zh-CN" altLang="en-US" dirty="0"/>
          </a:p>
        </p:txBody>
      </p:sp>
      <p:sp>
        <p:nvSpPr>
          <p:cNvPr id="25" name="文字方塊 24">
            <a:extLst>
              <a:ext uri="{FF2B5EF4-FFF2-40B4-BE49-F238E27FC236}">
                <a16:creationId xmlns:a16="http://schemas.microsoft.com/office/drawing/2014/main" id="{D2B0658F-3B5C-FAD7-6465-C8DB0BA916CB}"/>
              </a:ext>
            </a:extLst>
          </p:cNvPr>
          <p:cNvSpPr txBox="1"/>
          <p:nvPr/>
        </p:nvSpPr>
        <p:spPr>
          <a:xfrm>
            <a:off x="192088" y="3548366"/>
            <a:ext cx="1855044" cy="461665"/>
          </a:xfrm>
          <a:prstGeom prst="rect">
            <a:avLst/>
          </a:prstGeom>
          <a:noFill/>
        </p:spPr>
        <p:txBody>
          <a:bodyPr wrap="square" rtlCol="0">
            <a:spAutoFit/>
          </a:bodyPr>
          <a:lstStyle/>
          <a:p>
            <a:r>
              <a:rPr lang="zh-CN" altLang="en-US" sz="2400" b="1" dirty="0"/>
              <a:t>过程</a:t>
            </a:r>
          </a:p>
        </p:txBody>
      </p:sp>
      <p:sp>
        <p:nvSpPr>
          <p:cNvPr id="26" name="文字方塊 25">
            <a:extLst>
              <a:ext uri="{FF2B5EF4-FFF2-40B4-BE49-F238E27FC236}">
                <a16:creationId xmlns:a16="http://schemas.microsoft.com/office/drawing/2014/main" id="{5D197176-77EC-30C7-E6BD-0CA5B1DDC9DF}"/>
              </a:ext>
            </a:extLst>
          </p:cNvPr>
          <p:cNvSpPr txBox="1"/>
          <p:nvPr/>
        </p:nvSpPr>
        <p:spPr>
          <a:xfrm>
            <a:off x="192088" y="4118039"/>
            <a:ext cx="8833158" cy="1754326"/>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被试 </a:t>
            </a:r>
            <a:r>
              <a:rPr lang="en-US" altLang="zh-CN" dirty="0"/>
              <a:t>(200 + ) </a:t>
            </a:r>
            <a:r>
              <a:rPr lang="zh-CN" altLang="en-US" dirty="0"/>
              <a:t>被随机分为两组</a:t>
            </a:r>
            <a:r>
              <a:rPr lang="en-US" altLang="zh-CN" dirty="0"/>
              <a:t>(</a:t>
            </a:r>
            <a:r>
              <a:rPr lang="zh-CN" altLang="en-US" dirty="0"/>
              <a:t>向上比较组</a:t>
            </a:r>
            <a:r>
              <a:rPr lang="en-US" altLang="zh-CN" dirty="0"/>
              <a:t>; </a:t>
            </a:r>
            <a:r>
              <a:rPr lang="zh-CN" altLang="en-US" dirty="0"/>
              <a:t>向下比较组</a:t>
            </a:r>
            <a:r>
              <a:rPr lang="en-US" altLang="zh-CN" dirty="0"/>
              <a:t>)</a:t>
            </a:r>
          </a:p>
          <a:p>
            <a:pPr marL="742950" lvl="1" indent="-285750">
              <a:buFont typeface="Wingdings" panose="05000000000000000000" pitchFamily="2" charset="2"/>
              <a:buChar char="ü"/>
            </a:pPr>
            <a:r>
              <a:rPr lang="zh-CN" altLang="en-US" dirty="0"/>
              <a:t>指导语</a:t>
            </a:r>
            <a:r>
              <a:rPr lang="en-US" altLang="zh-CN" dirty="0"/>
              <a:t>: “</a:t>
            </a:r>
            <a:r>
              <a:rPr lang="zh-CN" altLang="en-US" dirty="0"/>
              <a:t>想象你正在浏览的就是你自己的朋友圈</a:t>
            </a:r>
            <a:r>
              <a:rPr lang="en-US" altLang="zh-CN" dirty="0"/>
              <a:t>”</a:t>
            </a:r>
          </a:p>
          <a:p>
            <a:pPr marL="285750" indent="-285750">
              <a:buFont typeface="Wingdings" panose="05000000000000000000" pitchFamily="2" charset="2"/>
              <a:buChar char="p"/>
            </a:pPr>
            <a:r>
              <a:rPr lang="zh-CN" altLang="en-US" dirty="0"/>
              <a:t>向上比较组会看到积极正面的朋友圈截图</a:t>
            </a:r>
            <a:r>
              <a:rPr lang="en-US" altLang="zh-CN" dirty="0"/>
              <a:t>; </a:t>
            </a:r>
            <a:r>
              <a:rPr lang="zh-CN" altLang="en-US" dirty="0"/>
              <a:t>向下比较组会看到消极负面的朋友圈截图</a:t>
            </a:r>
            <a:endParaRPr lang="en-US" altLang="zh-CN" dirty="0"/>
          </a:p>
          <a:p>
            <a:pPr marL="742950" lvl="1" indent="-285750">
              <a:buFont typeface="Wingdings" panose="05000000000000000000" pitchFamily="2" charset="2"/>
              <a:buChar char="ü"/>
            </a:pPr>
            <a:r>
              <a:rPr lang="zh-CN" altLang="en-US" dirty="0"/>
              <a:t>操作检查</a:t>
            </a:r>
            <a:r>
              <a:rPr lang="en-US" altLang="zh-CN" dirty="0"/>
              <a:t>: </a:t>
            </a:r>
            <a:r>
              <a:rPr lang="zh-CN" altLang="en-US" dirty="0"/>
              <a:t>被试在看完截图后</a:t>
            </a:r>
            <a:r>
              <a:rPr lang="en-US" altLang="zh-CN" dirty="0"/>
              <a:t>, </a:t>
            </a:r>
            <a:r>
              <a:rPr lang="zh-CN" altLang="en-US" dirty="0"/>
              <a:t>被问到</a:t>
            </a:r>
            <a:r>
              <a:rPr lang="en-US" altLang="zh-CN" dirty="0"/>
              <a:t>: “</a:t>
            </a:r>
            <a:r>
              <a:rPr lang="zh-CN" altLang="en-US" dirty="0"/>
              <a:t>相较于刚刚你看到的朋友圈截图中的人</a:t>
            </a:r>
            <a:r>
              <a:rPr lang="en-US" altLang="zh-CN" dirty="0"/>
              <a:t>, </a:t>
            </a:r>
            <a:r>
              <a:rPr lang="zh-CN" altLang="en-US" dirty="0"/>
              <a:t>你认为你比他</a:t>
            </a:r>
            <a:r>
              <a:rPr lang="en-US" altLang="zh-CN" dirty="0"/>
              <a:t>(</a:t>
            </a:r>
            <a:r>
              <a:rPr lang="zh-CN" altLang="en-US" dirty="0"/>
              <a:t>她</a:t>
            </a:r>
            <a:r>
              <a:rPr lang="en-US" altLang="zh-CN" dirty="0"/>
              <a:t>)</a:t>
            </a:r>
            <a:r>
              <a:rPr lang="zh-CN" altLang="en-US" dirty="0"/>
              <a:t>过得更好</a:t>
            </a:r>
            <a:r>
              <a:rPr lang="en-US" altLang="zh-CN" dirty="0"/>
              <a:t>, </a:t>
            </a:r>
            <a:r>
              <a:rPr lang="zh-CN" altLang="en-US" dirty="0"/>
              <a:t>还是不如他</a:t>
            </a:r>
            <a:r>
              <a:rPr lang="en-US" altLang="zh-CN" dirty="0"/>
              <a:t>(</a:t>
            </a:r>
            <a:r>
              <a:rPr lang="zh-CN" altLang="en-US" dirty="0"/>
              <a:t>她</a:t>
            </a:r>
            <a:r>
              <a:rPr lang="en-US" altLang="zh-CN" dirty="0"/>
              <a:t>)</a:t>
            </a:r>
            <a:r>
              <a:rPr lang="zh-CN" altLang="en-US" dirty="0"/>
              <a:t>过得好</a:t>
            </a:r>
            <a:r>
              <a:rPr lang="en-US" altLang="zh-CN" dirty="0"/>
              <a:t>”</a:t>
            </a:r>
          </a:p>
          <a:p>
            <a:pPr marL="285750" indent="-285750">
              <a:buFont typeface="Wingdings" panose="05000000000000000000" pitchFamily="2" charset="2"/>
              <a:buChar char="p"/>
            </a:pPr>
            <a:r>
              <a:rPr lang="zh-CN" altLang="en-US" dirty="0"/>
              <a:t>随后</a:t>
            </a:r>
            <a:r>
              <a:rPr lang="en-US" altLang="zh-CN" dirty="0"/>
              <a:t>, </a:t>
            </a:r>
            <a:r>
              <a:rPr lang="zh-CN" altLang="en-US" dirty="0"/>
              <a:t>被试将基于刚刚看到的朋友圈截图</a:t>
            </a:r>
            <a:r>
              <a:rPr lang="en-US" altLang="zh-CN" dirty="0"/>
              <a:t>, </a:t>
            </a:r>
            <a:r>
              <a:rPr lang="zh-CN" altLang="en-US" dirty="0"/>
              <a:t>填写相对剥夺感</a:t>
            </a:r>
            <a:r>
              <a:rPr lang="en-US" altLang="zh-CN" dirty="0"/>
              <a:t>, </a:t>
            </a:r>
            <a:r>
              <a:rPr lang="zh-CN" altLang="en-US" dirty="0"/>
              <a:t>优越感和生活满意度问卷</a:t>
            </a:r>
          </a:p>
        </p:txBody>
      </p:sp>
      <p:pic>
        <p:nvPicPr>
          <p:cNvPr id="61" name="圖片 60">
            <a:extLst>
              <a:ext uri="{FF2B5EF4-FFF2-40B4-BE49-F238E27FC236}">
                <a16:creationId xmlns:a16="http://schemas.microsoft.com/office/drawing/2014/main" id="{CEA04C98-3B97-A7DB-091E-E49F84ADEDEB}"/>
              </a:ext>
            </a:extLst>
          </p:cNvPr>
          <p:cNvPicPr>
            <a:picLocks noChangeAspect="1"/>
          </p:cNvPicPr>
          <p:nvPr/>
        </p:nvPicPr>
        <p:blipFill>
          <a:blip r:embed="rId5"/>
          <a:stretch>
            <a:fillRect/>
          </a:stretch>
        </p:blipFill>
        <p:spPr>
          <a:xfrm>
            <a:off x="4318204" y="1184933"/>
            <a:ext cx="4237105" cy="2349747"/>
          </a:xfrm>
          <a:prstGeom prst="rect">
            <a:avLst/>
          </a:prstGeom>
        </p:spPr>
      </p:pic>
    </p:spTree>
    <p:extLst>
      <p:ext uri="{BB962C8B-B14F-4D97-AF65-F5344CB8AC3E}">
        <p14:creationId xmlns:p14="http://schemas.microsoft.com/office/powerpoint/2010/main" val="3761720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未来计划</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69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spcBef>
                <a:spcPts val="1200"/>
              </a:spcBef>
              <a:spcAft>
                <a:spcPts val="300"/>
              </a:spcAft>
            </a:pP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：社会比较倾向</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群組 62">
            <a:extLst>
              <a:ext uri="{FF2B5EF4-FFF2-40B4-BE49-F238E27FC236}">
                <a16:creationId xmlns:a16="http://schemas.microsoft.com/office/drawing/2014/main" id="{E6C08648-301A-A98C-6F91-3ECB6228A4C9}"/>
              </a:ext>
            </a:extLst>
          </p:cNvPr>
          <p:cNvGrpSpPr/>
          <p:nvPr/>
        </p:nvGrpSpPr>
        <p:grpSpPr>
          <a:xfrm>
            <a:off x="192088" y="1534049"/>
            <a:ext cx="8658746" cy="4078828"/>
            <a:chOff x="192088" y="1891802"/>
            <a:chExt cx="8658746" cy="4078828"/>
          </a:xfrm>
        </p:grpSpPr>
        <p:sp>
          <p:nvSpPr>
            <p:cNvPr id="21" name="文本框 15">
              <a:extLst>
                <a:ext uri="{FF2B5EF4-FFF2-40B4-BE49-F238E27FC236}">
                  <a16:creationId xmlns:a16="http://schemas.microsoft.com/office/drawing/2014/main" id="{30E39B97-8129-7D13-795D-37F3CB2E5C88}"/>
                </a:ext>
              </a:extLst>
            </p:cNvPr>
            <p:cNvSpPr txBox="1"/>
            <p:nvPr/>
          </p:nvSpPr>
          <p:spPr>
            <a:xfrm>
              <a:off x="3648877" y="4560731"/>
              <a:ext cx="228734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sp>
          <p:nvSpPr>
            <p:cNvPr id="23" name="文本框 17">
              <a:extLst>
                <a:ext uri="{FF2B5EF4-FFF2-40B4-BE49-F238E27FC236}">
                  <a16:creationId xmlns:a16="http://schemas.microsoft.com/office/drawing/2014/main" id="{03E6BD3C-635B-74B1-33A5-5D6284CB8247}"/>
                </a:ext>
              </a:extLst>
            </p:cNvPr>
            <p:cNvSpPr txBox="1"/>
            <p:nvPr/>
          </p:nvSpPr>
          <p:spPr>
            <a:xfrm>
              <a:off x="6617820" y="3215841"/>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24" name="直接箭头连接符 18">
              <a:extLst>
                <a:ext uri="{FF2B5EF4-FFF2-40B4-BE49-F238E27FC236}">
                  <a16:creationId xmlns:a16="http://schemas.microsoft.com/office/drawing/2014/main" id="{02DD8AF9-AE4C-2992-1E4E-E8EA508988F9}"/>
                </a:ext>
              </a:extLst>
            </p:cNvPr>
            <p:cNvCxnSpPr>
              <a:cxnSpLocks/>
              <a:stCxn id="21" idx="3"/>
              <a:endCxn id="23" idx="1"/>
            </p:cNvCxnSpPr>
            <p:nvPr/>
          </p:nvCxnSpPr>
          <p:spPr>
            <a:xfrm flipV="1">
              <a:off x="5936220" y="3508229"/>
              <a:ext cx="681600" cy="134489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文本框 20">
              <a:extLst>
                <a:ext uri="{FF2B5EF4-FFF2-40B4-BE49-F238E27FC236}">
                  <a16:creationId xmlns:a16="http://schemas.microsoft.com/office/drawing/2014/main" id="{6D2F0CAF-3F73-9FBF-0090-24D499234E0A}"/>
                </a:ext>
              </a:extLst>
            </p:cNvPr>
            <p:cNvSpPr txBox="1"/>
            <p:nvPr/>
          </p:nvSpPr>
          <p:spPr>
            <a:xfrm>
              <a:off x="6233224" y="4060136"/>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28" name="文本框 22">
              <a:extLst>
                <a:ext uri="{FF2B5EF4-FFF2-40B4-BE49-F238E27FC236}">
                  <a16:creationId xmlns:a16="http://schemas.microsoft.com/office/drawing/2014/main" id="{497C1A72-020D-CD8C-6422-70F4D335A938}"/>
                </a:ext>
              </a:extLst>
            </p:cNvPr>
            <p:cNvSpPr txBox="1"/>
            <p:nvPr/>
          </p:nvSpPr>
          <p:spPr>
            <a:xfrm>
              <a:off x="3651412" y="1891802"/>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30" name="直接箭头连接符 24">
              <a:extLst>
                <a:ext uri="{FF2B5EF4-FFF2-40B4-BE49-F238E27FC236}">
                  <a16:creationId xmlns:a16="http://schemas.microsoft.com/office/drawing/2014/main" id="{38292B99-1710-4788-304C-73C613592DD9}"/>
                </a:ext>
              </a:extLst>
            </p:cNvPr>
            <p:cNvCxnSpPr>
              <a:cxnSpLocks/>
              <a:stCxn id="28" idx="3"/>
              <a:endCxn id="23" idx="1"/>
            </p:cNvCxnSpPr>
            <p:nvPr/>
          </p:nvCxnSpPr>
          <p:spPr>
            <a:xfrm>
              <a:off x="5936220" y="2184190"/>
              <a:ext cx="681600" cy="132403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2" name="文本框 27">
              <a:extLst>
                <a:ext uri="{FF2B5EF4-FFF2-40B4-BE49-F238E27FC236}">
                  <a16:creationId xmlns:a16="http://schemas.microsoft.com/office/drawing/2014/main" id="{2E2B3994-CD28-E984-C3CE-94F80A60EC42}"/>
                </a:ext>
              </a:extLst>
            </p:cNvPr>
            <p:cNvSpPr txBox="1"/>
            <p:nvPr/>
          </p:nvSpPr>
          <p:spPr>
            <a:xfrm>
              <a:off x="6227030" y="2329999"/>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15" name="右大括弧 14">
              <a:extLst>
                <a:ext uri="{FF2B5EF4-FFF2-40B4-BE49-F238E27FC236}">
                  <a16:creationId xmlns:a16="http://schemas.microsoft.com/office/drawing/2014/main" id="{598800CA-AA58-53B2-24A0-F1A0104CC602}"/>
                </a:ext>
              </a:extLst>
            </p:cNvPr>
            <p:cNvSpPr/>
            <p:nvPr/>
          </p:nvSpPr>
          <p:spPr>
            <a:xfrm rot="5400000">
              <a:off x="4357610" y="1086827"/>
              <a:ext cx="411919" cy="8574528"/>
            </a:xfrm>
            <a:prstGeom prst="rightBrace">
              <a:avLst/>
            </a:prstGeom>
            <a:noFill/>
            <a:ln w="38100">
              <a:gradFill flip="none" rotWithShape="1">
                <a:gsLst>
                  <a:gs pos="0">
                    <a:srgbClr val="FFD966"/>
                  </a:gs>
                  <a:gs pos="100000">
                    <a:srgbClr val="7030A0"/>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字方塊 16">
              <a:extLst>
                <a:ext uri="{FF2B5EF4-FFF2-40B4-BE49-F238E27FC236}">
                  <a16:creationId xmlns:a16="http://schemas.microsoft.com/office/drawing/2014/main" id="{389911E1-E1E1-4CA3-BD36-EAF8B22A18B4}"/>
                </a:ext>
              </a:extLst>
            </p:cNvPr>
            <p:cNvSpPr txBox="1"/>
            <p:nvPr/>
          </p:nvSpPr>
          <p:spPr>
            <a:xfrm>
              <a:off x="4333322" y="5601298"/>
              <a:ext cx="460494" cy="369332"/>
            </a:xfrm>
            <a:prstGeom prst="rect">
              <a:avLst/>
            </a:prstGeom>
            <a:noFill/>
          </p:spPr>
          <p:txBody>
            <a:bodyPr wrap="square" rtlCol="0">
              <a:spAutoFit/>
            </a:bodyPr>
            <a:lstStyle/>
            <a:p>
              <a:r>
                <a:rPr lang="en-US" altLang="zh-CN" b="1" dirty="0"/>
                <a:t>H5</a:t>
              </a:r>
              <a:endParaRPr lang="zh-CN" altLang="en-US" b="1" dirty="0"/>
            </a:p>
          </p:txBody>
        </p:sp>
        <p:sp>
          <p:nvSpPr>
            <p:cNvPr id="33" name="文本框 44">
              <a:extLst>
                <a:ext uri="{FF2B5EF4-FFF2-40B4-BE49-F238E27FC236}">
                  <a16:creationId xmlns:a16="http://schemas.microsoft.com/office/drawing/2014/main" id="{B079C372-6189-AB67-B42D-C1D912DB0752}"/>
                </a:ext>
              </a:extLst>
            </p:cNvPr>
            <p:cNvSpPr txBox="1"/>
            <p:nvPr/>
          </p:nvSpPr>
          <p:spPr>
            <a:xfrm>
              <a:off x="192088" y="2723398"/>
              <a:ext cx="2678361" cy="1569660"/>
            </a:xfrm>
            <a:prstGeom prst="rect">
              <a:avLst/>
            </a:prstGeom>
            <a:noFill/>
            <a:ln w="38100">
              <a:solidFill>
                <a:schemeClr val="accent4">
                  <a:lumMod val="60000"/>
                  <a:lumOff val="40000"/>
                </a:schemeClr>
              </a:solidFill>
            </a:ln>
          </p:spPr>
          <p:txBody>
            <a:bodyPr wrap="square" rtlCol="0">
              <a:spAutoFit/>
            </a:bodyPr>
            <a:lstStyle/>
            <a:p>
              <a:pPr algn="ctr"/>
              <a:r>
                <a:rPr lang="zh-CN" altLang="en-US" sz="3200" b="1" dirty="0">
                  <a:solidFill>
                    <a:srgbClr val="FFD966"/>
                  </a:solidFill>
                  <a:latin typeface="+mn-ea"/>
                </a:rPr>
                <a:t>社会比较倾向</a:t>
              </a:r>
              <a:endParaRPr lang="en-US" altLang="zh-CN" sz="3200" b="1" dirty="0">
                <a:solidFill>
                  <a:srgbClr val="FFD966"/>
                </a:solidFill>
                <a:latin typeface="+mn-ea"/>
              </a:endParaRPr>
            </a:p>
            <a:p>
              <a:pPr algn="ctr"/>
              <a:r>
                <a:rPr lang="en-US" altLang="zh-CN" sz="3200" b="1" dirty="0">
                  <a:solidFill>
                    <a:srgbClr val="FFD966"/>
                  </a:solidFill>
                  <a:latin typeface="Times New Roman" panose="02020603050405020304" pitchFamily="18" charset="0"/>
                  <a:cs typeface="Times New Roman" panose="02020603050405020304" pitchFamily="18" charset="0"/>
                </a:rPr>
                <a:t>✖</a:t>
              </a:r>
              <a:endParaRPr lang="zh-CN" altLang="en-US" sz="3200" b="1" dirty="0">
                <a:solidFill>
                  <a:srgbClr val="FFD966"/>
                </a:solidFill>
                <a:latin typeface="Times New Roman" panose="02020603050405020304" pitchFamily="18" charset="0"/>
                <a:cs typeface="Times New Roman" panose="02020603050405020304" pitchFamily="18" charset="0"/>
              </a:endParaRPr>
            </a:p>
            <a:p>
              <a:pPr algn="ctr"/>
              <a:r>
                <a:rPr lang="zh-CN" altLang="en-US" sz="3200" b="1" dirty="0">
                  <a:solidFill>
                    <a:srgbClr val="FFD966"/>
                  </a:solidFill>
                  <a:latin typeface="+mn-ea"/>
                </a:rPr>
                <a:t>社会比较方向</a:t>
              </a:r>
              <a:endParaRPr lang="zh-TW" altLang="en-US" sz="3200" b="1" dirty="0">
                <a:solidFill>
                  <a:srgbClr val="FFD966"/>
                </a:solidFill>
                <a:latin typeface="+mn-ea"/>
              </a:endParaRPr>
            </a:p>
          </p:txBody>
        </p:sp>
        <p:cxnSp>
          <p:nvCxnSpPr>
            <p:cNvPr id="57" name="直接箭头连接符 24">
              <a:extLst>
                <a:ext uri="{FF2B5EF4-FFF2-40B4-BE49-F238E27FC236}">
                  <a16:creationId xmlns:a16="http://schemas.microsoft.com/office/drawing/2014/main" id="{3C94F9B9-4F53-3A3B-053C-6FA3AE519D0D}"/>
                </a:ext>
              </a:extLst>
            </p:cNvPr>
            <p:cNvCxnSpPr>
              <a:cxnSpLocks/>
              <a:stCxn id="33" idx="3"/>
              <a:endCxn id="28" idx="1"/>
            </p:cNvCxnSpPr>
            <p:nvPr/>
          </p:nvCxnSpPr>
          <p:spPr>
            <a:xfrm flipV="1">
              <a:off x="2870449" y="2184190"/>
              <a:ext cx="780963" cy="132403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0" name="直接箭头连接符 24">
              <a:extLst>
                <a:ext uri="{FF2B5EF4-FFF2-40B4-BE49-F238E27FC236}">
                  <a16:creationId xmlns:a16="http://schemas.microsoft.com/office/drawing/2014/main" id="{3B96B592-9D6D-EF0A-8815-5E9E36A4695F}"/>
                </a:ext>
              </a:extLst>
            </p:cNvPr>
            <p:cNvCxnSpPr>
              <a:cxnSpLocks/>
              <a:stCxn id="33" idx="3"/>
              <a:endCxn id="21" idx="1"/>
            </p:cNvCxnSpPr>
            <p:nvPr/>
          </p:nvCxnSpPr>
          <p:spPr>
            <a:xfrm>
              <a:off x="2870449" y="3508228"/>
              <a:ext cx="778428" cy="134489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724233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spcBef>
                <a:spcPts val="1200"/>
              </a:spcBef>
              <a:spcAft>
                <a:spcPts val="300"/>
              </a:spcAft>
            </a:pP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：社会比较倾向</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pic>
        <p:nvPicPr>
          <p:cNvPr id="29" name="圖片 28">
            <a:extLst>
              <a:ext uri="{FF2B5EF4-FFF2-40B4-BE49-F238E27FC236}">
                <a16:creationId xmlns:a16="http://schemas.microsoft.com/office/drawing/2014/main" id="{62764598-8B03-84DA-F999-A125B3732CC1}"/>
              </a:ext>
            </a:extLst>
          </p:cNvPr>
          <p:cNvPicPr>
            <a:picLocks noChangeAspect="1"/>
          </p:cNvPicPr>
          <p:nvPr/>
        </p:nvPicPr>
        <p:blipFill>
          <a:blip r:embed="rId5"/>
          <a:stretch>
            <a:fillRect/>
          </a:stretch>
        </p:blipFill>
        <p:spPr>
          <a:xfrm>
            <a:off x="4521896" y="1367019"/>
            <a:ext cx="4316086" cy="2062554"/>
          </a:xfrm>
          <a:prstGeom prst="rect">
            <a:avLst/>
          </a:prstGeom>
        </p:spPr>
      </p:pic>
      <p:sp>
        <p:nvSpPr>
          <p:cNvPr id="31" name="文字方塊 30">
            <a:extLst>
              <a:ext uri="{FF2B5EF4-FFF2-40B4-BE49-F238E27FC236}">
                <a16:creationId xmlns:a16="http://schemas.microsoft.com/office/drawing/2014/main" id="{B96296A8-B58C-5D9F-EBB9-A737889B1505}"/>
              </a:ext>
            </a:extLst>
          </p:cNvPr>
          <p:cNvSpPr txBox="1"/>
          <p:nvPr/>
        </p:nvSpPr>
        <p:spPr>
          <a:xfrm>
            <a:off x="192088" y="985635"/>
            <a:ext cx="1855044" cy="461665"/>
          </a:xfrm>
          <a:prstGeom prst="rect">
            <a:avLst/>
          </a:prstGeom>
          <a:noFill/>
        </p:spPr>
        <p:txBody>
          <a:bodyPr wrap="square" rtlCol="0">
            <a:spAutoFit/>
          </a:bodyPr>
          <a:lstStyle/>
          <a:p>
            <a:r>
              <a:rPr lang="zh-CN" altLang="en-US" sz="2400" b="1" dirty="0"/>
              <a:t>变量</a:t>
            </a:r>
          </a:p>
        </p:txBody>
      </p:sp>
      <p:sp>
        <p:nvSpPr>
          <p:cNvPr id="34" name="文字方塊 33">
            <a:extLst>
              <a:ext uri="{FF2B5EF4-FFF2-40B4-BE49-F238E27FC236}">
                <a16:creationId xmlns:a16="http://schemas.microsoft.com/office/drawing/2014/main" id="{7E68868A-8701-0D10-8007-9C9FADFADF5F}"/>
              </a:ext>
            </a:extLst>
          </p:cNvPr>
          <p:cNvSpPr txBox="1"/>
          <p:nvPr/>
        </p:nvSpPr>
        <p:spPr>
          <a:xfrm>
            <a:off x="192088" y="1389384"/>
            <a:ext cx="3980977" cy="2031325"/>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自变量</a:t>
            </a:r>
            <a:r>
              <a:rPr lang="en-US" altLang="zh-CN" dirty="0"/>
              <a:t>: </a:t>
            </a:r>
            <a:r>
              <a:rPr lang="zh-CN" altLang="en-US" dirty="0"/>
              <a:t>社会比较倾向 </a:t>
            </a:r>
            <a:r>
              <a:rPr lang="en-US" altLang="zh-CN" dirty="0"/>
              <a:t>(11</a:t>
            </a:r>
            <a:r>
              <a:rPr lang="zh-CN" altLang="en-US" dirty="0"/>
              <a:t>题 </a:t>
            </a:r>
            <a:r>
              <a:rPr lang="en-US" altLang="zh-CN" dirty="0"/>
              <a:t>5 + 6)</a:t>
            </a:r>
          </a:p>
          <a:p>
            <a:pPr marL="285750" indent="-285750">
              <a:buFont typeface="Wingdings" panose="05000000000000000000" pitchFamily="2" charset="2"/>
              <a:buChar char="p"/>
            </a:pPr>
            <a:r>
              <a:rPr lang="zh-CN" altLang="en-US" dirty="0"/>
              <a:t>自变量</a:t>
            </a:r>
            <a:r>
              <a:rPr lang="en-US" altLang="zh-CN" dirty="0"/>
              <a:t>: </a:t>
            </a:r>
            <a:r>
              <a:rPr lang="zh-CN" altLang="en-US" dirty="0"/>
              <a:t>社会比较方向 </a:t>
            </a:r>
            <a:r>
              <a:rPr lang="en-US" altLang="zh-CN" dirty="0"/>
              <a:t>(3</a:t>
            </a:r>
            <a:r>
              <a:rPr lang="zh-CN" altLang="en-US" dirty="0"/>
              <a:t>题</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中介变量</a:t>
            </a:r>
            <a:r>
              <a:rPr lang="en-US" altLang="zh-CN" dirty="0"/>
              <a:t>: </a:t>
            </a:r>
            <a:r>
              <a:rPr lang="zh-CN" altLang="en-US" dirty="0"/>
              <a:t>相对剥夺感 </a:t>
            </a:r>
            <a:r>
              <a:rPr lang="en-US" altLang="zh-CN" dirty="0"/>
              <a:t>(5</a:t>
            </a:r>
            <a:r>
              <a:rPr lang="zh-CN" altLang="en-US" dirty="0"/>
              <a:t>题</a:t>
            </a:r>
            <a:r>
              <a:rPr lang="en-US" altLang="zh-CN" dirty="0"/>
              <a:t>)</a:t>
            </a:r>
          </a:p>
          <a:p>
            <a:pPr marL="285750" indent="-285750">
              <a:buFont typeface="Wingdings" panose="05000000000000000000" pitchFamily="2" charset="2"/>
              <a:buChar char="p"/>
            </a:pPr>
            <a:r>
              <a:rPr lang="zh-CN" altLang="en-US" dirty="0"/>
              <a:t>中介变量</a:t>
            </a:r>
            <a:r>
              <a:rPr lang="en-US" altLang="zh-CN" dirty="0"/>
              <a:t>: </a:t>
            </a:r>
            <a:r>
              <a:rPr lang="zh-CN" altLang="en-US" dirty="0"/>
              <a:t>优越感 </a:t>
            </a:r>
            <a:r>
              <a:rPr lang="en-US" altLang="zh-CN" dirty="0"/>
              <a:t>(5</a:t>
            </a:r>
            <a:r>
              <a:rPr lang="zh-CN" altLang="en-US" dirty="0"/>
              <a:t>题</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因变量</a:t>
            </a:r>
            <a:r>
              <a:rPr lang="en-US" altLang="zh-CN" dirty="0"/>
              <a:t>: </a:t>
            </a:r>
            <a:r>
              <a:rPr lang="zh-CN" altLang="en-US" dirty="0"/>
              <a:t>生活满意度 </a:t>
            </a:r>
            <a:r>
              <a:rPr lang="en-US" altLang="zh-CN" dirty="0"/>
              <a:t>(5</a:t>
            </a:r>
            <a:r>
              <a:rPr lang="zh-CN" altLang="en-US" dirty="0"/>
              <a:t>题</a:t>
            </a:r>
            <a:r>
              <a:rPr lang="en-US" altLang="zh-CN" dirty="0"/>
              <a:t>)</a:t>
            </a:r>
            <a:endParaRPr lang="zh-CN" altLang="en-US" dirty="0"/>
          </a:p>
        </p:txBody>
      </p:sp>
      <p:sp>
        <p:nvSpPr>
          <p:cNvPr id="35" name="文字方塊 34">
            <a:extLst>
              <a:ext uri="{FF2B5EF4-FFF2-40B4-BE49-F238E27FC236}">
                <a16:creationId xmlns:a16="http://schemas.microsoft.com/office/drawing/2014/main" id="{CA87D048-F870-9A38-2974-B8E7828D53BB}"/>
              </a:ext>
            </a:extLst>
          </p:cNvPr>
          <p:cNvSpPr txBox="1"/>
          <p:nvPr/>
        </p:nvSpPr>
        <p:spPr>
          <a:xfrm>
            <a:off x="192088" y="3616276"/>
            <a:ext cx="2807144" cy="461665"/>
          </a:xfrm>
          <a:prstGeom prst="rect">
            <a:avLst/>
          </a:prstGeom>
          <a:noFill/>
        </p:spPr>
        <p:txBody>
          <a:bodyPr wrap="square" rtlCol="0">
            <a:spAutoFit/>
          </a:bodyPr>
          <a:lstStyle/>
          <a:p>
            <a:r>
              <a:rPr lang="zh-CN" altLang="en-US" sz="2400" b="1" dirty="0"/>
              <a:t>较之前实验的推进</a:t>
            </a:r>
          </a:p>
        </p:txBody>
      </p:sp>
      <p:sp>
        <p:nvSpPr>
          <p:cNvPr id="36" name="文字方塊 35">
            <a:extLst>
              <a:ext uri="{FF2B5EF4-FFF2-40B4-BE49-F238E27FC236}">
                <a16:creationId xmlns:a16="http://schemas.microsoft.com/office/drawing/2014/main" id="{D9D6A59E-7F25-6B4F-CACE-88BAEF9770B6}"/>
              </a:ext>
            </a:extLst>
          </p:cNvPr>
          <p:cNvSpPr txBox="1"/>
          <p:nvPr/>
        </p:nvSpPr>
        <p:spPr>
          <a:xfrm>
            <a:off x="192088" y="4158087"/>
            <a:ext cx="8833158" cy="1200329"/>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t>由于现实生活中人们并不只是接触到向上比较的信息或向下比较的信息</a:t>
            </a:r>
            <a:r>
              <a:rPr lang="en-US" altLang="zh-CN" dirty="0"/>
              <a:t>. </a:t>
            </a:r>
          </a:p>
          <a:p>
            <a:pPr marL="285750" indent="-285750">
              <a:buFont typeface="Wingdings" panose="05000000000000000000" pitchFamily="2" charset="2"/>
              <a:buChar char="n"/>
            </a:pPr>
            <a:r>
              <a:rPr lang="zh-CN" altLang="en-US" dirty="0"/>
              <a:t>此外</a:t>
            </a:r>
            <a:r>
              <a:rPr lang="en-US" altLang="zh-CN" dirty="0"/>
              <a:t>, </a:t>
            </a:r>
            <a:r>
              <a:rPr lang="zh-CN" altLang="en-US" dirty="0"/>
              <a:t>有研究认为</a:t>
            </a:r>
            <a:r>
              <a:rPr lang="en-US" altLang="zh-CN" dirty="0"/>
              <a:t>, </a:t>
            </a:r>
            <a:r>
              <a:rPr lang="zh-CN" altLang="en-US" dirty="0"/>
              <a:t>只有当人们的社会比较倾向较高时</a:t>
            </a:r>
            <a:r>
              <a:rPr lang="en-US" altLang="zh-CN" dirty="0"/>
              <a:t>, </a:t>
            </a:r>
            <a:r>
              <a:rPr lang="zh-CN" altLang="en-US" dirty="0"/>
              <a:t>才会在接触到向上比较或向下比较的信息后</a:t>
            </a:r>
            <a:r>
              <a:rPr lang="en-US" altLang="zh-CN" dirty="0"/>
              <a:t>, </a:t>
            </a:r>
            <a:r>
              <a:rPr lang="zh-CN" altLang="en-US" dirty="0"/>
              <a:t>产生社会比较 </a:t>
            </a:r>
            <a:r>
              <a:rPr lang="es-ES" altLang="zh-CN" dirty="0">
                <a:solidFill>
                  <a:srgbClr val="3BAA33"/>
                </a:solidFill>
                <a:latin typeface="Times New Roman" panose="02020603050405020304" pitchFamily="18" charset="0"/>
                <a:cs typeface="Times New Roman" panose="02020603050405020304" pitchFamily="18" charset="0"/>
              </a:rPr>
              <a:t>(Buunk, Zurriaga, </a:t>
            </a:r>
            <a:r>
              <a:rPr lang="es-ES" altLang="zh-CN" dirty="0" err="1">
                <a:solidFill>
                  <a:srgbClr val="3BAA33"/>
                </a:solidFill>
                <a:latin typeface="Times New Roman" panose="02020603050405020304" pitchFamily="18" charset="0"/>
                <a:cs typeface="Times New Roman" panose="02020603050405020304" pitchFamily="18" charset="0"/>
              </a:rPr>
              <a:t>Gonzalez</a:t>
            </a:r>
            <a:r>
              <a:rPr lang="es-ES" altLang="zh-CN" dirty="0">
                <a:solidFill>
                  <a:srgbClr val="3BAA33"/>
                </a:solidFill>
                <a:latin typeface="Times New Roman" panose="02020603050405020304" pitchFamily="18" charset="0"/>
                <a:cs typeface="Times New Roman" panose="02020603050405020304" pitchFamily="18" charset="0"/>
              </a:rPr>
              <a:t>-Roma, &amp; Subirats, 2003)</a:t>
            </a:r>
            <a:r>
              <a:rPr lang="zh-CN" altLang="en-US" dirty="0">
                <a:solidFill>
                  <a:srgbClr val="3BAA33"/>
                </a:solidFill>
                <a:latin typeface="Times New Roman" panose="02020603050405020304" pitchFamily="18" charset="0"/>
                <a:cs typeface="Times New Roman" panose="02020603050405020304" pitchFamily="18" charset="0"/>
              </a:rPr>
              <a:t> </a:t>
            </a:r>
            <a:endParaRPr lang="en-US" altLang="zh-CN" dirty="0">
              <a:solidFill>
                <a:srgbClr val="3BAA33"/>
              </a:solidFill>
            </a:endParaRPr>
          </a:p>
          <a:p>
            <a:pPr marL="285750" indent="-285750">
              <a:buFont typeface="Wingdings" panose="05000000000000000000" pitchFamily="2" charset="2"/>
              <a:buChar char="n"/>
            </a:pPr>
            <a:r>
              <a:rPr lang="zh-CN" altLang="en-US" dirty="0"/>
              <a:t>因此正式实验</a:t>
            </a:r>
            <a:r>
              <a:rPr lang="en-US" altLang="zh-CN" dirty="0"/>
              <a:t>2</a:t>
            </a:r>
            <a:r>
              <a:rPr lang="zh-CN" altLang="en-US" dirty="0"/>
              <a:t>将通过问卷的方式</a:t>
            </a:r>
            <a:r>
              <a:rPr lang="en-US" altLang="zh-CN" dirty="0"/>
              <a:t>, </a:t>
            </a:r>
            <a:r>
              <a:rPr lang="zh-CN" altLang="en-US" dirty="0"/>
              <a:t>来讨论这种一般性的情况</a:t>
            </a:r>
            <a:r>
              <a:rPr lang="en-US" altLang="zh-CN" dirty="0"/>
              <a:t>.</a:t>
            </a:r>
          </a:p>
        </p:txBody>
      </p:sp>
      <p:sp>
        <p:nvSpPr>
          <p:cNvPr id="37" name="文字方塊 36">
            <a:extLst>
              <a:ext uri="{FF2B5EF4-FFF2-40B4-BE49-F238E27FC236}">
                <a16:creationId xmlns:a16="http://schemas.microsoft.com/office/drawing/2014/main" id="{8638FA2B-3E5F-C11B-2DFC-68B5D2C50DB8}"/>
              </a:ext>
            </a:extLst>
          </p:cNvPr>
          <p:cNvSpPr txBox="1"/>
          <p:nvPr/>
        </p:nvSpPr>
        <p:spPr>
          <a:xfrm>
            <a:off x="192088" y="5411847"/>
            <a:ext cx="1855044" cy="461665"/>
          </a:xfrm>
          <a:prstGeom prst="rect">
            <a:avLst/>
          </a:prstGeom>
          <a:noFill/>
        </p:spPr>
        <p:txBody>
          <a:bodyPr wrap="square" rtlCol="0">
            <a:spAutoFit/>
          </a:bodyPr>
          <a:lstStyle/>
          <a:p>
            <a:r>
              <a:rPr lang="zh-CN" altLang="en-US" sz="2400" b="1" dirty="0"/>
              <a:t>过程</a:t>
            </a:r>
          </a:p>
        </p:txBody>
      </p:sp>
      <p:sp>
        <p:nvSpPr>
          <p:cNvPr id="39" name="文字方塊 38">
            <a:extLst>
              <a:ext uri="{FF2B5EF4-FFF2-40B4-BE49-F238E27FC236}">
                <a16:creationId xmlns:a16="http://schemas.microsoft.com/office/drawing/2014/main" id="{5FE9DE8E-A41A-04CB-FC9C-24E116CD270B}"/>
              </a:ext>
            </a:extLst>
          </p:cNvPr>
          <p:cNvSpPr txBox="1"/>
          <p:nvPr/>
        </p:nvSpPr>
        <p:spPr>
          <a:xfrm>
            <a:off x="1362456" y="5933563"/>
            <a:ext cx="7662790" cy="646331"/>
          </a:xfrm>
          <a:prstGeom prst="rect">
            <a:avLst/>
          </a:prstGeom>
          <a:noFill/>
        </p:spPr>
        <p:txBody>
          <a:bodyPr wrap="square">
            <a:spAutoFit/>
          </a:bodyPr>
          <a:lstStyle/>
          <a:p>
            <a:pPr marL="285750" indent="-285750">
              <a:buFont typeface="Wingdings" panose="05000000000000000000" pitchFamily="2" charset="2"/>
              <a:buChar char="p"/>
            </a:pPr>
            <a:r>
              <a:rPr lang="zh-CN" altLang="en-US" dirty="0"/>
              <a:t>被试 </a:t>
            </a:r>
            <a:r>
              <a:rPr lang="en-US" altLang="zh-CN" dirty="0"/>
              <a:t>(330 + ) </a:t>
            </a:r>
            <a:r>
              <a:rPr lang="zh-CN" altLang="en-US" dirty="0"/>
              <a:t>填写社会比较倾向问卷</a:t>
            </a:r>
            <a:r>
              <a:rPr lang="en-US" altLang="zh-CN" dirty="0"/>
              <a:t>, </a:t>
            </a:r>
            <a:r>
              <a:rPr lang="zh-CN" altLang="en-US" dirty="0"/>
              <a:t>社会比较方向问卷</a:t>
            </a:r>
            <a:r>
              <a:rPr lang="en-US" altLang="zh-CN" dirty="0"/>
              <a:t>, </a:t>
            </a:r>
            <a:r>
              <a:rPr lang="zh-CN" altLang="en-US" dirty="0"/>
              <a:t>相对剥夺感问卷</a:t>
            </a:r>
            <a:r>
              <a:rPr lang="en-US" altLang="zh-CN" dirty="0"/>
              <a:t>, </a:t>
            </a:r>
            <a:r>
              <a:rPr lang="zh-CN" altLang="en-US" dirty="0"/>
              <a:t>优越感问卷</a:t>
            </a:r>
            <a:r>
              <a:rPr lang="en-US" altLang="zh-CN" dirty="0"/>
              <a:t>, </a:t>
            </a:r>
            <a:r>
              <a:rPr lang="zh-CN" altLang="en-US" dirty="0"/>
              <a:t>生活满意度问卷</a:t>
            </a:r>
          </a:p>
        </p:txBody>
      </p:sp>
    </p:spTree>
    <p:extLst>
      <p:ext uri="{BB962C8B-B14F-4D97-AF65-F5344CB8AC3E}">
        <p14:creationId xmlns:p14="http://schemas.microsoft.com/office/powerpoint/2010/main" val="1095372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未来计划</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4" name="文字方塊 3">
            <a:extLst>
              <a:ext uri="{FF2B5EF4-FFF2-40B4-BE49-F238E27FC236}">
                <a16:creationId xmlns:a16="http://schemas.microsoft.com/office/drawing/2014/main" id="{DE1DDC5F-DD65-C0A7-FFF1-9FF885F5E0CB}"/>
              </a:ext>
            </a:extLst>
          </p:cNvPr>
          <p:cNvSpPr txBox="1"/>
          <p:nvPr/>
        </p:nvSpPr>
        <p:spPr>
          <a:xfrm>
            <a:off x="1258874" y="2715883"/>
            <a:ext cx="6668974" cy="1762021"/>
          </a:xfrm>
          <a:prstGeom prst="rect">
            <a:avLst/>
          </a:prstGeom>
          <a:noFill/>
        </p:spPr>
        <p:txBody>
          <a:bodyPr wrap="square">
            <a:spAutoFit/>
          </a:bodyPr>
          <a:lstStyle/>
          <a:p>
            <a:pPr marL="685800" indent="-685800">
              <a:spcBef>
                <a:spcPts val="1200"/>
              </a:spcBef>
              <a:spcAft>
                <a:spcPts val="300"/>
              </a:spcAft>
              <a:buFont typeface="Wingdings" panose="05000000000000000000" pitchFamily="2" charset="2"/>
              <a:buChar char="l"/>
            </a:pP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4800" b="1" kern="100" dirty="0">
              <a:latin typeface="Times New Roman" panose="02020603050405020304" pitchFamily="18" charset="0"/>
              <a:ea typeface="宋体" panose="02010600030101010101" pitchFamily="2" charset="-122"/>
              <a:cs typeface="Times New Roman" panose="02020603050405020304" pitchFamily="18" charset="0"/>
            </a:endParaRPr>
          </a:p>
          <a:p>
            <a:pPr algn="r">
              <a:spcBef>
                <a:spcPts val="1200"/>
              </a:spcBef>
              <a:spcAft>
                <a:spcPts val="300"/>
              </a:spcAft>
            </a:pPr>
            <a:r>
              <a:rPr lang="en-US" altLang="zh-CN" sz="4800"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40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40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CN" altLang="en-US" sz="4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233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spcBef>
                <a:spcPts val="1200"/>
              </a:spcBef>
              <a:spcAft>
                <a:spcPts val="300"/>
              </a:spcAft>
            </a:pP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：社会比较策略</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grpSp>
        <p:nvGrpSpPr>
          <p:cNvPr id="54" name="群組 53">
            <a:extLst>
              <a:ext uri="{FF2B5EF4-FFF2-40B4-BE49-F238E27FC236}">
                <a16:creationId xmlns:a16="http://schemas.microsoft.com/office/drawing/2014/main" id="{ABC1E495-AD75-D8F2-972A-9C90A9A6C785}"/>
              </a:ext>
            </a:extLst>
          </p:cNvPr>
          <p:cNvGrpSpPr/>
          <p:nvPr/>
        </p:nvGrpSpPr>
        <p:grpSpPr>
          <a:xfrm>
            <a:off x="276306" y="1624981"/>
            <a:ext cx="8574528" cy="4345649"/>
            <a:chOff x="276306" y="1624981"/>
            <a:chExt cx="8574528" cy="4345649"/>
          </a:xfrm>
        </p:grpSpPr>
        <p:cxnSp>
          <p:nvCxnSpPr>
            <p:cNvPr id="50" name="直接箭头连接符 24">
              <a:extLst>
                <a:ext uri="{FF2B5EF4-FFF2-40B4-BE49-F238E27FC236}">
                  <a16:creationId xmlns:a16="http://schemas.microsoft.com/office/drawing/2014/main" id="{B0842E9A-AA91-1F31-F6AF-A4F2211A1C57}"/>
                </a:ext>
              </a:extLst>
            </p:cNvPr>
            <p:cNvCxnSpPr>
              <a:cxnSpLocks/>
              <a:stCxn id="3" idx="3"/>
              <a:endCxn id="17" idx="1"/>
            </p:cNvCxnSpPr>
            <p:nvPr/>
          </p:nvCxnSpPr>
          <p:spPr>
            <a:xfrm flipV="1">
              <a:off x="2198775" y="2197808"/>
              <a:ext cx="1443229" cy="2112674"/>
            </a:xfrm>
            <a:prstGeom prst="straightConnector1">
              <a:avLst/>
            </a:prstGeom>
            <a:ln w="38100">
              <a:prstDash val="sysDash"/>
              <a:tailEnd type="triangle"/>
            </a:ln>
          </p:spPr>
          <p:style>
            <a:lnRef idx="3">
              <a:schemeClr val="dk1"/>
            </a:lnRef>
            <a:fillRef idx="0">
              <a:schemeClr val="dk1"/>
            </a:fillRef>
            <a:effectRef idx="2">
              <a:schemeClr val="dk1"/>
            </a:effectRef>
            <a:fontRef idx="minor">
              <a:schemeClr val="tx1"/>
            </a:fontRef>
          </p:style>
        </p:cxnSp>
        <p:cxnSp>
          <p:nvCxnSpPr>
            <p:cNvPr id="47" name="直接箭头连接符 24">
              <a:extLst>
                <a:ext uri="{FF2B5EF4-FFF2-40B4-BE49-F238E27FC236}">
                  <a16:creationId xmlns:a16="http://schemas.microsoft.com/office/drawing/2014/main" id="{2149BDEE-AF3D-AD24-D27F-96E7B8730B40}"/>
                </a:ext>
              </a:extLst>
            </p:cNvPr>
            <p:cNvCxnSpPr>
              <a:cxnSpLocks/>
              <a:stCxn id="16" idx="3"/>
              <a:endCxn id="4" idx="1"/>
            </p:cNvCxnSpPr>
            <p:nvPr/>
          </p:nvCxnSpPr>
          <p:spPr>
            <a:xfrm>
              <a:off x="2198775" y="2197807"/>
              <a:ext cx="1440694" cy="2112101"/>
            </a:xfrm>
            <a:prstGeom prst="straightConnector1">
              <a:avLst/>
            </a:prstGeom>
            <a:ln w="38100">
              <a:prstDash val="sysDash"/>
              <a:tailEnd type="triangle"/>
            </a:ln>
          </p:spPr>
          <p:style>
            <a:lnRef idx="3">
              <a:schemeClr val="dk1"/>
            </a:lnRef>
            <a:fillRef idx="0">
              <a:schemeClr val="dk1"/>
            </a:fillRef>
            <a:effectRef idx="2">
              <a:schemeClr val="dk1"/>
            </a:effectRef>
            <a:fontRef idx="minor">
              <a:schemeClr val="tx1"/>
            </a:fontRef>
          </p:style>
        </p:cxnSp>
        <p:sp>
          <p:nvSpPr>
            <p:cNvPr id="3" name="文本框 14">
              <a:extLst>
                <a:ext uri="{FF2B5EF4-FFF2-40B4-BE49-F238E27FC236}">
                  <a16:creationId xmlns:a16="http://schemas.microsoft.com/office/drawing/2014/main" id="{DF0E43CD-9149-AB8C-5227-3FFF2276C6E8}"/>
                </a:ext>
              </a:extLst>
            </p:cNvPr>
            <p:cNvSpPr txBox="1"/>
            <p:nvPr/>
          </p:nvSpPr>
          <p:spPr>
            <a:xfrm>
              <a:off x="360617" y="4018094"/>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向下对比</a:t>
              </a:r>
              <a:endParaRPr lang="zh-TW" altLang="en-US" sz="3200" b="1" dirty="0">
                <a:solidFill>
                  <a:srgbClr val="00B0F0"/>
                </a:solidFill>
                <a:latin typeface="+mn-ea"/>
              </a:endParaRPr>
            </a:p>
          </p:txBody>
        </p:sp>
        <p:sp>
          <p:nvSpPr>
            <p:cNvPr id="4" name="文本框 15">
              <a:extLst>
                <a:ext uri="{FF2B5EF4-FFF2-40B4-BE49-F238E27FC236}">
                  <a16:creationId xmlns:a16="http://schemas.microsoft.com/office/drawing/2014/main" id="{16825BBC-D550-6B37-9815-C6C38472B278}"/>
                </a:ext>
              </a:extLst>
            </p:cNvPr>
            <p:cNvSpPr txBox="1"/>
            <p:nvPr/>
          </p:nvSpPr>
          <p:spPr>
            <a:xfrm>
              <a:off x="3639469" y="4017520"/>
              <a:ext cx="228734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sp>
          <p:nvSpPr>
            <p:cNvPr id="9" name="文本框 17">
              <a:extLst>
                <a:ext uri="{FF2B5EF4-FFF2-40B4-BE49-F238E27FC236}">
                  <a16:creationId xmlns:a16="http://schemas.microsoft.com/office/drawing/2014/main" id="{2D520ED9-142F-951C-B444-C0F8B02510FB}"/>
                </a:ext>
              </a:extLst>
            </p:cNvPr>
            <p:cNvSpPr txBox="1"/>
            <p:nvPr/>
          </p:nvSpPr>
          <p:spPr>
            <a:xfrm>
              <a:off x="6443404" y="2948203"/>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10" name="直接箭头连接符 18">
              <a:extLst>
                <a:ext uri="{FF2B5EF4-FFF2-40B4-BE49-F238E27FC236}">
                  <a16:creationId xmlns:a16="http://schemas.microsoft.com/office/drawing/2014/main" id="{E6B871A0-FBF4-16A8-949C-9920952F2821}"/>
                </a:ext>
              </a:extLst>
            </p:cNvPr>
            <p:cNvCxnSpPr>
              <a:stCxn id="4" idx="3"/>
              <a:endCxn id="9" idx="1"/>
            </p:cNvCxnSpPr>
            <p:nvPr/>
          </p:nvCxnSpPr>
          <p:spPr>
            <a:xfrm flipV="1">
              <a:off x="5926812" y="3240591"/>
              <a:ext cx="516592" cy="10693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5" name="文本框 20">
              <a:extLst>
                <a:ext uri="{FF2B5EF4-FFF2-40B4-BE49-F238E27FC236}">
                  <a16:creationId xmlns:a16="http://schemas.microsoft.com/office/drawing/2014/main" id="{A5D5C184-68A2-CFB4-0DC5-19D235A185B9}"/>
                </a:ext>
              </a:extLst>
            </p:cNvPr>
            <p:cNvSpPr txBox="1"/>
            <p:nvPr/>
          </p:nvSpPr>
          <p:spPr>
            <a:xfrm>
              <a:off x="6110838" y="3723661"/>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16" name="文本框 21">
              <a:extLst>
                <a:ext uri="{FF2B5EF4-FFF2-40B4-BE49-F238E27FC236}">
                  <a16:creationId xmlns:a16="http://schemas.microsoft.com/office/drawing/2014/main" id="{1BE8078B-C37E-EE5C-FF1C-F76584D53EFF}"/>
                </a:ext>
              </a:extLst>
            </p:cNvPr>
            <p:cNvSpPr txBox="1"/>
            <p:nvPr/>
          </p:nvSpPr>
          <p:spPr>
            <a:xfrm>
              <a:off x="360617" y="1905419"/>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向上对比</a:t>
              </a:r>
              <a:endParaRPr lang="zh-TW" altLang="en-US" sz="3200" b="1" dirty="0">
                <a:solidFill>
                  <a:srgbClr val="FF6903"/>
                </a:solidFill>
                <a:latin typeface="+mn-ea"/>
              </a:endParaRPr>
            </a:p>
          </p:txBody>
        </p:sp>
        <p:sp>
          <p:nvSpPr>
            <p:cNvPr id="17" name="文本框 22">
              <a:extLst>
                <a:ext uri="{FF2B5EF4-FFF2-40B4-BE49-F238E27FC236}">
                  <a16:creationId xmlns:a16="http://schemas.microsoft.com/office/drawing/2014/main" id="{0DAF57AC-AA3A-CD56-536D-77979753541B}"/>
                </a:ext>
              </a:extLst>
            </p:cNvPr>
            <p:cNvSpPr txBox="1"/>
            <p:nvPr/>
          </p:nvSpPr>
          <p:spPr>
            <a:xfrm>
              <a:off x="3642004" y="1905420"/>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19" name="直接箭头连接符 24">
              <a:extLst>
                <a:ext uri="{FF2B5EF4-FFF2-40B4-BE49-F238E27FC236}">
                  <a16:creationId xmlns:a16="http://schemas.microsoft.com/office/drawing/2014/main" id="{C474C776-9178-FCD5-379A-23C0FD9D1345}"/>
                </a:ext>
              </a:extLst>
            </p:cNvPr>
            <p:cNvCxnSpPr>
              <a:stCxn id="17" idx="3"/>
              <a:endCxn id="9" idx="1"/>
            </p:cNvCxnSpPr>
            <p:nvPr/>
          </p:nvCxnSpPr>
          <p:spPr>
            <a:xfrm>
              <a:off x="5926812" y="2197808"/>
              <a:ext cx="516592" cy="104278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2" name="文本框 44">
              <a:extLst>
                <a:ext uri="{FF2B5EF4-FFF2-40B4-BE49-F238E27FC236}">
                  <a16:creationId xmlns:a16="http://schemas.microsoft.com/office/drawing/2014/main" id="{7B0F0AB0-AABD-3DB6-AB88-B238CF46936D}"/>
                </a:ext>
              </a:extLst>
            </p:cNvPr>
            <p:cNvSpPr txBox="1"/>
            <p:nvPr/>
          </p:nvSpPr>
          <p:spPr>
            <a:xfrm>
              <a:off x="1592925" y="2945221"/>
              <a:ext cx="2678361" cy="584775"/>
            </a:xfrm>
            <a:prstGeom prst="rect">
              <a:avLst/>
            </a:prstGeom>
            <a:solidFill>
              <a:schemeClr val="bg1"/>
            </a:solidFill>
            <a:ln w="38100">
              <a:solidFill>
                <a:schemeClr val="accent4">
                  <a:lumMod val="60000"/>
                  <a:lumOff val="40000"/>
                </a:schemeClr>
              </a:solidFill>
            </a:ln>
          </p:spPr>
          <p:txBody>
            <a:bodyPr wrap="square" rtlCol="0">
              <a:spAutoFit/>
            </a:bodyPr>
            <a:lstStyle/>
            <a:p>
              <a:pPr algn="ctr"/>
              <a:r>
                <a:rPr lang="zh-CN" altLang="en-US" sz="3200" b="1" dirty="0">
                  <a:solidFill>
                    <a:schemeClr val="accent4">
                      <a:lumMod val="60000"/>
                      <a:lumOff val="40000"/>
                    </a:schemeClr>
                  </a:solidFill>
                  <a:latin typeface="+mn-ea"/>
                </a:rPr>
                <a:t>社会比较倾向</a:t>
              </a:r>
              <a:endParaRPr lang="zh-TW" altLang="en-US" sz="3200" b="1" dirty="0">
                <a:solidFill>
                  <a:schemeClr val="accent4">
                    <a:lumMod val="60000"/>
                    <a:lumOff val="40000"/>
                  </a:schemeClr>
                </a:solidFill>
                <a:latin typeface="+mn-ea"/>
              </a:endParaRPr>
            </a:p>
          </p:txBody>
        </p:sp>
        <p:sp>
          <p:nvSpPr>
            <p:cNvPr id="23" name="右大括弧 22">
              <a:extLst>
                <a:ext uri="{FF2B5EF4-FFF2-40B4-BE49-F238E27FC236}">
                  <a16:creationId xmlns:a16="http://schemas.microsoft.com/office/drawing/2014/main" id="{8B5A87DE-181D-5FEF-CEE6-37DA586CBD7A}"/>
                </a:ext>
              </a:extLst>
            </p:cNvPr>
            <p:cNvSpPr/>
            <p:nvPr/>
          </p:nvSpPr>
          <p:spPr>
            <a:xfrm rot="5400000">
              <a:off x="4357610" y="1086827"/>
              <a:ext cx="411919" cy="8574528"/>
            </a:xfrm>
            <a:prstGeom prst="rightBrace">
              <a:avLst/>
            </a:prstGeom>
            <a:noFill/>
            <a:ln w="38100">
              <a:gradFill flip="none" rotWithShape="1">
                <a:gsLst>
                  <a:gs pos="66000">
                    <a:srgbClr val="0070C0"/>
                  </a:gs>
                  <a:gs pos="33000">
                    <a:srgbClr val="C00000"/>
                  </a:gs>
                  <a:gs pos="0">
                    <a:srgbClr val="FFD966"/>
                  </a:gs>
                  <a:gs pos="100000">
                    <a:srgbClr val="7030A0"/>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字方塊 23">
              <a:extLst>
                <a:ext uri="{FF2B5EF4-FFF2-40B4-BE49-F238E27FC236}">
                  <a16:creationId xmlns:a16="http://schemas.microsoft.com/office/drawing/2014/main" id="{2150FC11-3B01-6EAF-E8DF-68AF32AC5A95}"/>
                </a:ext>
              </a:extLst>
            </p:cNvPr>
            <p:cNvSpPr txBox="1"/>
            <p:nvPr/>
          </p:nvSpPr>
          <p:spPr>
            <a:xfrm>
              <a:off x="4333322" y="5601298"/>
              <a:ext cx="460494" cy="369332"/>
            </a:xfrm>
            <a:prstGeom prst="rect">
              <a:avLst/>
            </a:prstGeom>
            <a:noFill/>
          </p:spPr>
          <p:txBody>
            <a:bodyPr wrap="square" rtlCol="0">
              <a:spAutoFit/>
            </a:bodyPr>
            <a:lstStyle/>
            <a:p>
              <a:r>
                <a:rPr lang="en-US" altLang="zh-CN" b="1" dirty="0"/>
                <a:t>H6</a:t>
              </a:r>
              <a:endParaRPr lang="zh-CN" altLang="en-US" b="1" dirty="0"/>
            </a:p>
          </p:txBody>
        </p:sp>
        <p:cxnSp>
          <p:nvCxnSpPr>
            <p:cNvPr id="32" name="直接箭头连接符 24">
              <a:extLst>
                <a:ext uri="{FF2B5EF4-FFF2-40B4-BE49-F238E27FC236}">
                  <a16:creationId xmlns:a16="http://schemas.microsoft.com/office/drawing/2014/main" id="{3ABD2257-19AB-BBC0-9EFD-AB23C0FD3FCB}"/>
                </a:ext>
              </a:extLst>
            </p:cNvPr>
            <p:cNvCxnSpPr>
              <a:cxnSpLocks/>
              <a:stCxn id="16" idx="3"/>
              <a:endCxn id="17" idx="1"/>
            </p:cNvCxnSpPr>
            <p:nvPr/>
          </p:nvCxnSpPr>
          <p:spPr>
            <a:xfrm>
              <a:off x="2198775" y="2197807"/>
              <a:ext cx="1443229" cy="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5" name="直接箭头连接符 24">
              <a:extLst>
                <a:ext uri="{FF2B5EF4-FFF2-40B4-BE49-F238E27FC236}">
                  <a16:creationId xmlns:a16="http://schemas.microsoft.com/office/drawing/2014/main" id="{54D840C5-ABAD-1373-E573-E42483ED0A10}"/>
                </a:ext>
              </a:extLst>
            </p:cNvPr>
            <p:cNvCxnSpPr>
              <a:cxnSpLocks/>
              <a:stCxn id="3" idx="3"/>
              <a:endCxn id="4" idx="1"/>
            </p:cNvCxnSpPr>
            <p:nvPr/>
          </p:nvCxnSpPr>
          <p:spPr>
            <a:xfrm flipV="1">
              <a:off x="2198775" y="4309908"/>
              <a:ext cx="1440694" cy="57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直接箭头连接符 24">
              <a:extLst>
                <a:ext uri="{FF2B5EF4-FFF2-40B4-BE49-F238E27FC236}">
                  <a16:creationId xmlns:a16="http://schemas.microsoft.com/office/drawing/2014/main" id="{4B587478-585B-E761-326B-F631B36172BE}"/>
                </a:ext>
              </a:extLst>
            </p:cNvPr>
            <p:cNvCxnSpPr>
              <a:cxnSpLocks/>
              <a:stCxn id="22" idx="0"/>
            </p:cNvCxnSpPr>
            <p:nvPr/>
          </p:nvCxnSpPr>
          <p:spPr>
            <a:xfrm flipV="1">
              <a:off x="2932106" y="2176560"/>
              <a:ext cx="0" cy="76866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直接箭头连接符 24">
              <a:extLst>
                <a:ext uri="{FF2B5EF4-FFF2-40B4-BE49-F238E27FC236}">
                  <a16:creationId xmlns:a16="http://schemas.microsoft.com/office/drawing/2014/main" id="{2DF82093-D0E3-B202-F485-4BC569F88786}"/>
                </a:ext>
              </a:extLst>
            </p:cNvPr>
            <p:cNvCxnSpPr>
              <a:cxnSpLocks/>
              <a:stCxn id="22" idx="2"/>
            </p:cNvCxnSpPr>
            <p:nvPr/>
          </p:nvCxnSpPr>
          <p:spPr>
            <a:xfrm>
              <a:off x="2932106" y="3529996"/>
              <a:ext cx="0" cy="77991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4" name="文本框 20">
              <a:extLst>
                <a:ext uri="{FF2B5EF4-FFF2-40B4-BE49-F238E27FC236}">
                  <a16:creationId xmlns:a16="http://schemas.microsoft.com/office/drawing/2014/main" id="{F3A252EB-F159-4691-D360-37987739530E}"/>
                </a:ext>
              </a:extLst>
            </p:cNvPr>
            <p:cNvSpPr txBox="1"/>
            <p:nvPr/>
          </p:nvSpPr>
          <p:spPr>
            <a:xfrm>
              <a:off x="2735984" y="4187248"/>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sp>
          <p:nvSpPr>
            <p:cNvPr id="46" name="文本框 27">
              <a:extLst>
                <a:ext uri="{FF2B5EF4-FFF2-40B4-BE49-F238E27FC236}">
                  <a16:creationId xmlns:a16="http://schemas.microsoft.com/office/drawing/2014/main" id="{5E682190-7E1C-AF44-B140-3102C91669FA}"/>
                </a:ext>
              </a:extLst>
            </p:cNvPr>
            <p:cNvSpPr txBox="1"/>
            <p:nvPr/>
          </p:nvSpPr>
          <p:spPr>
            <a:xfrm>
              <a:off x="6096000" y="2089617"/>
              <a:ext cx="392242" cy="769441"/>
            </a:xfrm>
            <a:prstGeom prst="rect">
              <a:avLst/>
            </a:prstGeom>
            <a:noFill/>
            <a:ln w="38100">
              <a:noFill/>
            </a:ln>
          </p:spPr>
          <p:txBody>
            <a:bodyPr wrap="square" rtlCol="0">
              <a:spAutoFit/>
            </a:bodyPr>
            <a:lstStyle/>
            <a:p>
              <a:pPr algn="ctr"/>
              <a:r>
                <a:rPr lang="en-US" altLang="zh-TW" sz="4400" b="1" dirty="0">
                  <a:latin typeface="Times New Roman" panose="02020603050405020304" pitchFamily="18" charset="0"/>
                  <a:cs typeface="Times New Roman" panose="02020603050405020304" pitchFamily="18" charset="0"/>
                </a:rPr>
                <a:t>-</a:t>
              </a:r>
              <a:endParaRPr lang="zh-TW" altLang="en-US" sz="4400" b="1" dirty="0">
                <a:latin typeface="Times New Roman" panose="02020603050405020304" pitchFamily="18" charset="0"/>
                <a:cs typeface="Times New Roman" panose="02020603050405020304" pitchFamily="18" charset="0"/>
              </a:endParaRPr>
            </a:p>
          </p:txBody>
        </p:sp>
        <p:sp>
          <p:nvSpPr>
            <p:cNvPr id="53" name="文本框 20">
              <a:extLst>
                <a:ext uri="{FF2B5EF4-FFF2-40B4-BE49-F238E27FC236}">
                  <a16:creationId xmlns:a16="http://schemas.microsoft.com/office/drawing/2014/main" id="{70208D37-AB21-A154-37C6-B161502ACC4B}"/>
                </a:ext>
              </a:extLst>
            </p:cNvPr>
            <p:cNvSpPr txBox="1"/>
            <p:nvPr/>
          </p:nvSpPr>
          <p:spPr>
            <a:xfrm>
              <a:off x="2724268" y="1624981"/>
              <a:ext cx="392242" cy="646331"/>
            </a:xfrm>
            <a:prstGeom prst="rect">
              <a:avLst/>
            </a:prstGeom>
            <a:noFill/>
            <a:ln w="38100">
              <a:noFill/>
            </a:ln>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39263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spcBef>
                <a:spcPts val="1200"/>
              </a:spcBef>
              <a:spcAft>
                <a:spcPts val="300"/>
              </a:spcAft>
            </a:pP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正式实验</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：社会比较策略</a:t>
            </a: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23" name="文字方塊 22">
            <a:extLst>
              <a:ext uri="{FF2B5EF4-FFF2-40B4-BE49-F238E27FC236}">
                <a16:creationId xmlns:a16="http://schemas.microsoft.com/office/drawing/2014/main" id="{EA0C9C0A-052C-3427-C600-8065167AA777}"/>
              </a:ext>
            </a:extLst>
          </p:cNvPr>
          <p:cNvSpPr txBox="1"/>
          <p:nvPr/>
        </p:nvSpPr>
        <p:spPr>
          <a:xfrm>
            <a:off x="192088" y="985635"/>
            <a:ext cx="1855044" cy="461665"/>
          </a:xfrm>
          <a:prstGeom prst="rect">
            <a:avLst/>
          </a:prstGeom>
          <a:noFill/>
        </p:spPr>
        <p:txBody>
          <a:bodyPr wrap="square" rtlCol="0">
            <a:spAutoFit/>
          </a:bodyPr>
          <a:lstStyle/>
          <a:p>
            <a:r>
              <a:rPr lang="zh-CN" altLang="en-US" sz="2400" b="1" dirty="0"/>
              <a:t>变量</a:t>
            </a:r>
          </a:p>
        </p:txBody>
      </p:sp>
      <p:sp>
        <p:nvSpPr>
          <p:cNvPr id="25" name="文字方塊 24">
            <a:extLst>
              <a:ext uri="{FF2B5EF4-FFF2-40B4-BE49-F238E27FC236}">
                <a16:creationId xmlns:a16="http://schemas.microsoft.com/office/drawing/2014/main" id="{D2B0658F-3B5C-FAD7-6465-C8DB0BA916CB}"/>
              </a:ext>
            </a:extLst>
          </p:cNvPr>
          <p:cNvSpPr txBox="1"/>
          <p:nvPr/>
        </p:nvSpPr>
        <p:spPr>
          <a:xfrm>
            <a:off x="192088" y="5439190"/>
            <a:ext cx="1855044" cy="461665"/>
          </a:xfrm>
          <a:prstGeom prst="rect">
            <a:avLst/>
          </a:prstGeom>
          <a:noFill/>
        </p:spPr>
        <p:txBody>
          <a:bodyPr wrap="square" rtlCol="0">
            <a:spAutoFit/>
          </a:bodyPr>
          <a:lstStyle/>
          <a:p>
            <a:r>
              <a:rPr lang="zh-CN" altLang="en-US" sz="2400" b="1" dirty="0"/>
              <a:t>过程</a:t>
            </a:r>
          </a:p>
        </p:txBody>
      </p:sp>
      <p:sp>
        <p:nvSpPr>
          <p:cNvPr id="26" name="文字方塊 25">
            <a:extLst>
              <a:ext uri="{FF2B5EF4-FFF2-40B4-BE49-F238E27FC236}">
                <a16:creationId xmlns:a16="http://schemas.microsoft.com/office/drawing/2014/main" id="{5D197176-77EC-30C7-E6BD-0CA5B1DDC9DF}"/>
              </a:ext>
            </a:extLst>
          </p:cNvPr>
          <p:cNvSpPr txBox="1"/>
          <p:nvPr/>
        </p:nvSpPr>
        <p:spPr>
          <a:xfrm>
            <a:off x="1066800" y="5656564"/>
            <a:ext cx="7958449" cy="1200329"/>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同正式实验</a:t>
            </a:r>
            <a:r>
              <a:rPr lang="en-US" altLang="zh-CN" dirty="0"/>
              <a:t>1</a:t>
            </a:r>
          </a:p>
          <a:p>
            <a:pPr marL="285750" indent="-285750">
              <a:buFont typeface="Wingdings" panose="05000000000000000000" pitchFamily="2" charset="2"/>
              <a:buChar char="u"/>
            </a:pPr>
            <a:r>
              <a:rPr lang="zh-CN" altLang="en-US" dirty="0"/>
              <a:t>区别</a:t>
            </a:r>
            <a:r>
              <a:rPr lang="en-US" altLang="zh-CN" dirty="0"/>
              <a:t>: </a:t>
            </a:r>
            <a:r>
              <a:rPr lang="zh-CN" altLang="en-US" dirty="0"/>
              <a:t>在被试 </a:t>
            </a:r>
            <a:r>
              <a:rPr lang="en-US" altLang="zh-CN" dirty="0"/>
              <a:t>(360 + ) </a:t>
            </a:r>
            <a:r>
              <a:rPr lang="zh-CN" altLang="en-US" dirty="0"/>
              <a:t>看完朋友圈截图后</a:t>
            </a:r>
            <a:endParaRPr lang="en-US" altLang="zh-CN" dirty="0"/>
          </a:p>
          <a:p>
            <a:pPr marL="742950" lvl="1" indent="-285750">
              <a:buFont typeface="Wingdings" panose="05000000000000000000" pitchFamily="2" charset="2"/>
              <a:buChar char="ü"/>
            </a:pPr>
            <a:r>
              <a:rPr lang="zh-CN" altLang="en-US" dirty="0"/>
              <a:t>向上比较组</a:t>
            </a:r>
            <a:r>
              <a:rPr lang="en-US" altLang="zh-CN" dirty="0"/>
              <a:t>: </a:t>
            </a:r>
            <a:r>
              <a:rPr lang="zh-CN" altLang="en-US" dirty="0"/>
              <a:t>填写</a:t>
            </a:r>
            <a:r>
              <a:rPr lang="en-US" altLang="zh-CN" dirty="0"/>
              <a:t>”</a:t>
            </a:r>
            <a:r>
              <a:rPr lang="zh-CN" altLang="en-US" dirty="0"/>
              <a:t>向上对比</a:t>
            </a:r>
            <a:r>
              <a:rPr lang="en-US" altLang="zh-CN" dirty="0"/>
              <a:t>”</a:t>
            </a:r>
            <a:r>
              <a:rPr lang="zh-CN" altLang="en-US" dirty="0"/>
              <a:t>和</a:t>
            </a:r>
            <a:r>
              <a:rPr lang="en-US" altLang="zh-CN" dirty="0"/>
              <a:t>”</a:t>
            </a:r>
            <a:r>
              <a:rPr lang="zh-CN" altLang="en-US" dirty="0"/>
              <a:t>向上认同</a:t>
            </a:r>
            <a:r>
              <a:rPr lang="en-US" altLang="zh-CN" dirty="0"/>
              <a:t>”</a:t>
            </a:r>
            <a:r>
              <a:rPr lang="zh-CN" altLang="en-US" dirty="0"/>
              <a:t>量表</a:t>
            </a:r>
            <a:endParaRPr lang="en-US" altLang="zh-CN" dirty="0"/>
          </a:p>
          <a:p>
            <a:pPr marL="742950" lvl="1" indent="-285750">
              <a:buFont typeface="Wingdings" panose="05000000000000000000" pitchFamily="2" charset="2"/>
              <a:buChar char="ü"/>
            </a:pPr>
            <a:r>
              <a:rPr lang="zh-CN" altLang="en-US" dirty="0"/>
              <a:t>向下比较组</a:t>
            </a:r>
            <a:r>
              <a:rPr lang="en-US" altLang="zh-CN" dirty="0"/>
              <a:t>: </a:t>
            </a:r>
            <a:r>
              <a:rPr lang="zh-CN" altLang="en-US" dirty="0"/>
              <a:t>填写</a:t>
            </a:r>
            <a:r>
              <a:rPr lang="en-US" altLang="zh-CN" dirty="0"/>
              <a:t>”</a:t>
            </a:r>
            <a:r>
              <a:rPr lang="zh-CN" altLang="en-US" dirty="0"/>
              <a:t>向下对比</a:t>
            </a:r>
            <a:r>
              <a:rPr lang="en-US" altLang="zh-CN" dirty="0"/>
              <a:t>”</a:t>
            </a:r>
            <a:r>
              <a:rPr lang="zh-CN" altLang="en-US" dirty="0"/>
              <a:t>和</a:t>
            </a:r>
            <a:r>
              <a:rPr lang="en-US" altLang="zh-CN" dirty="0"/>
              <a:t>”</a:t>
            </a:r>
            <a:r>
              <a:rPr lang="zh-CN" altLang="en-US" dirty="0"/>
              <a:t>向下认同</a:t>
            </a:r>
            <a:r>
              <a:rPr lang="en-US" altLang="zh-CN" dirty="0"/>
              <a:t>”</a:t>
            </a:r>
            <a:r>
              <a:rPr lang="zh-CN" altLang="en-US" dirty="0"/>
              <a:t>量表</a:t>
            </a:r>
            <a:endParaRPr lang="en-US" altLang="zh-CN" dirty="0"/>
          </a:p>
        </p:txBody>
      </p:sp>
      <p:sp>
        <p:nvSpPr>
          <p:cNvPr id="4" name="文字方塊 3">
            <a:extLst>
              <a:ext uri="{FF2B5EF4-FFF2-40B4-BE49-F238E27FC236}">
                <a16:creationId xmlns:a16="http://schemas.microsoft.com/office/drawing/2014/main" id="{189D227B-93CC-ADC0-30F9-FA5B816505C0}"/>
              </a:ext>
            </a:extLst>
          </p:cNvPr>
          <p:cNvSpPr txBox="1"/>
          <p:nvPr/>
        </p:nvSpPr>
        <p:spPr>
          <a:xfrm>
            <a:off x="192088" y="1389384"/>
            <a:ext cx="4329808" cy="2031325"/>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自变量</a:t>
            </a:r>
            <a:r>
              <a:rPr lang="en-US" altLang="zh-CN" dirty="0"/>
              <a:t>: </a:t>
            </a:r>
            <a:r>
              <a:rPr lang="zh-CN" altLang="en-US" dirty="0"/>
              <a:t>社会比较倾向 </a:t>
            </a:r>
            <a:r>
              <a:rPr lang="en-US" altLang="zh-CN" dirty="0"/>
              <a:t>(11</a:t>
            </a:r>
            <a:r>
              <a:rPr lang="zh-CN" altLang="en-US" dirty="0"/>
              <a:t>题 </a:t>
            </a:r>
            <a:r>
              <a:rPr lang="en-US" altLang="zh-CN" dirty="0"/>
              <a:t>5 + 6)</a:t>
            </a:r>
          </a:p>
          <a:p>
            <a:pPr marL="285750" indent="-285750">
              <a:buFont typeface="Wingdings" panose="05000000000000000000" pitchFamily="2" charset="2"/>
              <a:buChar char="p"/>
            </a:pPr>
            <a:r>
              <a:rPr lang="zh-CN" altLang="en-US" dirty="0"/>
              <a:t>调节变量</a:t>
            </a:r>
            <a:r>
              <a:rPr lang="en-US" altLang="zh-CN" dirty="0"/>
              <a:t>: </a:t>
            </a:r>
            <a:r>
              <a:rPr lang="zh-CN" altLang="en-US" dirty="0"/>
              <a:t>社会比较策略 </a:t>
            </a:r>
            <a:r>
              <a:rPr lang="en-US" altLang="zh-CN" dirty="0"/>
              <a:t>(12</a:t>
            </a:r>
            <a:r>
              <a:rPr lang="zh-CN" altLang="en-US" dirty="0"/>
              <a:t>题 </a:t>
            </a:r>
            <a:r>
              <a:rPr lang="en-US" altLang="zh-CN" dirty="0"/>
              <a:t>3*4)</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中介变量</a:t>
            </a:r>
            <a:r>
              <a:rPr lang="en-US" altLang="zh-CN" dirty="0"/>
              <a:t>: </a:t>
            </a:r>
            <a:r>
              <a:rPr lang="zh-CN" altLang="en-US" dirty="0"/>
              <a:t>相对剥夺感 </a:t>
            </a:r>
            <a:r>
              <a:rPr lang="en-US" altLang="zh-CN" dirty="0"/>
              <a:t>(5</a:t>
            </a:r>
            <a:r>
              <a:rPr lang="zh-CN" altLang="en-US" dirty="0"/>
              <a:t>题</a:t>
            </a:r>
            <a:r>
              <a:rPr lang="en-US" altLang="zh-CN" dirty="0"/>
              <a:t>)</a:t>
            </a:r>
          </a:p>
          <a:p>
            <a:pPr marL="285750" indent="-285750">
              <a:buFont typeface="Wingdings" panose="05000000000000000000" pitchFamily="2" charset="2"/>
              <a:buChar char="p"/>
            </a:pPr>
            <a:r>
              <a:rPr lang="zh-CN" altLang="en-US" dirty="0"/>
              <a:t>中介变量</a:t>
            </a:r>
            <a:r>
              <a:rPr lang="en-US" altLang="zh-CN" dirty="0"/>
              <a:t>: </a:t>
            </a:r>
            <a:r>
              <a:rPr lang="zh-CN" altLang="en-US" dirty="0"/>
              <a:t>优越感 </a:t>
            </a:r>
            <a:r>
              <a:rPr lang="en-US" altLang="zh-CN" dirty="0"/>
              <a:t>(5</a:t>
            </a:r>
            <a:r>
              <a:rPr lang="zh-CN" altLang="en-US" dirty="0"/>
              <a:t>题</a:t>
            </a:r>
            <a:r>
              <a:rPr lang="en-US" altLang="zh-CN" dirty="0"/>
              <a:t>)</a:t>
            </a:r>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因变量</a:t>
            </a:r>
            <a:r>
              <a:rPr lang="en-US" altLang="zh-CN" dirty="0"/>
              <a:t>: </a:t>
            </a:r>
            <a:r>
              <a:rPr lang="zh-CN" altLang="en-US" dirty="0"/>
              <a:t>生活满意度 </a:t>
            </a:r>
            <a:r>
              <a:rPr lang="en-US" altLang="zh-CN" dirty="0"/>
              <a:t>(5</a:t>
            </a:r>
            <a:r>
              <a:rPr lang="zh-CN" altLang="en-US" dirty="0"/>
              <a:t>题</a:t>
            </a:r>
            <a:r>
              <a:rPr lang="en-US" altLang="zh-CN" dirty="0"/>
              <a:t>)</a:t>
            </a:r>
            <a:endParaRPr lang="zh-CN" altLang="en-US" dirty="0"/>
          </a:p>
        </p:txBody>
      </p:sp>
      <p:sp>
        <p:nvSpPr>
          <p:cNvPr id="5" name="文字方塊 4">
            <a:extLst>
              <a:ext uri="{FF2B5EF4-FFF2-40B4-BE49-F238E27FC236}">
                <a16:creationId xmlns:a16="http://schemas.microsoft.com/office/drawing/2014/main" id="{C5DB2A38-8F30-A52A-7EE6-1B936F5AC177}"/>
              </a:ext>
            </a:extLst>
          </p:cNvPr>
          <p:cNvSpPr txBox="1"/>
          <p:nvPr/>
        </p:nvSpPr>
        <p:spPr>
          <a:xfrm>
            <a:off x="192088" y="3500227"/>
            <a:ext cx="2807144" cy="461665"/>
          </a:xfrm>
          <a:prstGeom prst="rect">
            <a:avLst/>
          </a:prstGeom>
          <a:noFill/>
        </p:spPr>
        <p:txBody>
          <a:bodyPr wrap="square" rtlCol="0">
            <a:spAutoFit/>
          </a:bodyPr>
          <a:lstStyle/>
          <a:p>
            <a:r>
              <a:rPr lang="zh-CN" altLang="en-US" sz="2400" b="1" dirty="0"/>
              <a:t>较之前实验的推进</a:t>
            </a:r>
          </a:p>
        </p:txBody>
      </p:sp>
      <p:sp>
        <p:nvSpPr>
          <p:cNvPr id="9" name="文字方塊 8">
            <a:extLst>
              <a:ext uri="{FF2B5EF4-FFF2-40B4-BE49-F238E27FC236}">
                <a16:creationId xmlns:a16="http://schemas.microsoft.com/office/drawing/2014/main" id="{A7C38A0C-E6F2-8661-50D6-1772748EB11E}"/>
              </a:ext>
            </a:extLst>
          </p:cNvPr>
          <p:cNvSpPr txBox="1"/>
          <p:nvPr/>
        </p:nvSpPr>
        <p:spPr>
          <a:xfrm>
            <a:off x="192088" y="3961892"/>
            <a:ext cx="8833158" cy="1477328"/>
          </a:xfrm>
          <a:prstGeom prst="rect">
            <a:avLst/>
          </a:prstGeom>
          <a:noFill/>
        </p:spPr>
        <p:txBody>
          <a:bodyPr wrap="square" rtlCol="0">
            <a:spAutoFit/>
          </a:bodyPr>
          <a:lstStyle/>
          <a:p>
            <a:pPr marL="285750" indent="-285750">
              <a:buFont typeface="Wingdings" panose="05000000000000000000" pitchFamily="2" charset="2"/>
              <a:buChar char="n"/>
            </a:pPr>
            <a:r>
              <a:rPr lang="zh-CN" altLang="en-US" dirty="0"/>
              <a:t>由于向上比就中也可能有积极的效果</a:t>
            </a:r>
            <a:r>
              <a:rPr lang="en-US" altLang="zh-CN" dirty="0"/>
              <a:t>, </a:t>
            </a:r>
            <a:r>
              <a:rPr lang="zh-CN" altLang="en-US" dirty="0"/>
              <a:t>向下比较时也可能有消极的效果</a:t>
            </a:r>
            <a:r>
              <a:rPr lang="en-US" altLang="zh-CN" dirty="0">
                <a:solidFill>
                  <a:srgbClr val="3BAA33"/>
                </a:solidFill>
              </a:rPr>
              <a:t>(e.g., Buunk et al., 1990; Hemphill &amp; Lehman, 1991). </a:t>
            </a:r>
            <a:r>
              <a:rPr lang="zh-CN" altLang="en-US" dirty="0"/>
              <a:t>比较中</a:t>
            </a:r>
            <a:r>
              <a:rPr lang="en-US" altLang="zh-CN" dirty="0"/>
              <a:t>, </a:t>
            </a:r>
            <a:r>
              <a:rPr lang="zh-CN" altLang="en-US" dirty="0"/>
              <a:t>将被比较对象视作未来的可能自己</a:t>
            </a:r>
            <a:r>
              <a:rPr lang="en-US" altLang="zh-CN" dirty="0"/>
              <a:t>, </a:t>
            </a:r>
            <a:r>
              <a:rPr lang="zh-CN" altLang="en-US" dirty="0"/>
              <a:t>还是竞争对象</a:t>
            </a:r>
            <a:r>
              <a:rPr lang="en-US" altLang="zh-CN" dirty="0"/>
              <a:t>. </a:t>
            </a:r>
            <a:r>
              <a:rPr lang="zh-CN" altLang="en-US" dirty="0"/>
              <a:t>即认同 </a:t>
            </a:r>
            <a:r>
              <a:rPr lang="en-US" altLang="zh-CN" dirty="0"/>
              <a:t>or </a:t>
            </a:r>
            <a:r>
              <a:rPr lang="zh-CN" altLang="en-US" dirty="0"/>
              <a:t>对比</a:t>
            </a:r>
            <a:r>
              <a:rPr lang="en-US" altLang="zh-CN" dirty="0"/>
              <a:t>, </a:t>
            </a:r>
            <a:r>
              <a:rPr lang="zh-CN" altLang="en-US" dirty="0"/>
              <a:t>解释了这种冲突 </a:t>
            </a:r>
            <a:r>
              <a:rPr lang="nl-NL" altLang="zh-TW" dirty="0">
                <a:solidFill>
                  <a:srgbClr val="3BAA33"/>
                </a:solidFill>
              </a:rPr>
              <a:t>(Van der Zee </a:t>
            </a:r>
            <a:r>
              <a:rPr lang="en-US" altLang="zh-CN" dirty="0">
                <a:solidFill>
                  <a:srgbClr val="3BAA33"/>
                </a:solidFill>
              </a:rPr>
              <a:t>et al.</a:t>
            </a:r>
            <a:r>
              <a:rPr lang="nl-NL" altLang="zh-TW" dirty="0">
                <a:solidFill>
                  <a:srgbClr val="3BAA33"/>
                </a:solidFill>
              </a:rPr>
              <a:t>, 2000). </a:t>
            </a:r>
          </a:p>
          <a:p>
            <a:pPr marL="285750" indent="-285750">
              <a:buFont typeface="Wingdings" panose="05000000000000000000" pitchFamily="2" charset="2"/>
              <a:buChar char="n"/>
            </a:pPr>
            <a:r>
              <a:rPr lang="zh-CN" altLang="en-US" dirty="0"/>
              <a:t>我们认为</a:t>
            </a:r>
            <a:r>
              <a:rPr lang="en-US" altLang="zh-CN" dirty="0"/>
              <a:t>, </a:t>
            </a:r>
            <a:r>
              <a:rPr lang="zh-CN" altLang="en-US" dirty="0"/>
              <a:t>我们的经由相对剥夺感和优越感中介的模型只有在 比较策略为对比的情况下才成立</a:t>
            </a:r>
          </a:p>
        </p:txBody>
      </p:sp>
      <p:pic>
        <p:nvPicPr>
          <p:cNvPr id="10" name="圖片 9">
            <a:extLst>
              <a:ext uri="{FF2B5EF4-FFF2-40B4-BE49-F238E27FC236}">
                <a16:creationId xmlns:a16="http://schemas.microsoft.com/office/drawing/2014/main" id="{CB73A36A-85FE-6DAA-B030-7AE148D335BF}"/>
              </a:ext>
            </a:extLst>
          </p:cNvPr>
          <p:cNvPicPr>
            <a:picLocks noChangeAspect="1"/>
          </p:cNvPicPr>
          <p:nvPr/>
        </p:nvPicPr>
        <p:blipFill>
          <a:blip r:embed="rId5"/>
          <a:stretch>
            <a:fillRect/>
          </a:stretch>
        </p:blipFill>
        <p:spPr>
          <a:xfrm>
            <a:off x="4650232" y="1389384"/>
            <a:ext cx="4165874" cy="2184079"/>
          </a:xfrm>
          <a:prstGeom prst="rect">
            <a:avLst/>
          </a:prstGeom>
        </p:spPr>
      </p:pic>
    </p:spTree>
    <p:extLst>
      <p:ext uri="{BB962C8B-B14F-4D97-AF65-F5344CB8AC3E}">
        <p14:creationId xmlns:p14="http://schemas.microsoft.com/office/powerpoint/2010/main" val="4246000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21897"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Thanks</a:t>
            </a:r>
            <a:endParaRPr lang="zh-CN" altLang="en-US" sz="4800" b="1"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6" name="矩形 5"/>
          <p:cNvSpPr/>
          <p:nvPr/>
        </p:nvSpPr>
        <p:spPr>
          <a:xfrm>
            <a:off x="0" y="5980373"/>
            <a:ext cx="1066800" cy="878774"/>
          </a:xfrm>
          <a:prstGeom prst="rect">
            <a:avLst/>
          </a:prstGeom>
          <a:solidFill>
            <a:srgbClr val="3BAA3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sp>
        <p:nvSpPr>
          <p:cNvPr id="13" name="矩形 12"/>
          <p:cNvSpPr/>
          <p:nvPr/>
        </p:nvSpPr>
        <p:spPr>
          <a:xfrm>
            <a:off x="9025248" y="0"/>
            <a:ext cx="3166753" cy="6859147"/>
          </a:xfrm>
          <a:prstGeom prst="rect">
            <a:avLst/>
          </a:prstGeom>
          <a:solidFill>
            <a:srgbClr val="3BAA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11" name="群組 10">
            <a:extLst>
              <a:ext uri="{FF2B5EF4-FFF2-40B4-BE49-F238E27FC236}">
                <a16:creationId xmlns:a16="http://schemas.microsoft.com/office/drawing/2014/main" id="{5434265E-9432-D812-8A00-2DD920C800E9}"/>
              </a:ext>
            </a:extLst>
          </p:cNvPr>
          <p:cNvGrpSpPr/>
          <p:nvPr/>
        </p:nvGrpSpPr>
        <p:grpSpPr>
          <a:xfrm>
            <a:off x="10453578" y="6099421"/>
            <a:ext cx="1637271" cy="683800"/>
            <a:chOff x="10453578" y="6099421"/>
            <a:chExt cx="1637271" cy="683800"/>
          </a:xfrm>
        </p:grpSpPr>
        <p:sp>
          <p:nvSpPr>
            <p:cNvPr id="7" name="文本框 5">
              <a:extLst>
                <a:ext uri="{FF2B5EF4-FFF2-40B4-BE49-F238E27FC236}">
                  <a16:creationId xmlns:a16="http://schemas.microsoft.com/office/drawing/2014/main" id="{D7E591B4-AD76-4493-9F75-CDE9E4DEFD0C}"/>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8" name="图片 7" descr="图片包含 图标&#10;&#10;描述已自动生成">
              <a:extLst>
                <a:ext uri="{FF2B5EF4-FFF2-40B4-BE49-F238E27FC236}">
                  <a16:creationId xmlns:a16="http://schemas.microsoft.com/office/drawing/2014/main" id="{F49B67E7-2C3D-D5EE-F6B8-A3A2342F8F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1028" name="Picture 4" descr="WeChat Logo PNG Vector (EPS) Free Download">
            <a:extLst>
              <a:ext uri="{FF2B5EF4-FFF2-40B4-BE49-F238E27FC236}">
                <a16:creationId xmlns:a16="http://schemas.microsoft.com/office/drawing/2014/main" id="{4EDDFE1D-3787-94F2-3918-2859F3300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4077" y="2194453"/>
            <a:ext cx="2469093" cy="2469093"/>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70680617-62D1-A5D9-B5BC-646C40D3BCFF}"/>
              </a:ext>
            </a:extLst>
          </p:cNvPr>
          <p:cNvSpPr txBox="1"/>
          <p:nvPr/>
        </p:nvSpPr>
        <p:spPr>
          <a:xfrm>
            <a:off x="2396363" y="2788633"/>
            <a:ext cx="4230624" cy="1569660"/>
          </a:xfrm>
          <a:prstGeom prst="rect">
            <a:avLst/>
          </a:prstGeom>
          <a:noFill/>
        </p:spPr>
        <p:txBody>
          <a:bodyPr wrap="square">
            <a:spAutoFit/>
          </a:bodyPr>
          <a:lstStyle/>
          <a:p>
            <a:pPr>
              <a:spcBef>
                <a:spcPts val="1200"/>
              </a:spcBef>
              <a:spcAft>
                <a:spcPts val="300"/>
              </a:spcAft>
            </a:pPr>
            <a:r>
              <a:rPr lang="en-US" altLang="zh-CN" sz="9600" b="1" kern="100" dirty="0">
                <a:effectLst/>
                <a:latin typeface="Times New Roman" panose="02020603050405020304" pitchFamily="18" charset="0"/>
                <a:ea typeface="宋体" panose="02010600030101010101" pitchFamily="2" charset="-122"/>
                <a:cs typeface="Times New Roman" panose="02020603050405020304" pitchFamily="18" charset="0"/>
              </a:rPr>
              <a:t>Thanks</a:t>
            </a:r>
            <a:endParaRPr lang="zh-CN" altLang="en-US" sz="96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7807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B1C445CC-C33D-2B8F-A08E-BE49C592DC72}"/>
              </a:ext>
            </a:extLst>
          </p:cNvPr>
          <p:cNvSpPr/>
          <p:nvPr/>
        </p:nvSpPr>
        <p:spPr>
          <a:xfrm>
            <a:off x="-1" y="0"/>
            <a:ext cx="4521897" cy="878774"/>
          </a:xfrm>
          <a:prstGeom prst="rect">
            <a:avLst/>
          </a:prstGeom>
          <a:solidFill>
            <a:srgbClr val="FF6903"/>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p:cNvSpPr/>
          <p:nvPr/>
        </p:nvSpPr>
        <p:spPr>
          <a:xfrm>
            <a:off x="9025247" y="0"/>
            <a:ext cx="3166753" cy="6859147"/>
          </a:xfrm>
          <a:prstGeom prst="rect">
            <a:avLst/>
          </a:prstGeom>
          <a:gradFill flip="none" rotWithShape="1">
            <a:gsLst>
              <a:gs pos="0">
                <a:srgbClr val="FF6903"/>
              </a:gs>
              <a:gs pos="100000">
                <a:srgbClr val="C000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 name="矩形 1"/>
          <p:cNvSpPr/>
          <p:nvPr/>
        </p:nvSpPr>
        <p:spPr>
          <a:xfrm>
            <a:off x="1408917" y="5799591"/>
            <a:ext cx="6288066" cy="830997"/>
          </a:xfrm>
          <a:prstGeom prst="rect">
            <a:avLst/>
          </a:prstGeom>
        </p:spPr>
        <p:txBody>
          <a:bodyPr wrap="square">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：当人们进行</a:t>
            </a:r>
            <a:r>
              <a:rPr lang="zh-CN" altLang="en-US" sz="2400" b="1" dirty="0">
                <a:solidFill>
                  <a:srgbClr val="E8AE42"/>
                </a:solidFill>
                <a:latin typeface="Times New Roman" panose="02020603050405020304" pitchFamily="18" charset="0"/>
              </a:rPr>
              <a:t>向上比较</a:t>
            </a:r>
            <a:r>
              <a:rPr lang="zh-CN" altLang="en-US" sz="2400" b="1" dirty="0">
                <a:latin typeface="Times New Roman" panose="02020603050405020304" pitchFamily="18" charset="0"/>
              </a:rPr>
              <a:t>的时候，会产生</a:t>
            </a:r>
            <a:r>
              <a:rPr lang="zh-CN" altLang="en-US" sz="2400" b="1" dirty="0">
                <a:solidFill>
                  <a:srgbClr val="FF6903"/>
                </a:solidFill>
                <a:latin typeface="Times New Roman" panose="02020603050405020304" pitchFamily="18" charset="0"/>
              </a:rPr>
              <a:t>相对剥夺感</a:t>
            </a:r>
            <a:endParaRPr lang="en-US" altLang="zh-CN" sz="2400" b="1" dirty="0">
              <a:solidFill>
                <a:srgbClr val="FF6903"/>
              </a:solidFill>
              <a:latin typeface="Times New Roman" panose="02020603050405020304" pitchFamily="18" charset="0"/>
            </a:endParaRPr>
          </a:p>
        </p:txBody>
      </p:sp>
      <p:grpSp>
        <p:nvGrpSpPr>
          <p:cNvPr id="10" name="组合 9"/>
          <p:cNvGrpSpPr/>
          <p:nvPr/>
        </p:nvGrpSpPr>
        <p:grpSpPr>
          <a:xfrm>
            <a:off x="9064772" y="1847075"/>
            <a:ext cx="3087704" cy="2923635"/>
            <a:chOff x="9104297" y="1912389"/>
            <a:chExt cx="3087704" cy="2923635"/>
          </a:xfrm>
        </p:grpSpPr>
        <p:sp>
          <p:nvSpPr>
            <p:cNvPr id="11" name="矩形 10"/>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grpSp>
        <p:nvGrpSpPr>
          <p:cNvPr id="21" name="群組 20">
            <a:extLst>
              <a:ext uri="{FF2B5EF4-FFF2-40B4-BE49-F238E27FC236}">
                <a16:creationId xmlns:a16="http://schemas.microsoft.com/office/drawing/2014/main" id="{DC7CAD11-E281-ECBA-FD41-02D00D646AA3}"/>
              </a:ext>
            </a:extLst>
          </p:cNvPr>
          <p:cNvGrpSpPr/>
          <p:nvPr/>
        </p:nvGrpSpPr>
        <p:grpSpPr>
          <a:xfrm>
            <a:off x="2121816" y="4647479"/>
            <a:ext cx="4862268" cy="834608"/>
            <a:chOff x="2121816" y="4376321"/>
            <a:chExt cx="4862268" cy="834608"/>
          </a:xfrm>
        </p:grpSpPr>
        <p:sp>
          <p:nvSpPr>
            <p:cNvPr id="4" name="文本框 36">
              <a:extLst>
                <a:ext uri="{FF2B5EF4-FFF2-40B4-BE49-F238E27FC236}">
                  <a16:creationId xmlns:a16="http://schemas.microsoft.com/office/drawing/2014/main" id="{3C1C75E3-67B4-E197-A692-D6B528F2A147}"/>
                </a:ext>
              </a:extLst>
            </p:cNvPr>
            <p:cNvSpPr txBox="1"/>
            <p:nvPr/>
          </p:nvSpPr>
          <p:spPr>
            <a:xfrm>
              <a:off x="2121816" y="4626154"/>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向上比较</a:t>
              </a:r>
              <a:endParaRPr lang="zh-TW" altLang="en-US" sz="3200" b="1" dirty="0">
                <a:solidFill>
                  <a:srgbClr val="FF6903"/>
                </a:solidFill>
                <a:latin typeface="+mn-ea"/>
              </a:endParaRPr>
            </a:p>
          </p:txBody>
        </p:sp>
        <p:sp>
          <p:nvSpPr>
            <p:cNvPr id="5" name="文本框 37">
              <a:extLst>
                <a:ext uri="{FF2B5EF4-FFF2-40B4-BE49-F238E27FC236}">
                  <a16:creationId xmlns:a16="http://schemas.microsoft.com/office/drawing/2014/main" id="{847BDBAF-DC6A-F5B7-C983-728DFA8980F4}"/>
                </a:ext>
              </a:extLst>
            </p:cNvPr>
            <p:cNvSpPr txBox="1"/>
            <p:nvPr/>
          </p:nvSpPr>
          <p:spPr>
            <a:xfrm>
              <a:off x="4699276" y="4626154"/>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7" name="直接箭头连接符 45">
              <a:extLst>
                <a:ext uri="{FF2B5EF4-FFF2-40B4-BE49-F238E27FC236}">
                  <a16:creationId xmlns:a16="http://schemas.microsoft.com/office/drawing/2014/main" id="{82ACCAFF-6E4F-B5E6-96DE-64884AB06897}"/>
                </a:ext>
              </a:extLst>
            </p:cNvPr>
            <p:cNvCxnSpPr>
              <a:stCxn id="4" idx="3"/>
              <a:endCxn id="5" idx="1"/>
            </p:cNvCxnSpPr>
            <p:nvPr/>
          </p:nvCxnSpPr>
          <p:spPr>
            <a:xfrm>
              <a:off x="3959974" y="4918542"/>
              <a:ext cx="73930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文本框 50">
              <a:extLst>
                <a:ext uri="{FF2B5EF4-FFF2-40B4-BE49-F238E27FC236}">
                  <a16:creationId xmlns:a16="http://schemas.microsoft.com/office/drawing/2014/main" id="{1CA8B6DB-0B34-550D-6CAC-8F71FEC8BA0F}"/>
                </a:ext>
              </a:extLst>
            </p:cNvPr>
            <p:cNvSpPr txBox="1"/>
            <p:nvPr/>
          </p:nvSpPr>
          <p:spPr>
            <a:xfrm>
              <a:off x="4133475" y="4376321"/>
              <a:ext cx="392242" cy="584775"/>
            </a:xfrm>
            <a:prstGeom prst="rect">
              <a:avLst/>
            </a:prstGeom>
            <a:noFill/>
          </p:spPr>
          <p:txBody>
            <a:bodyPr wrap="square" rtlCol="0">
              <a:spAutoFit/>
            </a:bodyPr>
            <a:lstStyle/>
            <a:p>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grpSp>
      <p:sp>
        <p:nvSpPr>
          <p:cNvPr id="17" name="矩形 16">
            <a:extLst>
              <a:ext uri="{FF2B5EF4-FFF2-40B4-BE49-F238E27FC236}">
                <a16:creationId xmlns:a16="http://schemas.microsoft.com/office/drawing/2014/main" id="{F05B5A61-C5FE-8E00-3FA6-260C13037A0D}"/>
              </a:ext>
            </a:extLst>
          </p:cNvPr>
          <p:cNvSpPr/>
          <p:nvPr/>
        </p:nvSpPr>
        <p:spPr>
          <a:xfrm>
            <a:off x="0" y="5980373"/>
            <a:ext cx="1066800" cy="878774"/>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pic>
        <p:nvPicPr>
          <p:cNvPr id="20" name="图片 2">
            <a:extLst>
              <a:ext uri="{FF2B5EF4-FFF2-40B4-BE49-F238E27FC236}">
                <a16:creationId xmlns:a16="http://schemas.microsoft.com/office/drawing/2014/main" id="{7A176CB8-1389-85DA-D900-6C6374EC04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8379" y="1462525"/>
            <a:ext cx="5307033" cy="2778550"/>
          </a:xfrm>
          <a:prstGeom prst="rect">
            <a:avLst/>
          </a:prstGeom>
        </p:spPr>
      </p:pic>
      <p:grpSp>
        <p:nvGrpSpPr>
          <p:cNvPr id="22" name="群組 21">
            <a:extLst>
              <a:ext uri="{FF2B5EF4-FFF2-40B4-BE49-F238E27FC236}">
                <a16:creationId xmlns:a16="http://schemas.microsoft.com/office/drawing/2014/main" id="{2CE890CE-50F2-C0C8-970C-7951CF8FD406}"/>
              </a:ext>
            </a:extLst>
          </p:cNvPr>
          <p:cNvGrpSpPr/>
          <p:nvPr/>
        </p:nvGrpSpPr>
        <p:grpSpPr>
          <a:xfrm>
            <a:off x="10453578" y="6099421"/>
            <a:ext cx="1637271" cy="683800"/>
            <a:chOff x="10453578" y="6099421"/>
            <a:chExt cx="1637271" cy="683800"/>
          </a:xfrm>
        </p:grpSpPr>
        <p:sp>
          <p:nvSpPr>
            <p:cNvPr id="23" name="文本框 5">
              <a:extLst>
                <a:ext uri="{FF2B5EF4-FFF2-40B4-BE49-F238E27FC236}">
                  <a16:creationId xmlns:a16="http://schemas.microsoft.com/office/drawing/2014/main" id="{842573EE-4BAE-603B-778B-4D7BF0025000}"/>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4" name="图片 7" descr="图片包含 图标&#10;&#10;描述已自动生成">
              <a:extLst>
                <a:ext uri="{FF2B5EF4-FFF2-40B4-BE49-F238E27FC236}">
                  <a16:creationId xmlns:a16="http://schemas.microsoft.com/office/drawing/2014/main" id="{2178659B-A743-28C4-C48E-636DAFCB91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402122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9025247" y="0"/>
            <a:ext cx="3166753" cy="6859147"/>
          </a:xfrm>
          <a:prstGeom prst="rect">
            <a:avLst/>
          </a:prstGeom>
          <a:gradFill flip="none" rotWithShape="1">
            <a:gsLst>
              <a:gs pos="0">
                <a:srgbClr val="C00000"/>
              </a:gs>
              <a:gs pos="100000">
                <a:srgbClr val="7030A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5" name="矩形 4"/>
          <p:cNvSpPr/>
          <p:nvPr/>
        </p:nvSpPr>
        <p:spPr>
          <a:xfrm>
            <a:off x="1045183" y="5256571"/>
            <a:ext cx="7015533" cy="1200329"/>
          </a:xfrm>
          <a:prstGeom prst="rect">
            <a:avLst/>
          </a:prstGeom>
        </p:spPr>
        <p:txBody>
          <a:bodyPr wrap="square">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：人们在</a:t>
            </a:r>
            <a:r>
              <a:rPr lang="zh-CN" altLang="en-US" sz="2400" b="1" dirty="0">
                <a:solidFill>
                  <a:srgbClr val="FF6903"/>
                </a:solidFill>
                <a:latin typeface="Times New Roman" panose="02020603050405020304" pitchFamily="18" charset="0"/>
              </a:rPr>
              <a:t>向上比较</a:t>
            </a:r>
            <a:r>
              <a:rPr lang="zh-CN" altLang="en-US" sz="2400" b="1" dirty="0">
                <a:latin typeface="Times New Roman" panose="02020603050405020304" pitchFamily="18" charset="0"/>
              </a:rPr>
              <a:t>时会产生</a:t>
            </a:r>
            <a:r>
              <a:rPr lang="zh-CN" altLang="en-US" sz="2400" b="1" dirty="0">
                <a:solidFill>
                  <a:srgbClr val="C00000"/>
                </a:solidFill>
                <a:latin typeface="Times New Roman" panose="02020603050405020304" pitchFamily="18" charset="0"/>
              </a:rPr>
              <a:t>相对剥夺感</a:t>
            </a:r>
            <a:r>
              <a:rPr lang="zh-CN" altLang="en-US" sz="2400" b="1" dirty="0">
                <a:latin typeface="Times New Roman" panose="02020603050405020304" pitchFamily="18" charset="0"/>
              </a:rPr>
              <a:t>，这种</a:t>
            </a:r>
            <a:r>
              <a:rPr lang="zh-CN" altLang="en-US" sz="2400" b="1" dirty="0">
                <a:solidFill>
                  <a:srgbClr val="C00000"/>
                </a:solidFill>
                <a:latin typeface="Times New Roman" panose="02020603050405020304" pitchFamily="18" charset="0"/>
              </a:rPr>
              <a:t>相对剥夺感</a:t>
            </a:r>
            <a:r>
              <a:rPr lang="zh-CN" altLang="en-US" sz="2400" b="1" dirty="0">
                <a:solidFill>
                  <a:srgbClr val="92D050"/>
                </a:solidFill>
                <a:latin typeface="Times New Roman" panose="02020603050405020304" pitchFamily="18" charset="0"/>
              </a:rPr>
              <a:t>越高</a:t>
            </a:r>
            <a:r>
              <a:rPr lang="zh-CN" altLang="en-US" sz="2400" b="1" dirty="0">
                <a:latin typeface="Times New Roman" panose="02020603050405020304" pitchFamily="18" charset="0"/>
              </a:rPr>
              <a:t>，则对自己的</a:t>
            </a:r>
            <a:r>
              <a:rPr lang="zh-CN" altLang="en-US" sz="2400" b="1" dirty="0">
                <a:solidFill>
                  <a:srgbClr val="7030A0"/>
                </a:solidFill>
                <a:latin typeface="Times New Roman" panose="02020603050405020304" pitchFamily="18" charset="0"/>
              </a:rPr>
              <a:t>生活满意度</a:t>
            </a:r>
            <a:r>
              <a:rPr lang="zh-CN" altLang="en-US" sz="2400" b="1" dirty="0">
                <a:latin typeface="Times New Roman" panose="02020603050405020304" pitchFamily="18" charset="0"/>
              </a:rPr>
              <a:t>评价</a:t>
            </a:r>
            <a:r>
              <a:rPr lang="zh-CN" altLang="en-US" sz="2400" b="1" dirty="0">
                <a:solidFill>
                  <a:srgbClr val="FF0000"/>
                </a:solidFill>
                <a:latin typeface="Times New Roman" panose="02020603050405020304" pitchFamily="18" charset="0"/>
              </a:rPr>
              <a:t>越低</a:t>
            </a:r>
            <a:endParaRPr lang="en-US" altLang="zh-CN" sz="2400" b="1" dirty="0">
              <a:solidFill>
                <a:srgbClr val="FF0000"/>
              </a:solidFill>
              <a:latin typeface="Times New Roman" panose="02020603050405020304" pitchFamily="18" charset="0"/>
            </a:endParaRPr>
          </a:p>
        </p:txBody>
      </p:sp>
      <p:grpSp>
        <p:nvGrpSpPr>
          <p:cNvPr id="3" name="组合 2"/>
          <p:cNvGrpSpPr/>
          <p:nvPr/>
        </p:nvGrpSpPr>
        <p:grpSpPr>
          <a:xfrm>
            <a:off x="9048414" y="1773491"/>
            <a:ext cx="3166752" cy="3311017"/>
            <a:chOff x="9025248" y="1935835"/>
            <a:chExt cx="3166752" cy="3311017"/>
          </a:xfrm>
        </p:grpSpPr>
        <p:sp>
          <p:nvSpPr>
            <p:cNvPr id="4" name="矩形 3"/>
            <p:cNvSpPr/>
            <p:nvPr/>
          </p:nvSpPr>
          <p:spPr>
            <a:xfrm>
              <a:off x="9025248" y="3743876"/>
              <a:ext cx="3166752" cy="1502976"/>
            </a:xfrm>
            <a:prstGeom prst="rect">
              <a:avLst/>
            </a:prstGeom>
            <a:noFill/>
          </p:spPr>
          <p:txBody>
            <a:bodyPr wrap="square" lIns="91440" tIns="45720" rIns="91440" bIns="45720">
              <a:spAutoFit/>
            </a:bodyPr>
            <a:lstStyle/>
            <a:p>
              <a:pPr algn="ctr">
                <a:lnSpc>
                  <a:spcPts val="5500"/>
                </a:lnSpc>
              </a:pPr>
              <a:r>
                <a:rPr lang="en-US" altLang="zh-TW" sz="4400" b="1" dirty="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4" y="1935835"/>
              <a:ext cx="2033419" cy="1662195"/>
            </a:xfrm>
            <a:prstGeom prst="rect">
              <a:avLst/>
            </a:prstGeom>
          </p:spPr>
        </p:pic>
      </p:grpSp>
      <p:grpSp>
        <p:nvGrpSpPr>
          <p:cNvPr id="28" name="组合 27"/>
          <p:cNvGrpSpPr/>
          <p:nvPr/>
        </p:nvGrpSpPr>
        <p:grpSpPr>
          <a:xfrm>
            <a:off x="848412" y="3745667"/>
            <a:ext cx="7694570" cy="897449"/>
            <a:chOff x="669035" y="2299587"/>
            <a:chExt cx="7694570" cy="897449"/>
          </a:xfrm>
        </p:grpSpPr>
        <p:sp>
          <p:nvSpPr>
            <p:cNvPr id="15" name="文本框 14"/>
            <p:cNvSpPr txBox="1"/>
            <p:nvPr/>
          </p:nvSpPr>
          <p:spPr>
            <a:xfrm>
              <a:off x="669035" y="2612261"/>
              <a:ext cx="1838158" cy="584775"/>
            </a:xfrm>
            <a:prstGeom prst="rect">
              <a:avLst/>
            </a:prstGeom>
            <a:noFill/>
            <a:ln w="38100">
              <a:solidFill>
                <a:srgbClr val="FF6903"/>
              </a:solidFill>
            </a:ln>
          </p:spPr>
          <p:txBody>
            <a:bodyPr wrap="square" rtlCol="0">
              <a:spAutoFit/>
            </a:bodyPr>
            <a:lstStyle/>
            <a:p>
              <a:pPr algn="ctr"/>
              <a:r>
                <a:rPr lang="zh-CN" altLang="en-US" sz="3200" b="1" dirty="0">
                  <a:solidFill>
                    <a:srgbClr val="FF6903"/>
                  </a:solidFill>
                  <a:latin typeface="+mn-ea"/>
                </a:rPr>
                <a:t>向上比较</a:t>
              </a:r>
              <a:endParaRPr lang="zh-TW" altLang="en-US" sz="3200" b="1" dirty="0">
                <a:solidFill>
                  <a:srgbClr val="FF6903"/>
                </a:solidFill>
                <a:latin typeface="+mn-ea"/>
              </a:endParaRPr>
            </a:p>
          </p:txBody>
        </p:sp>
        <p:sp>
          <p:nvSpPr>
            <p:cNvPr id="16" name="文本框 15"/>
            <p:cNvSpPr txBox="1"/>
            <p:nvPr/>
          </p:nvSpPr>
          <p:spPr>
            <a:xfrm>
              <a:off x="3176488" y="2612261"/>
              <a:ext cx="2284808" cy="584775"/>
            </a:xfrm>
            <a:prstGeom prst="rect">
              <a:avLst/>
            </a:prstGeom>
            <a:noFill/>
            <a:ln w="38100">
              <a:solidFill>
                <a:srgbClr val="C00000"/>
              </a:solidFill>
            </a:ln>
          </p:spPr>
          <p:txBody>
            <a:bodyPr wrap="square" rtlCol="0">
              <a:spAutoFit/>
            </a:bodyPr>
            <a:lstStyle/>
            <a:p>
              <a:pPr algn="ctr"/>
              <a:r>
                <a:rPr lang="zh-CN" altLang="en-US" sz="3200" b="1" dirty="0">
                  <a:solidFill>
                    <a:srgbClr val="C00000"/>
                  </a:solidFill>
                  <a:latin typeface="+mn-ea"/>
                </a:rPr>
                <a:t>相对剥夺感</a:t>
              </a:r>
              <a:endParaRPr lang="zh-TW" altLang="en-US" sz="3200" b="1" dirty="0">
                <a:solidFill>
                  <a:srgbClr val="C00000"/>
                </a:solidFill>
                <a:latin typeface="+mn-ea"/>
              </a:endParaRPr>
            </a:p>
          </p:txBody>
        </p:sp>
        <p:cxnSp>
          <p:nvCxnSpPr>
            <p:cNvPr id="17" name="直接箭头连接符 16"/>
            <p:cNvCxnSpPr>
              <a:cxnSpLocks/>
              <a:stCxn id="15" idx="3"/>
              <a:endCxn id="16" idx="1"/>
            </p:cNvCxnSpPr>
            <p:nvPr/>
          </p:nvCxnSpPr>
          <p:spPr>
            <a:xfrm>
              <a:off x="2507193" y="2904649"/>
              <a:ext cx="66929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19" name="直接箭头连接符 18"/>
            <p:cNvCxnSpPr>
              <a:stCxn id="16" idx="3"/>
              <a:endCxn id="18" idx="1"/>
            </p:cNvCxnSpPr>
            <p:nvPr/>
          </p:nvCxnSpPr>
          <p:spPr>
            <a:xfrm>
              <a:off x="5461296" y="2904649"/>
              <a:ext cx="66929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640358" y="2348443"/>
              <a:ext cx="392242" cy="584775"/>
            </a:xfrm>
            <a:prstGeom prst="rect">
              <a:avLst/>
            </a:prstGeom>
            <a:noFill/>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605184" y="2299587"/>
              <a:ext cx="392242" cy="646331"/>
            </a:xfrm>
            <a:prstGeom prst="rect">
              <a:avLst/>
            </a:prstGeom>
            <a:noFill/>
          </p:spPr>
          <p:txBody>
            <a:bodyPr wrap="square" rtlCol="0">
              <a:spAutoFit/>
            </a:bodyPr>
            <a:lstStyle/>
            <a:p>
              <a:pPr algn="ctr"/>
              <a:r>
                <a:rPr lang="en-US" altLang="zh-TW" sz="3600" b="1" dirty="0">
                  <a:latin typeface="Times New Roman" panose="02020603050405020304" pitchFamily="18" charset="0"/>
                  <a:cs typeface="Times New Roman" panose="02020603050405020304" pitchFamily="18" charset="0"/>
                </a:rPr>
                <a:t>-</a:t>
              </a:r>
              <a:endParaRPr lang="zh-TW" altLang="en-US" sz="3600" b="1" dirty="0">
                <a:latin typeface="Times New Roman" panose="02020603050405020304" pitchFamily="18" charset="0"/>
                <a:cs typeface="Times New Roman" panose="02020603050405020304" pitchFamily="18" charset="0"/>
              </a:endParaRPr>
            </a:p>
          </p:txBody>
        </p:sp>
      </p:grpSp>
      <p:sp>
        <p:nvSpPr>
          <p:cNvPr id="11" name="矩形 10">
            <a:extLst>
              <a:ext uri="{FF2B5EF4-FFF2-40B4-BE49-F238E27FC236}">
                <a16:creationId xmlns:a16="http://schemas.microsoft.com/office/drawing/2014/main" id="{AAFE230B-1C72-16E3-548B-448291AF7724}"/>
              </a:ext>
            </a:extLst>
          </p:cNvPr>
          <p:cNvSpPr/>
          <p:nvPr/>
        </p:nvSpPr>
        <p:spPr>
          <a:xfrm>
            <a:off x="-1" y="0"/>
            <a:ext cx="4521897" cy="878774"/>
          </a:xfrm>
          <a:prstGeom prst="rect">
            <a:avLst/>
          </a:prstGeom>
          <a:solidFill>
            <a:srgbClr val="C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9C9EA5FA-B543-1017-61FE-6DCE50813427}"/>
              </a:ext>
            </a:extLst>
          </p:cNvPr>
          <p:cNvSpPr/>
          <p:nvPr/>
        </p:nvSpPr>
        <p:spPr>
          <a:xfrm>
            <a:off x="0" y="5980373"/>
            <a:ext cx="10668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grpSp>
        <p:nvGrpSpPr>
          <p:cNvPr id="25" name="群組 24">
            <a:extLst>
              <a:ext uri="{FF2B5EF4-FFF2-40B4-BE49-F238E27FC236}">
                <a16:creationId xmlns:a16="http://schemas.microsoft.com/office/drawing/2014/main" id="{6024D98C-B902-7442-3B73-1D19DFAED3DF}"/>
              </a:ext>
            </a:extLst>
          </p:cNvPr>
          <p:cNvGrpSpPr/>
          <p:nvPr/>
        </p:nvGrpSpPr>
        <p:grpSpPr>
          <a:xfrm>
            <a:off x="733758" y="1569140"/>
            <a:ext cx="7638383" cy="1708183"/>
            <a:chOff x="733758" y="1569140"/>
            <a:chExt cx="7638383" cy="1708183"/>
          </a:xfrm>
        </p:grpSpPr>
        <p:grpSp>
          <p:nvGrpSpPr>
            <p:cNvPr id="36" name="组合 35"/>
            <p:cNvGrpSpPr/>
            <p:nvPr/>
          </p:nvGrpSpPr>
          <p:grpSpPr>
            <a:xfrm>
              <a:off x="6488441" y="1617323"/>
              <a:ext cx="1883700" cy="1658704"/>
              <a:chOff x="6481366" y="1187069"/>
              <a:chExt cx="1883700" cy="1658704"/>
            </a:xfrm>
          </p:grpSpPr>
          <p:pic>
            <p:nvPicPr>
              <p:cNvPr id="30" name="图片 29"/>
              <p:cNvPicPr>
                <a:picLocks noChangeAspect="1"/>
              </p:cNvPicPr>
              <p:nvPr/>
            </p:nvPicPr>
            <p:blipFill>
              <a:blip r:embed="rId4" cstate="print">
                <a:clrChange>
                  <a:clrFrom>
                    <a:srgbClr val="FFFFFF"/>
                  </a:clrFrom>
                  <a:clrTo>
                    <a:srgbClr val="FFFFFF">
                      <a:alpha val="0"/>
                    </a:srgbClr>
                  </a:clrTo>
                </a:clrChange>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cs typeface="Times New Roman" panose="02020603050405020304" pitchFamily="18" charset="0"/>
                  </a:rPr>
                  <a:t>Life Satisfaction</a:t>
                </a:r>
                <a:endParaRPr lang="zh-TW" altLang="en-US" b="1" dirty="0">
                  <a:solidFill>
                    <a:srgbClr val="7030A0"/>
                  </a:solidFill>
                  <a:latin typeface="Times New Roman" panose="02020603050405020304" pitchFamily="18" charset="0"/>
                  <a:cs typeface="Times New Roman" panose="02020603050405020304" pitchFamily="18" charset="0"/>
                </a:endParaRPr>
              </a:p>
            </p:txBody>
          </p:sp>
        </p:grpSp>
        <p:sp>
          <p:nvSpPr>
            <p:cNvPr id="33" name="矩形 32"/>
            <p:cNvSpPr/>
            <p:nvPr/>
          </p:nvSpPr>
          <p:spPr>
            <a:xfrm>
              <a:off x="733758" y="2691252"/>
              <a:ext cx="1845377" cy="584775"/>
            </a:xfrm>
            <a:prstGeom prst="rect">
              <a:avLst/>
            </a:prstGeom>
            <a:noFill/>
          </p:spPr>
          <p:txBody>
            <a:bodyPr wrap="none" lIns="91440" tIns="45720" rIns="91440" bIns="45720">
              <a:spAutoFit/>
            </a:bodyPr>
            <a:lstStyle/>
            <a:p>
              <a:pPr algn="ctr"/>
              <a:r>
                <a:rPr lang="en-US" altLang="zh-CN" sz="1600" b="1" cap="none" spc="0" dirty="0">
                  <a:ln w="0"/>
                  <a:solidFill>
                    <a:srgbClr val="FF6903"/>
                  </a:solidFill>
                  <a:latin typeface="Times New Roman" panose="02020603050405020304" pitchFamily="18" charset="0"/>
                  <a:cs typeface="Times New Roman" panose="02020603050405020304" pitchFamily="18" charset="0"/>
                </a:rPr>
                <a:t>Upward</a:t>
              </a:r>
            </a:p>
            <a:p>
              <a:pPr algn="ctr"/>
              <a:r>
                <a:rPr lang="en-US" altLang="zh-CN" sz="1600" b="1" dirty="0">
                  <a:ln w="0"/>
                  <a:solidFill>
                    <a:srgbClr val="FF6903"/>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FF6903"/>
                </a:solidFill>
                <a:latin typeface="Times New Roman" panose="02020603050405020304" pitchFamily="18" charset="0"/>
                <a:cs typeface="Times New Roman" panose="02020603050405020304" pitchFamily="18" charset="0"/>
              </a:endParaRPr>
            </a:p>
          </p:txBody>
        </p:sp>
        <p:grpSp>
          <p:nvGrpSpPr>
            <p:cNvPr id="42" name="组合 41"/>
            <p:cNvGrpSpPr/>
            <p:nvPr/>
          </p:nvGrpSpPr>
          <p:grpSpPr>
            <a:xfrm>
              <a:off x="3378535" y="1727724"/>
              <a:ext cx="2238971" cy="1549599"/>
              <a:chOff x="3437823" y="1414936"/>
              <a:chExt cx="2238971" cy="1549599"/>
            </a:xfrm>
          </p:grpSpPr>
          <p:sp>
            <p:nvSpPr>
              <p:cNvPr id="40" name="文本框 39"/>
              <p:cNvSpPr txBox="1"/>
              <p:nvPr/>
            </p:nvSpPr>
            <p:spPr>
              <a:xfrm>
                <a:off x="3437823" y="2595203"/>
                <a:ext cx="2238971" cy="369332"/>
              </a:xfrm>
              <a:prstGeom prst="rect">
                <a:avLst/>
              </a:prstGeom>
              <a:noFill/>
            </p:spPr>
            <p:txBody>
              <a:bodyPr wrap="squar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Relative Deprivation</a:t>
                </a:r>
                <a:endParaRPr lang="zh-TW" altLang="en-US" b="1" dirty="0">
                  <a:solidFill>
                    <a:srgbClr val="C00000"/>
                  </a:solidFill>
                  <a:latin typeface="Times New Roman" panose="02020603050405020304" pitchFamily="18" charset="0"/>
                  <a:cs typeface="Times New Roman" panose="02020603050405020304" pitchFamily="18" charset="0"/>
                </a:endParaRPr>
              </a:p>
            </p:txBody>
          </p:sp>
          <p:pic>
            <p:nvPicPr>
              <p:cNvPr id="41" name="图片 40"/>
              <p:cNvPicPr>
                <a:picLocks noChangeAspect="1"/>
              </p:cNvPicPr>
              <p:nvPr/>
            </p:nvPicPr>
            <p:blipFill>
              <a:blip r:embed="rId5" cstate="print">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857959" y="1414936"/>
                <a:ext cx="1285988" cy="1050224"/>
              </a:xfrm>
              <a:prstGeom prst="rect">
                <a:avLst/>
              </a:prstGeom>
            </p:spPr>
          </p:pic>
        </p:grpSp>
        <p:sp>
          <p:nvSpPr>
            <p:cNvPr id="14" name="箭號: 向下 13">
              <a:extLst>
                <a:ext uri="{FF2B5EF4-FFF2-40B4-BE49-F238E27FC236}">
                  <a16:creationId xmlns:a16="http://schemas.microsoft.com/office/drawing/2014/main" id="{8BBDC898-9C11-916D-98E2-8C42386BEA5F}"/>
                </a:ext>
              </a:extLst>
            </p:cNvPr>
            <p:cNvSpPr/>
            <p:nvPr/>
          </p:nvSpPr>
          <p:spPr>
            <a:xfrm rot="12288903">
              <a:off x="2851864" y="1923438"/>
              <a:ext cx="323850" cy="64287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號: 向下 21">
              <a:extLst>
                <a:ext uri="{FF2B5EF4-FFF2-40B4-BE49-F238E27FC236}">
                  <a16:creationId xmlns:a16="http://schemas.microsoft.com/office/drawing/2014/main" id="{5796D322-9DD6-F105-6437-4E6C34F28D3A}"/>
                </a:ext>
              </a:extLst>
            </p:cNvPr>
            <p:cNvSpPr/>
            <p:nvPr/>
          </p:nvSpPr>
          <p:spPr>
            <a:xfrm rot="19665662">
              <a:off x="5901474" y="1931401"/>
              <a:ext cx="323850" cy="64287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圖片 23" descr="一張含有 柳橙, 設計, 卡通 的圖片&#10;&#10;自動產生的描述">
              <a:extLst>
                <a:ext uri="{FF2B5EF4-FFF2-40B4-BE49-F238E27FC236}">
                  <a16:creationId xmlns:a16="http://schemas.microsoft.com/office/drawing/2014/main" id="{0F8C862E-727C-787B-4650-7AEAE1D86FD1}"/>
                </a:ext>
              </a:extLst>
            </p:cNvPr>
            <p:cNvPicPr>
              <a:picLocks noChangeAspect="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21155" t="14028" r="21326"/>
            <a:stretch/>
          </p:blipFill>
          <p:spPr>
            <a:xfrm>
              <a:off x="1042772" y="1569140"/>
              <a:ext cx="1296461" cy="1089996"/>
            </a:xfrm>
            <a:prstGeom prst="rect">
              <a:avLst/>
            </a:prstGeom>
          </p:spPr>
        </p:pic>
      </p:grpSp>
      <p:grpSp>
        <p:nvGrpSpPr>
          <p:cNvPr id="26" name="群組 25">
            <a:extLst>
              <a:ext uri="{FF2B5EF4-FFF2-40B4-BE49-F238E27FC236}">
                <a16:creationId xmlns:a16="http://schemas.microsoft.com/office/drawing/2014/main" id="{4D531C76-9D92-48B2-8D04-A193DBCF3111}"/>
              </a:ext>
            </a:extLst>
          </p:cNvPr>
          <p:cNvGrpSpPr/>
          <p:nvPr/>
        </p:nvGrpSpPr>
        <p:grpSpPr>
          <a:xfrm>
            <a:off x="10453578" y="6099421"/>
            <a:ext cx="1637271" cy="683800"/>
            <a:chOff x="10453578" y="6099421"/>
            <a:chExt cx="1637271" cy="683800"/>
          </a:xfrm>
        </p:grpSpPr>
        <p:sp>
          <p:nvSpPr>
            <p:cNvPr id="29" name="文本框 5">
              <a:extLst>
                <a:ext uri="{FF2B5EF4-FFF2-40B4-BE49-F238E27FC236}">
                  <a16:creationId xmlns:a16="http://schemas.microsoft.com/office/drawing/2014/main" id="{355BE3B5-3198-EAA5-2D14-F012A65FB368}"/>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4" name="图片 7" descr="图片包含 图标&#10;&#10;描述已自动生成">
              <a:extLst>
                <a:ext uri="{FF2B5EF4-FFF2-40B4-BE49-F238E27FC236}">
                  <a16:creationId xmlns:a16="http://schemas.microsoft.com/office/drawing/2014/main" id="{D7F46A98-DED7-9CE1-41A0-6195FDF319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392028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00B0F0"/>
              </a:gs>
              <a:gs pos="100000">
                <a:srgbClr val="0070C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20" name="文本框 19"/>
          <p:cNvSpPr txBox="1"/>
          <p:nvPr/>
        </p:nvSpPr>
        <p:spPr>
          <a:xfrm>
            <a:off x="1472926" y="5849226"/>
            <a:ext cx="5752199" cy="830997"/>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：当人们进行</a:t>
            </a:r>
            <a:r>
              <a:rPr lang="zh-CN" altLang="en-US" sz="2400" b="1" dirty="0">
                <a:solidFill>
                  <a:srgbClr val="00B0F0"/>
                </a:solidFill>
                <a:latin typeface="Times New Roman" panose="02020603050405020304" pitchFamily="18" charset="0"/>
              </a:rPr>
              <a:t>向下比较</a:t>
            </a:r>
            <a:r>
              <a:rPr lang="zh-CN" altLang="en-US" sz="2400" b="1" dirty="0">
                <a:latin typeface="Times New Roman" panose="02020603050405020304" pitchFamily="18" charset="0"/>
              </a:rPr>
              <a:t>的时候，会产生</a:t>
            </a:r>
            <a:r>
              <a:rPr lang="zh-CN" altLang="en-US" sz="2400" b="1" dirty="0">
                <a:solidFill>
                  <a:srgbClr val="0070C0"/>
                </a:solidFill>
                <a:latin typeface="Times New Roman" panose="02020603050405020304" pitchFamily="18" charset="0"/>
              </a:rPr>
              <a:t>优越感</a:t>
            </a:r>
            <a:endParaRPr lang="en-US" altLang="zh-CN" sz="2400" b="1" dirty="0">
              <a:solidFill>
                <a:srgbClr val="0070C0"/>
              </a:solidFill>
              <a:latin typeface="Times New Roman" panose="02020603050405020304" pitchFamily="18" charset="0"/>
            </a:endParaRPr>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12916" b="17982"/>
          <a:stretch/>
        </p:blipFill>
        <p:spPr>
          <a:xfrm>
            <a:off x="2080281" y="1598350"/>
            <a:ext cx="4836251" cy="2784137"/>
          </a:xfrm>
          <a:prstGeom prst="rect">
            <a:avLst/>
          </a:prstGeom>
        </p:spPr>
      </p:pic>
      <p:sp>
        <p:nvSpPr>
          <p:cNvPr id="5" name="文本框 14">
            <a:extLst>
              <a:ext uri="{FF2B5EF4-FFF2-40B4-BE49-F238E27FC236}">
                <a16:creationId xmlns:a16="http://schemas.microsoft.com/office/drawing/2014/main" id="{05D091CE-A821-EBB3-A2BF-8CC2066ABED7}"/>
              </a:ext>
            </a:extLst>
          </p:cNvPr>
          <p:cNvSpPr txBox="1"/>
          <p:nvPr/>
        </p:nvSpPr>
        <p:spPr>
          <a:xfrm>
            <a:off x="2080281" y="5027252"/>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向下比较</a:t>
            </a:r>
            <a:endParaRPr lang="zh-TW" altLang="en-US" sz="3200" b="1" dirty="0">
              <a:solidFill>
                <a:srgbClr val="00B0F0"/>
              </a:solidFill>
              <a:latin typeface="+mn-ea"/>
            </a:endParaRPr>
          </a:p>
        </p:txBody>
      </p:sp>
      <p:sp>
        <p:nvSpPr>
          <p:cNvPr id="7" name="文本框 15">
            <a:extLst>
              <a:ext uri="{FF2B5EF4-FFF2-40B4-BE49-F238E27FC236}">
                <a16:creationId xmlns:a16="http://schemas.microsoft.com/office/drawing/2014/main" id="{8CDE0021-8167-4651-8ECE-D20DE48A30A1}"/>
              </a:ext>
            </a:extLst>
          </p:cNvPr>
          <p:cNvSpPr txBox="1"/>
          <p:nvPr/>
        </p:nvSpPr>
        <p:spPr>
          <a:xfrm>
            <a:off x="5398179" y="5027252"/>
            <a:ext cx="151835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cxnSp>
        <p:nvCxnSpPr>
          <p:cNvPr id="10" name="直接箭头连接符 16">
            <a:extLst>
              <a:ext uri="{FF2B5EF4-FFF2-40B4-BE49-F238E27FC236}">
                <a16:creationId xmlns:a16="http://schemas.microsoft.com/office/drawing/2014/main" id="{09CB4577-8D53-26DB-0BFF-5BAA484B0256}"/>
              </a:ext>
            </a:extLst>
          </p:cNvPr>
          <p:cNvCxnSpPr>
            <a:stCxn id="5" idx="3"/>
            <a:endCxn id="7" idx="1"/>
          </p:cNvCxnSpPr>
          <p:nvPr/>
        </p:nvCxnSpPr>
        <p:spPr>
          <a:xfrm>
            <a:off x="3918439" y="5319640"/>
            <a:ext cx="1479740" cy="0"/>
          </a:xfrm>
          <a:prstGeom prst="straightConnector1">
            <a:avLst/>
          </a:prstGeom>
          <a:ln w="28575">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1" name="文本框 19">
            <a:extLst>
              <a:ext uri="{FF2B5EF4-FFF2-40B4-BE49-F238E27FC236}">
                <a16:creationId xmlns:a16="http://schemas.microsoft.com/office/drawing/2014/main" id="{CF8F7658-B0AB-07F7-6222-DD04703C5BE8}"/>
              </a:ext>
            </a:extLst>
          </p:cNvPr>
          <p:cNvSpPr txBox="1"/>
          <p:nvPr/>
        </p:nvSpPr>
        <p:spPr>
          <a:xfrm>
            <a:off x="4413452" y="4732410"/>
            <a:ext cx="392242" cy="584775"/>
          </a:xfrm>
          <a:prstGeom prst="rect">
            <a:avLst/>
          </a:prstGeom>
          <a:noFill/>
        </p:spPr>
        <p:txBody>
          <a:bodyPr wrap="square" rtlCol="0">
            <a:spAutoFit/>
          </a:bodyPr>
          <a:lstStyle/>
          <a:p>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73AA0A0C-5BA9-BC8A-2E9A-B544D561D468}"/>
              </a:ext>
            </a:extLst>
          </p:cNvPr>
          <p:cNvSpPr/>
          <p:nvPr/>
        </p:nvSpPr>
        <p:spPr>
          <a:xfrm>
            <a:off x="-1" y="0"/>
            <a:ext cx="4521897" cy="878774"/>
          </a:xfrm>
          <a:prstGeom prst="rect">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697803E6-A82A-8236-ACC5-366E132F0EC1}"/>
              </a:ext>
            </a:extLst>
          </p:cNvPr>
          <p:cNvSpPr/>
          <p:nvPr/>
        </p:nvSpPr>
        <p:spPr>
          <a:xfrm>
            <a:off x="0" y="5980373"/>
            <a:ext cx="1066800" cy="878774"/>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grpSp>
        <p:nvGrpSpPr>
          <p:cNvPr id="23" name="群組 22">
            <a:extLst>
              <a:ext uri="{FF2B5EF4-FFF2-40B4-BE49-F238E27FC236}">
                <a16:creationId xmlns:a16="http://schemas.microsoft.com/office/drawing/2014/main" id="{327B148C-E9BD-8801-89BF-B0B281CDCBC5}"/>
              </a:ext>
            </a:extLst>
          </p:cNvPr>
          <p:cNvGrpSpPr/>
          <p:nvPr/>
        </p:nvGrpSpPr>
        <p:grpSpPr>
          <a:xfrm>
            <a:off x="10453578" y="6099421"/>
            <a:ext cx="1637271" cy="683800"/>
            <a:chOff x="10453578" y="6099421"/>
            <a:chExt cx="1637271" cy="683800"/>
          </a:xfrm>
        </p:grpSpPr>
        <p:sp>
          <p:nvSpPr>
            <p:cNvPr id="24" name="文本框 5">
              <a:extLst>
                <a:ext uri="{FF2B5EF4-FFF2-40B4-BE49-F238E27FC236}">
                  <a16:creationId xmlns:a16="http://schemas.microsoft.com/office/drawing/2014/main" id="{C42D7F34-0EA0-30A5-9E14-6E742896886F}"/>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25" name="图片 7" descr="图片包含 图标&#10;&#10;描述已自动生成">
              <a:extLst>
                <a:ext uri="{FF2B5EF4-FFF2-40B4-BE49-F238E27FC236}">
                  <a16:creationId xmlns:a16="http://schemas.microsoft.com/office/drawing/2014/main" id="{82B122A5-C3D2-17AB-D53F-95EBE131D7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332831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045183" y="5231496"/>
            <a:ext cx="7015533" cy="830997"/>
          </a:xfrm>
          <a:prstGeom prst="rect">
            <a:avLst/>
          </a:prstGeom>
        </p:spPr>
        <p:txBody>
          <a:bodyPr wrap="square">
            <a:spAutoFit/>
          </a:bodyPr>
          <a:lstStyle/>
          <a:p>
            <a:pPr marL="285750" indent="-285750">
              <a:buFont typeface="Wingdings" panose="05000000000000000000" pitchFamily="2" charset="2"/>
              <a:buChar char="n"/>
            </a:pPr>
            <a:r>
              <a:rPr lang="zh-CN" altLang="en-US" sz="2400" b="1" dirty="0">
                <a:latin typeface="Times New Roman" panose="02020603050405020304" pitchFamily="18" charset="0"/>
              </a:rPr>
              <a:t>假设</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：人们在</a:t>
            </a:r>
            <a:r>
              <a:rPr lang="zh-CN" altLang="en-US" sz="2400" b="1" dirty="0">
                <a:solidFill>
                  <a:srgbClr val="097E8E"/>
                </a:solidFill>
                <a:latin typeface="Times New Roman" panose="02020603050405020304" pitchFamily="18" charset="0"/>
              </a:rPr>
              <a:t>向下比较</a:t>
            </a:r>
            <a:r>
              <a:rPr lang="zh-CN" altLang="en-US" sz="2400" b="1" dirty="0">
                <a:latin typeface="Times New Roman" panose="02020603050405020304" pitchFamily="18" charset="0"/>
              </a:rPr>
              <a:t>时会产生</a:t>
            </a:r>
            <a:r>
              <a:rPr lang="zh-CN" altLang="en-US" sz="2400" b="1" dirty="0">
                <a:solidFill>
                  <a:srgbClr val="114F7B"/>
                </a:solidFill>
                <a:latin typeface="Times New Roman" panose="02020603050405020304" pitchFamily="18" charset="0"/>
              </a:rPr>
              <a:t>优越感</a:t>
            </a:r>
            <a:r>
              <a:rPr lang="zh-CN" altLang="en-US" sz="2400" b="1" dirty="0">
                <a:latin typeface="Times New Roman" panose="02020603050405020304" pitchFamily="18" charset="0"/>
              </a:rPr>
              <a:t>，这种</a:t>
            </a:r>
            <a:r>
              <a:rPr lang="zh-CN" altLang="en-US" sz="2400" b="1" dirty="0">
                <a:solidFill>
                  <a:srgbClr val="114F7B"/>
                </a:solidFill>
                <a:latin typeface="Times New Roman" panose="02020603050405020304" pitchFamily="18" charset="0"/>
              </a:rPr>
              <a:t>优越感</a:t>
            </a:r>
            <a:r>
              <a:rPr lang="zh-CN" altLang="en-US" sz="2400" b="1" dirty="0">
                <a:latin typeface="Times New Roman" panose="02020603050405020304" pitchFamily="18" charset="0"/>
              </a:rPr>
              <a:t>越高，则对自己的</a:t>
            </a:r>
            <a:r>
              <a:rPr lang="zh-CN" altLang="en-US" sz="2400" b="1" dirty="0">
                <a:solidFill>
                  <a:srgbClr val="FF6699"/>
                </a:solidFill>
                <a:latin typeface="Times New Roman" panose="02020603050405020304" pitchFamily="18" charset="0"/>
              </a:rPr>
              <a:t>生活满意度</a:t>
            </a:r>
            <a:r>
              <a:rPr lang="zh-CN" altLang="en-US" sz="2400" b="1" dirty="0">
                <a:latin typeface="Times New Roman" panose="02020603050405020304" pitchFamily="18" charset="0"/>
              </a:rPr>
              <a:t>评价越高</a:t>
            </a:r>
            <a:endParaRPr lang="en-US" altLang="zh-CN" sz="2400" b="1" dirty="0">
              <a:latin typeface="Times New Roman" panose="02020603050405020304" pitchFamily="18" charset="0"/>
            </a:endParaRPr>
          </a:p>
        </p:txBody>
      </p:sp>
      <p:grpSp>
        <p:nvGrpSpPr>
          <p:cNvPr id="28" name="组合 27"/>
          <p:cNvGrpSpPr/>
          <p:nvPr/>
        </p:nvGrpSpPr>
        <p:grpSpPr>
          <a:xfrm>
            <a:off x="793907" y="3807280"/>
            <a:ext cx="7694570" cy="824069"/>
            <a:chOff x="669035" y="2372967"/>
            <a:chExt cx="7694570" cy="824069"/>
          </a:xfrm>
        </p:grpSpPr>
        <p:sp>
          <p:nvSpPr>
            <p:cNvPr id="15" name="文本框 14"/>
            <p:cNvSpPr txBox="1"/>
            <p:nvPr/>
          </p:nvSpPr>
          <p:spPr>
            <a:xfrm>
              <a:off x="669035" y="2612261"/>
              <a:ext cx="1838158" cy="584775"/>
            </a:xfrm>
            <a:prstGeom prst="rect">
              <a:avLst/>
            </a:prstGeom>
            <a:noFill/>
            <a:ln w="38100">
              <a:solidFill>
                <a:srgbClr val="00B0F0"/>
              </a:solidFill>
            </a:ln>
          </p:spPr>
          <p:txBody>
            <a:bodyPr wrap="square" rtlCol="0">
              <a:spAutoFit/>
            </a:bodyPr>
            <a:lstStyle/>
            <a:p>
              <a:pPr algn="ctr"/>
              <a:r>
                <a:rPr lang="zh-CN" altLang="en-US" sz="3200" b="1" dirty="0">
                  <a:solidFill>
                    <a:srgbClr val="00B0F0"/>
                  </a:solidFill>
                  <a:latin typeface="+mn-ea"/>
                </a:rPr>
                <a:t>向下比较</a:t>
              </a:r>
              <a:endParaRPr lang="zh-TW" altLang="en-US" sz="3200" b="1" dirty="0">
                <a:solidFill>
                  <a:srgbClr val="00B0F0"/>
                </a:solidFill>
                <a:latin typeface="+mn-ea"/>
              </a:endParaRPr>
            </a:p>
          </p:txBody>
        </p:sp>
        <p:sp>
          <p:nvSpPr>
            <p:cNvPr id="16" name="文本框 15"/>
            <p:cNvSpPr txBox="1"/>
            <p:nvPr/>
          </p:nvSpPr>
          <p:spPr>
            <a:xfrm>
              <a:off x="3586824" y="2612261"/>
              <a:ext cx="1518353" cy="584775"/>
            </a:xfrm>
            <a:prstGeom prst="rect">
              <a:avLst/>
            </a:prstGeom>
            <a:noFill/>
            <a:ln w="38100">
              <a:solidFill>
                <a:srgbClr val="0070C0"/>
              </a:solidFill>
            </a:ln>
          </p:spPr>
          <p:txBody>
            <a:bodyPr wrap="square" rtlCol="0">
              <a:spAutoFit/>
            </a:bodyPr>
            <a:lstStyle/>
            <a:p>
              <a:pPr algn="ctr"/>
              <a:r>
                <a:rPr lang="zh-CN" altLang="en-US" sz="3200" b="1" dirty="0">
                  <a:solidFill>
                    <a:srgbClr val="0070C0"/>
                  </a:solidFill>
                  <a:latin typeface="+mn-ea"/>
                </a:rPr>
                <a:t>优越感</a:t>
              </a:r>
              <a:endParaRPr lang="zh-TW" altLang="en-US" sz="3200" b="1" dirty="0">
                <a:solidFill>
                  <a:srgbClr val="0070C0"/>
                </a:solidFill>
                <a:latin typeface="+mn-ea"/>
              </a:endParaRPr>
            </a:p>
          </p:txBody>
        </p:sp>
        <p:cxnSp>
          <p:nvCxnSpPr>
            <p:cNvPr id="17" name="直接箭头连接符 16"/>
            <p:cNvCxnSpPr>
              <a:stCxn id="15" idx="3"/>
              <a:endCxn id="16" idx="1"/>
            </p:cNvCxnSpPr>
            <p:nvPr/>
          </p:nvCxnSpPr>
          <p:spPr>
            <a:xfrm>
              <a:off x="2507193" y="2904649"/>
              <a:ext cx="1079631"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38100">
              <a:solidFill>
                <a:srgbClr val="7030A0"/>
              </a:solidFill>
            </a:ln>
          </p:spPr>
          <p:txBody>
            <a:bodyPr wrap="square" rtlCol="0">
              <a:spAutoFit/>
            </a:bodyPr>
            <a:lstStyle/>
            <a:p>
              <a:pPr algn="ctr"/>
              <a:r>
                <a:rPr lang="zh-CN" altLang="en-US" sz="3200" b="1" dirty="0">
                  <a:solidFill>
                    <a:srgbClr val="7030A0"/>
                  </a:solidFill>
                  <a:latin typeface="+mn-ea"/>
                </a:rPr>
                <a:t>生活满意度</a:t>
              </a:r>
              <a:endParaRPr lang="zh-TW" altLang="en-US" sz="3200" b="1" dirty="0">
                <a:solidFill>
                  <a:srgbClr val="7030A0"/>
                </a:solidFill>
                <a:latin typeface="+mn-ea"/>
              </a:endParaRPr>
            </a:p>
          </p:txBody>
        </p:sp>
        <p:cxnSp>
          <p:nvCxnSpPr>
            <p:cNvPr id="19" name="直接箭头连接符 18"/>
            <p:cNvCxnSpPr>
              <a:stCxn id="16" idx="3"/>
              <a:endCxn id="18" idx="1"/>
            </p:cNvCxnSpPr>
            <p:nvPr/>
          </p:nvCxnSpPr>
          <p:spPr>
            <a:xfrm>
              <a:off x="5105177" y="2904649"/>
              <a:ext cx="102541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823779" y="2373040"/>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421763" y="2372967"/>
              <a:ext cx="392242" cy="584775"/>
            </a:xfrm>
            <a:prstGeom prst="rect">
              <a:avLst/>
            </a:prstGeom>
            <a:noFill/>
            <a:ln w="38100">
              <a:noFill/>
            </a:ln>
          </p:spPr>
          <p:txBody>
            <a:bodyPr wrap="square" rtlCol="0">
              <a:spAutoFit/>
            </a:bodyPr>
            <a:lstStyle/>
            <a:p>
              <a:pPr algn="ctr"/>
              <a:r>
                <a:rPr lang="en-US" altLang="zh-TW" sz="3200" b="1" dirty="0">
                  <a:latin typeface="Times New Roman" panose="02020603050405020304" pitchFamily="18" charset="0"/>
                  <a:cs typeface="Times New Roman" panose="02020603050405020304" pitchFamily="18" charset="0"/>
                </a:rPr>
                <a:t>+</a:t>
              </a:r>
              <a:endParaRPr lang="zh-TW" altLang="en-US" sz="3200" b="1" dirty="0">
                <a:latin typeface="Times New Roman" panose="02020603050405020304" pitchFamily="18" charset="0"/>
                <a:cs typeface="Times New Roman" panose="02020603050405020304" pitchFamily="18" charset="0"/>
              </a:endParaRPr>
            </a:p>
          </p:txBody>
        </p:sp>
      </p:grpSp>
      <p:sp>
        <p:nvSpPr>
          <p:cNvPr id="45" name="矩形 44"/>
          <p:cNvSpPr/>
          <p:nvPr/>
        </p:nvSpPr>
        <p:spPr>
          <a:xfrm>
            <a:off x="9025247" y="0"/>
            <a:ext cx="3166753" cy="6859147"/>
          </a:xfrm>
          <a:prstGeom prst="rect">
            <a:avLst/>
          </a:prstGeom>
          <a:gradFill>
            <a:gsLst>
              <a:gs pos="0">
                <a:srgbClr val="0070C0"/>
              </a:gs>
              <a:gs pos="100000">
                <a:srgbClr val="7030A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grpSp>
        <p:nvGrpSpPr>
          <p:cNvPr id="24" name="群組 23">
            <a:extLst>
              <a:ext uri="{FF2B5EF4-FFF2-40B4-BE49-F238E27FC236}">
                <a16:creationId xmlns:a16="http://schemas.microsoft.com/office/drawing/2014/main" id="{5AD67C20-5342-C207-7CBF-DD26E6663E79}"/>
              </a:ext>
            </a:extLst>
          </p:cNvPr>
          <p:cNvGrpSpPr/>
          <p:nvPr/>
        </p:nvGrpSpPr>
        <p:grpSpPr>
          <a:xfrm>
            <a:off x="9017673" y="1001310"/>
            <a:ext cx="3166753" cy="4522137"/>
            <a:chOff x="9012212" y="844089"/>
            <a:chExt cx="3166753" cy="4522137"/>
          </a:xfrm>
        </p:grpSpPr>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9012212" y="3242568"/>
              <a:ext cx="3166753" cy="2123658"/>
            </a:xfrm>
            <a:prstGeom prst="rect">
              <a:avLst/>
            </a:prstGeom>
          </p:spPr>
          <p:txBody>
            <a:bodyPr wrap="square">
              <a:spAutoFit/>
            </a:bodyPr>
            <a:lstStyle/>
            <a:p>
              <a:pPr algn="ctr"/>
              <a:r>
                <a:rPr lang="en-US" altLang="zh-TW" sz="4400" b="1" dirty="0">
                  <a:solidFill>
                    <a:schemeClr val="bg1"/>
                  </a:solidFill>
                  <a:latin typeface="Times New Roman" panose="02020603050405020304" pitchFamily="18" charset="0"/>
                  <a:ea typeface="宋体" panose="02010600030101010101" pitchFamily="2" charset="-122"/>
                </a:rPr>
                <a:t>Perceptions </a:t>
              </a:r>
            </a:p>
            <a:p>
              <a:pPr algn="ctr"/>
              <a:r>
                <a:rPr lang="en-US" altLang="zh-CN" sz="4400" b="1" dirty="0">
                  <a:solidFill>
                    <a:schemeClr val="bg1"/>
                  </a:solidFill>
                  <a:latin typeface="Times New Roman" panose="02020603050405020304" pitchFamily="18" charset="0"/>
                  <a:ea typeface="宋体" panose="02010600030101010101" pitchFamily="2" charset="-122"/>
                </a:rPr>
                <a:t>o</a:t>
              </a:r>
              <a:r>
                <a:rPr lang="en-US" altLang="zh-TW" sz="4400" b="1" dirty="0">
                  <a:solidFill>
                    <a:schemeClr val="bg1"/>
                  </a:solidFill>
                  <a:latin typeface="Times New Roman" panose="02020603050405020304" pitchFamily="18" charset="0"/>
                  <a:ea typeface="宋体" panose="02010600030101010101" pitchFamily="2" charset="-122"/>
                </a:rPr>
                <a:t>f</a:t>
              </a:r>
            </a:p>
            <a:p>
              <a:pPr algn="ctr"/>
              <a:r>
                <a:rPr lang="en-US" altLang="zh-TW" sz="4400" b="1" dirty="0">
                  <a:solidFill>
                    <a:schemeClr val="bg1"/>
                  </a:solidFill>
                  <a:latin typeface="Times New Roman" panose="02020603050405020304" pitchFamily="18" charset="0"/>
                  <a:ea typeface="宋体" panose="02010600030101010101" pitchFamily="2" charset="-122"/>
                </a:rPr>
                <a:t> Superiority</a:t>
              </a:r>
              <a:endParaRPr lang="zh-TW" altLang="en-US" sz="4400" b="1" dirty="0">
                <a:solidFill>
                  <a:schemeClr val="bg1"/>
                </a:solidFill>
              </a:endParaRPr>
            </a:p>
          </p:txBody>
        </p:sp>
        <p:pic>
          <p:nvPicPr>
            <p:cNvPr id="13" name="圖片 12" descr="一張含有 寫生, 符號, 圖畫, 藝術 的圖片&#10;&#10;自動產生的描述">
              <a:extLst>
                <a:ext uri="{FF2B5EF4-FFF2-40B4-BE49-F238E27FC236}">
                  <a16:creationId xmlns:a16="http://schemas.microsoft.com/office/drawing/2014/main" id="{00B413A8-E643-3840-5328-6EF5BF0E6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311" y="844089"/>
              <a:ext cx="2395712" cy="2395712"/>
            </a:xfrm>
            <a:prstGeom prst="rect">
              <a:avLst/>
            </a:prstGeom>
          </p:spPr>
        </p:pic>
      </p:grpSp>
      <p:grpSp>
        <p:nvGrpSpPr>
          <p:cNvPr id="29" name="群組 28">
            <a:extLst>
              <a:ext uri="{FF2B5EF4-FFF2-40B4-BE49-F238E27FC236}">
                <a16:creationId xmlns:a16="http://schemas.microsoft.com/office/drawing/2014/main" id="{97931803-63D1-DF1D-83C2-7B307B7A35DB}"/>
              </a:ext>
            </a:extLst>
          </p:cNvPr>
          <p:cNvGrpSpPr/>
          <p:nvPr/>
        </p:nvGrpSpPr>
        <p:grpSpPr>
          <a:xfrm>
            <a:off x="821432" y="1581097"/>
            <a:ext cx="7638383" cy="1658704"/>
            <a:chOff x="821432" y="1581097"/>
            <a:chExt cx="7638383" cy="1658704"/>
          </a:xfrm>
        </p:grpSpPr>
        <p:grpSp>
          <p:nvGrpSpPr>
            <p:cNvPr id="36" name="组合 35"/>
            <p:cNvGrpSpPr/>
            <p:nvPr/>
          </p:nvGrpSpPr>
          <p:grpSpPr>
            <a:xfrm>
              <a:off x="6576115" y="1581097"/>
              <a:ext cx="1883700" cy="1658704"/>
              <a:chOff x="6481366" y="1187069"/>
              <a:chExt cx="1883700" cy="1658704"/>
            </a:xfrm>
          </p:grpSpPr>
          <p:pic>
            <p:nvPicPr>
              <p:cNvPr id="30" name="图片 29"/>
              <p:cNvPicPr>
                <a:picLocks noChangeAspect="1"/>
              </p:cNvPicPr>
              <p:nvPr/>
            </p:nvPicPr>
            <p:blipFill>
              <a:blip r:embed="rId4" cstate="print">
                <a:clrChange>
                  <a:clrFrom>
                    <a:srgbClr val="FFFFFF"/>
                  </a:clrFrom>
                  <a:clrTo>
                    <a:srgbClr val="FFFFFF">
                      <a:alpha val="0"/>
                    </a:srgbClr>
                  </a:clrTo>
                </a:clrChange>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cs typeface="Times New Roman" panose="02020603050405020304" pitchFamily="18" charset="0"/>
                  </a:rPr>
                  <a:t>Life Satisfaction</a:t>
                </a:r>
                <a:endParaRPr lang="zh-TW" altLang="en-US" b="1" dirty="0">
                  <a:solidFill>
                    <a:srgbClr val="7030A0"/>
                  </a:solidFill>
                  <a:latin typeface="Times New Roman" panose="02020603050405020304" pitchFamily="18" charset="0"/>
                  <a:cs typeface="Times New Roman" panose="02020603050405020304" pitchFamily="18" charset="0"/>
                </a:endParaRPr>
              </a:p>
            </p:txBody>
          </p:sp>
        </p:grpSp>
        <p:sp>
          <p:nvSpPr>
            <p:cNvPr id="33" name="矩形 32"/>
            <p:cNvSpPr/>
            <p:nvPr/>
          </p:nvSpPr>
          <p:spPr>
            <a:xfrm>
              <a:off x="821432" y="2655026"/>
              <a:ext cx="1845377" cy="584775"/>
            </a:xfrm>
            <a:prstGeom prst="rect">
              <a:avLst/>
            </a:prstGeom>
            <a:noFill/>
          </p:spPr>
          <p:txBody>
            <a:bodyPr wrap="none" lIns="91440" tIns="45720" rIns="91440" bIns="45720">
              <a:spAutoFit/>
            </a:bodyPr>
            <a:lstStyle/>
            <a:p>
              <a:pPr algn="ctr"/>
              <a:r>
                <a:rPr lang="en-US" altLang="zh-CN" sz="1600" b="1" cap="none" spc="0" dirty="0">
                  <a:ln w="0"/>
                  <a:solidFill>
                    <a:srgbClr val="00B0F0"/>
                  </a:solidFill>
                  <a:latin typeface="Times New Roman" panose="02020603050405020304" pitchFamily="18" charset="0"/>
                  <a:cs typeface="Times New Roman" panose="02020603050405020304" pitchFamily="18" charset="0"/>
                </a:rPr>
                <a:t>Upward</a:t>
              </a:r>
            </a:p>
            <a:p>
              <a:pPr algn="ctr"/>
              <a:r>
                <a:rPr lang="en-US" altLang="zh-CN" sz="1600" b="1" dirty="0">
                  <a:ln w="0"/>
                  <a:solidFill>
                    <a:srgbClr val="00B0F0"/>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00B0F0"/>
                </a:solidFill>
                <a:latin typeface="Times New Roman" panose="02020603050405020304" pitchFamily="18" charset="0"/>
                <a:cs typeface="Times New Roman" panose="02020603050405020304" pitchFamily="18" charset="0"/>
              </a:endParaRPr>
            </a:p>
          </p:txBody>
        </p:sp>
        <p:sp>
          <p:nvSpPr>
            <p:cNvPr id="40" name="文本框 39"/>
            <p:cNvSpPr txBox="1"/>
            <p:nvPr/>
          </p:nvSpPr>
          <p:spPr>
            <a:xfrm>
              <a:off x="3244140" y="2870469"/>
              <a:ext cx="2794105" cy="369332"/>
            </a:xfrm>
            <a:prstGeom prst="rect">
              <a:avLst/>
            </a:prstGeom>
            <a:noFill/>
          </p:spPr>
          <p:txBody>
            <a:bodyPr wrap="square" rtlCol="0">
              <a:spAutoFit/>
            </a:bodyPr>
            <a:lstStyle/>
            <a:p>
              <a:r>
                <a:rPr lang="en-US" altLang="zh-CN" b="1" dirty="0">
                  <a:solidFill>
                    <a:srgbClr val="0070C0"/>
                  </a:solidFill>
                  <a:latin typeface="Times New Roman" panose="02020603050405020304" pitchFamily="18" charset="0"/>
                  <a:cs typeface="Times New Roman" panose="02020603050405020304" pitchFamily="18" charset="0"/>
                </a:rPr>
                <a:t>Perceptions of Superiority</a:t>
              </a:r>
            </a:p>
          </p:txBody>
        </p:sp>
        <p:pic>
          <p:nvPicPr>
            <p:cNvPr id="4" name="圖片 3" descr="一張含有 圖形, 符號, 字型, 美工圖案 的圖片&#10;&#10;自動產生的描述">
              <a:extLst>
                <a:ext uri="{FF2B5EF4-FFF2-40B4-BE49-F238E27FC236}">
                  <a16:creationId xmlns:a16="http://schemas.microsoft.com/office/drawing/2014/main" id="{E6EC6A1E-B8FD-871E-8BB8-1E1BF6DF25A6}"/>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23075" t="12814" r="19383"/>
            <a:stretch/>
          </p:blipFill>
          <p:spPr>
            <a:xfrm>
              <a:off x="1167437" y="1593589"/>
              <a:ext cx="1246494" cy="1062366"/>
            </a:xfrm>
            <a:prstGeom prst="rect">
              <a:avLst/>
            </a:prstGeom>
          </p:spPr>
        </p:pic>
        <p:pic>
          <p:nvPicPr>
            <p:cNvPr id="7" name="圖片 6" descr="一張含有 圖畫, 寫生, 符號, 藝術 的圖片&#10;&#10;自動產生的描述">
              <a:extLst>
                <a:ext uri="{FF2B5EF4-FFF2-40B4-BE49-F238E27FC236}">
                  <a16:creationId xmlns:a16="http://schemas.microsoft.com/office/drawing/2014/main" id="{BFB64E5C-7FC9-F809-11EB-67811C9A50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73285" y="1657656"/>
              <a:ext cx="1159328" cy="1159328"/>
            </a:xfrm>
            <a:prstGeom prst="rect">
              <a:avLst/>
            </a:prstGeom>
          </p:spPr>
        </p:pic>
        <p:sp>
          <p:nvSpPr>
            <p:cNvPr id="25" name="箭號: 向下 24">
              <a:extLst>
                <a:ext uri="{FF2B5EF4-FFF2-40B4-BE49-F238E27FC236}">
                  <a16:creationId xmlns:a16="http://schemas.microsoft.com/office/drawing/2014/main" id="{E3A12C7B-5A71-D2BC-CC31-20DF59AE76B0}"/>
                </a:ext>
              </a:extLst>
            </p:cNvPr>
            <p:cNvSpPr/>
            <p:nvPr/>
          </p:nvSpPr>
          <p:spPr>
            <a:xfrm rot="12288903">
              <a:off x="2934661" y="1915885"/>
              <a:ext cx="323850" cy="64287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號: 向下 25">
              <a:extLst>
                <a:ext uri="{FF2B5EF4-FFF2-40B4-BE49-F238E27FC236}">
                  <a16:creationId xmlns:a16="http://schemas.microsoft.com/office/drawing/2014/main" id="{6BAF9B1E-692A-939C-9648-7BA992828A40}"/>
                </a:ext>
              </a:extLst>
            </p:cNvPr>
            <p:cNvSpPr/>
            <p:nvPr/>
          </p:nvSpPr>
          <p:spPr>
            <a:xfrm rot="12288903">
              <a:off x="5955203" y="1905580"/>
              <a:ext cx="323850" cy="64287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extLst>
              <a:ext uri="{FF2B5EF4-FFF2-40B4-BE49-F238E27FC236}">
                <a16:creationId xmlns:a16="http://schemas.microsoft.com/office/drawing/2014/main" id="{C0B28EC7-E2C0-2B91-5DAD-712E951921E7}"/>
              </a:ext>
            </a:extLst>
          </p:cNvPr>
          <p:cNvSpPr/>
          <p:nvPr/>
        </p:nvSpPr>
        <p:spPr>
          <a:xfrm>
            <a:off x="0" y="5980373"/>
            <a:ext cx="10668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latin typeface="Times New Roman" panose="02020603050405020304" pitchFamily="18" charset="0"/>
                <a:ea typeface="宋体" panose="02010600030101010101" pitchFamily="2" charset="-122"/>
              </a:rPr>
              <a:t>40 / 40</a:t>
            </a:r>
            <a:endParaRPr lang="zh-TW" altLang="en-US" b="1" dirty="0">
              <a:latin typeface="Times New Roman" panose="02020603050405020304" pitchFamily="18" charset="0"/>
              <a:ea typeface="宋体" panose="02010600030101010101" pitchFamily="2" charset="-122"/>
            </a:endParaRPr>
          </a:p>
        </p:txBody>
      </p:sp>
      <p:grpSp>
        <p:nvGrpSpPr>
          <p:cNvPr id="37" name="群組 36">
            <a:extLst>
              <a:ext uri="{FF2B5EF4-FFF2-40B4-BE49-F238E27FC236}">
                <a16:creationId xmlns:a16="http://schemas.microsoft.com/office/drawing/2014/main" id="{A030056D-B868-1BD6-9348-E1E1A166E72D}"/>
              </a:ext>
            </a:extLst>
          </p:cNvPr>
          <p:cNvGrpSpPr/>
          <p:nvPr/>
        </p:nvGrpSpPr>
        <p:grpSpPr>
          <a:xfrm>
            <a:off x="10453578" y="6099421"/>
            <a:ext cx="1637271" cy="683800"/>
            <a:chOff x="10453578" y="6099421"/>
            <a:chExt cx="1637271" cy="683800"/>
          </a:xfrm>
        </p:grpSpPr>
        <p:sp>
          <p:nvSpPr>
            <p:cNvPr id="38" name="文本框 5">
              <a:extLst>
                <a:ext uri="{FF2B5EF4-FFF2-40B4-BE49-F238E27FC236}">
                  <a16:creationId xmlns:a16="http://schemas.microsoft.com/office/drawing/2014/main" id="{9919E28E-4EF4-02ED-1323-41DF9212A49F}"/>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6" name="图片 7" descr="图片包含 图标&#10;&#10;描述已自动生成">
              <a:extLst>
                <a:ext uri="{FF2B5EF4-FFF2-40B4-BE49-F238E27FC236}">
                  <a16:creationId xmlns:a16="http://schemas.microsoft.com/office/drawing/2014/main" id="{CD7EF6D8-32C5-A675-7E4E-945ADCCA2D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spTree>
    <p:extLst>
      <p:ext uri="{BB962C8B-B14F-4D97-AF65-F5344CB8AC3E}">
        <p14:creationId xmlns:p14="http://schemas.microsoft.com/office/powerpoint/2010/main" val="216841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矩形 69"/>
          <p:cNvSpPr/>
          <p:nvPr/>
        </p:nvSpPr>
        <p:spPr>
          <a:xfrm>
            <a:off x="9034869" y="0"/>
            <a:ext cx="3166753" cy="685914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a:latin typeface="+mn-ea"/>
              </a:rPr>
              <a:t>倾向</a:t>
            </a:r>
            <a:endParaRPr lang="en-US" altLang="zh-CN" sz="7200" b="1" dirty="0">
              <a:latin typeface="+mn-ea"/>
            </a:endParaRPr>
          </a:p>
          <a:p>
            <a:pPr algn="ctr">
              <a:lnSpc>
                <a:spcPts val="4500"/>
              </a:lnSpc>
            </a:pPr>
            <a:r>
              <a:rPr lang="en-US" altLang="zh-CN" sz="2000" dirty="0">
                <a:latin typeface="Times New Roman" panose="02020603050405020304" pitchFamily="18" charset="0"/>
                <a:cs typeface="Times New Roman" panose="02020603050405020304" pitchFamily="18" charset="0"/>
              </a:rPr>
              <a:t>Social Comparison</a:t>
            </a:r>
            <a:endParaRPr lang="en-US" altLang="zh-CN" sz="3600" dirty="0">
              <a:latin typeface="Times New Roman" panose="02020603050405020304" pitchFamily="18" charset="0"/>
              <a:cs typeface="Times New Roman" panose="02020603050405020304" pitchFamily="18" charset="0"/>
            </a:endParaRPr>
          </a:p>
          <a:p>
            <a:pPr algn="ctr"/>
            <a:r>
              <a:rPr lang="en-US" altLang="zh-CN" sz="4400" dirty="0">
                <a:latin typeface="Times New Roman" panose="02020603050405020304" pitchFamily="18" charset="0"/>
                <a:cs typeface="Times New Roman" panose="02020603050405020304" pitchFamily="18" charset="0"/>
              </a:rPr>
              <a:t>Orientation</a:t>
            </a:r>
            <a:endParaRPr lang="zh-TW" altLang="en-US" sz="4400" dirty="0">
              <a:latin typeface="Times New Roman" panose="02020603050405020304" pitchFamily="18" charset="0"/>
              <a:cs typeface="Times New Roman" panose="02020603050405020304" pitchFamily="18" charset="0"/>
            </a:endParaRPr>
          </a:p>
        </p:txBody>
      </p:sp>
      <p:sp>
        <p:nvSpPr>
          <p:cNvPr id="13" name="矩形 12"/>
          <p:cNvSpPr/>
          <p:nvPr/>
        </p:nvSpPr>
        <p:spPr>
          <a:xfrm>
            <a:off x="1066800" y="4885651"/>
            <a:ext cx="7000875" cy="1323439"/>
          </a:xfrm>
          <a:prstGeom prst="rect">
            <a:avLst/>
          </a:prstGeom>
        </p:spPr>
        <p:txBody>
          <a:bodyPr wrap="square">
            <a:spAutoFit/>
          </a:bodyPr>
          <a:lstStyle/>
          <a:p>
            <a:pPr marL="285750" indent="-285750">
              <a:buFont typeface="Wingdings" panose="05000000000000000000" pitchFamily="2" charset="2"/>
              <a:buChar char="n"/>
            </a:pPr>
            <a:r>
              <a:rPr lang="zh-CN" altLang="en-US" sz="2000" b="1" dirty="0"/>
              <a:t>假设</a:t>
            </a:r>
            <a:r>
              <a:rPr lang="en-US" altLang="zh-CN" sz="2000" b="1" dirty="0"/>
              <a:t>5</a:t>
            </a:r>
            <a:r>
              <a:rPr lang="zh-CN" altLang="en-US" sz="2000" b="1" dirty="0"/>
              <a:t>：社会比较方向与社会比较倾向之间存在交互作用，具体而言当人们进行向上比较时，他的社会比较倾向越高，则体验到的相对剥夺感越高；当人们进行向下比较时，他的社会比较倾向越高，则体验到的优越感越高</a:t>
            </a:r>
            <a:endParaRPr lang="en-US" altLang="zh-CN" sz="2000" b="1" dirty="0"/>
          </a:p>
        </p:txBody>
      </p:sp>
      <p:sp>
        <p:nvSpPr>
          <p:cNvPr id="2" name="矩形 1">
            <a:extLst>
              <a:ext uri="{FF2B5EF4-FFF2-40B4-BE49-F238E27FC236}">
                <a16:creationId xmlns:a16="http://schemas.microsoft.com/office/drawing/2014/main" id="{39DAC9EA-E8F7-5319-7D87-0EA0C6737FE4}"/>
              </a:ext>
            </a:extLst>
          </p:cNvPr>
          <p:cNvSpPr/>
          <p:nvPr/>
        </p:nvSpPr>
        <p:spPr>
          <a:xfrm>
            <a:off x="0" y="5980373"/>
            <a:ext cx="1066800" cy="878774"/>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2400" b="1" dirty="0">
                <a:solidFill>
                  <a:schemeClr val="tx1"/>
                </a:solidFill>
                <a:latin typeface="Times New Roman" panose="02020603050405020304" pitchFamily="18" charset="0"/>
                <a:ea typeface="宋体" panose="02010600030101010101" pitchFamily="2" charset="-122"/>
              </a:rPr>
              <a:t>40 / 40</a:t>
            </a:r>
            <a:endParaRPr lang="zh-TW" altLang="en-US" b="1" dirty="0">
              <a:solidFill>
                <a:schemeClr val="tx1"/>
              </a:solidFill>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62F9D93D-D972-FA8E-91E2-FCF8CBEF8ABD}"/>
              </a:ext>
            </a:extLst>
          </p:cNvPr>
          <p:cNvSpPr/>
          <p:nvPr/>
        </p:nvSpPr>
        <p:spPr>
          <a:xfrm>
            <a:off x="-1" y="0"/>
            <a:ext cx="4552951" cy="878774"/>
          </a:xfrm>
          <a:prstGeom prst="rect">
            <a:avLst/>
          </a:prstGeom>
          <a:solidFill>
            <a:schemeClr val="accent4">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zh-CN"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群組 6">
            <a:extLst>
              <a:ext uri="{FF2B5EF4-FFF2-40B4-BE49-F238E27FC236}">
                <a16:creationId xmlns:a16="http://schemas.microsoft.com/office/drawing/2014/main" id="{E2F35938-0AAC-8212-B72C-280ED62A6DB5}"/>
              </a:ext>
            </a:extLst>
          </p:cNvPr>
          <p:cNvGrpSpPr/>
          <p:nvPr/>
        </p:nvGrpSpPr>
        <p:grpSpPr>
          <a:xfrm>
            <a:off x="10453578" y="6099421"/>
            <a:ext cx="1637271" cy="683800"/>
            <a:chOff x="10453578" y="6099421"/>
            <a:chExt cx="1637271" cy="683800"/>
          </a:xfrm>
        </p:grpSpPr>
        <p:sp>
          <p:nvSpPr>
            <p:cNvPr id="8" name="文本框 5">
              <a:extLst>
                <a:ext uri="{FF2B5EF4-FFF2-40B4-BE49-F238E27FC236}">
                  <a16:creationId xmlns:a16="http://schemas.microsoft.com/office/drawing/2014/main" id="{3B8D29BF-922E-1C90-1BFE-86C0C656E3C9}"/>
                </a:ext>
              </a:extLst>
            </p:cNvPr>
            <p:cNvSpPr txBox="1"/>
            <p:nvPr/>
          </p:nvSpPr>
          <p:spPr>
            <a:xfrm>
              <a:off x="10453578" y="6256729"/>
              <a:ext cx="979663"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by YuKi</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10" name="图片 7" descr="图片包含 图标&#10;&#10;描述已自动生成">
              <a:extLst>
                <a:ext uri="{FF2B5EF4-FFF2-40B4-BE49-F238E27FC236}">
                  <a16:creationId xmlns:a16="http://schemas.microsoft.com/office/drawing/2014/main" id="{DA0CDF0B-7958-8EA2-3CBE-AA6F76D9E8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07049" y="6099421"/>
              <a:ext cx="683800" cy="683800"/>
            </a:xfrm>
            <a:prstGeom prst="rect">
              <a:avLst/>
            </a:prstGeom>
          </p:spPr>
        </p:pic>
      </p:grpSp>
      <p:pic>
        <p:nvPicPr>
          <p:cNvPr id="37" name="圖片 36">
            <a:extLst>
              <a:ext uri="{FF2B5EF4-FFF2-40B4-BE49-F238E27FC236}">
                <a16:creationId xmlns:a16="http://schemas.microsoft.com/office/drawing/2014/main" id="{DB162E47-BFF9-3A17-A0A5-742666852DED}"/>
              </a:ext>
            </a:extLst>
          </p:cNvPr>
          <p:cNvPicPr>
            <a:picLocks noChangeAspect="1"/>
          </p:cNvPicPr>
          <p:nvPr/>
        </p:nvPicPr>
        <p:blipFill>
          <a:blip r:embed="rId4"/>
          <a:stretch>
            <a:fillRect/>
          </a:stretch>
        </p:blipFill>
        <p:spPr>
          <a:xfrm>
            <a:off x="689991" y="1121549"/>
            <a:ext cx="7689720" cy="3669498"/>
          </a:xfrm>
          <a:prstGeom prst="rect">
            <a:avLst/>
          </a:prstGeom>
        </p:spPr>
      </p:pic>
    </p:spTree>
    <p:extLst>
      <p:ext uri="{BB962C8B-B14F-4D97-AF65-F5344CB8AC3E}">
        <p14:creationId xmlns:p14="http://schemas.microsoft.com/office/powerpoint/2010/main" val="406517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3084</TotalTime>
  <Words>3095</Words>
  <Application>Microsoft Office PowerPoint</Application>
  <PresentationFormat>寬螢幕</PresentationFormat>
  <Paragraphs>485</Paragraphs>
  <Slides>49</Slides>
  <Notes>49</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49</vt:i4>
      </vt:variant>
    </vt:vector>
  </HeadingPairs>
  <TitlesOfParts>
    <vt:vector size="57" baseType="lpstr">
      <vt:lpstr>新細明體</vt:lpstr>
      <vt:lpstr>宋体</vt:lpstr>
      <vt:lpstr>Arial</vt:lpstr>
      <vt:lpstr>Calibri</vt:lpstr>
      <vt:lpstr>Calibri Light</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MengZhen</cp:lastModifiedBy>
  <cp:revision>160</cp:revision>
  <dcterms:created xsi:type="dcterms:W3CDTF">2022-01-12T09:16:46Z</dcterms:created>
  <dcterms:modified xsi:type="dcterms:W3CDTF">2023-08-12T09:52:26Z</dcterms:modified>
</cp:coreProperties>
</file>