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1" r:id="rId3"/>
    <p:sldId id="257" r:id="rId4"/>
    <p:sldId id="258" r:id="rId5"/>
    <p:sldId id="272" r:id="rId6"/>
    <p:sldId id="259" r:id="rId7"/>
    <p:sldId id="281" r:id="rId8"/>
    <p:sldId id="262" r:id="rId9"/>
    <p:sldId id="263" r:id="rId10"/>
    <p:sldId id="266" r:id="rId11"/>
    <p:sldId id="273" r:id="rId12"/>
    <p:sldId id="260" r:id="rId13"/>
    <p:sldId id="280" r:id="rId14"/>
    <p:sldId id="265" r:id="rId15"/>
    <p:sldId id="264" r:id="rId16"/>
    <p:sldId id="279" r:id="rId17"/>
    <p:sldId id="267" r:id="rId18"/>
    <p:sldId id="268" r:id="rId19"/>
    <p:sldId id="277" r:id="rId20"/>
    <p:sldId id="271" r:id="rId21"/>
    <p:sldId id="269" r:id="rId22"/>
    <p:sldId id="278" r:id="rId23"/>
    <p:sldId id="274" r:id="rId24"/>
    <p:sldId id="275" r:id="rId2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026" autoAdjust="0"/>
  </p:normalViewPr>
  <p:slideViewPr>
    <p:cSldViewPr snapToGrid="0">
      <p:cViewPr varScale="1">
        <p:scale>
          <a:sx n="60" d="100"/>
          <a:sy n="60" d="100"/>
        </p:scale>
        <p:origin x="42"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10AEA8-7D60-4B4B-925F-CD8D252380F6}" type="datetimeFigureOut">
              <a:rPr lang="zh-TW" altLang="en-US" smtClean="0"/>
              <a:t>2022/3/7</a:t>
            </a:fld>
            <a:endParaRPr lang="zh-TW"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23FF10-D559-43E3-845A-BF740885369C}" type="slidenum">
              <a:rPr lang="zh-TW" altLang="en-US" smtClean="0"/>
              <a:t>‹#›</a:t>
            </a:fld>
            <a:endParaRPr lang="zh-TW" altLang="en-US"/>
          </a:p>
        </p:txBody>
      </p:sp>
    </p:spTree>
    <p:extLst>
      <p:ext uri="{BB962C8B-B14F-4D97-AF65-F5344CB8AC3E}">
        <p14:creationId xmlns:p14="http://schemas.microsoft.com/office/powerpoint/2010/main" val="486183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en-US" altLang="zh-TW" sz="1200" b="0" i="0" kern="1200" baseline="0" dirty="0" err="1" smtClean="0">
                <a:solidFill>
                  <a:schemeClr val="tx1"/>
                </a:solidFill>
                <a:effectLst/>
                <a:latin typeface="Times New Roman" panose="02020603050405020304" pitchFamily="18" charset="0"/>
                <a:ea typeface="+mn-ea"/>
                <a:cs typeface="+mn-cs"/>
              </a:rPr>
              <a:t>Steinfield</a:t>
            </a:r>
            <a:r>
              <a:rPr lang="en-US" altLang="zh-TW" sz="1200" b="0" i="0" kern="1200" baseline="0" dirty="0" smtClean="0">
                <a:solidFill>
                  <a:schemeClr val="tx1"/>
                </a:solidFill>
                <a:effectLst/>
                <a:latin typeface="Times New Roman" panose="02020603050405020304" pitchFamily="18" charset="0"/>
                <a:ea typeface="+mn-ea"/>
                <a:cs typeface="+mn-cs"/>
              </a:rPr>
              <a:t>, C., Ellison, N. B., &amp; Lampe, C. (2008). Social capital, self-esteem, and use of online social network sites: A longitudinal analysis. </a:t>
            </a:r>
            <a:r>
              <a:rPr lang="en-US" altLang="zh-TW" sz="1200" b="0" i="1" kern="1200" baseline="0" dirty="0" smtClean="0">
                <a:solidFill>
                  <a:schemeClr val="tx1"/>
                </a:solidFill>
                <a:effectLst/>
                <a:latin typeface="Times New Roman" panose="02020603050405020304" pitchFamily="18" charset="0"/>
                <a:ea typeface="+mn-ea"/>
                <a:cs typeface="+mn-cs"/>
              </a:rPr>
              <a:t>Journal of applied developmental psychology</a:t>
            </a:r>
            <a:r>
              <a:rPr lang="en-US" altLang="zh-TW" sz="1200" b="0" i="0" kern="1200" baseline="0" dirty="0" smtClean="0">
                <a:solidFill>
                  <a:schemeClr val="tx1"/>
                </a:solidFill>
                <a:effectLst/>
                <a:latin typeface="Times New Roman" panose="02020603050405020304" pitchFamily="18" charset="0"/>
                <a:ea typeface="+mn-ea"/>
                <a:cs typeface="+mn-cs"/>
              </a:rPr>
              <a:t>, </a:t>
            </a:r>
            <a:r>
              <a:rPr lang="en-US" altLang="zh-TW" sz="1200" b="0" i="1" kern="1200" baseline="0" dirty="0" smtClean="0">
                <a:solidFill>
                  <a:schemeClr val="tx1"/>
                </a:solidFill>
                <a:effectLst/>
                <a:latin typeface="Times New Roman" panose="02020603050405020304" pitchFamily="18" charset="0"/>
                <a:ea typeface="+mn-ea"/>
                <a:cs typeface="+mn-cs"/>
              </a:rPr>
              <a:t>29</a:t>
            </a:r>
            <a:r>
              <a:rPr lang="en-US" altLang="zh-TW" sz="1200" b="0" i="0" kern="1200" baseline="0" dirty="0" smtClean="0">
                <a:solidFill>
                  <a:schemeClr val="tx1"/>
                </a:solidFill>
                <a:effectLst/>
                <a:latin typeface="Times New Roman" panose="02020603050405020304" pitchFamily="18" charset="0"/>
                <a:ea typeface="+mn-ea"/>
                <a:cs typeface="+mn-cs"/>
              </a:rPr>
              <a:t>(6), 434-445.</a:t>
            </a:r>
          </a:p>
          <a:p>
            <a:pPr marL="228600" indent="-228600">
              <a:buFont typeface="+mj-lt"/>
              <a:buAutoNum type="arabicPeriod"/>
            </a:pPr>
            <a:r>
              <a:rPr lang="en-US" altLang="zh-TW" sz="1200" b="0" i="0" kern="1200" baseline="0" dirty="0" smtClean="0">
                <a:solidFill>
                  <a:schemeClr val="tx1"/>
                </a:solidFill>
                <a:effectLst/>
                <a:latin typeface="Times New Roman" panose="02020603050405020304" pitchFamily="18" charset="0"/>
                <a:ea typeface="+mn-ea"/>
                <a:cs typeface="+mn-cs"/>
              </a:rPr>
              <a:t>Duggan, M. (2015). Mobile messaging and social media 2015.</a:t>
            </a:r>
          </a:p>
          <a:p>
            <a:pPr marL="228600" indent="-228600">
              <a:buFont typeface="+mj-lt"/>
              <a:buAutoNum type="arabicPeriod"/>
            </a:pPr>
            <a:endParaRPr lang="en-US" altLang="zh-TW" sz="1200" b="0" i="0" kern="1200" baseline="0" dirty="0" smtClean="0">
              <a:solidFill>
                <a:schemeClr val="tx1"/>
              </a:solidFill>
              <a:effectLst/>
              <a:latin typeface="Times New Roman" panose="02020603050405020304" pitchFamily="18" charset="0"/>
              <a:ea typeface="+mn-ea"/>
              <a:cs typeface="+mn-cs"/>
            </a:endParaRPr>
          </a:p>
          <a:p>
            <a:pPr marL="228600" indent="-228600">
              <a:buFont typeface="+mj-lt"/>
              <a:buAutoNum type="arabicPeriod"/>
            </a:pPr>
            <a:r>
              <a:rPr lang="en-US" altLang="zh-TW" sz="1200" b="0" i="0" kern="1200" baseline="0" dirty="0" smtClean="0">
                <a:solidFill>
                  <a:schemeClr val="tx1"/>
                </a:solidFill>
                <a:effectLst/>
                <a:latin typeface="Times New Roman" panose="02020603050405020304" pitchFamily="18" charset="0"/>
                <a:ea typeface="+mn-ea"/>
                <a:cs typeface="+mn-cs"/>
              </a:rPr>
              <a:t>Gonzales, A. L., &amp; Hancock, J. T. (2011). Mirror, mirror on my Facebook wall: Effects of exposure to Facebook on self-esteem. </a:t>
            </a:r>
            <a:r>
              <a:rPr lang="en-US" altLang="zh-TW" sz="1200" b="0" i="1" kern="1200" baseline="0" dirty="0" err="1" smtClean="0">
                <a:solidFill>
                  <a:schemeClr val="tx1"/>
                </a:solidFill>
                <a:effectLst/>
                <a:latin typeface="Times New Roman" panose="02020603050405020304" pitchFamily="18" charset="0"/>
                <a:ea typeface="+mn-ea"/>
                <a:cs typeface="+mn-cs"/>
              </a:rPr>
              <a:t>Cyberpsychology</a:t>
            </a:r>
            <a:r>
              <a:rPr lang="en-US" altLang="zh-TW" sz="1200" b="0" i="1" kern="1200" baseline="0" dirty="0" smtClean="0">
                <a:solidFill>
                  <a:schemeClr val="tx1"/>
                </a:solidFill>
                <a:effectLst/>
                <a:latin typeface="Times New Roman" panose="02020603050405020304" pitchFamily="18" charset="0"/>
                <a:ea typeface="+mn-ea"/>
                <a:cs typeface="+mn-cs"/>
              </a:rPr>
              <a:t>, behavior, and social networking</a:t>
            </a:r>
            <a:r>
              <a:rPr lang="en-US" altLang="zh-TW" sz="1200" b="0" i="0" kern="1200" baseline="0" dirty="0" smtClean="0">
                <a:solidFill>
                  <a:schemeClr val="tx1"/>
                </a:solidFill>
                <a:effectLst/>
                <a:latin typeface="Times New Roman" panose="02020603050405020304" pitchFamily="18" charset="0"/>
                <a:ea typeface="+mn-ea"/>
                <a:cs typeface="+mn-cs"/>
              </a:rPr>
              <a:t>, </a:t>
            </a:r>
            <a:r>
              <a:rPr lang="en-US" altLang="zh-TW" sz="1200" b="0" i="1" kern="1200" baseline="0" dirty="0" smtClean="0">
                <a:solidFill>
                  <a:schemeClr val="tx1"/>
                </a:solidFill>
                <a:effectLst/>
                <a:latin typeface="Times New Roman" panose="02020603050405020304" pitchFamily="18" charset="0"/>
                <a:ea typeface="+mn-ea"/>
                <a:cs typeface="+mn-cs"/>
              </a:rPr>
              <a:t>14</a:t>
            </a:r>
            <a:r>
              <a:rPr lang="en-US" altLang="zh-TW" sz="1200" b="0" i="0" kern="1200" baseline="0" dirty="0" smtClean="0">
                <a:solidFill>
                  <a:schemeClr val="tx1"/>
                </a:solidFill>
                <a:effectLst/>
                <a:latin typeface="Times New Roman" panose="02020603050405020304" pitchFamily="18" charset="0"/>
                <a:ea typeface="+mn-ea"/>
                <a:cs typeface="+mn-cs"/>
              </a:rPr>
              <a:t>(1-2), 79-83.</a:t>
            </a:r>
          </a:p>
          <a:p>
            <a:pPr marL="228600" indent="-228600">
              <a:buFont typeface="+mj-lt"/>
              <a:buAutoNum type="arabicPeriod"/>
            </a:pPr>
            <a:r>
              <a:rPr lang="en-US" altLang="zh-TW" sz="1200" b="0" i="0" kern="1200" baseline="0" dirty="0" smtClean="0">
                <a:solidFill>
                  <a:schemeClr val="tx1"/>
                </a:solidFill>
                <a:effectLst/>
                <a:latin typeface="Times New Roman" panose="02020603050405020304" pitchFamily="18" charset="0"/>
                <a:ea typeface="+mn-ea"/>
                <a:cs typeface="+mn-cs"/>
              </a:rPr>
              <a:t>Underwood, J. D., </a:t>
            </a:r>
            <a:r>
              <a:rPr lang="en-US" altLang="zh-TW" sz="1200" b="0" i="0" kern="1200" baseline="0" dirty="0" err="1" smtClean="0">
                <a:solidFill>
                  <a:schemeClr val="tx1"/>
                </a:solidFill>
                <a:effectLst/>
                <a:latin typeface="Times New Roman" panose="02020603050405020304" pitchFamily="18" charset="0"/>
                <a:ea typeface="+mn-ea"/>
                <a:cs typeface="+mn-cs"/>
              </a:rPr>
              <a:t>Kerlin</a:t>
            </a:r>
            <a:r>
              <a:rPr lang="en-US" altLang="zh-TW" sz="1200" b="0" i="0" kern="1200" baseline="0" dirty="0" smtClean="0">
                <a:solidFill>
                  <a:schemeClr val="tx1"/>
                </a:solidFill>
                <a:effectLst/>
                <a:latin typeface="Times New Roman" panose="02020603050405020304" pitchFamily="18" charset="0"/>
                <a:ea typeface="+mn-ea"/>
                <a:cs typeface="+mn-cs"/>
              </a:rPr>
              <a:t>, L., &amp; Farrington-Flint, L. (2011). The lies we tell and what they say about us: Using </a:t>
            </a:r>
            <a:r>
              <a:rPr lang="en-US" altLang="zh-TW" sz="1200" b="0" i="0" kern="1200" baseline="0" dirty="0" err="1" smtClean="0">
                <a:solidFill>
                  <a:schemeClr val="tx1"/>
                </a:solidFill>
                <a:effectLst/>
                <a:latin typeface="Times New Roman" panose="02020603050405020304" pitchFamily="18" charset="0"/>
                <a:ea typeface="+mn-ea"/>
                <a:cs typeface="+mn-cs"/>
              </a:rPr>
              <a:t>behavioural</a:t>
            </a:r>
            <a:r>
              <a:rPr lang="en-US" altLang="zh-TW" sz="1200" b="0" i="0" kern="1200" baseline="0" dirty="0" smtClean="0">
                <a:solidFill>
                  <a:schemeClr val="tx1"/>
                </a:solidFill>
                <a:effectLst/>
                <a:latin typeface="Times New Roman" panose="02020603050405020304" pitchFamily="18" charset="0"/>
                <a:ea typeface="+mn-ea"/>
                <a:cs typeface="+mn-cs"/>
              </a:rPr>
              <a:t> characteristics to explain Facebook activity. </a:t>
            </a:r>
            <a:r>
              <a:rPr lang="en-US" altLang="zh-TW" sz="1200" b="0" i="1" kern="1200" baseline="0" dirty="0" smtClean="0">
                <a:solidFill>
                  <a:schemeClr val="tx1"/>
                </a:solidFill>
                <a:effectLst/>
                <a:latin typeface="Times New Roman" panose="02020603050405020304" pitchFamily="18" charset="0"/>
                <a:ea typeface="+mn-ea"/>
                <a:cs typeface="+mn-cs"/>
              </a:rPr>
              <a:t>Computers in Human Behavior</a:t>
            </a:r>
            <a:r>
              <a:rPr lang="en-US" altLang="zh-TW" sz="1200" b="0" i="0" kern="1200" baseline="0" dirty="0" smtClean="0">
                <a:solidFill>
                  <a:schemeClr val="tx1"/>
                </a:solidFill>
                <a:effectLst/>
                <a:latin typeface="Times New Roman" panose="02020603050405020304" pitchFamily="18" charset="0"/>
                <a:ea typeface="+mn-ea"/>
                <a:cs typeface="+mn-cs"/>
              </a:rPr>
              <a:t>, </a:t>
            </a:r>
            <a:r>
              <a:rPr lang="en-US" altLang="zh-TW" sz="1200" b="0" i="1" kern="1200" baseline="0" dirty="0" smtClean="0">
                <a:solidFill>
                  <a:schemeClr val="tx1"/>
                </a:solidFill>
                <a:effectLst/>
                <a:latin typeface="Times New Roman" panose="02020603050405020304" pitchFamily="18" charset="0"/>
                <a:ea typeface="+mn-ea"/>
                <a:cs typeface="+mn-cs"/>
              </a:rPr>
              <a:t>27</a:t>
            </a:r>
            <a:r>
              <a:rPr lang="en-US" altLang="zh-TW" sz="1200" b="0" i="0" kern="1200" baseline="0" dirty="0" smtClean="0">
                <a:solidFill>
                  <a:schemeClr val="tx1"/>
                </a:solidFill>
                <a:effectLst/>
                <a:latin typeface="Times New Roman" panose="02020603050405020304" pitchFamily="18" charset="0"/>
                <a:ea typeface="+mn-ea"/>
                <a:cs typeface="+mn-cs"/>
              </a:rPr>
              <a:t>(5), 1621-1626.</a:t>
            </a:r>
          </a:p>
          <a:p>
            <a:pPr marL="228600" indent="-228600">
              <a:buFont typeface="+mj-lt"/>
              <a:buAutoNum type="arabicPeriod"/>
            </a:pPr>
            <a:r>
              <a:rPr lang="en-US" altLang="zh-TW" sz="1200" b="0" i="0" kern="1200" baseline="0" dirty="0" smtClean="0">
                <a:solidFill>
                  <a:schemeClr val="tx1"/>
                </a:solidFill>
                <a:effectLst/>
                <a:latin typeface="Times New Roman" panose="02020603050405020304" pitchFamily="18" charset="0"/>
                <a:ea typeface="+mn-ea"/>
                <a:cs typeface="+mn-cs"/>
              </a:rPr>
              <a:t>Wang, S. S., Moon, S. I., Kwon, K. H., Evans, C. A., &amp; </a:t>
            </a:r>
            <a:r>
              <a:rPr lang="en-US" altLang="zh-TW" sz="1200" b="0" i="0" kern="1200" baseline="0" dirty="0" err="1" smtClean="0">
                <a:solidFill>
                  <a:schemeClr val="tx1"/>
                </a:solidFill>
                <a:effectLst/>
                <a:latin typeface="Times New Roman" panose="02020603050405020304" pitchFamily="18" charset="0"/>
                <a:ea typeface="+mn-ea"/>
                <a:cs typeface="+mn-cs"/>
              </a:rPr>
              <a:t>Stefanone</a:t>
            </a:r>
            <a:r>
              <a:rPr lang="en-US" altLang="zh-TW" sz="1200" b="0" i="0" kern="1200" baseline="0" dirty="0" smtClean="0">
                <a:solidFill>
                  <a:schemeClr val="tx1"/>
                </a:solidFill>
                <a:effectLst/>
                <a:latin typeface="Times New Roman" panose="02020603050405020304" pitchFamily="18" charset="0"/>
                <a:ea typeface="+mn-ea"/>
                <a:cs typeface="+mn-cs"/>
              </a:rPr>
              <a:t>, M. A. (2010). Face off: Implications of visual cues on initiating friendship on Facebook. </a:t>
            </a:r>
            <a:r>
              <a:rPr lang="en-US" altLang="zh-TW" sz="1200" b="0" i="1" kern="1200" baseline="0" dirty="0" smtClean="0">
                <a:solidFill>
                  <a:schemeClr val="tx1"/>
                </a:solidFill>
                <a:effectLst/>
                <a:latin typeface="Times New Roman" panose="02020603050405020304" pitchFamily="18" charset="0"/>
                <a:ea typeface="+mn-ea"/>
                <a:cs typeface="+mn-cs"/>
              </a:rPr>
              <a:t>Computers in Human Behavior</a:t>
            </a:r>
            <a:r>
              <a:rPr lang="en-US" altLang="zh-TW" sz="1200" b="0" i="0" kern="1200" baseline="0" dirty="0" smtClean="0">
                <a:solidFill>
                  <a:schemeClr val="tx1"/>
                </a:solidFill>
                <a:effectLst/>
                <a:latin typeface="Times New Roman" panose="02020603050405020304" pitchFamily="18" charset="0"/>
                <a:ea typeface="+mn-ea"/>
                <a:cs typeface="+mn-cs"/>
              </a:rPr>
              <a:t>, </a:t>
            </a:r>
            <a:r>
              <a:rPr lang="en-US" altLang="zh-TW" sz="1200" b="0" i="1" kern="1200" baseline="0" dirty="0" smtClean="0">
                <a:solidFill>
                  <a:schemeClr val="tx1"/>
                </a:solidFill>
                <a:effectLst/>
                <a:latin typeface="Times New Roman" panose="02020603050405020304" pitchFamily="18" charset="0"/>
                <a:ea typeface="+mn-ea"/>
                <a:cs typeface="+mn-cs"/>
              </a:rPr>
              <a:t>26</a:t>
            </a:r>
            <a:r>
              <a:rPr lang="en-US" altLang="zh-TW" sz="1200" b="0" i="0" kern="1200" baseline="0" dirty="0" smtClean="0">
                <a:solidFill>
                  <a:schemeClr val="tx1"/>
                </a:solidFill>
                <a:effectLst/>
                <a:latin typeface="Times New Roman" panose="02020603050405020304" pitchFamily="18" charset="0"/>
                <a:ea typeface="+mn-ea"/>
                <a:cs typeface="+mn-cs"/>
              </a:rPr>
              <a:t>(2), 226-234.</a:t>
            </a:r>
          </a:p>
          <a:p>
            <a:pPr marL="228600" indent="-228600">
              <a:buFont typeface="+mj-lt"/>
              <a:buAutoNum type="arabicPeriod"/>
            </a:pPr>
            <a:endParaRPr lang="en-US" altLang="zh-TW" baseline="0" dirty="0" smtClean="0">
              <a:latin typeface="Times New Roman" panose="02020603050405020304" pitchFamily="18" charset="0"/>
            </a:endParaRPr>
          </a:p>
          <a:p>
            <a:pPr marL="228600" indent="-228600">
              <a:buFont typeface="+mj-lt"/>
              <a:buAutoNum type="arabicPeriod"/>
            </a:pPr>
            <a:r>
              <a:rPr lang="en-US" altLang="zh-TW" sz="1200" b="0" i="0" kern="1200" baseline="0" dirty="0" err="1" smtClean="0">
                <a:solidFill>
                  <a:schemeClr val="tx1"/>
                </a:solidFill>
                <a:effectLst/>
                <a:latin typeface="Times New Roman" panose="02020603050405020304" pitchFamily="18" charset="0"/>
                <a:ea typeface="+mn-ea"/>
                <a:cs typeface="+mn-cs"/>
              </a:rPr>
              <a:t>Haferkamp</a:t>
            </a:r>
            <a:r>
              <a:rPr lang="en-US" altLang="zh-TW" sz="1200" b="0" i="0" kern="1200" baseline="0" dirty="0" smtClean="0">
                <a:solidFill>
                  <a:schemeClr val="tx1"/>
                </a:solidFill>
                <a:effectLst/>
                <a:latin typeface="Times New Roman" panose="02020603050405020304" pitchFamily="18" charset="0"/>
                <a:ea typeface="+mn-ea"/>
                <a:cs typeface="+mn-cs"/>
              </a:rPr>
              <a:t>, N., &amp; </a:t>
            </a:r>
            <a:r>
              <a:rPr lang="en-US" altLang="zh-TW" sz="1200" b="0" i="0" kern="1200" baseline="0" dirty="0" err="1" smtClean="0">
                <a:solidFill>
                  <a:schemeClr val="tx1"/>
                </a:solidFill>
                <a:effectLst/>
                <a:latin typeface="Times New Roman" panose="02020603050405020304" pitchFamily="18" charset="0"/>
                <a:ea typeface="+mn-ea"/>
                <a:cs typeface="+mn-cs"/>
              </a:rPr>
              <a:t>Krämer</a:t>
            </a:r>
            <a:r>
              <a:rPr lang="en-US" altLang="zh-TW" sz="1200" b="0" i="0" kern="1200" baseline="0" dirty="0" smtClean="0">
                <a:solidFill>
                  <a:schemeClr val="tx1"/>
                </a:solidFill>
                <a:effectLst/>
                <a:latin typeface="Times New Roman" panose="02020603050405020304" pitchFamily="18" charset="0"/>
                <a:ea typeface="+mn-ea"/>
                <a:cs typeface="+mn-cs"/>
              </a:rPr>
              <a:t>, N. C. (2011). Social comparison 2.0: Examining the effects of online profiles on social-networking sites. </a:t>
            </a:r>
            <a:r>
              <a:rPr lang="en-US" altLang="zh-TW" sz="1200" b="0" i="1" kern="1200" baseline="0" dirty="0" err="1" smtClean="0">
                <a:solidFill>
                  <a:schemeClr val="tx1"/>
                </a:solidFill>
                <a:effectLst/>
                <a:latin typeface="Times New Roman" panose="02020603050405020304" pitchFamily="18" charset="0"/>
                <a:ea typeface="+mn-ea"/>
                <a:cs typeface="+mn-cs"/>
              </a:rPr>
              <a:t>Cyberpsychology</a:t>
            </a:r>
            <a:r>
              <a:rPr lang="en-US" altLang="zh-TW" sz="1200" b="0" i="1" kern="1200" baseline="0" dirty="0" smtClean="0">
                <a:solidFill>
                  <a:schemeClr val="tx1"/>
                </a:solidFill>
                <a:effectLst/>
                <a:latin typeface="Times New Roman" panose="02020603050405020304" pitchFamily="18" charset="0"/>
                <a:ea typeface="+mn-ea"/>
                <a:cs typeface="+mn-cs"/>
              </a:rPr>
              <a:t>, Behavior, and Social Networking</a:t>
            </a:r>
            <a:r>
              <a:rPr lang="en-US" altLang="zh-TW" sz="1200" b="0" i="0" kern="1200" baseline="0" dirty="0" smtClean="0">
                <a:solidFill>
                  <a:schemeClr val="tx1"/>
                </a:solidFill>
                <a:effectLst/>
                <a:latin typeface="Times New Roman" panose="02020603050405020304" pitchFamily="18" charset="0"/>
                <a:ea typeface="+mn-ea"/>
                <a:cs typeface="+mn-cs"/>
              </a:rPr>
              <a:t>, </a:t>
            </a:r>
            <a:r>
              <a:rPr lang="en-US" altLang="zh-TW" sz="1200" b="0" i="1" kern="1200" baseline="0" dirty="0" smtClean="0">
                <a:solidFill>
                  <a:schemeClr val="tx1"/>
                </a:solidFill>
                <a:effectLst/>
                <a:latin typeface="Times New Roman" panose="02020603050405020304" pitchFamily="18" charset="0"/>
                <a:ea typeface="+mn-ea"/>
                <a:cs typeface="+mn-cs"/>
              </a:rPr>
              <a:t>14</a:t>
            </a:r>
            <a:r>
              <a:rPr lang="en-US" altLang="zh-TW" sz="1200" b="0" i="0" kern="1200" baseline="0" dirty="0" smtClean="0">
                <a:solidFill>
                  <a:schemeClr val="tx1"/>
                </a:solidFill>
                <a:effectLst/>
                <a:latin typeface="Times New Roman" panose="02020603050405020304" pitchFamily="18" charset="0"/>
                <a:ea typeface="+mn-ea"/>
                <a:cs typeface="+mn-cs"/>
              </a:rPr>
              <a:t>(5), 309-314.</a:t>
            </a:r>
          </a:p>
          <a:p>
            <a:pPr marL="228600" indent="-228600">
              <a:buFont typeface="+mj-lt"/>
              <a:buAutoNum type="arabicPeriod"/>
            </a:pPr>
            <a:r>
              <a:rPr lang="en-US" altLang="zh-TW" sz="1200" b="0" i="0" kern="1200" baseline="0" dirty="0" smtClean="0">
                <a:solidFill>
                  <a:schemeClr val="tx1"/>
                </a:solidFill>
                <a:effectLst/>
                <a:latin typeface="Times New Roman" panose="02020603050405020304" pitchFamily="18" charset="0"/>
                <a:ea typeface="+mn-ea"/>
                <a:cs typeface="+mn-cs"/>
              </a:rPr>
              <a:t>Vogel, E. A., Rose, J. P., Roberts, L. R., &amp; </a:t>
            </a:r>
            <a:r>
              <a:rPr lang="en-US" altLang="zh-TW" sz="1200" b="0" i="0" kern="1200" baseline="0" dirty="0" err="1" smtClean="0">
                <a:solidFill>
                  <a:schemeClr val="tx1"/>
                </a:solidFill>
                <a:effectLst/>
                <a:latin typeface="Times New Roman" panose="02020603050405020304" pitchFamily="18" charset="0"/>
                <a:ea typeface="+mn-ea"/>
                <a:cs typeface="+mn-cs"/>
              </a:rPr>
              <a:t>Eckles</a:t>
            </a:r>
            <a:r>
              <a:rPr lang="en-US" altLang="zh-TW" sz="1200" b="0" i="0" kern="1200" baseline="0" dirty="0" smtClean="0">
                <a:solidFill>
                  <a:schemeClr val="tx1"/>
                </a:solidFill>
                <a:effectLst/>
                <a:latin typeface="Times New Roman" panose="02020603050405020304" pitchFamily="18" charset="0"/>
                <a:ea typeface="+mn-ea"/>
                <a:cs typeface="+mn-cs"/>
              </a:rPr>
              <a:t>, K. (2014). Social comparison, social media, and self-esteem. </a:t>
            </a:r>
            <a:r>
              <a:rPr lang="en-US" altLang="zh-TW" sz="1200" b="0" i="1" kern="1200" baseline="0" dirty="0" smtClean="0">
                <a:solidFill>
                  <a:schemeClr val="tx1"/>
                </a:solidFill>
                <a:effectLst/>
                <a:latin typeface="Times New Roman" panose="02020603050405020304" pitchFamily="18" charset="0"/>
                <a:ea typeface="+mn-ea"/>
                <a:cs typeface="+mn-cs"/>
              </a:rPr>
              <a:t>Psychology of popular media culture</a:t>
            </a:r>
            <a:r>
              <a:rPr lang="en-US" altLang="zh-TW" sz="1200" b="0" i="0" kern="1200" baseline="0" dirty="0" smtClean="0">
                <a:solidFill>
                  <a:schemeClr val="tx1"/>
                </a:solidFill>
                <a:effectLst/>
                <a:latin typeface="Times New Roman" panose="02020603050405020304" pitchFamily="18" charset="0"/>
                <a:ea typeface="+mn-ea"/>
                <a:cs typeface="+mn-cs"/>
              </a:rPr>
              <a:t>, </a:t>
            </a:r>
            <a:r>
              <a:rPr lang="en-US" altLang="zh-TW" sz="1200" b="0" i="1" kern="1200" baseline="0" dirty="0" smtClean="0">
                <a:solidFill>
                  <a:schemeClr val="tx1"/>
                </a:solidFill>
                <a:effectLst/>
                <a:latin typeface="Times New Roman" panose="02020603050405020304" pitchFamily="18" charset="0"/>
                <a:ea typeface="+mn-ea"/>
                <a:cs typeface="+mn-cs"/>
              </a:rPr>
              <a:t>3</a:t>
            </a:r>
            <a:r>
              <a:rPr lang="en-US" altLang="zh-TW" sz="1200" b="0" i="0" kern="1200" baseline="0" dirty="0" smtClean="0">
                <a:solidFill>
                  <a:schemeClr val="tx1"/>
                </a:solidFill>
                <a:effectLst/>
                <a:latin typeface="Times New Roman" panose="02020603050405020304" pitchFamily="18" charset="0"/>
                <a:ea typeface="+mn-ea"/>
                <a:cs typeface="+mn-cs"/>
              </a:rPr>
              <a:t>(4), 206.</a:t>
            </a:r>
          </a:p>
          <a:p>
            <a:pPr marL="228600" indent="-228600">
              <a:buFont typeface="+mj-lt"/>
              <a:buAutoNum type="arabicPeriod"/>
            </a:pPr>
            <a:endParaRPr lang="en-US" altLang="zh-TW" sz="1200" b="0" i="0" kern="1200" dirty="0" smtClean="0">
              <a:solidFill>
                <a:schemeClr val="tx1"/>
              </a:solidFill>
              <a:effectLst/>
              <a:latin typeface="+mn-lt"/>
              <a:ea typeface="+mn-ea"/>
              <a:cs typeface="+mn-cs"/>
            </a:endParaRPr>
          </a:p>
          <a:p>
            <a:pPr marL="228600" indent="-228600">
              <a:buFont typeface="+mj-lt"/>
              <a:buAutoNum type="arabicPeriod"/>
            </a:pPr>
            <a:r>
              <a:rPr lang="en-US" altLang="zh-TW" sz="1200" b="0" i="0" kern="1200" dirty="0" err="1" smtClean="0">
                <a:solidFill>
                  <a:schemeClr val="tx1"/>
                </a:solidFill>
                <a:effectLst/>
                <a:latin typeface="+mn-lt"/>
                <a:ea typeface="+mn-ea"/>
                <a:cs typeface="+mn-cs"/>
              </a:rPr>
              <a:t>Acar</a:t>
            </a:r>
            <a:r>
              <a:rPr lang="en-US" altLang="zh-TW" sz="1200" b="0" i="0" kern="1200" dirty="0" smtClean="0">
                <a:solidFill>
                  <a:schemeClr val="tx1"/>
                </a:solidFill>
                <a:effectLst/>
                <a:latin typeface="+mn-lt"/>
                <a:ea typeface="+mn-ea"/>
                <a:cs typeface="+mn-cs"/>
              </a:rPr>
              <a:t>, A. (2008). Antecedents and consequences of online social networking behavior: The case of Facebook. </a:t>
            </a:r>
            <a:r>
              <a:rPr lang="en-US" altLang="zh-TW" sz="1200" b="0" i="1" kern="1200" dirty="0" smtClean="0">
                <a:solidFill>
                  <a:schemeClr val="tx1"/>
                </a:solidFill>
                <a:effectLst/>
                <a:latin typeface="+mn-lt"/>
                <a:ea typeface="+mn-ea"/>
                <a:cs typeface="+mn-cs"/>
              </a:rPr>
              <a:t>Journal of website promotion</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3</a:t>
            </a:r>
            <a:r>
              <a:rPr lang="en-US" altLang="zh-TW" sz="1200" b="0" i="0" kern="1200" dirty="0" smtClean="0">
                <a:solidFill>
                  <a:schemeClr val="tx1"/>
                </a:solidFill>
                <a:effectLst/>
                <a:latin typeface="+mn-lt"/>
                <a:ea typeface="+mn-ea"/>
                <a:cs typeface="+mn-cs"/>
              </a:rPr>
              <a:t>(1-2), 62-83.</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baseline="0" dirty="0" smtClean="0">
                <a:solidFill>
                  <a:schemeClr val="tx1"/>
                </a:solidFill>
                <a:effectLst/>
                <a:latin typeface="Times New Roman" panose="02020603050405020304" pitchFamily="18" charset="0"/>
                <a:ea typeface="+mn-ea"/>
                <a:cs typeface="+mn-cs"/>
              </a:rPr>
              <a:t>Vogel, E. A., Rose, J. P., Roberts, L. R., &amp; </a:t>
            </a:r>
            <a:r>
              <a:rPr lang="en-US" altLang="zh-TW" sz="1200" b="0" i="0" kern="1200" baseline="0" dirty="0" err="1" smtClean="0">
                <a:solidFill>
                  <a:schemeClr val="tx1"/>
                </a:solidFill>
                <a:effectLst/>
                <a:latin typeface="Times New Roman" panose="02020603050405020304" pitchFamily="18" charset="0"/>
                <a:ea typeface="+mn-ea"/>
                <a:cs typeface="+mn-cs"/>
              </a:rPr>
              <a:t>Eckles</a:t>
            </a:r>
            <a:r>
              <a:rPr lang="en-US" altLang="zh-TW" sz="1200" b="0" i="0" kern="1200" baseline="0" dirty="0" smtClean="0">
                <a:solidFill>
                  <a:schemeClr val="tx1"/>
                </a:solidFill>
                <a:effectLst/>
                <a:latin typeface="Times New Roman" panose="02020603050405020304" pitchFamily="18" charset="0"/>
                <a:ea typeface="+mn-ea"/>
                <a:cs typeface="+mn-cs"/>
              </a:rPr>
              <a:t>, K. (2014). Social comparison, social media, and self-esteem. </a:t>
            </a:r>
            <a:r>
              <a:rPr lang="en-US" altLang="zh-TW" sz="1200" b="0" i="1" kern="1200" baseline="0" dirty="0" smtClean="0">
                <a:solidFill>
                  <a:schemeClr val="tx1"/>
                </a:solidFill>
                <a:effectLst/>
                <a:latin typeface="Times New Roman" panose="02020603050405020304" pitchFamily="18" charset="0"/>
                <a:ea typeface="+mn-ea"/>
                <a:cs typeface="+mn-cs"/>
              </a:rPr>
              <a:t>Psychology of popular media culture</a:t>
            </a:r>
            <a:r>
              <a:rPr lang="en-US" altLang="zh-TW" sz="1200" b="0" i="0" kern="1200" baseline="0" dirty="0" smtClean="0">
                <a:solidFill>
                  <a:schemeClr val="tx1"/>
                </a:solidFill>
                <a:effectLst/>
                <a:latin typeface="Times New Roman" panose="02020603050405020304" pitchFamily="18" charset="0"/>
                <a:ea typeface="+mn-ea"/>
                <a:cs typeface="+mn-cs"/>
              </a:rPr>
              <a:t>, </a:t>
            </a:r>
            <a:r>
              <a:rPr lang="en-US" altLang="zh-TW" sz="1200" b="0" i="1" kern="1200" baseline="0" dirty="0" smtClean="0">
                <a:solidFill>
                  <a:schemeClr val="tx1"/>
                </a:solidFill>
                <a:effectLst/>
                <a:latin typeface="Times New Roman" panose="02020603050405020304" pitchFamily="18" charset="0"/>
                <a:ea typeface="+mn-ea"/>
                <a:cs typeface="+mn-cs"/>
              </a:rPr>
              <a:t>3</a:t>
            </a:r>
            <a:r>
              <a:rPr lang="en-US" altLang="zh-TW" sz="1200" b="0" i="0" kern="1200" baseline="0" dirty="0" smtClean="0">
                <a:solidFill>
                  <a:schemeClr val="tx1"/>
                </a:solidFill>
                <a:effectLst/>
                <a:latin typeface="Times New Roman" panose="02020603050405020304" pitchFamily="18" charset="0"/>
                <a:ea typeface="+mn-ea"/>
                <a:cs typeface="+mn-cs"/>
              </a:rPr>
              <a:t>(4), 206.</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err="1" smtClean="0">
                <a:solidFill>
                  <a:schemeClr val="tx1"/>
                </a:solidFill>
                <a:effectLst/>
                <a:latin typeface="+mn-lt"/>
                <a:ea typeface="+mn-ea"/>
                <a:cs typeface="+mn-cs"/>
              </a:rPr>
              <a:t>Manago</a:t>
            </a:r>
            <a:r>
              <a:rPr lang="en-US" altLang="zh-TW" sz="1200" b="0" i="0" kern="1200" dirty="0" smtClean="0">
                <a:solidFill>
                  <a:schemeClr val="tx1"/>
                </a:solidFill>
                <a:effectLst/>
                <a:latin typeface="+mn-lt"/>
                <a:ea typeface="+mn-ea"/>
                <a:cs typeface="+mn-cs"/>
              </a:rPr>
              <a:t>, A. M., Taylor, T., &amp; Greenfield, P. M. (2012). Me and my 400 friends: the anatomy of college students' Facebook networks, their communication patterns, and well-being. </a:t>
            </a:r>
            <a:r>
              <a:rPr lang="en-US" altLang="zh-TW" sz="1200" b="0" i="1" kern="1200" dirty="0" smtClean="0">
                <a:solidFill>
                  <a:schemeClr val="tx1"/>
                </a:solidFill>
                <a:effectLst/>
                <a:latin typeface="+mn-lt"/>
                <a:ea typeface="+mn-ea"/>
                <a:cs typeface="+mn-cs"/>
              </a:rPr>
              <a:t>Developmental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48</a:t>
            </a:r>
            <a:r>
              <a:rPr lang="en-US" altLang="zh-TW" sz="1200" b="0" i="0" kern="1200" dirty="0" smtClean="0">
                <a:solidFill>
                  <a:schemeClr val="tx1"/>
                </a:solidFill>
                <a:effectLst/>
                <a:latin typeface="+mn-lt"/>
                <a:ea typeface="+mn-ea"/>
                <a:cs typeface="+mn-cs"/>
              </a:rPr>
              <a:t>(2), 369.</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err="1" smtClean="0">
                <a:solidFill>
                  <a:schemeClr val="tx1"/>
                </a:solidFill>
                <a:effectLst/>
                <a:latin typeface="+mn-lt"/>
                <a:ea typeface="+mn-ea"/>
                <a:cs typeface="+mn-cs"/>
              </a:rPr>
              <a:t>Manago</a:t>
            </a:r>
            <a:r>
              <a:rPr lang="en-US" altLang="zh-TW" sz="1200" b="0" i="0" kern="1200" dirty="0" smtClean="0">
                <a:solidFill>
                  <a:schemeClr val="tx1"/>
                </a:solidFill>
                <a:effectLst/>
                <a:latin typeface="+mn-lt"/>
                <a:ea typeface="+mn-ea"/>
                <a:cs typeface="+mn-cs"/>
              </a:rPr>
              <a:t>, A. M., Graham, M. B., Greenfield, P. M., &amp; </a:t>
            </a:r>
            <a:r>
              <a:rPr lang="en-US" altLang="zh-TW" sz="1200" b="0" i="0" kern="1200" dirty="0" err="1" smtClean="0">
                <a:solidFill>
                  <a:schemeClr val="tx1"/>
                </a:solidFill>
                <a:effectLst/>
                <a:latin typeface="+mn-lt"/>
                <a:ea typeface="+mn-ea"/>
                <a:cs typeface="+mn-cs"/>
              </a:rPr>
              <a:t>Salimkhan</a:t>
            </a:r>
            <a:r>
              <a:rPr lang="en-US" altLang="zh-TW" sz="1200" b="0" i="0" kern="1200" dirty="0" smtClean="0">
                <a:solidFill>
                  <a:schemeClr val="tx1"/>
                </a:solidFill>
                <a:effectLst/>
                <a:latin typeface="+mn-lt"/>
                <a:ea typeface="+mn-ea"/>
                <a:cs typeface="+mn-cs"/>
              </a:rPr>
              <a:t>, G. (2008). Self-presentation and gender on </a:t>
            </a:r>
            <a:r>
              <a:rPr lang="en-US" altLang="zh-TW" sz="1200" b="0" i="0" kern="1200" dirty="0" err="1" smtClean="0">
                <a:solidFill>
                  <a:schemeClr val="tx1"/>
                </a:solidFill>
                <a:effectLst/>
                <a:latin typeface="+mn-lt"/>
                <a:ea typeface="+mn-ea"/>
                <a:cs typeface="+mn-cs"/>
              </a:rPr>
              <a:t>MySpace</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Journal of Applied Developmental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29</a:t>
            </a:r>
            <a:r>
              <a:rPr lang="en-US" altLang="zh-TW" sz="1200" b="0" i="0" kern="1200" dirty="0" smtClean="0">
                <a:solidFill>
                  <a:schemeClr val="tx1"/>
                </a:solidFill>
                <a:effectLst/>
                <a:latin typeface="+mn-lt"/>
                <a:ea typeface="+mn-ea"/>
                <a:cs typeface="+mn-cs"/>
              </a:rPr>
              <a:t>(6), 446-458.</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baseline="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Lee, S. Y. (2014). How do people compare themselves with others on social network sites?: The case of Facebook. </a:t>
            </a:r>
            <a:r>
              <a:rPr lang="en-US" altLang="zh-TW" sz="1200" b="0" i="1" kern="1200" dirty="0" smtClean="0">
                <a:solidFill>
                  <a:schemeClr val="tx1"/>
                </a:solidFill>
                <a:effectLst/>
                <a:latin typeface="+mn-lt"/>
                <a:ea typeface="+mn-ea"/>
                <a:cs typeface="+mn-cs"/>
              </a:rPr>
              <a:t>Computers in human behavior</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32</a:t>
            </a:r>
            <a:r>
              <a:rPr lang="en-US" altLang="zh-TW" sz="1200" b="0" i="0" kern="1200" dirty="0" smtClean="0">
                <a:solidFill>
                  <a:schemeClr val="tx1"/>
                </a:solidFill>
                <a:effectLst/>
                <a:latin typeface="+mn-lt"/>
                <a:ea typeface="+mn-ea"/>
                <a:cs typeface="+mn-cs"/>
              </a:rPr>
              <a:t>, 253-260.</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err="1" smtClean="0">
                <a:solidFill>
                  <a:schemeClr val="tx1"/>
                </a:solidFill>
                <a:effectLst/>
                <a:latin typeface="+mn-lt"/>
                <a:ea typeface="+mn-ea"/>
                <a:cs typeface="+mn-cs"/>
              </a:rPr>
              <a:t>Joinson</a:t>
            </a:r>
            <a:r>
              <a:rPr lang="en-US" altLang="zh-TW" sz="1200" b="0" i="0" kern="1200" dirty="0" smtClean="0">
                <a:solidFill>
                  <a:schemeClr val="tx1"/>
                </a:solidFill>
                <a:effectLst/>
                <a:latin typeface="+mn-lt"/>
                <a:ea typeface="+mn-ea"/>
                <a:cs typeface="+mn-cs"/>
              </a:rPr>
              <a:t>, A. N. (2008, April). Looking at, looking up or keeping up with people? Motives and use of Facebook. In </a:t>
            </a:r>
            <a:r>
              <a:rPr lang="en-US" altLang="zh-TW" sz="1200" b="0" i="1" kern="1200" dirty="0" smtClean="0">
                <a:solidFill>
                  <a:schemeClr val="tx1"/>
                </a:solidFill>
                <a:effectLst/>
                <a:latin typeface="+mn-lt"/>
                <a:ea typeface="+mn-ea"/>
                <a:cs typeface="+mn-cs"/>
              </a:rPr>
              <a:t>Proceedings of the SIGCHI conference on Human Factors in Computing Systems</a:t>
            </a:r>
            <a:r>
              <a:rPr lang="en-US" altLang="zh-TW" sz="1200" b="0" i="0" kern="1200" dirty="0" smtClean="0">
                <a:solidFill>
                  <a:schemeClr val="tx1"/>
                </a:solidFill>
                <a:effectLst/>
                <a:latin typeface="+mn-lt"/>
                <a:ea typeface="+mn-ea"/>
                <a:cs typeface="+mn-cs"/>
              </a:rPr>
              <a:t> (pp. 1027-1036).</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err="1" smtClean="0">
                <a:solidFill>
                  <a:schemeClr val="tx1"/>
                </a:solidFill>
                <a:effectLst/>
                <a:latin typeface="+mn-lt"/>
                <a:ea typeface="+mn-ea"/>
                <a:cs typeface="+mn-cs"/>
              </a:rPr>
              <a:t>Pempek</a:t>
            </a:r>
            <a:r>
              <a:rPr lang="en-US" altLang="zh-TW" sz="1200" b="0" i="0" kern="1200" dirty="0" smtClean="0">
                <a:solidFill>
                  <a:schemeClr val="tx1"/>
                </a:solidFill>
                <a:effectLst/>
                <a:latin typeface="+mn-lt"/>
                <a:ea typeface="+mn-ea"/>
                <a:cs typeface="+mn-cs"/>
              </a:rPr>
              <a:t>, T. A., </a:t>
            </a:r>
            <a:r>
              <a:rPr lang="en-US" altLang="zh-TW" sz="1200" b="0" i="0" kern="1200" dirty="0" err="1" smtClean="0">
                <a:solidFill>
                  <a:schemeClr val="tx1"/>
                </a:solidFill>
                <a:effectLst/>
                <a:latin typeface="+mn-lt"/>
                <a:ea typeface="+mn-ea"/>
                <a:cs typeface="+mn-cs"/>
              </a:rPr>
              <a:t>Yermolayeva</a:t>
            </a:r>
            <a:r>
              <a:rPr lang="en-US" altLang="zh-TW" sz="1200" b="0" i="0" kern="1200" dirty="0" smtClean="0">
                <a:solidFill>
                  <a:schemeClr val="tx1"/>
                </a:solidFill>
                <a:effectLst/>
                <a:latin typeface="+mn-lt"/>
                <a:ea typeface="+mn-ea"/>
                <a:cs typeface="+mn-cs"/>
              </a:rPr>
              <a:t>, Y. A., &amp; Calvert, S. L. (2009). College students' social networking experiences on Facebook. </a:t>
            </a:r>
            <a:r>
              <a:rPr lang="en-US" altLang="zh-TW" sz="1200" b="0" i="1" kern="1200" dirty="0" smtClean="0">
                <a:solidFill>
                  <a:schemeClr val="tx1"/>
                </a:solidFill>
                <a:effectLst/>
                <a:latin typeface="+mn-lt"/>
                <a:ea typeface="+mn-ea"/>
                <a:cs typeface="+mn-cs"/>
              </a:rPr>
              <a:t>Journal of applied developmental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30</a:t>
            </a:r>
            <a:r>
              <a:rPr lang="en-US" altLang="zh-TW" sz="1200" b="0" i="0" kern="1200" dirty="0" smtClean="0">
                <a:solidFill>
                  <a:schemeClr val="tx1"/>
                </a:solidFill>
                <a:effectLst/>
                <a:latin typeface="+mn-lt"/>
                <a:ea typeface="+mn-ea"/>
                <a:cs typeface="+mn-cs"/>
              </a:rPr>
              <a:t>(3), 227-238.</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baseline="0" dirty="0" smtClean="0">
              <a:solidFill>
                <a:schemeClr val="tx1"/>
              </a:solidFill>
              <a:effectLst/>
              <a:latin typeface="Times New Roman" panose="02020603050405020304" pitchFamily="18" charset="0"/>
              <a:ea typeface="+mn-ea"/>
              <a:cs typeface="+mn-cs"/>
            </a:endParaRPr>
          </a:p>
          <a:p>
            <a:pPr marL="228600" indent="-228600">
              <a:buFont typeface="+mj-lt"/>
              <a:buAutoNum type="arabicPeriod"/>
            </a:pPr>
            <a:endParaRPr lang="en-US" altLang="zh-TW" sz="1200" b="0" i="0" kern="1200" baseline="0" dirty="0" smtClean="0">
              <a:solidFill>
                <a:schemeClr val="tx1"/>
              </a:solidFill>
              <a:effectLst/>
              <a:latin typeface="Times New Roman" panose="02020603050405020304" pitchFamily="18" charset="0"/>
              <a:ea typeface="+mn-ea"/>
              <a:cs typeface="+mn-cs"/>
            </a:endParaRPr>
          </a:p>
        </p:txBody>
      </p:sp>
      <p:sp>
        <p:nvSpPr>
          <p:cNvPr id="4" name="灯片编号占位符 3"/>
          <p:cNvSpPr>
            <a:spLocks noGrp="1"/>
          </p:cNvSpPr>
          <p:nvPr>
            <p:ph type="sldNum" sz="quarter" idx="10"/>
          </p:nvPr>
        </p:nvSpPr>
        <p:spPr/>
        <p:txBody>
          <a:bodyPr/>
          <a:lstStyle/>
          <a:p>
            <a:fld id="{D423FF10-D559-43E3-845A-BF740885369C}" type="slidenum">
              <a:rPr lang="zh-TW" altLang="en-US" smtClean="0"/>
              <a:t>3</a:t>
            </a:fld>
            <a:endParaRPr lang="zh-TW" altLang="en-US"/>
          </a:p>
        </p:txBody>
      </p:sp>
    </p:spTree>
    <p:extLst>
      <p:ext uri="{BB962C8B-B14F-4D97-AF65-F5344CB8AC3E}">
        <p14:creationId xmlns:p14="http://schemas.microsoft.com/office/powerpoint/2010/main" val="2273979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Aronson, E., </a:t>
            </a:r>
            <a:r>
              <a:rPr lang="en-US" altLang="zh-TW" sz="1200" b="0" i="0" kern="1200" dirty="0" err="1" smtClean="0">
                <a:solidFill>
                  <a:schemeClr val="tx1"/>
                </a:solidFill>
                <a:effectLst/>
                <a:latin typeface="+mn-lt"/>
                <a:ea typeface="+mn-ea"/>
                <a:cs typeface="+mn-cs"/>
              </a:rPr>
              <a:t>Willerman</a:t>
            </a:r>
            <a:r>
              <a:rPr lang="en-US" altLang="zh-TW" sz="1200" b="0" i="0" kern="1200" dirty="0" smtClean="0">
                <a:solidFill>
                  <a:schemeClr val="tx1"/>
                </a:solidFill>
                <a:effectLst/>
                <a:latin typeface="+mn-lt"/>
                <a:ea typeface="+mn-ea"/>
                <a:cs typeface="+mn-cs"/>
              </a:rPr>
              <a:t>, B., &amp; Floyd, J. (1966). The effect of a pratfall on increasing interpersonal attractiveness. </a:t>
            </a:r>
            <a:r>
              <a:rPr lang="en-US" altLang="zh-TW" sz="1200" b="0" i="1" kern="1200" dirty="0" err="1" smtClean="0">
                <a:solidFill>
                  <a:schemeClr val="tx1"/>
                </a:solidFill>
                <a:effectLst/>
                <a:latin typeface="+mn-lt"/>
                <a:ea typeface="+mn-ea"/>
                <a:cs typeface="+mn-cs"/>
              </a:rPr>
              <a:t>Psychonomic</a:t>
            </a:r>
            <a:r>
              <a:rPr lang="en-US" altLang="zh-TW" sz="1200" b="0" i="1" kern="1200" dirty="0" smtClean="0">
                <a:solidFill>
                  <a:schemeClr val="tx1"/>
                </a:solidFill>
                <a:effectLst/>
                <a:latin typeface="+mn-lt"/>
                <a:ea typeface="+mn-ea"/>
                <a:cs typeface="+mn-cs"/>
              </a:rPr>
              <a:t> Science</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4</a:t>
            </a:r>
            <a:r>
              <a:rPr lang="en-US" altLang="zh-TW" sz="1200" b="0" i="0" kern="1200" dirty="0" smtClean="0">
                <a:solidFill>
                  <a:schemeClr val="tx1"/>
                </a:solidFill>
                <a:effectLst/>
                <a:latin typeface="+mn-lt"/>
                <a:ea typeface="+mn-ea"/>
                <a:cs typeface="+mn-cs"/>
              </a:rPr>
              <a:t>(6), 227-228.</a:t>
            </a:r>
          </a:p>
          <a:p>
            <a:pPr marL="228600" indent="-228600">
              <a:buFont typeface="+mj-lt"/>
              <a:buAutoNum type="arabicPeriod"/>
            </a:pPr>
            <a:endParaRPr lang="en-US" altLang="zh-TW" sz="1200" b="0" i="0" kern="1200" dirty="0" smtClean="0">
              <a:solidFill>
                <a:schemeClr val="tx1"/>
              </a:solidFill>
              <a:effectLst/>
              <a:latin typeface="+mn-lt"/>
              <a:ea typeface="+mn-ea"/>
              <a:cs typeface="+mn-cs"/>
            </a:endParaRPr>
          </a:p>
          <a:p>
            <a:pPr marL="228600" indent="-228600">
              <a:buFont typeface="+mj-lt"/>
              <a:buAutoNum type="arabicPeriod"/>
            </a:pPr>
            <a:r>
              <a:rPr lang="en-US" altLang="zh-TW" sz="1200" b="0" i="0" kern="1200" dirty="0" err="1" smtClean="0">
                <a:solidFill>
                  <a:schemeClr val="tx1"/>
                </a:solidFill>
                <a:effectLst/>
                <a:latin typeface="+mn-lt"/>
                <a:ea typeface="+mn-ea"/>
                <a:cs typeface="+mn-cs"/>
              </a:rPr>
              <a:t>Lintott</a:t>
            </a:r>
            <a:r>
              <a:rPr lang="en-US" altLang="zh-TW" sz="1200" b="0" i="0" kern="1200" dirty="0" smtClean="0">
                <a:solidFill>
                  <a:schemeClr val="tx1"/>
                </a:solidFill>
                <a:effectLst/>
                <a:latin typeface="+mn-lt"/>
                <a:ea typeface="+mn-ea"/>
                <a:cs typeface="+mn-cs"/>
              </a:rPr>
              <a:t>, S. (2016). Superiority in humor theory. </a:t>
            </a:r>
            <a:r>
              <a:rPr lang="en-US" altLang="zh-TW" sz="1200" b="0" i="1" kern="1200" dirty="0" smtClean="0">
                <a:solidFill>
                  <a:schemeClr val="tx1"/>
                </a:solidFill>
                <a:effectLst/>
                <a:latin typeface="+mn-lt"/>
                <a:ea typeface="+mn-ea"/>
                <a:cs typeface="+mn-cs"/>
              </a:rPr>
              <a:t>The Journal of Aesthetics and Art Criticism</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74</a:t>
            </a:r>
            <a:r>
              <a:rPr lang="en-US" altLang="zh-TW" sz="1200" b="0" i="0" kern="1200" dirty="0" smtClean="0">
                <a:solidFill>
                  <a:schemeClr val="tx1"/>
                </a:solidFill>
                <a:effectLst/>
                <a:latin typeface="+mn-lt"/>
                <a:ea typeface="+mn-ea"/>
                <a:cs typeface="+mn-cs"/>
              </a:rPr>
              <a:t>(4), 347-358.</a:t>
            </a:r>
          </a:p>
          <a:p>
            <a:pPr marL="228600" indent="-228600">
              <a:buFont typeface="+mj-lt"/>
              <a:buAutoNum type="arabicPeriod"/>
            </a:pPr>
            <a:r>
              <a:rPr lang="en-US" altLang="zh-TW" sz="1200" b="0" i="1" kern="1200" dirty="0" smtClean="0">
                <a:solidFill>
                  <a:schemeClr val="tx1"/>
                </a:solidFill>
                <a:effectLst/>
                <a:latin typeface="+mn-lt"/>
                <a:ea typeface="+mn-ea"/>
                <a:cs typeface="+mn-cs"/>
              </a:rPr>
              <a:t>Poetics</a:t>
            </a:r>
            <a:r>
              <a:rPr lang="en-US" altLang="zh-TW" sz="1200" b="0" i="0" kern="1200" dirty="0" smtClean="0">
                <a:solidFill>
                  <a:schemeClr val="tx1"/>
                </a:solidFill>
                <a:effectLst/>
                <a:latin typeface="+mn-lt"/>
                <a:ea typeface="+mn-ea"/>
                <a:cs typeface="+mn-cs"/>
              </a:rPr>
              <a:t>, 1449, p. 34-35.</a:t>
            </a:r>
            <a:endParaRPr lang="zh-TW" altLang="en-US" dirty="0"/>
          </a:p>
        </p:txBody>
      </p:sp>
      <p:sp>
        <p:nvSpPr>
          <p:cNvPr id="4" name="灯片编号占位符 3"/>
          <p:cNvSpPr>
            <a:spLocks noGrp="1"/>
          </p:cNvSpPr>
          <p:nvPr>
            <p:ph type="sldNum" sz="quarter" idx="10"/>
          </p:nvPr>
        </p:nvSpPr>
        <p:spPr/>
        <p:txBody>
          <a:bodyPr/>
          <a:lstStyle/>
          <a:p>
            <a:fld id="{D423FF10-D559-43E3-845A-BF740885369C}" type="slidenum">
              <a:rPr lang="zh-TW" altLang="en-US" smtClean="0"/>
              <a:t>16</a:t>
            </a:fld>
            <a:endParaRPr lang="zh-TW" altLang="en-US"/>
          </a:p>
        </p:txBody>
      </p:sp>
    </p:spTree>
    <p:extLst>
      <p:ext uri="{BB962C8B-B14F-4D97-AF65-F5344CB8AC3E}">
        <p14:creationId xmlns:p14="http://schemas.microsoft.com/office/powerpoint/2010/main" val="1253319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Hemphill, K. J., &amp; Lehman, D. R. (1991). Social comparisons and their affective consequences: The importance of comparison dimension and individual difference variables. </a:t>
            </a:r>
            <a:r>
              <a:rPr lang="en-US" altLang="zh-TW" sz="1200" b="0" i="1" kern="1200" dirty="0" smtClean="0">
                <a:solidFill>
                  <a:schemeClr val="tx1"/>
                </a:solidFill>
                <a:effectLst/>
                <a:latin typeface="+mn-lt"/>
                <a:ea typeface="+mn-ea"/>
                <a:cs typeface="+mn-cs"/>
              </a:rPr>
              <a:t>Journal of Social and Clinical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10</a:t>
            </a:r>
            <a:r>
              <a:rPr lang="en-US" altLang="zh-TW" sz="1200" b="0" i="0" kern="1200" dirty="0" smtClean="0">
                <a:solidFill>
                  <a:schemeClr val="tx1"/>
                </a:solidFill>
                <a:effectLst/>
                <a:latin typeface="+mn-lt"/>
                <a:ea typeface="+mn-ea"/>
                <a:cs typeface="+mn-cs"/>
              </a:rPr>
              <a:t>(4), 372-394.</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Gibbons, F. X., &amp; Buunk, B. P. (1999). Individual differences in social comparison: development of a scale of social comparison orientation. </a:t>
            </a:r>
            <a:r>
              <a:rPr lang="en-US" altLang="zh-TW" sz="1200" b="0" i="1" kern="1200" dirty="0" smtClean="0">
                <a:solidFill>
                  <a:schemeClr val="tx1"/>
                </a:solidFill>
                <a:effectLst/>
                <a:latin typeface="+mn-lt"/>
                <a:ea typeface="+mn-ea"/>
                <a:cs typeface="+mn-cs"/>
              </a:rPr>
              <a:t>Journal of personality and social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76</a:t>
            </a:r>
            <a:r>
              <a:rPr lang="en-US" altLang="zh-TW" sz="1200" b="0" i="0" kern="1200" dirty="0" smtClean="0">
                <a:solidFill>
                  <a:schemeClr val="tx1"/>
                </a:solidFill>
                <a:effectLst/>
                <a:latin typeface="+mn-lt"/>
                <a:ea typeface="+mn-ea"/>
                <a:cs typeface="+mn-cs"/>
              </a:rPr>
              <a:t>(1), 129.</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Gibbons, F. X., &amp; Buunk, B. P. (1999). Individual differences in social comparison: development of a scale of social comparison orientation. </a:t>
            </a:r>
            <a:r>
              <a:rPr lang="en-US" altLang="zh-TW" sz="1200" b="0" i="1" kern="1200" dirty="0" smtClean="0">
                <a:solidFill>
                  <a:schemeClr val="tx1"/>
                </a:solidFill>
                <a:effectLst/>
                <a:latin typeface="+mn-lt"/>
                <a:ea typeface="+mn-ea"/>
                <a:cs typeface="+mn-cs"/>
              </a:rPr>
              <a:t>Journal of personality and social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76</a:t>
            </a:r>
            <a:r>
              <a:rPr lang="en-US" altLang="zh-TW" sz="1200" b="0" i="0" kern="1200" dirty="0" smtClean="0">
                <a:solidFill>
                  <a:schemeClr val="tx1"/>
                </a:solidFill>
                <a:effectLst/>
                <a:latin typeface="+mn-lt"/>
                <a:ea typeface="+mn-ea"/>
                <a:cs typeface="+mn-cs"/>
              </a:rPr>
              <a:t>(1), 129.</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dirty="0" smtClean="0">
              <a:solidFill>
                <a:schemeClr val="tx1"/>
              </a:solidFill>
              <a:effectLst/>
              <a:latin typeface="+mn-lt"/>
              <a:ea typeface="+mn-ea"/>
              <a:cs typeface="+mn-cs"/>
            </a:endParaRPr>
          </a:p>
          <a:p>
            <a:pPr marL="228600" indent="-228600">
              <a:buFont typeface="+mj-lt"/>
              <a:buAutoNum type="arabicPeriod"/>
            </a:pPr>
            <a:r>
              <a:rPr lang="en-US" altLang="zh-TW" sz="1200" b="0" i="0" kern="1200" dirty="0" smtClean="0">
                <a:solidFill>
                  <a:schemeClr val="tx1"/>
                </a:solidFill>
                <a:effectLst/>
                <a:latin typeface="+mn-lt"/>
                <a:ea typeface="+mn-ea"/>
                <a:cs typeface="+mn-cs"/>
              </a:rPr>
              <a:t>Buunk, B. P., </a:t>
            </a:r>
            <a:r>
              <a:rPr lang="en-US" altLang="zh-TW" sz="1200" b="0" i="0" kern="1200" dirty="0" err="1" smtClean="0">
                <a:solidFill>
                  <a:schemeClr val="tx1"/>
                </a:solidFill>
                <a:effectLst/>
                <a:latin typeface="+mn-lt"/>
                <a:ea typeface="+mn-ea"/>
                <a:cs typeface="+mn-cs"/>
              </a:rPr>
              <a:t>Zurriaga</a:t>
            </a:r>
            <a:r>
              <a:rPr lang="en-US" altLang="zh-TW" sz="1200" b="0" i="0" kern="1200" dirty="0" smtClean="0">
                <a:solidFill>
                  <a:schemeClr val="tx1"/>
                </a:solidFill>
                <a:effectLst/>
                <a:latin typeface="+mn-lt"/>
                <a:ea typeface="+mn-ea"/>
                <a:cs typeface="+mn-cs"/>
              </a:rPr>
              <a:t>, R., Gonzalez-Roma, V., &amp; </a:t>
            </a:r>
            <a:r>
              <a:rPr lang="en-US" altLang="zh-TW" sz="1200" b="0" i="0" kern="1200" dirty="0" err="1" smtClean="0">
                <a:solidFill>
                  <a:schemeClr val="tx1"/>
                </a:solidFill>
                <a:effectLst/>
                <a:latin typeface="+mn-lt"/>
                <a:ea typeface="+mn-ea"/>
                <a:cs typeface="+mn-cs"/>
              </a:rPr>
              <a:t>Subirats</a:t>
            </a:r>
            <a:r>
              <a:rPr lang="en-US" altLang="zh-TW" sz="1200" b="0" i="0" kern="1200" dirty="0" smtClean="0">
                <a:solidFill>
                  <a:schemeClr val="tx1"/>
                </a:solidFill>
                <a:effectLst/>
                <a:latin typeface="+mn-lt"/>
                <a:ea typeface="+mn-ea"/>
                <a:cs typeface="+mn-cs"/>
              </a:rPr>
              <a:t>, M. (2003). Engaging in upward and downward comparisons as a determinant of relative deprivation at work: A longitudinal study. </a:t>
            </a:r>
            <a:r>
              <a:rPr lang="en-US" altLang="zh-TW" sz="1200" b="0" i="1" kern="1200" dirty="0" smtClean="0">
                <a:solidFill>
                  <a:schemeClr val="tx1"/>
                </a:solidFill>
                <a:effectLst/>
                <a:latin typeface="+mn-lt"/>
                <a:ea typeface="+mn-ea"/>
                <a:cs typeface="+mn-cs"/>
              </a:rPr>
              <a:t>Journal of Vocational Behavior</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62</a:t>
            </a:r>
            <a:r>
              <a:rPr lang="en-US" altLang="zh-TW" sz="1200" b="0" i="0" kern="1200" dirty="0" smtClean="0">
                <a:solidFill>
                  <a:schemeClr val="tx1"/>
                </a:solidFill>
                <a:effectLst/>
                <a:latin typeface="+mn-lt"/>
                <a:ea typeface="+mn-ea"/>
                <a:cs typeface="+mn-cs"/>
              </a:rPr>
              <a:t>(2), 370-388.</a:t>
            </a:r>
          </a:p>
          <a:p>
            <a:pPr marL="228600" indent="-228600">
              <a:buFont typeface="+mj-lt"/>
              <a:buAutoNum type="arabicPeriod"/>
            </a:pPr>
            <a:r>
              <a:rPr lang="en-US" altLang="zh-TW" sz="1200" b="0" i="0" kern="1200" dirty="0" smtClean="0">
                <a:solidFill>
                  <a:schemeClr val="tx1"/>
                </a:solidFill>
                <a:effectLst/>
                <a:latin typeface="+mn-lt"/>
                <a:ea typeface="+mn-ea"/>
                <a:cs typeface="+mn-cs"/>
              </a:rPr>
              <a:t>Buunk, B. P., </a:t>
            </a:r>
            <a:r>
              <a:rPr lang="en-US" altLang="zh-TW" sz="1200" b="0" i="0" kern="1200" dirty="0" err="1" smtClean="0">
                <a:solidFill>
                  <a:schemeClr val="tx1"/>
                </a:solidFill>
                <a:effectLst/>
                <a:latin typeface="+mn-lt"/>
                <a:ea typeface="+mn-ea"/>
                <a:cs typeface="+mn-cs"/>
              </a:rPr>
              <a:t>Zurriaga</a:t>
            </a:r>
            <a:r>
              <a:rPr lang="en-US" altLang="zh-TW" sz="1200" b="0" i="0" kern="1200" dirty="0" smtClean="0">
                <a:solidFill>
                  <a:schemeClr val="tx1"/>
                </a:solidFill>
                <a:effectLst/>
                <a:latin typeface="+mn-lt"/>
                <a:ea typeface="+mn-ea"/>
                <a:cs typeface="+mn-cs"/>
              </a:rPr>
              <a:t>, R., </a:t>
            </a:r>
            <a:r>
              <a:rPr lang="en-US" altLang="zh-TW" sz="1200" b="0" i="0" kern="1200" dirty="0" err="1" smtClean="0">
                <a:solidFill>
                  <a:schemeClr val="tx1"/>
                </a:solidFill>
                <a:effectLst/>
                <a:latin typeface="+mn-lt"/>
                <a:ea typeface="+mn-ea"/>
                <a:cs typeface="+mn-cs"/>
              </a:rPr>
              <a:t>Peíró</a:t>
            </a:r>
            <a:r>
              <a:rPr lang="en-US" altLang="zh-TW" sz="1200" b="0" i="0" kern="1200" dirty="0" smtClean="0">
                <a:solidFill>
                  <a:schemeClr val="tx1"/>
                </a:solidFill>
                <a:effectLst/>
                <a:latin typeface="+mn-lt"/>
                <a:ea typeface="+mn-ea"/>
                <a:cs typeface="+mn-cs"/>
              </a:rPr>
              <a:t>, J. M., </a:t>
            </a:r>
            <a:r>
              <a:rPr lang="en-US" altLang="zh-TW" sz="1200" b="0" i="0" kern="1200" dirty="0" err="1" smtClean="0">
                <a:solidFill>
                  <a:schemeClr val="tx1"/>
                </a:solidFill>
                <a:effectLst/>
                <a:latin typeface="+mn-lt"/>
                <a:ea typeface="+mn-ea"/>
                <a:cs typeface="+mn-cs"/>
              </a:rPr>
              <a:t>Nauta</a:t>
            </a:r>
            <a:r>
              <a:rPr lang="en-US" altLang="zh-TW" sz="1200" b="0" i="0" kern="1200" dirty="0" smtClean="0">
                <a:solidFill>
                  <a:schemeClr val="tx1"/>
                </a:solidFill>
                <a:effectLst/>
                <a:latin typeface="+mn-lt"/>
                <a:ea typeface="+mn-ea"/>
                <a:cs typeface="+mn-cs"/>
              </a:rPr>
              <a:t>, A., &amp; </a:t>
            </a:r>
            <a:r>
              <a:rPr lang="en-US" altLang="zh-TW" sz="1200" b="0" i="0" kern="1200" dirty="0" err="1" smtClean="0">
                <a:solidFill>
                  <a:schemeClr val="tx1"/>
                </a:solidFill>
                <a:effectLst/>
                <a:latin typeface="+mn-lt"/>
                <a:ea typeface="+mn-ea"/>
                <a:cs typeface="+mn-cs"/>
              </a:rPr>
              <a:t>Gosalvez</a:t>
            </a:r>
            <a:r>
              <a:rPr lang="en-US" altLang="zh-TW" sz="1200" b="0" i="0" kern="1200" dirty="0" smtClean="0">
                <a:solidFill>
                  <a:schemeClr val="tx1"/>
                </a:solidFill>
                <a:effectLst/>
                <a:latin typeface="+mn-lt"/>
                <a:ea typeface="+mn-ea"/>
                <a:cs typeface="+mn-cs"/>
              </a:rPr>
              <a:t>, I. (2005). Social comparisons at work as related to a cooperative social climate and to individual differences in social comparison orientation. </a:t>
            </a:r>
            <a:r>
              <a:rPr lang="en-US" altLang="zh-TW" sz="1200" b="0" i="1" kern="1200" dirty="0" smtClean="0">
                <a:solidFill>
                  <a:schemeClr val="tx1"/>
                </a:solidFill>
                <a:effectLst/>
                <a:latin typeface="+mn-lt"/>
                <a:ea typeface="+mn-ea"/>
                <a:cs typeface="+mn-cs"/>
              </a:rPr>
              <a:t>Applied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54</a:t>
            </a:r>
            <a:r>
              <a:rPr lang="en-US" altLang="zh-TW" sz="1200" b="0" i="0" kern="1200" dirty="0" smtClean="0">
                <a:solidFill>
                  <a:schemeClr val="tx1"/>
                </a:solidFill>
                <a:effectLst/>
                <a:latin typeface="+mn-lt"/>
                <a:ea typeface="+mn-ea"/>
                <a:cs typeface="+mn-cs"/>
              </a:rPr>
              <a:t>(1), 61-80.</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err="1" smtClean="0">
                <a:solidFill>
                  <a:schemeClr val="tx1"/>
                </a:solidFill>
                <a:effectLst/>
                <a:latin typeface="+mn-lt"/>
                <a:ea typeface="+mn-ea"/>
                <a:cs typeface="+mn-cs"/>
              </a:rPr>
              <a:t>Butzer</a:t>
            </a:r>
            <a:r>
              <a:rPr lang="en-US" altLang="zh-TW" sz="1200" b="0" i="0" kern="1200" dirty="0" smtClean="0">
                <a:solidFill>
                  <a:schemeClr val="tx1"/>
                </a:solidFill>
                <a:effectLst/>
                <a:latin typeface="+mn-lt"/>
                <a:ea typeface="+mn-ea"/>
                <a:cs typeface="+mn-cs"/>
              </a:rPr>
              <a:t>, B., &amp; Kuiper, N. A. (2006). Relationships between the frequency of social comparisons and self-concept clarity, intolerance of uncertainty, anxiety, and depression. </a:t>
            </a:r>
            <a:r>
              <a:rPr lang="en-US" altLang="zh-TW" sz="1200" b="0" i="1" kern="1200" dirty="0" smtClean="0">
                <a:solidFill>
                  <a:schemeClr val="tx1"/>
                </a:solidFill>
                <a:effectLst/>
                <a:latin typeface="+mn-lt"/>
                <a:ea typeface="+mn-ea"/>
                <a:cs typeface="+mn-cs"/>
              </a:rPr>
              <a:t>Personality and individual differences</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41</a:t>
            </a:r>
            <a:r>
              <a:rPr lang="en-US" altLang="zh-TW" sz="1200" b="0" i="0" kern="1200" dirty="0" smtClean="0">
                <a:solidFill>
                  <a:schemeClr val="tx1"/>
                </a:solidFill>
                <a:effectLst/>
                <a:latin typeface="+mn-lt"/>
                <a:ea typeface="+mn-ea"/>
                <a:cs typeface="+mn-cs"/>
              </a:rPr>
              <a:t>(1), 167-176.</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dirty="0" smtClean="0">
              <a:solidFill>
                <a:schemeClr val="tx1"/>
              </a:solidFill>
              <a:effectLst/>
              <a:latin typeface="+mn-lt"/>
              <a:ea typeface="+mn-ea"/>
              <a:cs typeface="+mn-cs"/>
            </a:endParaRPr>
          </a:p>
          <a:p>
            <a:endParaRPr lang="zh-TW" altLang="en-US" dirty="0"/>
          </a:p>
        </p:txBody>
      </p:sp>
      <p:sp>
        <p:nvSpPr>
          <p:cNvPr id="4" name="灯片编号占位符 3"/>
          <p:cNvSpPr>
            <a:spLocks noGrp="1"/>
          </p:cNvSpPr>
          <p:nvPr>
            <p:ph type="sldNum" sz="quarter" idx="10"/>
          </p:nvPr>
        </p:nvSpPr>
        <p:spPr/>
        <p:txBody>
          <a:bodyPr/>
          <a:lstStyle/>
          <a:p>
            <a:fld id="{D423FF10-D559-43E3-845A-BF740885369C}" type="slidenum">
              <a:rPr lang="zh-TW" altLang="en-US" smtClean="0"/>
              <a:t>18</a:t>
            </a:fld>
            <a:endParaRPr lang="zh-TW" altLang="en-US"/>
          </a:p>
        </p:txBody>
      </p:sp>
    </p:spTree>
    <p:extLst>
      <p:ext uri="{BB962C8B-B14F-4D97-AF65-F5344CB8AC3E}">
        <p14:creationId xmlns:p14="http://schemas.microsoft.com/office/powerpoint/2010/main" val="1373089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Callan, M. J., Kim, H., &amp; Matthews, W. J. (2015). Age differences in social comparison tendency and personal relative deprivation. </a:t>
            </a:r>
            <a:r>
              <a:rPr lang="en-US" altLang="zh-TW" sz="1200" b="0" i="1" kern="1200" dirty="0" smtClean="0">
                <a:solidFill>
                  <a:schemeClr val="tx1"/>
                </a:solidFill>
                <a:effectLst/>
                <a:latin typeface="+mn-lt"/>
                <a:ea typeface="+mn-ea"/>
                <a:cs typeface="+mn-cs"/>
              </a:rPr>
              <a:t>Personality and individual differences</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87</a:t>
            </a:r>
            <a:r>
              <a:rPr lang="en-US" altLang="zh-TW" sz="1200" b="0" i="0" kern="1200" dirty="0" smtClean="0">
                <a:solidFill>
                  <a:schemeClr val="tx1"/>
                </a:solidFill>
                <a:effectLst/>
                <a:latin typeface="+mn-lt"/>
                <a:ea typeface="+mn-ea"/>
                <a:cs typeface="+mn-cs"/>
              </a:rPr>
              <a:t>, 196-199.</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Kim, H., Callan, M. J., </a:t>
            </a:r>
            <a:r>
              <a:rPr lang="en-US" altLang="zh-TW" sz="1200" b="0" i="0" kern="1200" dirty="0" err="1" smtClean="0">
                <a:solidFill>
                  <a:schemeClr val="tx1"/>
                </a:solidFill>
                <a:effectLst/>
                <a:latin typeface="+mn-lt"/>
                <a:ea typeface="+mn-ea"/>
                <a:cs typeface="+mn-cs"/>
              </a:rPr>
              <a:t>Gheorghiu</a:t>
            </a:r>
            <a:r>
              <a:rPr lang="en-US" altLang="zh-TW" sz="1200" b="0" i="0" kern="1200" dirty="0" smtClean="0">
                <a:solidFill>
                  <a:schemeClr val="tx1"/>
                </a:solidFill>
                <a:effectLst/>
                <a:latin typeface="+mn-lt"/>
                <a:ea typeface="+mn-ea"/>
                <a:cs typeface="+mn-cs"/>
              </a:rPr>
              <a:t>, A. I., &amp; Matthews, W. J. (2017). Social comparison, personal relative deprivation, and materialism. </a:t>
            </a:r>
            <a:r>
              <a:rPr lang="en-US" altLang="zh-TW" sz="1200" b="0" i="1" kern="1200" dirty="0" smtClean="0">
                <a:solidFill>
                  <a:schemeClr val="tx1"/>
                </a:solidFill>
                <a:effectLst/>
                <a:latin typeface="+mn-lt"/>
                <a:ea typeface="+mn-ea"/>
                <a:cs typeface="+mn-cs"/>
              </a:rPr>
              <a:t>British Journal of Social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56</a:t>
            </a:r>
            <a:r>
              <a:rPr lang="en-US" altLang="zh-TW" sz="1200" b="0" i="0" kern="1200" dirty="0" smtClean="0">
                <a:solidFill>
                  <a:schemeClr val="tx1"/>
                </a:solidFill>
                <a:effectLst/>
                <a:latin typeface="+mn-lt"/>
                <a:ea typeface="+mn-ea"/>
                <a:cs typeface="+mn-cs"/>
              </a:rPr>
              <a:t>(2), 373-392.</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Kim, H., </a:t>
            </a:r>
            <a:r>
              <a:rPr lang="en-US" altLang="zh-TW" sz="1200" b="0" i="0" kern="1200" dirty="0" err="1" smtClean="0">
                <a:solidFill>
                  <a:schemeClr val="tx1"/>
                </a:solidFill>
                <a:effectLst/>
                <a:latin typeface="+mn-lt"/>
                <a:ea typeface="+mn-ea"/>
                <a:cs typeface="+mn-cs"/>
              </a:rPr>
              <a:t>Schlicht</a:t>
            </a:r>
            <a:r>
              <a:rPr lang="en-US" altLang="zh-TW" sz="1200" b="0" i="0" kern="1200" dirty="0" smtClean="0">
                <a:solidFill>
                  <a:schemeClr val="tx1"/>
                </a:solidFill>
                <a:effectLst/>
                <a:latin typeface="+mn-lt"/>
                <a:ea typeface="+mn-ea"/>
                <a:cs typeface="+mn-cs"/>
              </a:rPr>
              <a:t>, R., </a:t>
            </a:r>
            <a:r>
              <a:rPr lang="en-US" altLang="zh-TW" sz="1200" b="0" i="0" kern="1200" dirty="0" err="1" smtClean="0">
                <a:solidFill>
                  <a:schemeClr val="tx1"/>
                </a:solidFill>
                <a:effectLst/>
                <a:latin typeface="+mn-lt"/>
                <a:ea typeface="+mn-ea"/>
                <a:cs typeface="+mn-cs"/>
              </a:rPr>
              <a:t>Schardt</a:t>
            </a:r>
            <a:r>
              <a:rPr lang="en-US" altLang="zh-TW" sz="1200" b="0" i="0" kern="1200" dirty="0" smtClean="0">
                <a:solidFill>
                  <a:schemeClr val="tx1"/>
                </a:solidFill>
                <a:effectLst/>
                <a:latin typeface="+mn-lt"/>
                <a:ea typeface="+mn-ea"/>
                <a:cs typeface="+mn-cs"/>
              </a:rPr>
              <a:t>, M., &amp; </a:t>
            </a:r>
            <a:r>
              <a:rPr lang="en-US" altLang="zh-TW" sz="1200" b="0" i="0" kern="1200" dirty="0" err="1" smtClean="0">
                <a:solidFill>
                  <a:schemeClr val="tx1"/>
                </a:solidFill>
                <a:effectLst/>
                <a:latin typeface="+mn-lt"/>
                <a:ea typeface="+mn-ea"/>
                <a:cs typeface="+mn-cs"/>
              </a:rPr>
              <a:t>Florack</a:t>
            </a:r>
            <a:r>
              <a:rPr lang="en-US" altLang="zh-TW" sz="1200" b="0" i="0" kern="1200" dirty="0" smtClean="0">
                <a:solidFill>
                  <a:schemeClr val="tx1"/>
                </a:solidFill>
                <a:effectLst/>
                <a:latin typeface="+mn-lt"/>
                <a:ea typeface="+mn-ea"/>
                <a:cs typeface="+mn-cs"/>
              </a:rPr>
              <a:t>, A. (2021). The contributions of social comparison to social network site addiction. </a:t>
            </a:r>
            <a:r>
              <a:rPr lang="en-US" altLang="zh-TW" sz="1200" b="0" i="1" kern="1200" dirty="0" err="1" smtClean="0">
                <a:solidFill>
                  <a:schemeClr val="tx1"/>
                </a:solidFill>
                <a:effectLst/>
                <a:latin typeface="+mn-lt"/>
                <a:ea typeface="+mn-ea"/>
                <a:cs typeface="+mn-cs"/>
              </a:rPr>
              <a:t>PloS</a:t>
            </a:r>
            <a:r>
              <a:rPr lang="en-US" altLang="zh-TW" sz="1200" b="0" i="1" kern="1200" dirty="0" smtClean="0">
                <a:solidFill>
                  <a:schemeClr val="tx1"/>
                </a:solidFill>
                <a:effectLst/>
                <a:latin typeface="+mn-lt"/>
                <a:ea typeface="+mn-ea"/>
                <a:cs typeface="+mn-cs"/>
              </a:rPr>
              <a:t> one</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16</a:t>
            </a:r>
            <a:r>
              <a:rPr lang="en-US" altLang="zh-TW" sz="1200" b="0" i="0" kern="1200" dirty="0" smtClean="0">
                <a:solidFill>
                  <a:schemeClr val="tx1"/>
                </a:solidFill>
                <a:effectLst/>
                <a:latin typeface="+mn-lt"/>
                <a:ea typeface="+mn-ea"/>
                <a:cs typeface="+mn-cs"/>
              </a:rPr>
              <a:t>(10), e0257795.</a:t>
            </a:r>
          </a:p>
          <a:p>
            <a:pPr marL="228600" indent="-228600">
              <a:buFont typeface="+mj-lt"/>
              <a:buAutoNum type="arabicPeriod"/>
            </a:pPr>
            <a:endParaRPr lang="en-US" altLang="zh-TW" sz="1200" b="0" i="0" kern="1200" dirty="0" smtClean="0">
              <a:solidFill>
                <a:schemeClr val="tx1"/>
              </a:solidFill>
              <a:effectLst/>
              <a:latin typeface="+mn-lt"/>
              <a:ea typeface="+mn-ea"/>
              <a:cs typeface="+mn-cs"/>
            </a:endParaRPr>
          </a:p>
          <a:p>
            <a:pPr marL="228600" indent="-228600">
              <a:buFont typeface="+mj-lt"/>
              <a:buAutoNum type="arabicPeriod"/>
            </a:pPr>
            <a:r>
              <a:rPr lang="en-US" altLang="zh-TW" sz="1200" b="0" i="0" kern="1200" dirty="0" smtClean="0">
                <a:solidFill>
                  <a:schemeClr val="tx1"/>
                </a:solidFill>
                <a:effectLst/>
                <a:latin typeface="+mn-lt"/>
                <a:ea typeface="+mn-ea"/>
                <a:cs typeface="+mn-cs"/>
              </a:rPr>
              <a:t>Buunk, B. P., </a:t>
            </a:r>
            <a:r>
              <a:rPr lang="en-US" altLang="zh-TW" sz="1200" b="0" i="0" kern="1200" dirty="0" err="1" smtClean="0">
                <a:solidFill>
                  <a:schemeClr val="tx1"/>
                </a:solidFill>
                <a:effectLst/>
                <a:latin typeface="+mn-lt"/>
                <a:ea typeface="+mn-ea"/>
                <a:cs typeface="+mn-cs"/>
              </a:rPr>
              <a:t>Zurriaga</a:t>
            </a:r>
            <a:r>
              <a:rPr lang="en-US" altLang="zh-TW" sz="1200" b="0" i="0" kern="1200" dirty="0" smtClean="0">
                <a:solidFill>
                  <a:schemeClr val="tx1"/>
                </a:solidFill>
                <a:effectLst/>
                <a:latin typeface="+mn-lt"/>
                <a:ea typeface="+mn-ea"/>
                <a:cs typeface="+mn-cs"/>
              </a:rPr>
              <a:t>, R., Gonzalez-Roma, V., &amp; </a:t>
            </a:r>
            <a:r>
              <a:rPr lang="en-US" altLang="zh-TW" sz="1200" b="0" i="0" kern="1200" dirty="0" err="1" smtClean="0">
                <a:solidFill>
                  <a:schemeClr val="tx1"/>
                </a:solidFill>
                <a:effectLst/>
                <a:latin typeface="+mn-lt"/>
                <a:ea typeface="+mn-ea"/>
                <a:cs typeface="+mn-cs"/>
              </a:rPr>
              <a:t>Subirats</a:t>
            </a:r>
            <a:r>
              <a:rPr lang="en-US" altLang="zh-TW" sz="1200" b="0" i="0" kern="1200" dirty="0" smtClean="0">
                <a:solidFill>
                  <a:schemeClr val="tx1"/>
                </a:solidFill>
                <a:effectLst/>
                <a:latin typeface="+mn-lt"/>
                <a:ea typeface="+mn-ea"/>
                <a:cs typeface="+mn-cs"/>
              </a:rPr>
              <a:t>, M. (2003). Engaging in upward and downward comparisons as a determinant of relative deprivation at work: A longitudinal study. </a:t>
            </a:r>
            <a:r>
              <a:rPr lang="en-US" altLang="zh-TW" sz="1200" b="0" i="1" kern="1200" dirty="0" smtClean="0">
                <a:solidFill>
                  <a:schemeClr val="tx1"/>
                </a:solidFill>
                <a:effectLst/>
                <a:latin typeface="+mn-lt"/>
                <a:ea typeface="+mn-ea"/>
                <a:cs typeface="+mn-cs"/>
              </a:rPr>
              <a:t>Journal of Vocational Behavior</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62</a:t>
            </a:r>
            <a:r>
              <a:rPr lang="en-US" altLang="zh-TW" sz="1200" b="0" i="0" kern="1200" dirty="0" smtClean="0">
                <a:solidFill>
                  <a:schemeClr val="tx1"/>
                </a:solidFill>
                <a:effectLst/>
                <a:latin typeface="+mn-lt"/>
                <a:ea typeface="+mn-ea"/>
                <a:cs typeface="+mn-cs"/>
              </a:rPr>
              <a:t>(2), 370-388.</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Buunk, A. P., </a:t>
            </a:r>
            <a:r>
              <a:rPr lang="en-US" altLang="zh-TW" sz="1200" b="0" i="0" kern="1200" dirty="0" err="1" smtClean="0">
                <a:solidFill>
                  <a:schemeClr val="tx1"/>
                </a:solidFill>
                <a:effectLst/>
                <a:latin typeface="+mn-lt"/>
                <a:ea typeface="+mn-ea"/>
                <a:cs typeface="+mn-cs"/>
              </a:rPr>
              <a:t>Groothof</a:t>
            </a:r>
            <a:r>
              <a:rPr lang="en-US" altLang="zh-TW" sz="1200" b="0" i="0" kern="1200" dirty="0" smtClean="0">
                <a:solidFill>
                  <a:schemeClr val="tx1"/>
                </a:solidFill>
                <a:effectLst/>
                <a:latin typeface="+mn-lt"/>
                <a:ea typeface="+mn-ea"/>
                <a:cs typeface="+mn-cs"/>
              </a:rPr>
              <a:t>, H. A., &amp; </a:t>
            </a:r>
            <a:r>
              <a:rPr lang="en-US" altLang="zh-TW" sz="1200" b="0" i="0" kern="1200" dirty="0" err="1" smtClean="0">
                <a:solidFill>
                  <a:schemeClr val="tx1"/>
                </a:solidFill>
                <a:effectLst/>
                <a:latin typeface="+mn-lt"/>
                <a:ea typeface="+mn-ea"/>
                <a:cs typeface="+mn-cs"/>
              </a:rPr>
              <a:t>Siero</a:t>
            </a:r>
            <a:r>
              <a:rPr lang="en-US" altLang="zh-TW" sz="1200" b="0" i="0" kern="1200" dirty="0" smtClean="0">
                <a:solidFill>
                  <a:schemeClr val="tx1"/>
                </a:solidFill>
                <a:effectLst/>
                <a:latin typeface="+mn-lt"/>
                <a:ea typeface="+mn-ea"/>
                <a:cs typeface="+mn-cs"/>
              </a:rPr>
              <a:t>, F. W. (2007). Social comparison and satisfaction with one's social life. </a:t>
            </a:r>
            <a:r>
              <a:rPr lang="en-US" altLang="zh-TW" sz="1200" b="0" i="1" kern="1200" dirty="0" smtClean="0">
                <a:solidFill>
                  <a:schemeClr val="tx1"/>
                </a:solidFill>
                <a:effectLst/>
                <a:latin typeface="+mn-lt"/>
                <a:ea typeface="+mn-ea"/>
                <a:cs typeface="+mn-cs"/>
              </a:rPr>
              <a:t>Journal of Social and Personal Relationships</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24</a:t>
            </a:r>
            <a:r>
              <a:rPr lang="en-US" altLang="zh-TW" sz="1200" b="0" i="0" kern="1200" dirty="0" smtClean="0">
                <a:solidFill>
                  <a:schemeClr val="tx1"/>
                </a:solidFill>
                <a:effectLst/>
                <a:latin typeface="+mn-lt"/>
                <a:ea typeface="+mn-ea"/>
                <a:cs typeface="+mn-cs"/>
              </a:rPr>
              <a:t>(2), 197-205.</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Buunk, B. P., </a:t>
            </a:r>
            <a:r>
              <a:rPr lang="en-US" altLang="zh-TW" sz="1200" b="0" i="0" kern="1200" dirty="0" err="1" smtClean="0">
                <a:solidFill>
                  <a:schemeClr val="tx1"/>
                </a:solidFill>
                <a:effectLst/>
                <a:latin typeface="+mn-lt"/>
                <a:ea typeface="+mn-ea"/>
                <a:cs typeface="+mn-cs"/>
              </a:rPr>
              <a:t>Zurriaga</a:t>
            </a:r>
            <a:r>
              <a:rPr lang="en-US" altLang="zh-TW" sz="1200" b="0" i="0" kern="1200" dirty="0" smtClean="0">
                <a:solidFill>
                  <a:schemeClr val="tx1"/>
                </a:solidFill>
                <a:effectLst/>
                <a:latin typeface="+mn-lt"/>
                <a:ea typeface="+mn-ea"/>
                <a:cs typeface="+mn-cs"/>
              </a:rPr>
              <a:t>, R., Gonzalez-Roma, V., &amp; </a:t>
            </a:r>
            <a:r>
              <a:rPr lang="en-US" altLang="zh-TW" sz="1200" b="0" i="0" kern="1200" dirty="0" err="1" smtClean="0">
                <a:solidFill>
                  <a:schemeClr val="tx1"/>
                </a:solidFill>
                <a:effectLst/>
                <a:latin typeface="+mn-lt"/>
                <a:ea typeface="+mn-ea"/>
                <a:cs typeface="+mn-cs"/>
              </a:rPr>
              <a:t>Subirats</a:t>
            </a:r>
            <a:r>
              <a:rPr lang="en-US" altLang="zh-TW" sz="1200" b="0" i="0" kern="1200" dirty="0" smtClean="0">
                <a:solidFill>
                  <a:schemeClr val="tx1"/>
                </a:solidFill>
                <a:effectLst/>
                <a:latin typeface="+mn-lt"/>
                <a:ea typeface="+mn-ea"/>
                <a:cs typeface="+mn-cs"/>
              </a:rPr>
              <a:t>, M. (2003). Engaging in upward and downward comparisons as a determinant of relative deprivation at work: A longitudinal study. </a:t>
            </a:r>
            <a:r>
              <a:rPr lang="en-US" altLang="zh-TW" sz="1200" b="0" i="1" kern="1200" dirty="0" smtClean="0">
                <a:solidFill>
                  <a:schemeClr val="tx1"/>
                </a:solidFill>
                <a:effectLst/>
                <a:latin typeface="+mn-lt"/>
                <a:ea typeface="+mn-ea"/>
                <a:cs typeface="+mn-cs"/>
              </a:rPr>
              <a:t>Journal of Vocational Behavior</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62</a:t>
            </a:r>
            <a:r>
              <a:rPr lang="en-US" altLang="zh-TW" sz="1200" b="0" i="0" kern="1200" dirty="0" smtClean="0">
                <a:solidFill>
                  <a:schemeClr val="tx1"/>
                </a:solidFill>
                <a:effectLst/>
                <a:latin typeface="+mn-lt"/>
                <a:ea typeface="+mn-ea"/>
                <a:cs typeface="+mn-cs"/>
              </a:rPr>
              <a:t>(2), 370-388.</a:t>
            </a:r>
          </a:p>
          <a:p>
            <a:pPr marL="228600" indent="-228600">
              <a:buFont typeface="+mj-lt"/>
              <a:buAutoNum type="arabicPeriod"/>
            </a:pPr>
            <a:r>
              <a:rPr lang="en-US" altLang="zh-TW" sz="1200" b="0" i="0" kern="1200" dirty="0" err="1" smtClean="0">
                <a:solidFill>
                  <a:schemeClr val="tx1"/>
                </a:solidFill>
                <a:effectLst/>
                <a:latin typeface="+mn-lt"/>
                <a:ea typeface="+mn-ea"/>
                <a:cs typeface="+mn-cs"/>
              </a:rPr>
              <a:t>Butzer</a:t>
            </a:r>
            <a:r>
              <a:rPr lang="en-US" altLang="zh-TW" sz="1200" b="0" i="0" kern="1200" dirty="0" smtClean="0">
                <a:solidFill>
                  <a:schemeClr val="tx1"/>
                </a:solidFill>
                <a:effectLst/>
                <a:latin typeface="+mn-lt"/>
                <a:ea typeface="+mn-ea"/>
                <a:cs typeface="+mn-cs"/>
              </a:rPr>
              <a:t>, B., &amp; Kuiper, N. A. (2006). Relationships between the frequency of social comparisons and self-concept clarity, intolerance of uncertainty, anxiety, and depression. </a:t>
            </a:r>
            <a:r>
              <a:rPr lang="en-US" altLang="zh-TW" sz="1200" b="0" i="1" kern="1200" dirty="0" smtClean="0">
                <a:solidFill>
                  <a:schemeClr val="tx1"/>
                </a:solidFill>
                <a:effectLst/>
                <a:latin typeface="+mn-lt"/>
                <a:ea typeface="+mn-ea"/>
                <a:cs typeface="+mn-cs"/>
              </a:rPr>
              <a:t>Personality and individual differences</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41</a:t>
            </a:r>
            <a:r>
              <a:rPr lang="en-US" altLang="zh-TW" sz="1200" b="0" i="0" kern="1200" dirty="0" smtClean="0">
                <a:solidFill>
                  <a:schemeClr val="tx1"/>
                </a:solidFill>
                <a:effectLst/>
                <a:latin typeface="+mn-lt"/>
                <a:ea typeface="+mn-ea"/>
                <a:cs typeface="+mn-cs"/>
              </a:rPr>
              <a:t>(1), 167-176.</a:t>
            </a:r>
          </a:p>
          <a:p>
            <a:pPr marL="228600" indent="-228600">
              <a:buFont typeface="+mj-lt"/>
              <a:buAutoNum type="arabicPeriod"/>
            </a:pPr>
            <a:r>
              <a:rPr lang="en-US" altLang="zh-TW" sz="1200" b="0" i="0" kern="1200" dirty="0" smtClean="0">
                <a:solidFill>
                  <a:schemeClr val="tx1"/>
                </a:solidFill>
                <a:effectLst/>
                <a:latin typeface="+mn-lt"/>
                <a:ea typeface="+mn-ea"/>
                <a:cs typeface="+mn-cs"/>
              </a:rPr>
              <a:t>Lee, S. Y. (2014). How do people compare themselves with others on social network sites?: The case of Facebook. </a:t>
            </a:r>
            <a:r>
              <a:rPr lang="en-US" altLang="zh-TW" sz="1200" b="0" i="1" kern="1200" dirty="0" smtClean="0">
                <a:solidFill>
                  <a:schemeClr val="tx1"/>
                </a:solidFill>
                <a:effectLst/>
                <a:latin typeface="+mn-lt"/>
                <a:ea typeface="+mn-ea"/>
                <a:cs typeface="+mn-cs"/>
              </a:rPr>
              <a:t>Computers in human behavior</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32</a:t>
            </a:r>
            <a:r>
              <a:rPr lang="en-US" altLang="zh-TW" sz="1200" b="0" i="0" kern="1200" dirty="0" smtClean="0">
                <a:solidFill>
                  <a:schemeClr val="tx1"/>
                </a:solidFill>
                <a:effectLst/>
                <a:latin typeface="+mn-lt"/>
                <a:ea typeface="+mn-ea"/>
                <a:cs typeface="+mn-cs"/>
              </a:rPr>
              <a:t>, 253-260.</a:t>
            </a:r>
          </a:p>
          <a:p>
            <a:pPr marL="228600" indent="-228600">
              <a:buFont typeface="+mj-lt"/>
              <a:buAutoNum type="arabicPeriod"/>
            </a:pPr>
            <a:r>
              <a:rPr lang="en-US" altLang="zh-TW" sz="1200" b="0" i="0" kern="1200" dirty="0" smtClean="0">
                <a:solidFill>
                  <a:schemeClr val="tx1"/>
                </a:solidFill>
                <a:effectLst/>
                <a:latin typeface="+mn-lt"/>
                <a:ea typeface="+mn-ea"/>
                <a:cs typeface="+mn-cs"/>
              </a:rPr>
              <a:t>Buunk, B. P., </a:t>
            </a:r>
            <a:r>
              <a:rPr lang="en-US" altLang="zh-TW" sz="1200" b="0" i="0" kern="1200" dirty="0" err="1" smtClean="0">
                <a:solidFill>
                  <a:schemeClr val="tx1"/>
                </a:solidFill>
                <a:effectLst/>
                <a:latin typeface="+mn-lt"/>
                <a:ea typeface="+mn-ea"/>
                <a:cs typeface="+mn-cs"/>
              </a:rPr>
              <a:t>Zurriaga</a:t>
            </a:r>
            <a:r>
              <a:rPr lang="en-US" altLang="zh-TW" sz="1200" b="0" i="0" kern="1200" dirty="0" smtClean="0">
                <a:solidFill>
                  <a:schemeClr val="tx1"/>
                </a:solidFill>
                <a:effectLst/>
                <a:latin typeface="+mn-lt"/>
                <a:ea typeface="+mn-ea"/>
                <a:cs typeface="+mn-cs"/>
              </a:rPr>
              <a:t>, R., </a:t>
            </a:r>
            <a:r>
              <a:rPr lang="en-US" altLang="zh-TW" sz="1200" b="0" i="0" kern="1200" dirty="0" err="1" smtClean="0">
                <a:solidFill>
                  <a:schemeClr val="tx1"/>
                </a:solidFill>
                <a:effectLst/>
                <a:latin typeface="+mn-lt"/>
                <a:ea typeface="+mn-ea"/>
                <a:cs typeface="+mn-cs"/>
              </a:rPr>
              <a:t>Peíró</a:t>
            </a:r>
            <a:r>
              <a:rPr lang="en-US" altLang="zh-TW" sz="1200" b="0" i="0" kern="1200" dirty="0" smtClean="0">
                <a:solidFill>
                  <a:schemeClr val="tx1"/>
                </a:solidFill>
                <a:effectLst/>
                <a:latin typeface="+mn-lt"/>
                <a:ea typeface="+mn-ea"/>
                <a:cs typeface="+mn-cs"/>
              </a:rPr>
              <a:t>, J. M., </a:t>
            </a:r>
            <a:r>
              <a:rPr lang="en-US" altLang="zh-TW" sz="1200" b="0" i="0" kern="1200" dirty="0" err="1" smtClean="0">
                <a:solidFill>
                  <a:schemeClr val="tx1"/>
                </a:solidFill>
                <a:effectLst/>
                <a:latin typeface="+mn-lt"/>
                <a:ea typeface="+mn-ea"/>
                <a:cs typeface="+mn-cs"/>
              </a:rPr>
              <a:t>Nauta</a:t>
            </a:r>
            <a:r>
              <a:rPr lang="en-US" altLang="zh-TW" sz="1200" b="0" i="0" kern="1200" dirty="0" smtClean="0">
                <a:solidFill>
                  <a:schemeClr val="tx1"/>
                </a:solidFill>
                <a:effectLst/>
                <a:latin typeface="+mn-lt"/>
                <a:ea typeface="+mn-ea"/>
                <a:cs typeface="+mn-cs"/>
              </a:rPr>
              <a:t>, A., &amp; </a:t>
            </a:r>
            <a:r>
              <a:rPr lang="en-US" altLang="zh-TW" sz="1200" b="0" i="0" kern="1200" dirty="0" err="1" smtClean="0">
                <a:solidFill>
                  <a:schemeClr val="tx1"/>
                </a:solidFill>
                <a:effectLst/>
                <a:latin typeface="+mn-lt"/>
                <a:ea typeface="+mn-ea"/>
                <a:cs typeface="+mn-cs"/>
              </a:rPr>
              <a:t>Gosalvez</a:t>
            </a:r>
            <a:r>
              <a:rPr lang="en-US" altLang="zh-TW" sz="1200" b="0" i="0" kern="1200" dirty="0" smtClean="0">
                <a:solidFill>
                  <a:schemeClr val="tx1"/>
                </a:solidFill>
                <a:effectLst/>
                <a:latin typeface="+mn-lt"/>
                <a:ea typeface="+mn-ea"/>
                <a:cs typeface="+mn-cs"/>
              </a:rPr>
              <a:t>, I. (2005). Social comparisons at work as related to a cooperative social climate and to individual differences in social comparison orientation. </a:t>
            </a:r>
            <a:r>
              <a:rPr lang="en-US" altLang="zh-TW" sz="1200" b="0" i="1" kern="1200" dirty="0" smtClean="0">
                <a:solidFill>
                  <a:schemeClr val="tx1"/>
                </a:solidFill>
                <a:effectLst/>
                <a:latin typeface="+mn-lt"/>
                <a:ea typeface="+mn-ea"/>
                <a:cs typeface="+mn-cs"/>
              </a:rPr>
              <a:t>Applied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54</a:t>
            </a:r>
            <a:r>
              <a:rPr lang="en-US" altLang="zh-TW" sz="1200" b="0" i="0" kern="1200" dirty="0" smtClean="0">
                <a:solidFill>
                  <a:schemeClr val="tx1"/>
                </a:solidFill>
                <a:effectLst/>
                <a:latin typeface="+mn-lt"/>
                <a:ea typeface="+mn-ea"/>
                <a:cs typeface="+mn-cs"/>
              </a:rPr>
              <a:t>(1), 61-80.</a:t>
            </a:r>
            <a:endParaRPr lang="zh-TW" altLang="en-US" dirty="0"/>
          </a:p>
        </p:txBody>
      </p:sp>
      <p:sp>
        <p:nvSpPr>
          <p:cNvPr id="4" name="灯片编号占位符 3"/>
          <p:cNvSpPr>
            <a:spLocks noGrp="1"/>
          </p:cNvSpPr>
          <p:nvPr>
            <p:ph type="sldNum" sz="quarter" idx="10"/>
          </p:nvPr>
        </p:nvSpPr>
        <p:spPr/>
        <p:txBody>
          <a:bodyPr/>
          <a:lstStyle/>
          <a:p>
            <a:fld id="{D423FF10-D559-43E3-845A-BF740885369C}" type="slidenum">
              <a:rPr lang="zh-TW" altLang="en-US" smtClean="0"/>
              <a:t>19</a:t>
            </a:fld>
            <a:endParaRPr lang="zh-TW" altLang="en-US"/>
          </a:p>
        </p:txBody>
      </p:sp>
    </p:spTree>
    <p:extLst>
      <p:ext uri="{BB962C8B-B14F-4D97-AF65-F5344CB8AC3E}">
        <p14:creationId xmlns:p14="http://schemas.microsoft.com/office/powerpoint/2010/main" val="3616759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en-US" altLang="zh-TW" sz="1200" b="0" i="0" kern="1200" dirty="0" smtClean="0">
                <a:solidFill>
                  <a:schemeClr val="tx1"/>
                </a:solidFill>
                <a:effectLst/>
                <a:latin typeface="+mn-lt"/>
                <a:ea typeface="+mn-ea"/>
                <a:cs typeface="+mn-cs"/>
              </a:rPr>
              <a:t>Buunk, B. P., Collins, R. L., Taylor, S. E., </a:t>
            </a:r>
            <a:r>
              <a:rPr lang="en-US" altLang="zh-TW" sz="1200" b="0" i="0" kern="1200" dirty="0" err="1" smtClean="0">
                <a:solidFill>
                  <a:schemeClr val="tx1"/>
                </a:solidFill>
                <a:effectLst/>
                <a:latin typeface="+mn-lt"/>
                <a:ea typeface="+mn-ea"/>
                <a:cs typeface="+mn-cs"/>
              </a:rPr>
              <a:t>VanYperen</a:t>
            </a:r>
            <a:r>
              <a:rPr lang="en-US" altLang="zh-TW" sz="1200" b="0" i="0" kern="1200" dirty="0" smtClean="0">
                <a:solidFill>
                  <a:schemeClr val="tx1"/>
                </a:solidFill>
                <a:effectLst/>
                <a:latin typeface="+mn-lt"/>
                <a:ea typeface="+mn-ea"/>
                <a:cs typeface="+mn-cs"/>
              </a:rPr>
              <a:t>, N. W., &amp; </a:t>
            </a:r>
            <a:r>
              <a:rPr lang="en-US" altLang="zh-TW" sz="1200" b="0" i="0" kern="1200" dirty="0" err="1" smtClean="0">
                <a:solidFill>
                  <a:schemeClr val="tx1"/>
                </a:solidFill>
                <a:effectLst/>
                <a:latin typeface="+mn-lt"/>
                <a:ea typeface="+mn-ea"/>
                <a:cs typeface="+mn-cs"/>
              </a:rPr>
              <a:t>Dakof</a:t>
            </a:r>
            <a:r>
              <a:rPr lang="en-US" altLang="zh-TW" sz="1200" b="0" i="0" kern="1200" dirty="0" smtClean="0">
                <a:solidFill>
                  <a:schemeClr val="tx1"/>
                </a:solidFill>
                <a:effectLst/>
                <a:latin typeface="+mn-lt"/>
                <a:ea typeface="+mn-ea"/>
                <a:cs typeface="+mn-cs"/>
              </a:rPr>
              <a:t>, G. A. (1990). The affective consequences of social comparison: either direction has its ups and downs. </a:t>
            </a:r>
            <a:r>
              <a:rPr lang="en-US" altLang="zh-TW" sz="1200" b="0" i="1" kern="1200" dirty="0" smtClean="0">
                <a:solidFill>
                  <a:schemeClr val="tx1"/>
                </a:solidFill>
                <a:effectLst/>
                <a:latin typeface="+mn-lt"/>
                <a:ea typeface="+mn-ea"/>
                <a:cs typeface="+mn-cs"/>
              </a:rPr>
              <a:t>Journal of personality and social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59</a:t>
            </a:r>
            <a:r>
              <a:rPr lang="en-US" altLang="zh-TW" sz="1200" b="0" i="0" kern="1200" dirty="0" smtClean="0">
                <a:solidFill>
                  <a:schemeClr val="tx1"/>
                </a:solidFill>
                <a:effectLst/>
                <a:latin typeface="+mn-lt"/>
                <a:ea typeface="+mn-ea"/>
                <a:cs typeface="+mn-cs"/>
              </a:rPr>
              <a:t>(6), 1238.</a:t>
            </a:r>
          </a:p>
          <a:p>
            <a:pPr marL="228600" indent="-228600">
              <a:buFont typeface="+mj-lt"/>
              <a:buAutoNum type="arabicPeriod"/>
            </a:pPr>
            <a:r>
              <a:rPr lang="en-US" altLang="zh-TW" sz="1200" b="0" i="0" kern="1200" dirty="0" smtClean="0">
                <a:solidFill>
                  <a:schemeClr val="tx1"/>
                </a:solidFill>
                <a:effectLst/>
                <a:latin typeface="+mn-lt"/>
                <a:ea typeface="+mn-ea"/>
                <a:cs typeface="+mn-cs"/>
              </a:rPr>
              <a:t>Hemphill, K. J., &amp; Lehman, D. R. (1991). Social comparisons and their affective consequences: The importance of comparison dimension and individual difference variables. </a:t>
            </a:r>
            <a:r>
              <a:rPr lang="en-US" altLang="zh-TW" sz="1200" b="0" i="1" kern="1200" dirty="0" smtClean="0">
                <a:solidFill>
                  <a:schemeClr val="tx1"/>
                </a:solidFill>
                <a:effectLst/>
                <a:latin typeface="+mn-lt"/>
                <a:ea typeface="+mn-ea"/>
                <a:cs typeface="+mn-cs"/>
              </a:rPr>
              <a:t>Journal of Social and Clinical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10</a:t>
            </a:r>
            <a:r>
              <a:rPr lang="en-US" altLang="zh-TW" sz="1200" b="0" i="0" kern="1200" dirty="0" smtClean="0">
                <a:solidFill>
                  <a:schemeClr val="tx1"/>
                </a:solidFill>
                <a:effectLst/>
                <a:latin typeface="+mn-lt"/>
                <a:ea typeface="+mn-ea"/>
                <a:cs typeface="+mn-cs"/>
              </a:rPr>
              <a:t>(4), 372-394.</a:t>
            </a:r>
          </a:p>
          <a:p>
            <a:pPr marL="228600" indent="-228600">
              <a:buFont typeface="+mj-lt"/>
              <a:buAutoNum type="arabicPeriod"/>
            </a:pPr>
            <a:endParaRPr lang="en-US" altLang="zh-TW" sz="1200" b="0" i="0" kern="1200" dirty="0" smtClean="0">
              <a:solidFill>
                <a:schemeClr val="tx1"/>
              </a:solidFill>
              <a:effectLst/>
              <a:latin typeface="+mn-lt"/>
              <a:ea typeface="+mn-ea"/>
              <a:cs typeface="+mn-cs"/>
            </a:endParaRPr>
          </a:p>
          <a:p>
            <a:pPr marL="228600" indent="-228600">
              <a:buFont typeface="+mj-lt"/>
              <a:buAutoNum type="arabicPeriod"/>
            </a:pPr>
            <a:r>
              <a:rPr lang="en-US" altLang="zh-TW" sz="1200" b="0" i="0" kern="1200" dirty="0" smtClean="0">
                <a:solidFill>
                  <a:schemeClr val="tx1"/>
                </a:solidFill>
                <a:effectLst/>
                <a:latin typeface="+mn-lt"/>
                <a:ea typeface="+mn-ea"/>
                <a:cs typeface="+mn-cs"/>
              </a:rPr>
              <a:t>Buunk, B. P., &amp; </a:t>
            </a:r>
            <a:r>
              <a:rPr lang="en-US" altLang="zh-TW" sz="1200" b="0" i="0" kern="1200" dirty="0" err="1" smtClean="0">
                <a:solidFill>
                  <a:schemeClr val="tx1"/>
                </a:solidFill>
                <a:effectLst/>
                <a:latin typeface="+mn-lt"/>
                <a:ea typeface="+mn-ea"/>
                <a:cs typeface="+mn-cs"/>
              </a:rPr>
              <a:t>Ybema</a:t>
            </a:r>
            <a:r>
              <a:rPr lang="en-US" altLang="zh-TW" sz="1200" b="0" i="0" kern="1200" dirty="0" smtClean="0">
                <a:solidFill>
                  <a:schemeClr val="tx1"/>
                </a:solidFill>
                <a:effectLst/>
                <a:latin typeface="+mn-lt"/>
                <a:ea typeface="+mn-ea"/>
                <a:cs typeface="+mn-cs"/>
              </a:rPr>
              <a:t>, J. F. (1997). Social comparisons and occupational stress: The identification-contrast model. </a:t>
            </a:r>
            <a:r>
              <a:rPr lang="en-US" altLang="zh-TW" sz="1200" b="0" i="1" kern="1200" dirty="0" smtClean="0">
                <a:solidFill>
                  <a:schemeClr val="tx1"/>
                </a:solidFill>
                <a:effectLst/>
                <a:latin typeface="+mn-lt"/>
                <a:ea typeface="+mn-ea"/>
                <a:cs typeface="+mn-cs"/>
              </a:rPr>
              <a:t>Health, coping, and well-being: Perspectives from social comparison theory</a:t>
            </a:r>
            <a:r>
              <a:rPr lang="en-US" altLang="zh-TW" sz="1200" b="0" i="0" kern="1200" dirty="0" smtClean="0">
                <a:solidFill>
                  <a:schemeClr val="tx1"/>
                </a:solidFill>
                <a:effectLst/>
                <a:latin typeface="+mn-lt"/>
                <a:ea typeface="+mn-ea"/>
                <a:cs typeface="+mn-cs"/>
              </a:rPr>
              <a:t>, 359-388.</a:t>
            </a:r>
          </a:p>
          <a:p>
            <a:pPr marL="228600" indent="-228600">
              <a:buFont typeface="+mj-lt"/>
              <a:buAutoNum type="arabicPeriod"/>
            </a:pPr>
            <a:endParaRPr lang="en-US" altLang="zh-TW" sz="1200" b="0" i="0" kern="1200" dirty="0" smtClean="0">
              <a:solidFill>
                <a:schemeClr val="tx1"/>
              </a:solidFill>
              <a:effectLst/>
              <a:latin typeface="+mn-lt"/>
              <a:ea typeface="+mn-ea"/>
              <a:cs typeface="+mn-cs"/>
            </a:endParaRPr>
          </a:p>
          <a:p>
            <a:pPr marL="228600" indent="-228600">
              <a:buFont typeface="+mj-lt"/>
              <a:buAutoNum type="arabicPeriod"/>
            </a:pPr>
            <a:r>
              <a:rPr lang="en-US" altLang="zh-TW" sz="1200" b="0" i="0" kern="1200" dirty="0" smtClean="0">
                <a:solidFill>
                  <a:schemeClr val="tx1"/>
                </a:solidFill>
                <a:effectLst/>
                <a:latin typeface="+mn-lt"/>
                <a:ea typeface="+mn-ea"/>
                <a:cs typeface="+mn-cs"/>
              </a:rPr>
              <a:t>Buunk, B. P., Collins, R. L., Taylor, S. E., </a:t>
            </a:r>
            <a:r>
              <a:rPr lang="en-US" altLang="zh-TW" sz="1200" b="0" i="0" kern="1200" dirty="0" err="1" smtClean="0">
                <a:solidFill>
                  <a:schemeClr val="tx1"/>
                </a:solidFill>
                <a:effectLst/>
                <a:latin typeface="+mn-lt"/>
                <a:ea typeface="+mn-ea"/>
                <a:cs typeface="+mn-cs"/>
              </a:rPr>
              <a:t>VanYperen</a:t>
            </a:r>
            <a:r>
              <a:rPr lang="en-US" altLang="zh-TW" sz="1200" b="0" i="0" kern="1200" dirty="0" smtClean="0">
                <a:solidFill>
                  <a:schemeClr val="tx1"/>
                </a:solidFill>
                <a:effectLst/>
                <a:latin typeface="+mn-lt"/>
                <a:ea typeface="+mn-ea"/>
                <a:cs typeface="+mn-cs"/>
              </a:rPr>
              <a:t>, N. W., &amp; </a:t>
            </a:r>
            <a:r>
              <a:rPr lang="en-US" altLang="zh-TW" sz="1200" b="0" i="0" kern="1200" dirty="0" err="1" smtClean="0">
                <a:solidFill>
                  <a:schemeClr val="tx1"/>
                </a:solidFill>
                <a:effectLst/>
                <a:latin typeface="+mn-lt"/>
                <a:ea typeface="+mn-ea"/>
                <a:cs typeface="+mn-cs"/>
              </a:rPr>
              <a:t>Dakof</a:t>
            </a:r>
            <a:r>
              <a:rPr lang="en-US" altLang="zh-TW" sz="1200" b="0" i="0" kern="1200" dirty="0" smtClean="0">
                <a:solidFill>
                  <a:schemeClr val="tx1"/>
                </a:solidFill>
                <a:effectLst/>
                <a:latin typeface="+mn-lt"/>
                <a:ea typeface="+mn-ea"/>
                <a:cs typeface="+mn-cs"/>
              </a:rPr>
              <a:t>, G. A. (1990). The affective consequences of social comparison: either direction has its ups and downs. </a:t>
            </a:r>
            <a:r>
              <a:rPr lang="en-US" altLang="zh-TW" sz="1200" b="0" i="1" kern="1200" dirty="0" smtClean="0">
                <a:solidFill>
                  <a:schemeClr val="tx1"/>
                </a:solidFill>
                <a:effectLst/>
                <a:latin typeface="+mn-lt"/>
                <a:ea typeface="+mn-ea"/>
                <a:cs typeface="+mn-cs"/>
              </a:rPr>
              <a:t>Journal of personality and social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59</a:t>
            </a:r>
            <a:r>
              <a:rPr lang="en-US" altLang="zh-TW" sz="1200" b="0" i="0" kern="1200" dirty="0" smtClean="0">
                <a:solidFill>
                  <a:schemeClr val="tx1"/>
                </a:solidFill>
                <a:effectLst/>
                <a:latin typeface="+mn-lt"/>
                <a:ea typeface="+mn-ea"/>
                <a:cs typeface="+mn-cs"/>
              </a:rPr>
              <a:t>(6), 1238.</a:t>
            </a:r>
          </a:p>
          <a:p>
            <a:pPr marL="228600" indent="-228600">
              <a:buFont typeface="+mj-lt"/>
              <a:buAutoNum type="arabicPeriod"/>
            </a:pPr>
            <a:r>
              <a:rPr lang="en-US" altLang="zh-TW" sz="1200" b="0" i="0" kern="1200" dirty="0" err="1" smtClean="0">
                <a:solidFill>
                  <a:schemeClr val="tx1"/>
                </a:solidFill>
                <a:effectLst/>
                <a:latin typeface="+mn-lt"/>
                <a:ea typeface="+mn-ea"/>
                <a:cs typeface="+mn-cs"/>
              </a:rPr>
              <a:t>Ybema</a:t>
            </a:r>
            <a:r>
              <a:rPr lang="en-US" altLang="zh-TW" sz="1200" b="0" i="0" kern="1200" dirty="0" smtClean="0">
                <a:solidFill>
                  <a:schemeClr val="tx1"/>
                </a:solidFill>
                <a:effectLst/>
                <a:latin typeface="+mn-lt"/>
                <a:ea typeface="+mn-ea"/>
                <a:cs typeface="+mn-cs"/>
              </a:rPr>
              <a:t>, J. F., &amp; Buunk, B. P. (1995). Affective responses to social comparison: A study among disabled individuals. </a:t>
            </a:r>
            <a:r>
              <a:rPr lang="en-US" altLang="zh-TW" sz="1200" b="0" i="1" kern="1200" dirty="0" smtClean="0">
                <a:solidFill>
                  <a:schemeClr val="tx1"/>
                </a:solidFill>
                <a:effectLst/>
                <a:latin typeface="+mn-lt"/>
                <a:ea typeface="+mn-ea"/>
                <a:cs typeface="+mn-cs"/>
              </a:rPr>
              <a:t>British Journal of Social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34</a:t>
            </a:r>
            <a:r>
              <a:rPr lang="en-US" altLang="zh-TW" sz="1200" b="0" i="0" kern="1200" dirty="0" smtClean="0">
                <a:solidFill>
                  <a:schemeClr val="tx1"/>
                </a:solidFill>
                <a:effectLst/>
                <a:latin typeface="+mn-lt"/>
                <a:ea typeface="+mn-ea"/>
                <a:cs typeface="+mn-cs"/>
              </a:rPr>
              <a:t>(3), 279-292.</a:t>
            </a:r>
          </a:p>
          <a:p>
            <a:pPr marL="228600" indent="-228600">
              <a:buFont typeface="+mj-lt"/>
              <a:buAutoNum type="arabicPeriod"/>
            </a:pPr>
            <a:r>
              <a:rPr lang="en-US" altLang="zh-TW" sz="1200" b="0" i="0" kern="1200" dirty="0" smtClean="0">
                <a:solidFill>
                  <a:schemeClr val="tx1"/>
                </a:solidFill>
                <a:effectLst/>
                <a:latin typeface="+mn-lt"/>
                <a:ea typeface="+mn-ea"/>
                <a:cs typeface="+mn-cs"/>
              </a:rPr>
              <a:t>Buunk, B. P., &amp; </a:t>
            </a:r>
            <a:r>
              <a:rPr lang="en-US" altLang="zh-TW" sz="1200" b="0" i="0" kern="1200" dirty="0" err="1" smtClean="0">
                <a:solidFill>
                  <a:schemeClr val="tx1"/>
                </a:solidFill>
                <a:effectLst/>
                <a:latin typeface="+mn-lt"/>
                <a:ea typeface="+mn-ea"/>
                <a:cs typeface="+mn-cs"/>
              </a:rPr>
              <a:t>Ybema</a:t>
            </a:r>
            <a:r>
              <a:rPr lang="en-US" altLang="zh-TW" sz="1200" b="0" i="0" kern="1200" dirty="0" smtClean="0">
                <a:solidFill>
                  <a:schemeClr val="tx1"/>
                </a:solidFill>
                <a:effectLst/>
                <a:latin typeface="+mn-lt"/>
                <a:ea typeface="+mn-ea"/>
                <a:cs typeface="+mn-cs"/>
              </a:rPr>
              <a:t>, J. F. (1997). Social comparisons and occupational stress: The identification-contrast model. </a:t>
            </a:r>
            <a:r>
              <a:rPr lang="en-US" altLang="zh-TW" sz="1200" b="0" i="1" kern="1200" dirty="0" smtClean="0">
                <a:solidFill>
                  <a:schemeClr val="tx1"/>
                </a:solidFill>
                <a:effectLst/>
                <a:latin typeface="+mn-lt"/>
                <a:ea typeface="+mn-ea"/>
                <a:cs typeface="+mn-cs"/>
              </a:rPr>
              <a:t>Health, coping, and well-being: Perspectives from social comparison theory</a:t>
            </a:r>
            <a:r>
              <a:rPr lang="en-US" altLang="zh-TW" sz="1200" b="0" i="0" kern="1200" dirty="0" smtClean="0">
                <a:solidFill>
                  <a:schemeClr val="tx1"/>
                </a:solidFill>
                <a:effectLst/>
                <a:latin typeface="+mn-lt"/>
                <a:ea typeface="+mn-ea"/>
                <a:cs typeface="+mn-cs"/>
              </a:rPr>
              <a:t>, 359-388.</a:t>
            </a:r>
          </a:p>
          <a:p>
            <a:pPr marL="228600" indent="-228600">
              <a:buFont typeface="+mj-lt"/>
              <a:buAutoNum type="arabicPeriod"/>
            </a:pPr>
            <a:r>
              <a:rPr lang="en-US" altLang="zh-TW" sz="1200" b="0" i="0" kern="1200" dirty="0" smtClean="0">
                <a:solidFill>
                  <a:schemeClr val="tx1"/>
                </a:solidFill>
                <a:effectLst/>
                <a:latin typeface="+mn-lt"/>
                <a:ea typeface="+mn-ea"/>
                <a:cs typeface="+mn-cs"/>
              </a:rPr>
              <a:t>Collins, R. L. (1996). For better or worse: The impact of upward social comparison on self-evaluations. </a:t>
            </a:r>
            <a:r>
              <a:rPr lang="en-US" altLang="zh-TW" sz="1200" b="0" i="1" kern="1200" dirty="0" smtClean="0">
                <a:solidFill>
                  <a:schemeClr val="tx1"/>
                </a:solidFill>
                <a:effectLst/>
                <a:latin typeface="+mn-lt"/>
                <a:ea typeface="+mn-ea"/>
                <a:cs typeface="+mn-cs"/>
              </a:rPr>
              <a:t>Psychological bulletin</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119</a:t>
            </a:r>
            <a:r>
              <a:rPr lang="en-US" altLang="zh-TW" sz="1200" b="0" i="0" kern="1200" dirty="0" smtClean="0">
                <a:solidFill>
                  <a:schemeClr val="tx1"/>
                </a:solidFill>
                <a:effectLst/>
                <a:latin typeface="+mn-lt"/>
                <a:ea typeface="+mn-ea"/>
                <a:cs typeface="+mn-cs"/>
              </a:rPr>
              <a:t>(1), 51.</a:t>
            </a:r>
          </a:p>
          <a:p>
            <a:pPr marL="228600" indent="-228600">
              <a:buFont typeface="+mj-lt"/>
              <a:buAutoNum type="arabicPeriod"/>
            </a:pPr>
            <a:endParaRPr lang="en-US" altLang="zh-TW" sz="1200" b="0" i="0" kern="1200" dirty="0" smtClean="0">
              <a:solidFill>
                <a:schemeClr val="tx1"/>
              </a:solidFill>
              <a:effectLst/>
              <a:latin typeface="+mn-lt"/>
              <a:ea typeface="+mn-ea"/>
              <a:cs typeface="+mn-cs"/>
            </a:endParaRPr>
          </a:p>
          <a:p>
            <a:pPr marL="228600" indent="-228600">
              <a:buFont typeface="+mj-lt"/>
              <a:buAutoNum type="arabicPeriod"/>
            </a:pPr>
            <a:r>
              <a:rPr lang="en-US" altLang="zh-TW" sz="1200" b="0" i="0" kern="1200" dirty="0" smtClean="0">
                <a:solidFill>
                  <a:schemeClr val="tx1"/>
                </a:solidFill>
                <a:effectLst/>
                <a:latin typeface="+mn-lt"/>
                <a:ea typeface="+mn-ea"/>
                <a:cs typeface="+mn-cs"/>
              </a:rPr>
              <a:t>Van der Zee, K., Buunk, B., </a:t>
            </a:r>
            <a:r>
              <a:rPr lang="en-US" altLang="zh-TW" sz="1200" b="0" i="0" kern="1200" dirty="0" err="1" smtClean="0">
                <a:solidFill>
                  <a:schemeClr val="tx1"/>
                </a:solidFill>
                <a:effectLst/>
                <a:latin typeface="+mn-lt"/>
                <a:ea typeface="+mn-ea"/>
                <a:cs typeface="+mn-cs"/>
              </a:rPr>
              <a:t>Sanderman</a:t>
            </a:r>
            <a:r>
              <a:rPr lang="en-US" altLang="zh-TW" sz="1200" b="0" i="0" kern="1200" dirty="0" smtClean="0">
                <a:solidFill>
                  <a:schemeClr val="tx1"/>
                </a:solidFill>
                <a:effectLst/>
                <a:latin typeface="+mn-lt"/>
                <a:ea typeface="+mn-ea"/>
                <a:cs typeface="+mn-cs"/>
              </a:rPr>
              <a:t>, R., </a:t>
            </a:r>
            <a:r>
              <a:rPr lang="en-US" altLang="zh-TW" sz="1200" b="0" i="0" kern="1200" dirty="0" err="1" smtClean="0">
                <a:solidFill>
                  <a:schemeClr val="tx1"/>
                </a:solidFill>
                <a:effectLst/>
                <a:latin typeface="+mn-lt"/>
                <a:ea typeface="+mn-ea"/>
                <a:cs typeface="+mn-cs"/>
              </a:rPr>
              <a:t>Botke</a:t>
            </a:r>
            <a:r>
              <a:rPr lang="en-US" altLang="zh-TW" sz="1200" b="0" i="0" kern="1200" dirty="0" smtClean="0">
                <a:solidFill>
                  <a:schemeClr val="tx1"/>
                </a:solidFill>
                <a:effectLst/>
                <a:latin typeface="+mn-lt"/>
                <a:ea typeface="+mn-ea"/>
                <a:cs typeface="+mn-cs"/>
              </a:rPr>
              <a:t>, G., &amp; Van den Bergh, F. (2000). Social comparison and coping with cancer treatment. </a:t>
            </a:r>
            <a:r>
              <a:rPr lang="en-US" altLang="zh-TW" sz="1200" b="0" i="1" kern="1200" dirty="0" smtClean="0">
                <a:solidFill>
                  <a:schemeClr val="tx1"/>
                </a:solidFill>
                <a:effectLst/>
                <a:latin typeface="+mn-lt"/>
                <a:ea typeface="+mn-ea"/>
                <a:cs typeface="+mn-cs"/>
              </a:rPr>
              <a:t>Personality and Individual differences</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28</a:t>
            </a:r>
            <a:r>
              <a:rPr lang="en-US" altLang="zh-TW" sz="1200" b="0" i="0" kern="1200" dirty="0" smtClean="0">
                <a:solidFill>
                  <a:schemeClr val="tx1"/>
                </a:solidFill>
                <a:effectLst/>
                <a:latin typeface="+mn-lt"/>
                <a:ea typeface="+mn-ea"/>
                <a:cs typeface="+mn-cs"/>
              </a:rPr>
              <a:t>(1), 17-34.</a:t>
            </a:r>
            <a:endParaRPr lang="zh-TW" altLang="en-US" dirty="0"/>
          </a:p>
        </p:txBody>
      </p:sp>
      <p:sp>
        <p:nvSpPr>
          <p:cNvPr id="4" name="灯片编号占位符 3"/>
          <p:cNvSpPr>
            <a:spLocks noGrp="1"/>
          </p:cNvSpPr>
          <p:nvPr>
            <p:ph type="sldNum" sz="quarter" idx="10"/>
          </p:nvPr>
        </p:nvSpPr>
        <p:spPr/>
        <p:txBody>
          <a:bodyPr/>
          <a:lstStyle/>
          <a:p>
            <a:fld id="{D423FF10-D559-43E3-845A-BF740885369C}" type="slidenum">
              <a:rPr lang="zh-TW" altLang="en-US" smtClean="0"/>
              <a:t>21</a:t>
            </a:fld>
            <a:endParaRPr lang="zh-TW" altLang="en-US"/>
          </a:p>
        </p:txBody>
      </p:sp>
    </p:spTree>
    <p:extLst>
      <p:ext uri="{BB962C8B-B14F-4D97-AF65-F5344CB8AC3E}">
        <p14:creationId xmlns:p14="http://schemas.microsoft.com/office/powerpoint/2010/main" val="3985435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en-US" altLang="zh-TW" sz="1200" b="0" i="0" kern="1200" dirty="0" err="1" smtClean="0">
                <a:solidFill>
                  <a:schemeClr val="tx1"/>
                </a:solidFill>
                <a:effectLst/>
                <a:latin typeface="+mn-lt"/>
                <a:ea typeface="+mn-ea"/>
                <a:cs typeface="+mn-cs"/>
              </a:rPr>
              <a:t>Dibb</a:t>
            </a:r>
            <a:r>
              <a:rPr lang="en-US" altLang="zh-TW" sz="1200" b="0" i="0" kern="1200" dirty="0" smtClean="0">
                <a:solidFill>
                  <a:schemeClr val="tx1"/>
                </a:solidFill>
                <a:effectLst/>
                <a:latin typeface="+mn-lt"/>
                <a:ea typeface="+mn-ea"/>
                <a:cs typeface="+mn-cs"/>
              </a:rPr>
              <a:t>, B. (2019). Social media use and perceptions of physical health. </a:t>
            </a:r>
            <a:r>
              <a:rPr lang="en-US" altLang="zh-TW" sz="1200" b="0" i="1" kern="1200" dirty="0" err="1" smtClean="0">
                <a:solidFill>
                  <a:schemeClr val="tx1"/>
                </a:solidFill>
                <a:effectLst/>
                <a:latin typeface="+mn-lt"/>
                <a:ea typeface="+mn-ea"/>
                <a:cs typeface="+mn-cs"/>
              </a:rPr>
              <a:t>Heliyon</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5</a:t>
            </a:r>
            <a:r>
              <a:rPr lang="en-US" altLang="zh-TW" sz="1200" b="0" i="0" kern="1200" dirty="0" smtClean="0">
                <a:solidFill>
                  <a:schemeClr val="tx1"/>
                </a:solidFill>
                <a:effectLst/>
                <a:latin typeface="+mn-lt"/>
                <a:ea typeface="+mn-ea"/>
                <a:cs typeface="+mn-cs"/>
              </a:rPr>
              <a:t>(1), e00989.</a:t>
            </a:r>
          </a:p>
          <a:p>
            <a:pPr marL="228600" indent="-228600">
              <a:buFont typeface="+mj-lt"/>
              <a:buAutoNum type="arabicPeriod"/>
            </a:pPr>
            <a:r>
              <a:rPr lang="en-US" altLang="zh-TW" sz="1200" b="0" i="0" kern="1200" dirty="0" smtClean="0">
                <a:solidFill>
                  <a:schemeClr val="tx1"/>
                </a:solidFill>
                <a:effectLst/>
                <a:latin typeface="+mn-lt"/>
                <a:ea typeface="+mn-ea"/>
                <a:cs typeface="+mn-cs"/>
              </a:rPr>
              <a:t>Carmona, C., Buunk, A. P., </a:t>
            </a:r>
            <a:r>
              <a:rPr lang="en-US" altLang="zh-TW" sz="1200" b="0" i="0" kern="1200" dirty="0" err="1" smtClean="0">
                <a:solidFill>
                  <a:schemeClr val="tx1"/>
                </a:solidFill>
                <a:effectLst/>
                <a:latin typeface="+mn-lt"/>
                <a:ea typeface="+mn-ea"/>
                <a:cs typeface="+mn-cs"/>
              </a:rPr>
              <a:t>Peiró</a:t>
            </a:r>
            <a:r>
              <a:rPr lang="en-US" altLang="zh-TW" sz="1200" b="0" i="0" kern="1200" dirty="0" smtClean="0">
                <a:solidFill>
                  <a:schemeClr val="tx1"/>
                </a:solidFill>
                <a:effectLst/>
                <a:latin typeface="+mn-lt"/>
                <a:ea typeface="+mn-ea"/>
                <a:cs typeface="+mn-cs"/>
              </a:rPr>
              <a:t>, J. M., Rodríguez, I., &amp; Bravo, M. J. (2006). Do social comparison and coping styles play a role in the development of burnout? Cross‐sectional and longitudinal findings. </a:t>
            </a:r>
            <a:r>
              <a:rPr lang="en-US" altLang="zh-TW" sz="1200" b="0" i="1" kern="1200" dirty="0" smtClean="0">
                <a:solidFill>
                  <a:schemeClr val="tx1"/>
                </a:solidFill>
                <a:effectLst/>
                <a:latin typeface="+mn-lt"/>
                <a:ea typeface="+mn-ea"/>
                <a:cs typeface="+mn-cs"/>
              </a:rPr>
              <a:t>Journal of Occupational and Organizational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79</a:t>
            </a:r>
            <a:r>
              <a:rPr lang="en-US" altLang="zh-TW" sz="1200" b="0" i="0" kern="1200" dirty="0" smtClean="0">
                <a:solidFill>
                  <a:schemeClr val="tx1"/>
                </a:solidFill>
                <a:effectLst/>
                <a:latin typeface="+mn-lt"/>
                <a:ea typeface="+mn-ea"/>
                <a:cs typeface="+mn-cs"/>
              </a:rPr>
              <a:t>(1), 85-99.</a:t>
            </a:r>
          </a:p>
          <a:p>
            <a:pPr marL="228600" indent="-228600">
              <a:buFont typeface="+mj-lt"/>
              <a:buAutoNum type="arabicPeriod"/>
            </a:pPr>
            <a:r>
              <a:rPr lang="en-US" altLang="zh-TW" sz="1200" b="0" i="0" kern="1200" dirty="0" err="1" smtClean="0">
                <a:solidFill>
                  <a:schemeClr val="tx1"/>
                </a:solidFill>
                <a:effectLst/>
                <a:latin typeface="+mn-lt"/>
                <a:ea typeface="+mn-ea"/>
                <a:cs typeface="+mn-cs"/>
              </a:rPr>
              <a:t>Frieswijk</a:t>
            </a:r>
            <a:r>
              <a:rPr lang="en-US" altLang="zh-TW" sz="1200" b="0" i="0" kern="1200" dirty="0" smtClean="0">
                <a:solidFill>
                  <a:schemeClr val="tx1"/>
                </a:solidFill>
                <a:effectLst/>
                <a:latin typeface="+mn-lt"/>
                <a:ea typeface="+mn-ea"/>
                <a:cs typeface="+mn-cs"/>
              </a:rPr>
              <a:t>, N., Buunk, B. P., </a:t>
            </a:r>
            <a:r>
              <a:rPr lang="en-US" altLang="zh-TW" sz="1200" b="0" i="0" kern="1200" dirty="0" err="1" smtClean="0">
                <a:solidFill>
                  <a:schemeClr val="tx1"/>
                </a:solidFill>
                <a:effectLst/>
                <a:latin typeface="+mn-lt"/>
                <a:ea typeface="+mn-ea"/>
                <a:cs typeface="+mn-cs"/>
              </a:rPr>
              <a:t>Steverink</a:t>
            </a:r>
            <a:r>
              <a:rPr lang="en-US" altLang="zh-TW" sz="1200" b="0" i="0" kern="1200" dirty="0" smtClean="0">
                <a:solidFill>
                  <a:schemeClr val="tx1"/>
                </a:solidFill>
                <a:effectLst/>
                <a:latin typeface="+mn-lt"/>
                <a:ea typeface="+mn-ea"/>
                <a:cs typeface="+mn-cs"/>
              </a:rPr>
              <a:t>, N., &amp; </a:t>
            </a:r>
            <a:r>
              <a:rPr lang="en-US" altLang="zh-TW" sz="1200" b="0" i="0" kern="1200" dirty="0" err="1" smtClean="0">
                <a:solidFill>
                  <a:schemeClr val="tx1"/>
                </a:solidFill>
                <a:effectLst/>
                <a:latin typeface="+mn-lt"/>
                <a:ea typeface="+mn-ea"/>
                <a:cs typeface="+mn-cs"/>
              </a:rPr>
              <a:t>Slaets</a:t>
            </a:r>
            <a:r>
              <a:rPr lang="en-US" altLang="zh-TW" sz="1200" b="0" i="0" kern="1200" dirty="0" smtClean="0">
                <a:solidFill>
                  <a:schemeClr val="tx1"/>
                </a:solidFill>
                <a:effectLst/>
                <a:latin typeface="+mn-lt"/>
                <a:ea typeface="+mn-ea"/>
                <a:cs typeface="+mn-cs"/>
              </a:rPr>
              <a:t>, J. P. (2004). The interpretation of social comparison and its relation to life satisfaction among elderly people: Does frailty make a difference?. </a:t>
            </a:r>
            <a:r>
              <a:rPr lang="en-US" altLang="zh-TW" sz="1200" b="0" i="1" kern="1200" dirty="0" smtClean="0">
                <a:solidFill>
                  <a:schemeClr val="tx1"/>
                </a:solidFill>
                <a:effectLst/>
                <a:latin typeface="+mn-lt"/>
                <a:ea typeface="+mn-ea"/>
                <a:cs typeface="+mn-cs"/>
              </a:rPr>
              <a:t>The Journals of Gerontology Series B: Psychological Sciences and Social Sciences</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59</a:t>
            </a:r>
            <a:r>
              <a:rPr lang="en-US" altLang="zh-TW" sz="1200" b="0" i="0" kern="1200" dirty="0" smtClean="0">
                <a:solidFill>
                  <a:schemeClr val="tx1"/>
                </a:solidFill>
                <a:effectLst/>
                <a:latin typeface="+mn-lt"/>
                <a:ea typeface="+mn-ea"/>
                <a:cs typeface="+mn-cs"/>
              </a:rPr>
              <a:t>(5), P250-P257</a:t>
            </a:r>
            <a:r>
              <a:rPr lang="en-US" altLang="zh-TW" sz="1200" b="0" i="0" kern="1200" dirty="0" smtClean="0">
                <a:solidFill>
                  <a:schemeClr val="tx1"/>
                </a:solidFill>
                <a:effectLst/>
                <a:latin typeface="+mn-lt"/>
                <a:ea typeface="+mn-ea"/>
                <a:cs typeface="+mn-cs"/>
              </a:rPr>
              <a:t>.</a:t>
            </a:r>
          </a:p>
          <a:p>
            <a:pPr marL="228600" indent="-228600">
              <a:buFont typeface="+mj-lt"/>
              <a:buAutoNum type="arabicPeriod"/>
            </a:pPr>
            <a:r>
              <a:rPr lang="en-US" altLang="zh-TW" sz="1200" b="0" i="0" kern="1200" dirty="0" smtClean="0">
                <a:solidFill>
                  <a:schemeClr val="tx1"/>
                </a:solidFill>
                <a:effectLst/>
                <a:latin typeface="+mn-lt"/>
                <a:ea typeface="+mn-ea"/>
                <a:cs typeface="+mn-cs"/>
              </a:rPr>
              <a:t>Gerber, J. P., Wheeler, L., &amp; </a:t>
            </a:r>
            <a:r>
              <a:rPr lang="en-US" altLang="zh-TW" sz="1200" b="0" i="0" kern="1200" dirty="0" err="1" smtClean="0">
                <a:solidFill>
                  <a:schemeClr val="tx1"/>
                </a:solidFill>
                <a:effectLst/>
                <a:latin typeface="+mn-lt"/>
                <a:ea typeface="+mn-ea"/>
                <a:cs typeface="+mn-cs"/>
              </a:rPr>
              <a:t>Suls</a:t>
            </a:r>
            <a:r>
              <a:rPr lang="en-US" altLang="zh-TW" sz="1200" b="0" i="0" kern="1200" dirty="0" smtClean="0">
                <a:solidFill>
                  <a:schemeClr val="tx1"/>
                </a:solidFill>
                <a:effectLst/>
                <a:latin typeface="+mn-lt"/>
                <a:ea typeface="+mn-ea"/>
                <a:cs typeface="+mn-cs"/>
              </a:rPr>
              <a:t>, J. (2018). A social comparison theory meta-analysis 60+ years on. </a:t>
            </a:r>
            <a:r>
              <a:rPr lang="en-US" altLang="zh-TW" sz="1200" b="0" i="1" kern="1200" dirty="0" smtClean="0">
                <a:solidFill>
                  <a:schemeClr val="tx1"/>
                </a:solidFill>
                <a:effectLst/>
                <a:latin typeface="+mn-lt"/>
                <a:ea typeface="+mn-ea"/>
                <a:cs typeface="+mn-cs"/>
              </a:rPr>
              <a:t>Psychological bulletin</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144</a:t>
            </a:r>
            <a:r>
              <a:rPr lang="en-US" altLang="zh-TW" sz="1200" b="0" i="0" kern="1200" dirty="0" smtClean="0">
                <a:solidFill>
                  <a:schemeClr val="tx1"/>
                </a:solidFill>
                <a:effectLst/>
                <a:latin typeface="+mn-lt"/>
                <a:ea typeface="+mn-ea"/>
                <a:cs typeface="+mn-cs"/>
              </a:rPr>
              <a:t>(2), 177.</a:t>
            </a:r>
            <a:endParaRPr lang="zh-TW" altLang="en-US" dirty="0"/>
          </a:p>
        </p:txBody>
      </p:sp>
      <p:sp>
        <p:nvSpPr>
          <p:cNvPr id="4" name="灯片编号占位符 3"/>
          <p:cNvSpPr>
            <a:spLocks noGrp="1"/>
          </p:cNvSpPr>
          <p:nvPr>
            <p:ph type="sldNum" sz="quarter" idx="10"/>
          </p:nvPr>
        </p:nvSpPr>
        <p:spPr/>
        <p:txBody>
          <a:bodyPr/>
          <a:lstStyle/>
          <a:p>
            <a:fld id="{D423FF10-D559-43E3-845A-BF740885369C}" type="slidenum">
              <a:rPr lang="zh-TW" altLang="en-US" smtClean="0"/>
              <a:t>22</a:t>
            </a:fld>
            <a:endParaRPr lang="zh-TW" altLang="en-US"/>
          </a:p>
        </p:txBody>
      </p:sp>
    </p:spTree>
    <p:extLst>
      <p:ext uri="{BB962C8B-B14F-4D97-AF65-F5344CB8AC3E}">
        <p14:creationId xmlns:p14="http://schemas.microsoft.com/office/powerpoint/2010/main" val="710315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en-US" altLang="zh-TW" sz="1200" b="0" i="0" kern="1200" dirty="0" smtClean="0">
                <a:solidFill>
                  <a:schemeClr val="tx1"/>
                </a:solidFill>
                <a:effectLst/>
                <a:latin typeface="+mn-lt"/>
                <a:ea typeface="+mn-ea"/>
                <a:cs typeface="+mn-cs"/>
              </a:rPr>
              <a:t>Buunk, B. P., </a:t>
            </a:r>
            <a:r>
              <a:rPr lang="en-US" altLang="zh-TW" sz="1200" b="0" i="0" kern="1200" dirty="0" err="1" smtClean="0">
                <a:solidFill>
                  <a:schemeClr val="tx1"/>
                </a:solidFill>
                <a:effectLst/>
                <a:latin typeface="+mn-lt"/>
                <a:ea typeface="+mn-ea"/>
                <a:cs typeface="+mn-cs"/>
              </a:rPr>
              <a:t>Zurriaga</a:t>
            </a:r>
            <a:r>
              <a:rPr lang="en-US" altLang="zh-TW" sz="1200" b="0" i="0" kern="1200" dirty="0" smtClean="0">
                <a:solidFill>
                  <a:schemeClr val="tx1"/>
                </a:solidFill>
                <a:effectLst/>
                <a:latin typeface="+mn-lt"/>
                <a:ea typeface="+mn-ea"/>
                <a:cs typeface="+mn-cs"/>
              </a:rPr>
              <a:t>, R., Gonzalez-Roma, V., &amp; </a:t>
            </a:r>
            <a:r>
              <a:rPr lang="en-US" altLang="zh-TW" sz="1200" b="0" i="0" kern="1200" dirty="0" err="1" smtClean="0">
                <a:solidFill>
                  <a:schemeClr val="tx1"/>
                </a:solidFill>
                <a:effectLst/>
                <a:latin typeface="+mn-lt"/>
                <a:ea typeface="+mn-ea"/>
                <a:cs typeface="+mn-cs"/>
              </a:rPr>
              <a:t>Subirats</a:t>
            </a:r>
            <a:r>
              <a:rPr lang="en-US" altLang="zh-TW" sz="1200" b="0" i="0" kern="1200" dirty="0" smtClean="0">
                <a:solidFill>
                  <a:schemeClr val="tx1"/>
                </a:solidFill>
                <a:effectLst/>
                <a:latin typeface="+mn-lt"/>
                <a:ea typeface="+mn-ea"/>
                <a:cs typeface="+mn-cs"/>
              </a:rPr>
              <a:t>, M. (2003). Engaging in upward and downward comparisons as a determinant of relative deprivation at work: A longitudinal study. </a:t>
            </a:r>
            <a:r>
              <a:rPr lang="en-US" altLang="zh-TW" sz="1200" b="0" i="1" kern="1200" dirty="0" smtClean="0">
                <a:solidFill>
                  <a:schemeClr val="tx1"/>
                </a:solidFill>
                <a:effectLst/>
                <a:latin typeface="+mn-lt"/>
                <a:ea typeface="+mn-ea"/>
                <a:cs typeface="+mn-cs"/>
              </a:rPr>
              <a:t>Journal of Vocational Behavior</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62</a:t>
            </a:r>
            <a:r>
              <a:rPr lang="en-US" altLang="zh-TW" sz="1200" b="0" i="0" kern="1200" dirty="0" smtClean="0">
                <a:solidFill>
                  <a:schemeClr val="tx1"/>
                </a:solidFill>
                <a:effectLst/>
                <a:latin typeface="+mn-lt"/>
                <a:ea typeface="+mn-ea"/>
                <a:cs typeface="+mn-cs"/>
              </a:rPr>
              <a:t>(2), 370-388.</a:t>
            </a:r>
          </a:p>
          <a:p>
            <a:pPr marL="228600" indent="-228600">
              <a:buFont typeface="+mj-lt"/>
              <a:buAutoNum type="arabicPeriod"/>
            </a:pPr>
            <a:r>
              <a:rPr lang="en-US" altLang="zh-TW" sz="1200" b="0" i="0" kern="1200" dirty="0" smtClean="0">
                <a:solidFill>
                  <a:schemeClr val="tx1"/>
                </a:solidFill>
                <a:effectLst/>
                <a:latin typeface="+mn-lt"/>
                <a:ea typeface="+mn-ea"/>
                <a:cs typeface="+mn-cs"/>
              </a:rPr>
              <a:t>Van der Zee, K., Buunk, B., </a:t>
            </a:r>
            <a:r>
              <a:rPr lang="en-US" altLang="zh-TW" sz="1200" b="0" i="0" kern="1200" dirty="0" err="1" smtClean="0">
                <a:solidFill>
                  <a:schemeClr val="tx1"/>
                </a:solidFill>
                <a:effectLst/>
                <a:latin typeface="+mn-lt"/>
                <a:ea typeface="+mn-ea"/>
                <a:cs typeface="+mn-cs"/>
              </a:rPr>
              <a:t>Sanderman</a:t>
            </a:r>
            <a:r>
              <a:rPr lang="en-US" altLang="zh-TW" sz="1200" b="0" i="0" kern="1200" dirty="0" smtClean="0">
                <a:solidFill>
                  <a:schemeClr val="tx1"/>
                </a:solidFill>
                <a:effectLst/>
                <a:latin typeface="+mn-lt"/>
                <a:ea typeface="+mn-ea"/>
                <a:cs typeface="+mn-cs"/>
              </a:rPr>
              <a:t>, R., </a:t>
            </a:r>
            <a:r>
              <a:rPr lang="en-US" altLang="zh-TW" sz="1200" b="0" i="0" kern="1200" dirty="0" err="1" smtClean="0">
                <a:solidFill>
                  <a:schemeClr val="tx1"/>
                </a:solidFill>
                <a:effectLst/>
                <a:latin typeface="+mn-lt"/>
                <a:ea typeface="+mn-ea"/>
                <a:cs typeface="+mn-cs"/>
              </a:rPr>
              <a:t>Botke</a:t>
            </a:r>
            <a:r>
              <a:rPr lang="en-US" altLang="zh-TW" sz="1200" b="0" i="0" kern="1200" dirty="0" smtClean="0">
                <a:solidFill>
                  <a:schemeClr val="tx1"/>
                </a:solidFill>
                <a:effectLst/>
                <a:latin typeface="+mn-lt"/>
                <a:ea typeface="+mn-ea"/>
                <a:cs typeface="+mn-cs"/>
              </a:rPr>
              <a:t>, G., &amp; Van den Bergh, F. (2000). Social comparison and coping with cancer treatment. </a:t>
            </a:r>
            <a:r>
              <a:rPr lang="en-US" altLang="zh-TW" sz="1200" b="0" i="1" kern="1200" dirty="0" smtClean="0">
                <a:solidFill>
                  <a:schemeClr val="tx1"/>
                </a:solidFill>
                <a:effectLst/>
                <a:latin typeface="+mn-lt"/>
                <a:ea typeface="+mn-ea"/>
                <a:cs typeface="+mn-cs"/>
              </a:rPr>
              <a:t>Personality and Individual differences</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28</a:t>
            </a:r>
            <a:r>
              <a:rPr lang="en-US" altLang="zh-TW" sz="1200" b="0" i="0" kern="1200" dirty="0" smtClean="0">
                <a:solidFill>
                  <a:schemeClr val="tx1"/>
                </a:solidFill>
                <a:effectLst/>
                <a:latin typeface="+mn-lt"/>
                <a:ea typeface="+mn-ea"/>
                <a:cs typeface="+mn-cs"/>
              </a:rPr>
              <a:t>(1), 17-34.</a:t>
            </a:r>
          </a:p>
          <a:p>
            <a:pPr marL="228600" indent="-228600">
              <a:buFont typeface="+mj-lt"/>
              <a:buAutoNum type="arabicPeriod"/>
            </a:pPr>
            <a:r>
              <a:rPr lang="en-US" altLang="zh-TW" sz="1200" b="0" i="0" kern="1200" dirty="0" smtClean="0">
                <a:solidFill>
                  <a:schemeClr val="tx1"/>
                </a:solidFill>
                <a:effectLst/>
                <a:latin typeface="+mn-lt"/>
                <a:ea typeface="+mn-ea"/>
                <a:cs typeface="+mn-cs"/>
              </a:rPr>
              <a:t>Carmona, C., Buunk, A. P., </a:t>
            </a:r>
            <a:r>
              <a:rPr lang="en-US" altLang="zh-TW" sz="1200" b="0" i="0" kern="1200" dirty="0" err="1" smtClean="0">
                <a:solidFill>
                  <a:schemeClr val="tx1"/>
                </a:solidFill>
                <a:effectLst/>
                <a:latin typeface="+mn-lt"/>
                <a:ea typeface="+mn-ea"/>
                <a:cs typeface="+mn-cs"/>
              </a:rPr>
              <a:t>Peiró</a:t>
            </a:r>
            <a:r>
              <a:rPr lang="en-US" altLang="zh-TW" sz="1200" b="0" i="0" kern="1200" dirty="0" smtClean="0">
                <a:solidFill>
                  <a:schemeClr val="tx1"/>
                </a:solidFill>
                <a:effectLst/>
                <a:latin typeface="+mn-lt"/>
                <a:ea typeface="+mn-ea"/>
                <a:cs typeface="+mn-cs"/>
              </a:rPr>
              <a:t>, J. M., Rodríguez, I., &amp; Bravo, M. J. (2006). Do social comparison and coping styles play a role in the development of burnout? Cross‐sectional and longitudinal findings. </a:t>
            </a:r>
            <a:r>
              <a:rPr lang="en-US" altLang="zh-TW" sz="1200" b="0" i="1" kern="1200" dirty="0" smtClean="0">
                <a:solidFill>
                  <a:schemeClr val="tx1"/>
                </a:solidFill>
                <a:effectLst/>
                <a:latin typeface="+mn-lt"/>
                <a:ea typeface="+mn-ea"/>
                <a:cs typeface="+mn-cs"/>
              </a:rPr>
              <a:t>Journal of Occupational and Organizational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79</a:t>
            </a:r>
            <a:r>
              <a:rPr lang="en-US" altLang="zh-TW" sz="1200" b="0" i="0" kern="1200" dirty="0" smtClean="0">
                <a:solidFill>
                  <a:schemeClr val="tx1"/>
                </a:solidFill>
                <a:effectLst/>
                <a:latin typeface="+mn-lt"/>
                <a:ea typeface="+mn-ea"/>
                <a:cs typeface="+mn-cs"/>
              </a:rPr>
              <a:t>(1), 85-99.</a:t>
            </a:r>
          </a:p>
          <a:p>
            <a:pPr marL="228600" indent="-228600">
              <a:buFont typeface="+mj-lt"/>
              <a:buAutoNum type="arabicPeriod"/>
            </a:pPr>
            <a:r>
              <a:rPr lang="en-US" altLang="zh-TW" sz="1200" b="0" i="0" kern="1200" dirty="0" err="1" smtClean="0">
                <a:solidFill>
                  <a:schemeClr val="tx1"/>
                </a:solidFill>
                <a:effectLst/>
                <a:latin typeface="+mn-lt"/>
                <a:ea typeface="+mn-ea"/>
                <a:cs typeface="+mn-cs"/>
              </a:rPr>
              <a:t>Frieswijk</a:t>
            </a:r>
            <a:r>
              <a:rPr lang="en-US" altLang="zh-TW" sz="1200" b="0" i="0" kern="1200" dirty="0" smtClean="0">
                <a:solidFill>
                  <a:schemeClr val="tx1"/>
                </a:solidFill>
                <a:effectLst/>
                <a:latin typeface="+mn-lt"/>
                <a:ea typeface="+mn-ea"/>
                <a:cs typeface="+mn-cs"/>
              </a:rPr>
              <a:t>, N., Buunk, B. P., </a:t>
            </a:r>
            <a:r>
              <a:rPr lang="en-US" altLang="zh-TW" sz="1200" b="0" i="0" kern="1200" dirty="0" err="1" smtClean="0">
                <a:solidFill>
                  <a:schemeClr val="tx1"/>
                </a:solidFill>
                <a:effectLst/>
                <a:latin typeface="+mn-lt"/>
                <a:ea typeface="+mn-ea"/>
                <a:cs typeface="+mn-cs"/>
              </a:rPr>
              <a:t>Steverink</a:t>
            </a:r>
            <a:r>
              <a:rPr lang="en-US" altLang="zh-TW" sz="1200" b="0" i="0" kern="1200" dirty="0" smtClean="0">
                <a:solidFill>
                  <a:schemeClr val="tx1"/>
                </a:solidFill>
                <a:effectLst/>
                <a:latin typeface="+mn-lt"/>
                <a:ea typeface="+mn-ea"/>
                <a:cs typeface="+mn-cs"/>
              </a:rPr>
              <a:t>, N., &amp; </a:t>
            </a:r>
            <a:r>
              <a:rPr lang="en-US" altLang="zh-TW" sz="1200" b="0" i="0" kern="1200" dirty="0" err="1" smtClean="0">
                <a:solidFill>
                  <a:schemeClr val="tx1"/>
                </a:solidFill>
                <a:effectLst/>
                <a:latin typeface="+mn-lt"/>
                <a:ea typeface="+mn-ea"/>
                <a:cs typeface="+mn-cs"/>
              </a:rPr>
              <a:t>Slaets</a:t>
            </a:r>
            <a:r>
              <a:rPr lang="en-US" altLang="zh-TW" sz="1200" b="0" i="0" kern="1200" dirty="0" smtClean="0">
                <a:solidFill>
                  <a:schemeClr val="tx1"/>
                </a:solidFill>
                <a:effectLst/>
                <a:latin typeface="+mn-lt"/>
                <a:ea typeface="+mn-ea"/>
                <a:cs typeface="+mn-cs"/>
              </a:rPr>
              <a:t>, J. P. (2004). The interpretation of social comparison and its relation to life satisfaction among elderly people: Does frailty make a difference?. </a:t>
            </a:r>
            <a:r>
              <a:rPr lang="en-US" altLang="zh-TW" sz="1200" b="0" i="1" kern="1200" dirty="0" smtClean="0">
                <a:solidFill>
                  <a:schemeClr val="tx1"/>
                </a:solidFill>
                <a:effectLst/>
                <a:latin typeface="+mn-lt"/>
                <a:ea typeface="+mn-ea"/>
                <a:cs typeface="+mn-cs"/>
              </a:rPr>
              <a:t>The Journals of Gerontology Series B: Psychological Sciences and Social Sciences</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59</a:t>
            </a:r>
            <a:r>
              <a:rPr lang="en-US" altLang="zh-TW" sz="1200" b="0" i="0" kern="1200" dirty="0" smtClean="0">
                <a:solidFill>
                  <a:schemeClr val="tx1"/>
                </a:solidFill>
                <a:effectLst/>
                <a:latin typeface="+mn-lt"/>
                <a:ea typeface="+mn-ea"/>
                <a:cs typeface="+mn-cs"/>
              </a:rPr>
              <a:t>(5), P250-P257.</a:t>
            </a:r>
            <a:endParaRPr lang="zh-TW" altLang="en-US" dirty="0"/>
          </a:p>
        </p:txBody>
      </p:sp>
      <p:sp>
        <p:nvSpPr>
          <p:cNvPr id="4" name="灯片编号占位符 3"/>
          <p:cNvSpPr>
            <a:spLocks noGrp="1"/>
          </p:cNvSpPr>
          <p:nvPr>
            <p:ph type="sldNum" sz="quarter" idx="10"/>
          </p:nvPr>
        </p:nvSpPr>
        <p:spPr/>
        <p:txBody>
          <a:bodyPr/>
          <a:lstStyle/>
          <a:p>
            <a:fld id="{D423FF10-D559-43E3-845A-BF740885369C}" type="slidenum">
              <a:rPr lang="zh-TW" altLang="en-US" smtClean="0"/>
              <a:t>24</a:t>
            </a:fld>
            <a:endParaRPr lang="zh-TW" altLang="en-US"/>
          </a:p>
        </p:txBody>
      </p:sp>
    </p:spTree>
    <p:extLst>
      <p:ext uri="{BB962C8B-B14F-4D97-AF65-F5344CB8AC3E}">
        <p14:creationId xmlns:p14="http://schemas.microsoft.com/office/powerpoint/2010/main" val="1122233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en-US" altLang="zh-TW" sz="1200" b="0" i="0" kern="1200" dirty="0" err="1" smtClean="0">
                <a:solidFill>
                  <a:schemeClr val="tx1"/>
                </a:solidFill>
                <a:effectLst/>
                <a:latin typeface="+mn-lt"/>
                <a:ea typeface="+mn-ea"/>
                <a:cs typeface="+mn-cs"/>
              </a:rPr>
              <a:t>Barash</a:t>
            </a:r>
            <a:r>
              <a:rPr lang="en-US" altLang="zh-TW" sz="1200" b="0" i="0" kern="1200" dirty="0" smtClean="0">
                <a:solidFill>
                  <a:schemeClr val="tx1"/>
                </a:solidFill>
                <a:effectLst/>
                <a:latin typeface="+mn-lt"/>
                <a:ea typeface="+mn-ea"/>
                <a:cs typeface="+mn-cs"/>
              </a:rPr>
              <a:t>, V., </a:t>
            </a:r>
            <a:r>
              <a:rPr lang="en-US" altLang="zh-TW" sz="1200" b="0" i="0" kern="1200" dirty="0" err="1" smtClean="0">
                <a:solidFill>
                  <a:schemeClr val="tx1"/>
                </a:solidFill>
                <a:effectLst/>
                <a:latin typeface="+mn-lt"/>
                <a:ea typeface="+mn-ea"/>
                <a:cs typeface="+mn-cs"/>
              </a:rPr>
              <a:t>Ducheneaut</a:t>
            </a:r>
            <a:r>
              <a:rPr lang="en-US" altLang="zh-TW" sz="1200" b="0" i="0" kern="1200" dirty="0" smtClean="0">
                <a:solidFill>
                  <a:schemeClr val="tx1"/>
                </a:solidFill>
                <a:effectLst/>
                <a:latin typeface="+mn-lt"/>
                <a:ea typeface="+mn-ea"/>
                <a:cs typeface="+mn-cs"/>
              </a:rPr>
              <a:t>, N., Isaacs, E., &amp; </a:t>
            </a:r>
            <a:r>
              <a:rPr lang="en-US" altLang="zh-TW" sz="1200" b="0" i="0" kern="1200" dirty="0" err="1" smtClean="0">
                <a:solidFill>
                  <a:schemeClr val="tx1"/>
                </a:solidFill>
                <a:effectLst/>
                <a:latin typeface="+mn-lt"/>
                <a:ea typeface="+mn-ea"/>
                <a:cs typeface="+mn-cs"/>
              </a:rPr>
              <a:t>Bellotti</a:t>
            </a:r>
            <a:r>
              <a:rPr lang="en-US" altLang="zh-TW" sz="1200" b="0" i="0" kern="1200" dirty="0" smtClean="0">
                <a:solidFill>
                  <a:schemeClr val="tx1"/>
                </a:solidFill>
                <a:effectLst/>
                <a:latin typeface="+mn-lt"/>
                <a:ea typeface="+mn-ea"/>
                <a:cs typeface="+mn-cs"/>
              </a:rPr>
              <a:t>, V. (2010, May). </a:t>
            </a:r>
            <a:r>
              <a:rPr lang="en-US" altLang="zh-TW" sz="1200" b="0" i="0" kern="1200" dirty="0" err="1" smtClean="0">
                <a:solidFill>
                  <a:schemeClr val="tx1"/>
                </a:solidFill>
                <a:effectLst/>
                <a:latin typeface="+mn-lt"/>
                <a:ea typeface="+mn-ea"/>
                <a:cs typeface="+mn-cs"/>
              </a:rPr>
              <a:t>Faceplant</a:t>
            </a:r>
            <a:r>
              <a:rPr lang="en-US" altLang="zh-TW" sz="1200" b="0" i="0" kern="1200" dirty="0" smtClean="0">
                <a:solidFill>
                  <a:schemeClr val="tx1"/>
                </a:solidFill>
                <a:effectLst/>
                <a:latin typeface="+mn-lt"/>
                <a:ea typeface="+mn-ea"/>
                <a:cs typeface="+mn-cs"/>
              </a:rPr>
              <a:t>: Impression (</a:t>
            </a:r>
            <a:r>
              <a:rPr lang="en-US" altLang="zh-TW" sz="1200" b="0" i="0" kern="1200" dirty="0" err="1" smtClean="0">
                <a:solidFill>
                  <a:schemeClr val="tx1"/>
                </a:solidFill>
                <a:effectLst/>
                <a:latin typeface="+mn-lt"/>
                <a:ea typeface="+mn-ea"/>
                <a:cs typeface="+mn-cs"/>
              </a:rPr>
              <a:t>mis</a:t>
            </a:r>
            <a:r>
              <a:rPr lang="en-US" altLang="zh-TW" sz="1200" b="0" i="0" kern="1200" dirty="0" smtClean="0">
                <a:solidFill>
                  <a:schemeClr val="tx1"/>
                </a:solidFill>
                <a:effectLst/>
                <a:latin typeface="+mn-lt"/>
                <a:ea typeface="+mn-ea"/>
                <a:cs typeface="+mn-cs"/>
              </a:rPr>
              <a:t>) management in Facebook status updates. In </a:t>
            </a:r>
            <a:r>
              <a:rPr lang="en-US" altLang="zh-TW" sz="1200" b="0" i="1" kern="1200" dirty="0" smtClean="0">
                <a:solidFill>
                  <a:schemeClr val="tx1"/>
                </a:solidFill>
                <a:effectLst/>
                <a:latin typeface="+mn-lt"/>
                <a:ea typeface="+mn-ea"/>
                <a:cs typeface="+mn-cs"/>
              </a:rPr>
              <a:t>Fourth International AAAI Conference on Weblogs and Social Media</a:t>
            </a:r>
            <a:r>
              <a:rPr lang="en-US" altLang="zh-TW" sz="1200" b="0" i="0" kern="1200" dirty="0" smtClean="0">
                <a:solidFill>
                  <a:schemeClr val="tx1"/>
                </a:solidFill>
                <a:effectLst/>
                <a:latin typeface="+mn-lt"/>
                <a:ea typeface="+mn-ea"/>
                <a:cs typeface="+mn-cs"/>
              </a:rPr>
              <a:t>.</a:t>
            </a:r>
          </a:p>
          <a:p>
            <a:pPr marL="228600" indent="-228600">
              <a:buFont typeface="+mj-lt"/>
              <a:buAutoNum type="arabicPeriod"/>
            </a:pPr>
            <a:r>
              <a:rPr lang="en-US" altLang="zh-TW" sz="1200" b="0" i="0" kern="1200" dirty="0" err="1" smtClean="0">
                <a:solidFill>
                  <a:schemeClr val="tx1"/>
                </a:solidFill>
                <a:effectLst/>
                <a:latin typeface="+mn-lt"/>
                <a:ea typeface="+mn-ea"/>
                <a:cs typeface="+mn-cs"/>
              </a:rPr>
              <a:t>Kross</a:t>
            </a:r>
            <a:r>
              <a:rPr lang="en-US" altLang="zh-TW" sz="1200" b="0" i="0" kern="1200" dirty="0" smtClean="0">
                <a:solidFill>
                  <a:schemeClr val="tx1"/>
                </a:solidFill>
                <a:effectLst/>
                <a:latin typeface="+mn-lt"/>
                <a:ea typeface="+mn-ea"/>
                <a:cs typeface="+mn-cs"/>
              </a:rPr>
              <a:t>, E., </a:t>
            </a:r>
            <a:r>
              <a:rPr lang="en-US" altLang="zh-TW" sz="1200" b="0" i="0" kern="1200" dirty="0" err="1" smtClean="0">
                <a:solidFill>
                  <a:schemeClr val="tx1"/>
                </a:solidFill>
                <a:effectLst/>
                <a:latin typeface="+mn-lt"/>
                <a:ea typeface="+mn-ea"/>
                <a:cs typeface="+mn-cs"/>
              </a:rPr>
              <a:t>Verduyn</a:t>
            </a:r>
            <a:r>
              <a:rPr lang="en-US" altLang="zh-TW" sz="1200" b="0" i="0" kern="1200" dirty="0" smtClean="0">
                <a:solidFill>
                  <a:schemeClr val="tx1"/>
                </a:solidFill>
                <a:effectLst/>
                <a:latin typeface="+mn-lt"/>
                <a:ea typeface="+mn-ea"/>
                <a:cs typeface="+mn-cs"/>
              </a:rPr>
              <a:t>, P., </a:t>
            </a:r>
            <a:r>
              <a:rPr lang="en-US" altLang="zh-TW" sz="1200" b="0" i="0" kern="1200" dirty="0" err="1" smtClean="0">
                <a:solidFill>
                  <a:schemeClr val="tx1"/>
                </a:solidFill>
                <a:effectLst/>
                <a:latin typeface="+mn-lt"/>
                <a:ea typeface="+mn-ea"/>
                <a:cs typeface="+mn-cs"/>
              </a:rPr>
              <a:t>Demiralp</a:t>
            </a:r>
            <a:r>
              <a:rPr lang="en-US" altLang="zh-TW" sz="1200" b="0" i="0" kern="1200" dirty="0" smtClean="0">
                <a:solidFill>
                  <a:schemeClr val="tx1"/>
                </a:solidFill>
                <a:effectLst/>
                <a:latin typeface="+mn-lt"/>
                <a:ea typeface="+mn-ea"/>
                <a:cs typeface="+mn-cs"/>
              </a:rPr>
              <a:t>, E., Park, J., Lee, D. S., Lin, N., ... &amp; Ybarra, O. (2013). Facebook use predicts declines in subjective well-being in young adults. </a:t>
            </a:r>
            <a:r>
              <a:rPr lang="en-US" altLang="zh-TW" sz="1200" b="0" i="1" kern="1200" dirty="0" err="1" smtClean="0">
                <a:solidFill>
                  <a:schemeClr val="tx1"/>
                </a:solidFill>
                <a:effectLst/>
                <a:latin typeface="+mn-lt"/>
                <a:ea typeface="+mn-ea"/>
                <a:cs typeface="+mn-cs"/>
              </a:rPr>
              <a:t>PloS</a:t>
            </a:r>
            <a:r>
              <a:rPr lang="en-US" altLang="zh-TW" sz="1200" b="0" i="1" kern="1200" dirty="0" smtClean="0">
                <a:solidFill>
                  <a:schemeClr val="tx1"/>
                </a:solidFill>
                <a:effectLst/>
                <a:latin typeface="+mn-lt"/>
                <a:ea typeface="+mn-ea"/>
                <a:cs typeface="+mn-cs"/>
              </a:rPr>
              <a:t> one</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8</a:t>
            </a:r>
            <a:r>
              <a:rPr lang="en-US" altLang="zh-TW" sz="1200" b="0" i="0" kern="1200" dirty="0" smtClean="0">
                <a:solidFill>
                  <a:schemeClr val="tx1"/>
                </a:solidFill>
                <a:effectLst/>
                <a:latin typeface="+mn-lt"/>
                <a:ea typeface="+mn-ea"/>
                <a:cs typeface="+mn-cs"/>
              </a:rPr>
              <a:t>(8), e69841.</a:t>
            </a:r>
          </a:p>
          <a:p>
            <a:pPr marL="228600" indent="-228600">
              <a:buFont typeface="+mj-lt"/>
              <a:buAutoNum type="arabicPeriod"/>
            </a:pPr>
            <a:r>
              <a:rPr lang="en-US" altLang="zh-TW" sz="1200" b="0" i="0" kern="1200" dirty="0" err="1" smtClean="0">
                <a:solidFill>
                  <a:schemeClr val="tx1"/>
                </a:solidFill>
                <a:effectLst/>
                <a:latin typeface="+mn-lt"/>
                <a:ea typeface="+mn-ea"/>
                <a:cs typeface="+mn-cs"/>
              </a:rPr>
              <a:t>Mehdizadeh</a:t>
            </a:r>
            <a:r>
              <a:rPr lang="en-US" altLang="zh-TW" sz="1200" b="0" i="0" kern="1200" dirty="0" smtClean="0">
                <a:solidFill>
                  <a:schemeClr val="tx1"/>
                </a:solidFill>
                <a:effectLst/>
                <a:latin typeface="+mn-lt"/>
                <a:ea typeface="+mn-ea"/>
                <a:cs typeface="+mn-cs"/>
              </a:rPr>
              <a:t>, S. (2010). Self-presentation 2.0: Narcissism and self-esteem on Facebook. </a:t>
            </a:r>
            <a:r>
              <a:rPr lang="en-US" altLang="zh-TW" sz="1200" b="0" i="1" kern="1200" dirty="0" err="1" smtClean="0">
                <a:solidFill>
                  <a:schemeClr val="tx1"/>
                </a:solidFill>
                <a:effectLst/>
                <a:latin typeface="+mn-lt"/>
                <a:ea typeface="+mn-ea"/>
                <a:cs typeface="+mn-cs"/>
              </a:rPr>
              <a:t>Cyberpsychology</a:t>
            </a:r>
            <a:r>
              <a:rPr lang="en-US" altLang="zh-TW" sz="1200" b="0" i="1" kern="1200" dirty="0" smtClean="0">
                <a:solidFill>
                  <a:schemeClr val="tx1"/>
                </a:solidFill>
                <a:effectLst/>
                <a:latin typeface="+mn-lt"/>
                <a:ea typeface="+mn-ea"/>
                <a:cs typeface="+mn-cs"/>
              </a:rPr>
              <a:t>, behavior, and social networking</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13</a:t>
            </a:r>
            <a:r>
              <a:rPr lang="en-US" altLang="zh-TW" sz="1200" b="0" i="0" kern="1200" dirty="0" smtClean="0">
                <a:solidFill>
                  <a:schemeClr val="tx1"/>
                </a:solidFill>
                <a:effectLst/>
                <a:latin typeface="+mn-lt"/>
                <a:ea typeface="+mn-ea"/>
                <a:cs typeface="+mn-cs"/>
              </a:rPr>
              <a:t>(4), 357-364.</a:t>
            </a:r>
          </a:p>
          <a:p>
            <a:pPr marL="228600" indent="-228600">
              <a:buFont typeface="+mj-lt"/>
              <a:buAutoNum type="arabicPeriod"/>
            </a:pPr>
            <a:r>
              <a:rPr lang="en-US" altLang="zh-TW" sz="1200" b="0" i="0" kern="1200" dirty="0" smtClean="0">
                <a:solidFill>
                  <a:schemeClr val="tx1"/>
                </a:solidFill>
                <a:effectLst/>
                <a:latin typeface="+mn-lt"/>
                <a:ea typeface="+mn-ea"/>
                <a:cs typeface="+mn-cs"/>
              </a:rPr>
              <a:t>Newman, M. W., </a:t>
            </a:r>
            <a:r>
              <a:rPr lang="en-US" altLang="zh-TW" sz="1200" b="0" i="0" kern="1200" dirty="0" err="1" smtClean="0">
                <a:solidFill>
                  <a:schemeClr val="tx1"/>
                </a:solidFill>
                <a:effectLst/>
                <a:latin typeface="+mn-lt"/>
                <a:ea typeface="+mn-ea"/>
                <a:cs typeface="+mn-cs"/>
              </a:rPr>
              <a:t>Lauterbach</a:t>
            </a:r>
            <a:r>
              <a:rPr lang="en-US" altLang="zh-TW" sz="1200" b="0" i="0" kern="1200" dirty="0" smtClean="0">
                <a:solidFill>
                  <a:schemeClr val="tx1"/>
                </a:solidFill>
                <a:effectLst/>
                <a:latin typeface="+mn-lt"/>
                <a:ea typeface="+mn-ea"/>
                <a:cs typeface="+mn-cs"/>
              </a:rPr>
              <a:t>, D., Munson, S. A., </a:t>
            </a:r>
            <a:r>
              <a:rPr lang="en-US" altLang="zh-TW" sz="1200" b="0" i="0" kern="1200" dirty="0" err="1" smtClean="0">
                <a:solidFill>
                  <a:schemeClr val="tx1"/>
                </a:solidFill>
                <a:effectLst/>
                <a:latin typeface="+mn-lt"/>
                <a:ea typeface="+mn-ea"/>
                <a:cs typeface="+mn-cs"/>
              </a:rPr>
              <a:t>Resnick</a:t>
            </a:r>
            <a:r>
              <a:rPr lang="en-US" altLang="zh-TW" sz="1200" b="0" i="0" kern="1200" dirty="0" smtClean="0">
                <a:solidFill>
                  <a:schemeClr val="tx1"/>
                </a:solidFill>
                <a:effectLst/>
                <a:latin typeface="+mn-lt"/>
                <a:ea typeface="+mn-ea"/>
                <a:cs typeface="+mn-cs"/>
              </a:rPr>
              <a:t>, P., &amp; Morris, M. E. (2011, March). It's not that I don't have problems, I'm just not putting them on Facebook: challenges and opportunities in using online social networks for health. In </a:t>
            </a:r>
            <a:r>
              <a:rPr lang="en-US" altLang="zh-TW" sz="1200" b="0" i="1" kern="1200" dirty="0" smtClean="0">
                <a:solidFill>
                  <a:schemeClr val="tx1"/>
                </a:solidFill>
                <a:effectLst/>
                <a:latin typeface="+mn-lt"/>
                <a:ea typeface="+mn-ea"/>
                <a:cs typeface="+mn-cs"/>
              </a:rPr>
              <a:t>Proceedings of the ACM 2011 conference on Computer supported cooperative work</a:t>
            </a:r>
            <a:r>
              <a:rPr lang="en-US" altLang="zh-TW" sz="1200" b="0" i="0" kern="1200" dirty="0" smtClean="0">
                <a:solidFill>
                  <a:schemeClr val="tx1"/>
                </a:solidFill>
                <a:effectLst/>
                <a:latin typeface="+mn-lt"/>
                <a:ea typeface="+mn-ea"/>
                <a:cs typeface="+mn-cs"/>
              </a:rPr>
              <a:t> (pp. 341-350).</a:t>
            </a:r>
          </a:p>
          <a:p>
            <a:pPr marL="228600" indent="-228600">
              <a:buFont typeface="+mj-lt"/>
              <a:buAutoNum type="arabicPeriod"/>
            </a:pPr>
            <a:r>
              <a:rPr lang="en-US" altLang="zh-TW" sz="1200" b="0" i="0" kern="1200" dirty="0" err="1" smtClean="0">
                <a:solidFill>
                  <a:schemeClr val="tx1"/>
                </a:solidFill>
                <a:effectLst/>
                <a:latin typeface="+mn-lt"/>
                <a:ea typeface="+mn-ea"/>
                <a:cs typeface="+mn-cs"/>
              </a:rPr>
              <a:t>Verduyn</a:t>
            </a:r>
            <a:r>
              <a:rPr lang="en-US" altLang="zh-TW" sz="1200" b="0" i="0" kern="1200" dirty="0" smtClean="0">
                <a:solidFill>
                  <a:schemeClr val="tx1"/>
                </a:solidFill>
                <a:effectLst/>
                <a:latin typeface="+mn-lt"/>
                <a:ea typeface="+mn-ea"/>
                <a:cs typeface="+mn-cs"/>
              </a:rPr>
              <a:t>, P., Lee, D. S., Park, J., </a:t>
            </a:r>
            <a:r>
              <a:rPr lang="en-US" altLang="zh-TW" sz="1200" b="0" i="0" kern="1200" dirty="0" err="1" smtClean="0">
                <a:solidFill>
                  <a:schemeClr val="tx1"/>
                </a:solidFill>
                <a:effectLst/>
                <a:latin typeface="+mn-lt"/>
                <a:ea typeface="+mn-ea"/>
                <a:cs typeface="+mn-cs"/>
              </a:rPr>
              <a:t>Shablack</a:t>
            </a:r>
            <a:r>
              <a:rPr lang="en-US" altLang="zh-TW" sz="1200" b="0" i="0" kern="1200" dirty="0" smtClean="0">
                <a:solidFill>
                  <a:schemeClr val="tx1"/>
                </a:solidFill>
                <a:effectLst/>
                <a:latin typeface="+mn-lt"/>
                <a:ea typeface="+mn-ea"/>
                <a:cs typeface="+mn-cs"/>
              </a:rPr>
              <a:t>, H., </a:t>
            </a:r>
            <a:r>
              <a:rPr lang="en-US" altLang="zh-TW" sz="1200" b="0" i="0" kern="1200" dirty="0" err="1" smtClean="0">
                <a:solidFill>
                  <a:schemeClr val="tx1"/>
                </a:solidFill>
                <a:effectLst/>
                <a:latin typeface="+mn-lt"/>
                <a:ea typeface="+mn-ea"/>
                <a:cs typeface="+mn-cs"/>
              </a:rPr>
              <a:t>Orvell</a:t>
            </a:r>
            <a:r>
              <a:rPr lang="en-US" altLang="zh-TW" sz="1200" b="0" i="0" kern="1200" dirty="0" smtClean="0">
                <a:solidFill>
                  <a:schemeClr val="tx1"/>
                </a:solidFill>
                <a:effectLst/>
                <a:latin typeface="+mn-lt"/>
                <a:ea typeface="+mn-ea"/>
                <a:cs typeface="+mn-cs"/>
              </a:rPr>
              <a:t>, A., Bayer, J., ... &amp; </a:t>
            </a:r>
            <a:r>
              <a:rPr lang="en-US" altLang="zh-TW" sz="1200" b="0" i="0" kern="1200" dirty="0" err="1" smtClean="0">
                <a:solidFill>
                  <a:schemeClr val="tx1"/>
                </a:solidFill>
                <a:effectLst/>
                <a:latin typeface="+mn-lt"/>
                <a:ea typeface="+mn-ea"/>
                <a:cs typeface="+mn-cs"/>
              </a:rPr>
              <a:t>Kross</a:t>
            </a:r>
            <a:r>
              <a:rPr lang="en-US" altLang="zh-TW" sz="1200" b="0" i="0" kern="1200" dirty="0" smtClean="0">
                <a:solidFill>
                  <a:schemeClr val="tx1"/>
                </a:solidFill>
                <a:effectLst/>
                <a:latin typeface="+mn-lt"/>
                <a:ea typeface="+mn-ea"/>
                <a:cs typeface="+mn-cs"/>
              </a:rPr>
              <a:t>, E. (2015). Passive Facebook usage undermines affective well-being: Experimental and longitudinal evidence. </a:t>
            </a:r>
            <a:r>
              <a:rPr lang="en-US" altLang="zh-TW" sz="1200" b="0" i="1" kern="1200" dirty="0" smtClean="0">
                <a:solidFill>
                  <a:schemeClr val="tx1"/>
                </a:solidFill>
                <a:effectLst/>
                <a:latin typeface="+mn-lt"/>
                <a:ea typeface="+mn-ea"/>
                <a:cs typeface="+mn-cs"/>
              </a:rPr>
              <a:t>Journal of Experimental Psychology: General</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144</a:t>
            </a:r>
            <a:r>
              <a:rPr lang="en-US" altLang="zh-TW" sz="1200" b="0" i="0" kern="1200" dirty="0" smtClean="0">
                <a:solidFill>
                  <a:schemeClr val="tx1"/>
                </a:solidFill>
                <a:effectLst/>
                <a:latin typeface="+mn-lt"/>
                <a:ea typeface="+mn-ea"/>
                <a:cs typeface="+mn-cs"/>
              </a:rPr>
              <a:t>(2), 480.</a:t>
            </a:r>
          </a:p>
          <a:p>
            <a:pPr marL="228600" indent="-228600">
              <a:buFont typeface="+mj-lt"/>
              <a:buAutoNum type="arabicPeriod"/>
            </a:pPr>
            <a:endParaRPr lang="en-US" altLang="zh-TW" sz="1200" b="0" i="0" kern="1200" dirty="0" smtClean="0">
              <a:solidFill>
                <a:schemeClr val="tx1"/>
              </a:solidFill>
              <a:effectLst/>
              <a:latin typeface="+mn-lt"/>
              <a:ea typeface="+mn-ea"/>
              <a:cs typeface="+mn-cs"/>
            </a:endParaRPr>
          </a:p>
          <a:p>
            <a:pPr marL="228600" indent="-228600">
              <a:buFont typeface="+mj-lt"/>
              <a:buAutoNum type="arabicPeriod"/>
            </a:pPr>
            <a:r>
              <a:rPr lang="en-US" altLang="zh-TW" sz="1200" b="0" i="0" kern="1200" dirty="0" err="1" smtClean="0">
                <a:solidFill>
                  <a:schemeClr val="tx1"/>
                </a:solidFill>
                <a:effectLst/>
                <a:latin typeface="+mn-lt"/>
                <a:ea typeface="+mn-ea"/>
                <a:cs typeface="+mn-cs"/>
              </a:rPr>
              <a:t>Nadkarni</a:t>
            </a:r>
            <a:r>
              <a:rPr lang="en-US" altLang="zh-TW" sz="1200" b="0" i="0" kern="1200" dirty="0" smtClean="0">
                <a:solidFill>
                  <a:schemeClr val="tx1"/>
                </a:solidFill>
                <a:effectLst/>
                <a:latin typeface="+mn-lt"/>
                <a:ea typeface="+mn-ea"/>
                <a:cs typeface="+mn-cs"/>
              </a:rPr>
              <a:t>, A., &amp; Hofmann, S. G. (2012). Why do people use Facebook?. </a:t>
            </a:r>
            <a:r>
              <a:rPr lang="en-US" altLang="zh-TW" sz="1200" b="0" i="1" kern="1200" dirty="0" smtClean="0">
                <a:solidFill>
                  <a:schemeClr val="tx1"/>
                </a:solidFill>
                <a:effectLst/>
                <a:latin typeface="+mn-lt"/>
                <a:ea typeface="+mn-ea"/>
                <a:cs typeface="+mn-cs"/>
              </a:rPr>
              <a:t>Personality and individual differences</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52</a:t>
            </a:r>
            <a:r>
              <a:rPr lang="en-US" altLang="zh-TW" sz="1200" b="0" i="0" kern="1200" dirty="0" smtClean="0">
                <a:solidFill>
                  <a:schemeClr val="tx1"/>
                </a:solidFill>
                <a:effectLst/>
                <a:latin typeface="+mn-lt"/>
                <a:ea typeface="+mn-ea"/>
                <a:cs typeface="+mn-cs"/>
              </a:rPr>
              <a:t>(3), 243-249.</a:t>
            </a:r>
          </a:p>
          <a:p>
            <a:pPr marL="228600" indent="-228600">
              <a:buFont typeface="+mj-lt"/>
              <a:buAutoNum type="arabicPeriod"/>
            </a:pPr>
            <a:r>
              <a:rPr lang="en-US" altLang="zh-TW" sz="1200" b="0" i="0" kern="1200" dirty="0" smtClean="0">
                <a:solidFill>
                  <a:schemeClr val="tx1"/>
                </a:solidFill>
                <a:effectLst/>
                <a:latin typeface="+mn-lt"/>
                <a:ea typeface="+mn-ea"/>
                <a:cs typeface="+mn-cs"/>
              </a:rPr>
              <a:t>Rosenberg, J., &amp; Egbert, N. (2011). Online impression management: Personality traits and concerns for secondary goals as predictors of self-presentation tactics on Facebook. </a:t>
            </a:r>
            <a:r>
              <a:rPr lang="en-US" altLang="zh-TW" sz="1200" b="0" i="1" kern="1200" dirty="0" smtClean="0">
                <a:solidFill>
                  <a:schemeClr val="tx1"/>
                </a:solidFill>
                <a:effectLst/>
                <a:latin typeface="+mn-lt"/>
                <a:ea typeface="+mn-ea"/>
                <a:cs typeface="+mn-cs"/>
              </a:rPr>
              <a:t>Journal of computer-mediated communication</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17</a:t>
            </a:r>
            <a:r>
              <a:rPr lang="en-US" altLang="zh-TW" sz="1200" b="0" i="0" kern="1200" dirty="0" smtClean="0">
                <a:solidFill>
                  <a:schemeClr val="tx1"/>
                </a:solidFill>
                <a:effectLst/>
                <a:latin typeface="+mn-lt"/>
                <a:ea typeface="+mn-ea"/>
                <a:cs typeface="+mn-cs"/>
              </a:rPr>
              <a:t>(1), 1-18.</a:t>
            </a:r>
          </a:p>
          <a:p>
            <a:pPr marL="228600" indent="-228600">
              <a:buFont typeface="+mj-lt"/>
              <a:buAutoNum type="arabicPeriod"/>
            </a:pPr>
            <a:endParaRPr lang="en-US" altLang="zh-TW" sz="1200" b="0" i="0" kern="1200" dirty="0" smtClean="0">
              <a:solidFill>
                <a:schemeClr val="tx1"/>
              </a:solidFill>
              <a:effectLst/>
              <a:latin typeface="+mn-lt"/>
              <a:ea typeface="+mn-ea"/>
              <a:cs typeface="+mn-cs"/>
            </a:endParaRPr>
          </a:p>
          <a:p>
            <a:pPr marL="228600" indent="-228600">
              <a:buFont typeface="+mj-lt"/>
              <a:buAutoNum type="arabicPeriod"/>
            </a:pPr>
            <a:r>
              <a:rPr lang="en-US" altLang="zh-TW" sz="1200" b="0" i="0" kern="1200" dirty="0" smtClean="0">
                <a:solidFill>
                  <a:schemeClr val="tx1"/>
                </a:solidFill>
                <a:effectLst/>
                <a:latin typeface="+mn-lt"/>
                <a:ea typeface="+mn-ea"/>
                <a:cs typeface="+mn-cs"/>
              </a:rPr>
              <a:t>Chou, H. T. G., &amp; Edge, N. (2012). “They are happier and having better lives than I am”: The impact of using Facebook on perceptions of others' lives. </a:t>
            </a:r>
            <a:r>
              <a:rPr lang="en-US" altLang="zh-TW" sz="1200" b="0" i="1" kern="1200" dirty="0" err="1" smtClean="0">
                <a:solidFill>
                  <a:schemeClr val="tx1"/>
                </a:solidFill>
                <a:effectLst/>
                <a:latin typeface="+mn-lt"/>
                <a:ea typeface="+mn-ea"/>
                <a:cs typeface="+mn-cs"/>
              </a:rPr>
              <a:t>Cyberpsychology</a:t>
            </a:r>
            <a:r>
              <a:rPr lang="en-US" altLang="zh-TW" sz="1200" b="0" i="1" kern="1200" dirty="0" smtClean="0">
                <a:solidFill>
                  <a:schemeClr val="tx1"/>
                </a:solidFill>
                <a:effectLst/>
                <a:latin typeface="+mn-lt"/>
                <a:ea typeface="+mn-ea"/>
                <a:cs typeface="+mn-cs"/>
              </a:rPr>
              <a:t>, behavior, and social networking</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15</a:t>
            </a:r>
            <a:r>
              <a:rPr lang="en-US" altLang="zh-TW" sz="1200" b="0" i="0" kern="1200" dirty="0" smtClean="0">
                <a:solidFill>
                  <a:schemeClr val="tx1"/>
                </a:solidFill>
                <a:effectLst/>
                <a:latin typeface="+mn-lt"/>
                <a:ea typeface="+mn-ea"/>
                <a:cs typeface="+mn-cs"/>
              </a:rPr>
              <a:t>(2), 117-121.</a:t>
            </a:r>
          </a:p>
          <a:p>
            <a:pPr marL="228600" indent="-228600">
              <a:buFont typeface="+mj-lt"/>
              <a:buAutoNum type="arabicPeriod"/>
            </a:pPr>
            <a:r>
              <a:rPr lang="en-US" altLang="zh-TW" sz="1200" b="0" i="0" kern="1200" dirty="0" smtClean="0">
                <a:solidFill>
                  <a:schemeClr val="tx1"/>
                </a:solidFill>
                <a:effectLst/>
                <a:latin typeface="+mn-lt"/>
                <a:ea typeface="+mn-ea"/>
                <a:cs typeface="+mn-cs"/>
              </a:rPr>
              <a:t>Ellison, N., </a:t>
            </a:r>
            <a:r>
              <a:rPr lang="en-US" altLang="zh-TW" sz="1200" b="0" i="0" kern="1200" dirty="0" err="1" smtClean="0">
                <a:solidFill>
                  <a:schemeClr val="tx1"/>
                </a:solidFill>
                <a:effectLst/>
                <a:latin typeface="+mn-lt"/>
                <a:ea typeface="+mn-ea"/>
                <a:cs typeface="+mn-cs"/>
              </a:rPr>
              <a:t>Heino</a:t>
            </a:r>
            <a:r>
              <a:rPr lang="en-US" altLang="zh-TW" sz="1200" b="0" i="0" kern="1200" dirty="0" smtClean="0">
                <a:solidFill>
                  <a:schemeClr val="tx1"/>
                </a:solidFill>
                <a:effectLst/>
                <a:latin typeface="+mn-lt"/>
                <a:ea typeface="+mn-ea"/>
                <a:cs typeface="+mn-cs"/>
              </a:rPr>
              <a:t>, R., &amp; Gibbs, J. (2006). Managing impressions online: Self-presentation processes in the online dating environment. </a:t>
            </a:r>
            <a:r>
              <a:rPr lang="en-US" altLang="zh-TW" sz="1200" b="0" i="1" kern="1200" dirty="0" smtClean="0">
                <a:solidFill>
                  <a:schemeClr val="tx1"/>
                </a:solidFill>
                <a:effectLst/>
                <a:latin typeface="+mn-lt"/>
                <a:ea typeface="+mn-ea"/>
                <a:cs typeface="+mn-cs"/>
              </a:rPr>
              <a:t>Journal of computer-mediated communication</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11</a:t>
            </a:r>
            <a:r>
              <a:rPr lang="en-US" altLang="zh-TW" sz="1200" b="0" i="0" kern="1200" dirty="0" smtClean="0">
                <a:solidFill>
                  <a:schemeClr val="tx1"/>
                </a:solidFill>
                <a:effectLst/>
                <a:latin typeface="+mn-lt"/>
                <a:ea typeface="+mn-ea"/>
                <a:cs typeface="+mn-cs"/>
              </a:rPr>
              <a:t>(2), 415-441.</a:t>
            </a:r>
          </a:p>
          <a:p>
            <a:pPr marL="228600" indent="-228600">
              <a:buFont typeface="+mj-lt"/>
              <a:buAutoNum type="arabicPeriod"/>
            </a:pPr>
            <a:r>
              <a:rPr lang="en-US" altLang="zh-TW" sz="1200" b="0" i="0" kern="1200" dirty="0" smtClean="0">
                <a:solidFill>
                  <a:schemeClr val="tx1"/>
                </a:solidFill>
                <a:effectLst/>
                <a:latin typeface="+mn-lt"/>
                <a:ea typeface="+mn-ea"/>
                <a:cs typeface="+mn-cs"/>
              </a:rPr>
              <a:t>Gonzales, A. L., &amp; Hancock, J. T. (2011). Mirror, mirror on my Facebook wall: Effects of exposure to Facebook on self-esteem. </a:t>
            </a:r>
            <a:r>
              <a:rPr lang="en-US" altLang="zh-TW" sz="1200" b="0" i="1" kern="1200" dirty="0" err="1" smtClean="0">
                <a:solidFill>
                  <a:schemeClr val="tx1"/>
                </a:solidFill>
                <a:effectLst/>
                <a:latin typeface="+mn-lt"/>
                <a:ea typeface="+mn-ea"/>
                <a:cs typeface="+mn-cs"/>
              </a:rPr>
              <a:t>Cyberpsychology</a:t>
            </a:r>
            <a:r>
              <a:rPr lang="en-US" altLang="zh-TW" sz="1200" b="0" i="1" kern="1200" dirty="0" smtClean="0">
                <a:solidFill>
                  <a:schemeClr val="tx1"/>
                </a:solidFill>
                <a:effectLst/>
                <a:latin typeface="+mn-lt"/>
                <a:ea typeface="+mn-ea"/>
                <a:cs typeface="+mn-cs"/>
              </a:rPr>
              <a:t>, behavior, and social networking</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14</a:t>
            </a:r>
            <a:r>
              <a:rPr lang="en-US" altLang="zh-TW" sz="1200" b="0" i="0" kern="1200" dirty="0" smtClean="0">
                <a:solidFill>
                  <a:schemeClr val="tx1"/>
                </a:solidFill>
                <a:effectLst/>
                <a:latin typeface="+mn-lt"/>
                <a:ea typeface="+mn-ea"/>
                <a:cs typeface="+mn-cs"/>
              </a:rPr>
              <a:t>(1-2), 79-83.</a:t>
            </a:r>
          </a:p>
          <a:p>
            <a:pPr marL="228600" indent="-228600">
              <a:buFont typeface="+mj-lt"/>
              <a:buAutoNum type="arabicPeriod"/>
            </a:pPr>
            <a:endParaRPr lang="en-US" altLang="zh-TW" sz="1200" b="0" i="0" kern="1200" dirty="0" smtClean="0">
              <a:solidFill>
                <a:schemeClr val="tx1"/>
              </a:solidFill>
              <a:effectLst/>
              <a:latin typeface="+mn-lt"/>
              <a:ea typeface="+mn-ea"/>
              <a:cs typeface="+mn-cs"/>
            </a:endParaRPr>
          </a:p>
          <a:p>
            <a:pPr marL="228600" indent="-228600">
              <a:buFont typeface="+mj-lt"/>
              <a:buAutoNum type="arabicPeriod"/>
            </a:pPr>
            <a:r>
              <a:rPr lang="en-US" altLang="zh-TW" sz="1200" b="0" i="0" kern="1200" dirty="0" smtClean="0">
                <a:solidFill>
                  <a:schemeClr val="tx1"/>
                </a:solidFill>
                <a:effectLst/>
                <a:latin typeface="+mn-lt"/>
                <a:ea typeface="+mn-ea"/>
                <a:cs typeface="+mn-cs"/>
              </a:rPr>
              <a:t>Feinstein, B. A., </a:t>
            </a:r>
            <a:r>
              <a:rPr lang="en-US" altLang="zh-TW" sz="1200" b="0" i="0" kern="1200" dirty="0" err="1" smtClean="0">
                <a:solidFill>
                  <a:schemeClr val="tx1"/>
                </a:solidFill>
                <a:effectLst/>
                <a:latin typeface="+mn-lt"/>
                <a:ea typeface="+mn-ea"/>
                <a:cs typeface="+mn-cs"/>
              </a:rPr>
              <a:t>Hershenberg</a:t>
            </a:r>
            <a:r>
              <a:rPr lang="en-US" altLang="zh-TW" sz="1200" b="0" i="0" kern="1200" dirty="0" smtClean="0">
                <a:solidFill>
                  <a:schemeClr val="tx1"/>
                </a:solidFill>
                <a:effectLst/>
                <a:latin typeface="+mn-lt"/>
                <a:ea typeface="+mn-ea"/>
                <a:cs typeface="+mn-cs"/>
              </a:rPr>
              <a:t>, R., Bhatia, V., </a:t>
            </a:r>
            <a:r>
              <a:rPr lang="en-US" altLang="zh-TW" sz="1200" b="0" i="0" kern="1200" dirty="0" err="1" smtClean="0">
                <a:solidFill>
                  <a:schemeClr val="tx1"/>
                </a:solidFill>
                <a:effectLst/>
                <a:latin typeface="+mn-lt"/>
                <a:ea typeface="+mn-ea"/>
                <a:cs typeface="+mn-cs"/>
              </a:rPr>
              <a:t>Latack</a:t>
            </a:r>
            <a:r>
              <a:rPr lang="en-US" altLang="zh-TW" sz="1200" b="0" i="0" kern="1200" dirty="0" smtClean="0">
                <a:solidFill>
                  <a:schemeClr val="tx1"/>
                </a:solidFill>
                <a:effectLst/>
                <a:latin typeface="+mn-lt"/>
                <a:ea typeface="+mn-ea"/>
                <a:cs typeface="+mn-cs"/>
              </a:rPr>
              <a:t>, J. A., </a:t>
            </a:r>
            <a:r>
              <a:rPr lang="en-US" altLang="zh-TW" sz="1200" b="0" i="0" kern="1200" dirty="0" err="1" smtClean="0">
                <a:solidFill>
                  <a:schemeClr val="tx1"/>
                </a:solidFill>
                <a:effectLst/>
                <a:latin typeface="+mn-lt"/>
                <a:ea typeface="+mn-ea"/>
                <a:cs typeface="+mn-cs"/>
              </a:rPr>
              <a:t>Meuwly</a:t>
            </a:r>
            <a:r>
              <a:rPr lang="en-US" altLang="zh-TW" sz="1200" b="0" i="0" kern="1200" dirty="0" smtClean="0">
                <a:solidFill>
                  <a:schemeClr val="tx1"/>
                </a:solidFill>
                <a:effectLst/>
                <a:latin typeface="+mn-lt"/>
                <a:ea typeface="+mn-ea"/>
                <a:cs typeface="+mn-cs"/>
              </a:rPr>
              <a:t>, N., &amp; Davila, J. (2013). Negative social comparison on Facebook and depressive symptoms: Rumination as a mechanism. Psychology of Popular Media Culture, 2(3), 161.</a:t>
            </a:r>
          </a:p>
          <a:p>
            <a:pPr marL="228600" indent="-228600">
              <a:buFont typeface="+mj-lt"/>
              <a:buAutoNum type="arabicPeriod"/>
            </a:pPr>
            <a:r>
              <a:rPr lang="en-US" altLang="zh-TW" sz="1200" b="0" i="0" kern="1200" dirty="0" err="1" smtClean="0">
                <a:solidFill>
                  <a:schemeClr val="tx1"/>
                </a:solidFill>
                <a:effectLst/>
                <a:latin typeface="+mn-lt"/>
                <a:ea typeface="+mn-ea"/>
                <a:cs typeface="+mn-cs"/>
              </a:rPr>
              <a:t>Haferkamp</a:t>
            </a:r>
            <a:r>
              <a:rPr lang="en-US" altLang="zh-TW" sz="1200" b="0" i="0" kern="1200" dirty="0" smtClean="0">
                <a:solidFill>
                  <a:schemeClr val="tx1"/>
                </a:solidFill>
                <a:effectLst/>
                <a:latin typeface="+mn-lt"/>
                <a:ea typeface="+mn-ea"/>
                <a:cs typeface="+mn-cs"/>
              </a:rPr>
              <a:t>, N., &amp; </a:t>
            </a:r>
            <a:r>
              <a:rPr lang="en-US" altLang="zh-TW" sz="1200" b="0" i="0" kern="1200" dirty="0" err="1" smtClean="0">
                <a:solidFill>
                  <a:schemeClr val="tx1"/>
                </a:solidFill>
                <a:effectLst/>
                <a:latin typeface="+mn-lt"/>
                <a:ea typeface="+mn-ea"/>
                <a:cs typeface="+mn-cs"/>
              </a:rPr>
              <a:t>Krämer</a:t>
            </a:r>
            <a:r>
              <a:rPr lang="en-US" altLang="zh-TW" sz="1200" b="0" i="0" kern="1200" dirty="0" smtClean="0">
                <a:solidFill>
                  <a:schemeClr val="tx1"/>
                </a:solidFill>
                <a:effectLst/>
                <a:latin typeface="+mn-lt"/>
                <a:ea typeface="+mn-ea"/>
                <a:cs typeface="+mn-cs"/>
              </a:rPr>
              <a:t>, N. C. (2011). Social comparison 2.0: Examining the effects of online profiles on social-networking sites. </a:t>
            </a:r>
            <a:r>
              <a:rPr lang="en-US" altLang="zh-TW" sz="1200" b="0" i="1" kern="1200" dirty="0" err="1" smtClean="0">
                <a:solidFill>
                  <a:schemeClr val="tx1"/>
                </a:solidFill>
                <a:effectLst/>
                <a:latin typeface="+mn-lt"/>
                <a:ea typeface="+mn-ea"/>
                <a:cs typeface="+mn-cs"/>
              </a:rPr>
              <a:t>Cyberpsychology</a:t>
            </a:r>
            <a:r>
              <a:rPr lang="en-US" altLang="zh-TW" sz="1200" b="0" i="1" kern="1200" dirty="0" smtClean="0">
                <a:solidFill>
                  <a:schemeClr val="tx1"/>
                </a:solidFill>
                <a:effectLst/>
                <a:latin typeface="+mn-lt"/>
                <a:ea typeface="+mn-ea"/>
                <a:cs typeface="+mn-cs"/>
              </a:rPr>
              <a:t>, Behavior, and Social Networking</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14</a:t>
            </a:r>
            <a:r>
              <a:rPr lang="en-US" altLang="zh-TW" sz="1200" b="0" i="0" kern="1200" dirty="0" smtClean="0">
                <a:solidFill>
                  <a:schemeClr val="tx1"/>
                </a:solidFill>
                <a:effectLst/>
                <a:latin typeface="+mn-lt"/>
                <a:ea typeface="+mn-ea"/>
                <a:cs typeface="+mn-cs"/>
              </a:rPr>
              <a:t>(5), 309-314.</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Lee, S. Y. (2014). How do people compare themselves with others on social network sites?: The case of Facebook. </a:t>
            </a:r>
            <a:r>
              <a:rPr lang="en-US" altLang="zh-TW" sz="1200" b="0" i="1" kern="1200" dirty="0" smtClean="0">
                <a:solidFill>
                  <a:schemeClr val="tx1"/>
                </a:solidFill>
                <a:effectLst/>
                <a:latin typeface="+mn-lt"/>
                <a:ea typeface="+mn-ea"/>
                <a:cs typeface="+mn-cs"/>
              </a:rPr>
              <a:t>Computers in human behavior</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32</a:t>
            </a:r>
            <a:r>
              <a:rPr lang="en-US" altLang="zh-TW" sz="1200" b="0" i="0" kern="1200" dirty="0" smtClean="0">
                <a:solidFill>
                  <a:schemeClr val="tx1"/>
                </a:solidFill>
                <a:effectLst/>
                <a:latin typeface="+mn-lt"/>
                <a:ea typeface="+mn-ea"/>
                <a:cs typeface="+mn-cs"/>
              </a:rPr>
              <a:t>, 253-260.</a:t>
            </a:r>
          </a:p>
          <a:p>
            <a:pPr marL="228600" indent="-228600">
              <a:buFont typeface="+mj-lt"/>
              <a:buAutoNum type="arabicPeriod"/>
            </a:pPr>
            <a:r>
              <a:rPr lang="en-US" altLang="zh-TW" sz="1200" b="0" i="0" kern="1200" baseline="0" dirty="0" smtClean="0">
                <a:solidFill>
                  <a:schemeClr val="tx1"/>
                </a:solidFill>
                <a:effectLst/>
                <a:latin typeface="Times New Roman" panose="02020603050405020304" pitchFamily="18" charset="0"/>
                <a:ea typeface="+mn-ea"/>
                <a:cs typeface="+mn-cs"/>
              </a:rPr>
              <a:t>Vogel, E. A., Rose, J. P., Roberts, L. R., &amp; </a:t>
            </a:r>
            <a:r>
              <a:rPr lang="en-US" altLang="zh-TW" sz="1200" b="0" i="0" kern="1200" baseline="0" dirty="0" err="1" smtClean="0">
                <a:solidFill>
                  <a:schemeClr val="tx1"/>
                </a:solidFill>
                <a:effectLst/>
                <a:latin typeface="Times New Roman" panose="02020603050405020304" pitchFamily="18" charset="0"/>
                <a:ea typeface="+mn-ea"/>
                <a:cs typeface="+mn-cs"/>
              </a:rPr>
              <a:t>Eckles</a:t>
            </a:r>
            <a:r>
              <a:rPr lang="en-US" altLang="zh-TW" sz="1200" b="0" i="0" kern="1200" baseline="0" dirty="0" smtClean="0">
                <a:solidFill>
                  <a:schemeClr val="tx1"/>
                </a:solidFill>
                <a:effectLst/>
                <a:latin typeface="Times New Roman" panose="02020603050405020304" pitchFamily="18" charset="0"/>
                <a:ea typeface="+mn-ea"/>
                <a:cs typeface="+mn-cs"/>
              </a:rPr>
              <a:t>, K. (2014). Social comparison, social media, and self-esteem. </a:t>
            </a:r>
            <a:r>
              <a:rPr lang="en-US" altLang="zh-TW" sz="1200" b="0" i="1" kern="1200" baseline="0" dirty="0" smtClean="0">
                <a:solidFill>
                  <a:schemeClr val="tx1"/>
                </a:solidFill>
                <a:effectLst/>
                <a:latin typeface="Times New Roman" panose="02020603050405020304" pitchFamily="18" charset="0"/>
                <a:ea typeface="+mn-ea"/>
                <a:cs typeface="+mn-cs"/>
              </a:rPr>
              <a:t>Psychology of popular media culture</a:t>
            </a:r>
            <a:r>
              <a:rPr lang="en-US" altLang="zh-TW" sz="1200" b="0" i="0" kern="1200" baseline="0" dirty="0" smtClean="0">
                <a:solidFill>
                  <a:schemeClr val="tx1"/>
                </a:solidFill>
                <a:effectLst/>
                <a:latin typeface="Times New Roman" panose="02020603050405020304" pitchFamily="18" charset="0"/>
                <a:ea typeface="+mn-ea"/>
                <a:cs typeface="+mn-cs"/>
              </a:rPr>
              <a:t>, </a:t>
            </a:r>
            <a:r>
              <a:rPr lang="en-US" altLang="zh-TW" sz="1200" b="0" i="1" kern="1200" baseline="0" dirty="0" smtClean="0">
                <a:solidFill>
                  <a:schemeClr val="tx1"/>
                </a:solidFill>
                <a:effectLst/>
                <a:latin typeface="Times New Roman" panose="02020603050405020304" pitchFamily="18" charset="0"/>
                <a:ea typeface="+mn-ea"/>
                <a:cs typeface="+mn-cs"/>
              </a:rPr>
              <a:t>3</a:t>
            </a:r>
            <a:r>
              <a:rPr lang="en-US" altLang="zh-TW" sz="1200" b="0" i="0" kern="1200" baseline="0" dirty="0" smtClean="0">
                <a:solidFill>
                  <a:schemeClr val="tx1"/>
                </a:solidFill>
                <a:effectLst/>
                <a:latin typeface="Times New Roman" panose="02020603050405020304" pitchFamily="18" charset="0"/>
                <a:ea typeface="+mn-ea"/>
                <a:cs typeface="+mn-cs"/>
              </a:rPr>
              <a:t>(4), 206.</a:t>
            </a:r>
          </a:p>
          <a:p>
            <a:pPr marL="228600" indent="-228600">
              <a:buFont typeface="+mj-lt"/>
              <a:buAutoNum type="arabicPeriod"/>
            </a:pPr>
            <a:r>
              <a:rPr lang="en-US" altLang="zh-TW" sz="1200" b="0" i="0" kern="1200" dirty="0" smtClean="0">
                <a:solidFill>
                  <a:schemeClr val="tx1"/>
                </a:solidFill>
                <a:effectLst/>
                <a:latin typeface="+mn-lt"/>
                <a:ea typeface="+mn-ea"/>
                <a:cs typeface="+mn-cs"/>
              </a:rPr>
              <a:t>Vogel, E. A., Rose, J. P., </a:t>
            </a:r>
            <a:r>
              <a:rPr lang="en-US" altLang="zh-TW" sz="1200" b="0" i="0" kern="1200" dirty="0" err="1" smtClean="0">
                <a:solidFill>
                  <a:schemeClr val="tx1"/>
                </a:solidFill>
                <a:effectLst/>
                <a:latin typeface="+mn-lt"/>
                <a:ea typeface="+mn-ea"/>
                <a:cs typeface="+mn-cs"/>
              </a:rPr>
              <a:t>Okdie</a:t>
            </a:r>
            <a:r>
              <a:rPr lang="en-US" altLang="zh-TW" sz="1200" b="0" i="0" kern="1200" dirty="0" smtClean="0">
                <a:solidFill>
                  <a:schemeClr val="tx1"/>
                </a:solidFill>
                <a:effectLst/>
                <a:latin typeface="+mn-lt"/>
                <a:ea typeface="+mn-ea"/>
                <a:cs typeface="+mn-cs"/>
              </a:rPr>
              <a:t>, B. M., </a:t>
            </a:r>
            <a:r>
              <a:rPr lang="en-US" altLang="zh-TW" sz="1200" b="0" i="0" kern="1200" dirty="0" err="1" smtClean="0">
                <a:solidFill>
                  <a:schemeClr val="tx1"/>
                </a:solidFill>
                <a:effectLst/>
                <a:latin typeface="+mn-lt"/>
                <a:ea typeface="+mn-ea"/>
                <a:cs typeface="+mn-cs"/>
              </a:rPr>
              <a:t>Eckles</a:t>
            </a:r>
            <a:r>
              <a:rPr lang="en-US" altLang="zh-TW" sz="1200" b="0" i="0" kern="1200" dirty="0" smtClean="0">
                <a:solidFill>
                  <a:schemeClr val="tx1"/>
                </a:solidFill>
                <a:effectLst/>
                <a:latin typeface="+mn-lt"/>
                <a:ea typeface="+mn-ea"/>
                <a:cs typeface="+mn-cs"/>
              </a:rPr>
              <a:t>, K., &amp; Franz, B. (2015). Who compares and despairs? The effect of social comparison orientation on social media use and its outcomes. </a:t>
            </a:r>
            <a:r>
              <a:rPr lang="en-US" altLang="zh-TW" sz="1200" b="0" i="1" kern="1200" dirty="0" smtClean="0">
                <a:solidFill>
                  <a:schemeClr val="tx1"/>
                </a:solidFill>
                <a:effectLst/>
                <a:latin typeface="+mn-lt"/>
                <a:ea typeface="+mn-ea"/>
                <a:cs typeface="+mn-cs"/>
              </a:rPr>
              <a:t>Personality and Individual Differences</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86</a:t>
            </a:r>
            <a:r>
              <a:rPr lang="en-US" altLang="zh-TW" sz="1200" b="0" i="0" kern="1200" dirty="0" smtClean="0">
                <a:solidFill>
                  <a:schemeClr val="tx1"/>
                </a:solidFill>
                <a:effectLst/>
                <a:latin typeface="+mn-lt"/>
                <a:ea typeface="+mn-ea"/>
                <a:cs typeface="+mn-cs"/>
              </a:rPr>
              <a:t>, 249-256.</a:t>
            </a:r>
          </a:p>
          <a:p>
            <a:pPr marL="228600" indent="-228600">
              <a:buFont typeface="+mj-lt"/>
              <a:buAutoNum type="arabicPeriod"/>
            </a:pPr>
            <a:endParaRPr lang="en-US" altLang="zh-TW" sz="1200" b="0"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Chou, H. T. G., &amp; Edge, N. (2012). “They are happier and having better lives than I am”: The impact of using Facebook on perceptions of others' lives. </a:t>
            </a:r>
            <a:r>
              <a:rPr lang="en-US" altLang="zh-TW" sz="1200" b="0" i="1" kern="1200" dirty="0" err="1" smtClean="0">
                <a:solidFill>
                  <a:schemeClr val="tx1"/>
                </a:solidFill>
                <a:effectLst/>
                <a:latin typeface="+mn-lt"/>
                <a:ea typeface="+mn-ea"/>
                <a:cs typeface="+mn-cs"/>
              </a:rPr>
              <a:t>Cyberpsychology</a:t>
            </a:r>
            <a:r>
              <a:rPr lang="en-US" altLang="zh-TW" sz="1200" b="0" i="1" kern="1200" dirty="0" smtClean="0">
                <a:solidFill>
                  <a:schemeClr val="tx1"/>
                </a:solidFill>
                <a:effectLst/>
                <a:latin typeface="+mn-lt"/>
                <a:ea typeface="+mn-ea"/>
                <a:cs typeface="+mn-cs"/>
              </a:rPr>
              <a:t>, behavior, and social networking</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15</a:t>
            </a:r>
            <a:r>
              <a:rPr lang="en-US" altLang="zh-TW" sz="1200" b="0" i="0" kern="1200" dirty="0" smtClean="0">
                <a:solidFill>
                  <a:schemeClr val="tx1"/>
                </a:solidFill>
                <a:effectLst/>
                <a:latin typeface="+mn-lt"/>
                <a:ea typeface="+mn-ea"/>
                <a:cs typeface="+mn-cs"/>
              </a:rPr>
              <a:t>(2), 117-121.</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Van den </a:t>
            </a:r>
            <a:r>
              <a:rPr lang="en-US" altLang="zh-TW" sz="1200" b="0" i="0" kern="1200" dirty="0" err="1" smtClean="0">
                <a:solidFill>
                  <a:schemeClr val="tx1"/>
                </a:solidFill>
                <a:effectLst/>
                <a:latin typeface="+mn-lt"/>
                <a:ea typeface="+mn-ea"/>
                <a:cs typeface="+mn-cs"/>
              </a:rPr>
              <a:t>Eijnden</a:t>
            </a:r>
            <a:r>
              <a:rPr lang="en-US" altLang="zh-TW" sz="1200" b="0" i="0" kern="1200" dirty="0" smtClean="0">
                <a:solidFill>
                  <a:schemeClr val="tx1"/>
                </a:solidFill>
                <a:effectLst/>
                <a:latin typeface="+mn-lt"/>
                <a:ea typeface="+mn-ea"/>
                <a:cs typeface="+mn-cs"/>
              </a:rPr>
              <a:t>, R. J., </a:t>
            </a:r>
            <a:r>
              <a:rPr lang="en-US" altLang="zh-TW" sz="1200" b="0" i="0" kern="1200" dirty="0" err="1" smtClean="0">
                <a:solidFill>
                  <a:schemeClr val="tx1"/>
                </a:solidFill>
                <a:effectLst/>
                <a:latin typeface="+mn-lt"/>
                <a:ea typeface="+mn-ea"/>
                <a:cs typeface="+mn-cs"/>
              </a:rPr>
              <a:t>Meerkerk</a:t>
            </a:r>
            <a:r>
              <a:rPr lang="en-US" altLang="zh-TW" sz="1200" b="0" i="0" kern="1200" dirty="0" smtClean="0">
                <a:solidFill>
                  <a:schemeClr val="tx1"/>
                </a:solidFill>
                <a:effectLst/>
                <a:latin typeface="+mn-lt"/>
                <a:ea typeface="+mn-ea"/>
                <a:cs typeface="+mn-cs"/>
              </a:rPr>
              <a:t>, G. J., </a:t>
            </a:r>
            <a:r>
              <a:rPr lang="en-US" altLang="zh-TW" sz="1200" b="0" i="0" kern="1200" dirty="0" err="1" smtClean="0">
                <a:solidFill>
                  <a:schemeClr val="tx1"/>
                </a:solidFill>
                <a:effectLst/>
                <a:latin typeface="+mn-lt"/>
                <a:ea typeface="+mn-ea"/>
                <a:cs typeface="+mn-cs"/>
              </a:rPr>
              <a:t>Vermulst</a:t>
            </a:r>
            <a:r>
              <a:rPr lang="en-US" altLang="zh-TW" sz="1200" b="0" i="0" kern="1200" dirty="0" smtClean="0">
                <a:solidFill>
                  <a:schemeClr val="tx1"/>
                </a:solidFill>
                <a:effectLst/>
                <a:latin typeface="+mn-lt"/>
                <a:ea typeface="+mn-ea"/>
                <a:cs typeface="+mn-cs"/>
              </a:rPr>
              <a:t>, A. A., </a:t>
            </a:r>
            <a:r>
              <a:rPr lang="en-US" altLang="zh-TW" sz="1200" b="0" i="0" kern="1200" dirty="0" err="1" smtClean="0">
                <a:solidFill>
                  <a:schemeClr val="tx1"/>
                </a:solidFill>
                <a:effectLst/>
                <a:latin typeface="+mn-lt"/>
                <a:ea typeface="+mn-ea"/>
                <a:cs typeface="+mn-cs"/>
              </a:rPr>
              <a:t>Spijkerman</a:t>
            </a:r>
            <a:r>
              <a:rPr lang="en-US" altLang="zh-TW" sz="1200" b="0" i="0" kern="1200" dirty="0" smtClean="0">
                <a:solidFill>
                  <a:schemeClr val="tx1"/>
                </a:solidFill>
                <a:effectLst/>
                <a:latin typeface="+mn-lt"/>
                <a:ea typeface="+mn-ea"/>
                <a:cs typeface="+mn-cs"/>
              </a:rPr>
              <a:t>, R., &amp; Engels, R. C. (2008). Online communication, compulsive Internet use, and psychosocial well-being among adolescents: a longitudinal study. </a:t>
            </a:r>
            <a:r>
              <a:rPr lang="en-US" altLang="zh-TW" sz="1200" b="0" i="1" kern="1200" dirty="0" smtClean="0">
                <a:solidFill>
                  <a:schemeClr val="tx1"/>
                </a:solidFill>
                <a:effectLst/>
                <a:latin typeface="+mn-lt"/>
                <a:ea typeface="+mn-ea"/>
                <a:cs typeface="+mn-cs"/>
              </a:rPr>
              <a:t>Developmental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44</a:t>
            </a:r>
            <a:r>
              <a:rPr lang="en-US" altLang="zh-TW" sz="1200" b="0" i="0" kern="1200" dirty="0" smtClean="0">
                <a:solidFill>
                  <a:schemeClr val="tx1"/>
                </a:solidFill>
                <a:effectLst/>
                <a:latin typeface="+mn-lt"/>
                <a:ea typeface="+mn-ea"/>
                <a:cs typeface="+mn-cs"/>
              </a:rPr>
              <a:t>(3), 655.</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err="1" smtClean="0">
                <a:solidFill>
                  <a:schemeClr val="tx1"/>
                </a:solidFill>
                <a:effectLst/>
                <a:latin typeface="+mn-lt"/>
                <a:ea typeface="+mn-ea"/>
                <a:cs typeface="+mn-cs"/>
              </a:rPr>
              <a:t>Kross</a:t>
            </a:r>
            <a:r>
              <a:rPr lang="en-US" altLang="zh-TW" sz="1200" b="0" i="0" kern="1200" dirty="0" smtClean="0">
                <a:solidFill>
                  <a:schemeClr val="tx1"/>
                </a:solidFill>
                <a:effectLst/>
                <a:latin typeface="+mn-lt"/>
                <a:ea typeface="+mn-ea"/>
                <a:cs typeface="+mn-cs"/>
              </a:rPr>
              <a:t>, E., </a:t>
            </a:r>
            <a:r>
              <a:rPr lang="en-US" altLang="zh-TW" sz="1200" b="0" i="0" kern="1200" dirty="0" err="1" smtClean="0">
                <a:solidFill>
                  <a:schemeClr val="tx1"/>
                </a:solidFill>
                <a:effectLst/>
                <a:latin typeface="+mn-lt"/>
                <a:ea typeface="+mn-ea"/>
                <a:cs typeface="+mn-cs"/>
              </a:rPr>
              <a:t>Verduyn</a:t>
            </a:r>
            <a:r>
              <a:rPr lang="en-US" altLang="zh-TW" sz="1200" b="0" i="0" kern="1200" dirty="0" smtClean="0">
                <a:solidFill>
                  <a:schemeClr val="tx1"/>
                </a:solidFill>
                <a:effectLst/>
                <a:latin typeface="+mn-lt"/>
                <a:ea typeface="+mn-ea"/>
                <a:cs typeface="+mn-cs"/>
              </a:rPr>
              <a:t>, P., </a:t>
            </a:r>
            <a:r>
              <a:rPr lang="en-US" altLang="zh-TW" sz="1200" b="0" i="0" kern="1200" dirty="0" err="1" smtClean="0">
                <a:solidFill>
                  <a:schemeClr val="tx1"/>
                </a:solidFill>
                <a:effectLst/>
                <a:latin typeface="+mn-lt"/>
                <a:ea typeface="+mn-ea"/>
                <a:cs typeface="+mn-cs"/>
              </a:rPr>
              <a:t>Demiralp</a:t>
            </a:r>
            <a:r>
              <a:rPr lang="en-US" altLang="zh-TW" sz="1200" b="0" i="0" kern="1200" dirty="0" smtClean="0">
                <a:solidFill>
                  <a:schemeClr val="tx1"/>
                </a:solidFill>
                <a:effectLst/>
                <a:latin typeface="+mn-lt"/>
                <a:ea typeface="+mn-ea"/>
                <a:cs typeface="+mn-cs"/>
              </a:rPr>
              <a:t>, E., Park, J., Lee, D. S., Lin, N., ... &amp; Ybarra, O. (2013). Facebook use predicts declines in subjective well-being in young adults. </a:t>
            </a:r>
            <a:r>
              <a:rPr lang="en-US" altLang="zh-TW" sz="1200" b="0" i="1" kern="1200" dirty="0" err="1" smtClean="0">
                <a:solidFill>
                  <a:schemeClr val="tx1"/>
                </a:solidFill>
                <a:effectLst/>
                <a:latin typeface="+mn-lt"/>
                <a:ea typeface="+mn-ea"/>
                <a:cs typeface="+mn-cs"/>
              </a:rPr>
              <a:t>PloS</a:t>
            </a:r>
            <a:r>
              <a:rPr lang="en-US" altLang="zh-TW" sz="1200" b="0" i="1" kern="1200" dirty="0" smtClean="0">
                <a:solidFill>
                  <a:schemeClr val="tx1"/>
                </a:solidFill>
                <a:effectLst/>
                <a:latin typeface="+mn-lt"/>
                <a:ea typeface="+mn-ea"/>
                <a:cs typeface="+mn-cs"/>
              </a:rPr>
              <a:t> one</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8</a:t>
            </a:r>
            <a:r>
              <a:rPr lang="en-US" altLang="zh-TW" sz="1200" b="0" i="0" kern="1200" dirty="0" smtClean="0">
                <a:solidFill>
                  <a:schemeClr val="tx1"/>
                </a:solidFill>
                <a:effectLst/>
                <a:latin typeface="+mn-lt"/>
                <a:ea typeface="+mn-ea"/>
                <a:cs typeface="+mn-cs"/>
              </a:rPr>
              <a:t>(8), e69841.</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err="1" smtClean="0">
                <a:solidFill>
                  <a:schemeClr val="tx1"/>
                </a:solidFill>
                <a:effectLst/>
                <a:latin typeface="+mn-lt"/>
                <a:ea typeface="+mn-ea"/>
                <a:cs typeface="+mn-cs"/>
              </a:rPr>
              <a:t>Muise</a:t>
            </a:r>
            <a:r>
              <a:rPr lang="en-US" altLang="zh-TW" sz="1200" b="0" i="0" kern="1200" dirty="0" smtClean="0">
                <a:solidFill>
                  <a:schemeClr val="tx1"/>
                </a:solidFill>
                <a:effectLst/>
                <a:latin typeface="+mn-lt"/>
                <a:ea typeface="+mn-ea"/>
                <a:cs typeface="+mn-cs"/>
              </a:rPr>
              <a:t>, A., </a:t>
            </a:r>
            <a:r>
              <a:rPr lang="en-US" altLang="zh-TW" sz="1200" b="0" i="0" kern="1200" dirty="0" err="1" smtClean="0">
                <a:solidFill>
                  <a:schemeClr val="tx1"/>
                </a:solidFill>
                <a:effectLst/>
                <a:latin typeface="+mn-lt"/>
                <a:ea typeface="+mn-ea"/>
                <a:cs typeface="+mn-cs"/>
              </a:rPr>
              <a:t>Christofides</a:t>
            </a:r>
            <a:r>
              <a:rPr lang="en-US" altLang="zh-TW" sz="1200" b="0" i="0" kern="1200" dirty="0" smtClean="0">
                <a:solidFill>
                  <a:schemeClr val="tx1"/>
                </a:solidFill>
                <a:effectLst/>
                <a:latin typeface="+mn-lt"/>
                <a:ea typeface="+mn-ea"/>
                <a:cs typeface="+mn-cs"/>
              </a:rPr>
              <a:t>, E., &amp; </a:t>
            </a:r>
            <a:r>
              <a:rPr lang="en-US" altLang="zh-TW" sz="1200" b="0" i="0" kern="1200" dirty="0" err="1" smtClean="0">
                <a:solidFill>
                  <a:schemeClr val="tx1"/>
                </a:solidFill>
                <a:effectLst/>
                <a:latin typeface="+mn-lt"/>
                <a:ea typeface="+mn-ea"/>
                <a:cs typeface="+mn-cs"/>
              </a:rPr>
              <a:t>Desmarais</a:t>
            </a:r>
            <a:r>
              <a:rPr lang="en-US" altLang="zh-TW" sz="1200" b="0" i="0" kern="1200" dirty="0" smtClean="0">
                <a:solidFill>
                  <a:schemeClr val="tx1"/>
                </a:solidFill>
                <a:effectLst/>
                <a:latin typeface="+mn-lt"/>
                <a:ea typeface="+mn-ea"/>
                <a:cs typeface="+mn-cs"/>
              </a:rPr>
              <a:t>, S. (2009). More information than you ever wanted: Does Facebook bring out the green-eyed monster of jealousy?. </a:t>
            </a:r>
            <a:r>
              <a:rPr lang="en-US" altLang="zh-TW" sz="1200" b="0" i="1" kern="1200" dirty="0" err="1" smtClean="0">
                <a:solidFill>
                  <a:schemeClr val="tx1"/>
                </a:solidFill>
                <a:effectLst/>
                <a:latin typeface="+mn-lt"/>
                <a:ea typeface="+mn-ea"/>
                <a:cs typeface="+mn-cs"/>
              </a:rPr>
              <a:t>CyberPsychology</a:t>
            </a:r>
            <a:r>
              <a:rPr lang="en-US" altLang="zh-TW" sz="1200" b="0" i="1" kern="1200" dirty="0" smtClean="0">
                <a:solidFill>
                  <a:schemeClr val="tx1"/>
                </a:solidFill>
                <a:effectLst/>
                <a:latin typeface="+mn-lt"/>
                <a:ea typeface="+mn-ea"/>
                <a:cs typeface="+mn-cs"/>
              </a:rPr>
              <a:t> &amp; behavior</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12</a:t>
            </a:r>
            <a:r>
              <a:rPr lang="en-US" altLang="zh-TW" sz="1200" b="0" i="0" kern="1200" dirty="0" smtClean="0">
                <a:solidFill>
                  <a:schemeClr val="tx1"/>
                </a:solidFill>
                <a:effectLst/>
                <a:latin typeface="+mn-lt"/>
                <a:ea typeface="+mn-ea"/>
                <a:cs typeface="+mn-cs"/>
              </a:rPr>
              <a:t>(4), 441-444.</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Chou, H. T. G., &amp; Edge, N. (2012). “They are happier and having better lives than I am”: The impact of using Facebook on perceptions of others' lives. </a:t>
            </a:r>
            <a:r>
              <a:rPr lang="en-US" altLang="zh-TW" sz="1200" b="0" i="1" kern="1200" dirty="0" err="1" smtClean="0">
                <a:solidFill>
                  <a:schemeClr val="tx1"/>
                </a:solidFill>
                <a:effectLst/>
                <a:latin typeface="+mn-lt"/>
                <a:ea typeface="+mn-ea"/>
                <a:cs typeface="+mn-cs"/>
              </a:rPr>
              <a:t>Cyberpsychology</a:t>
            </a:r>
            <a:r>
              <a:rPr lang="en-US" altLang="zh-TW" sz="1200" b="0" i="1" kern="1200" dirty="0" smtClean="0">
                <a:solidFill>
                  <a:schemeClr val="tx1"/>
                </a:solidFill>
                <a:effectLst/>
                <a:latin typeface="+mn-lt"/>
                <a:ea typeface="+mn-ea"/>
                <a:cs typeface="+mn-cs"/>
              </a:rPr>
              <a:t>, behavior, and social networking</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15</a:t>
            </a:r>
            <a:r>
              <a:rPr lang="en-US" altLang="zh-TW" sz="1200" b="0" i="0" kern="1200" dirty="0" smtClean="0">
                <a:solidFill>
                  <a:schemeClr val="tx1"/>
                </a:solidFill>
                <a:effectLst/>
                <a:latin typeface="+mn-lt"/>
                <a:ea typeface="+mn-ea"/>
                <a:cs typeface="+mn-cs"/>
              </a:rPr>
              <a:t>(2), 117-121.</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err="1" smtClean="0">
                <a:solidFill>
                  <a:schemeClr val="tx1"/>
                </a:solidFill>
                <a:effectLst/>
                <a:latin typeface="+mn-lt"/>
                <a:ea typeface="+mn-ea"/>
                <a:cs typeface="+mn-cs"/>
              </a:rPr>
              <a:t>Fardouly</a:t>
            </a:r>
            <a:r>
              <a:rPr lang="en-US" altLang="zh-TW" sz="1200" b="0" i="0" kern="1200" dirty="0" smtClean="0">
                <a:solidFill>
                  <a:schemeClr val="tx1"/>
                </a:solidFill>
                <a:effectLst/>
                <a:latin typeface="+mn-lt"/>
                <a:ea typeface="+mn-ea"/>
                <a:cs typeface="+mn-cs"/>
              </a:rPr>
              <a:t>, J., </a:t>
            </a:r>
            <a:r>
              <a:rPr lang="en-US" altLang="zh-TW" sz="1200" b="0" i="0" kern="1200" dirty="0" err="1" smtClean="0">
                <a:solidFill>
                  <a:schemeClr val="tx1"/>
                </a:solidFill>
                <a:effectLst/>
                <a:latin typeface="+mn-lt"/>
                <a:ea typeface="+mn-ea"/>
                <a:cs typeface="+mn-cs"/>
              </a:rPr>
              <a:t>Diedrichs</a:t>
            </a:r>
            <a:r>
              <a:rPr lang="en-US" altLang="zh-TW" sz="1200" b="0" i="0" kern="1200" dirty="0" smtClean="0">
                <a:solidFill>
                  <a:schemeClr val="tx1"/>
                </a:solidFill>
                <a:effectLst/>
                <a:latin typeface="+mn-lt"/>
                <a:ea typeface="+mn-ea"/>
                <a:cs typeface="+mn-cs"/>
              </a:rPr>
              <a:t>, P. C., </a:t>
            </a:r>
            <a:r>
              <a:rPr lang="en-US" altLang="zh-TW" sz="1200" b="0" i="0" kern="1200" dirty="0" err="1" smtClean="0">
                <a:solidFill>
                  <a:schemeClr val="tx1"/>
                </a:solidFill>
                <a:effectLst/>
                <a:latin typeface="+mn-lt"/>
                <a:ea typeface="+mn-ea"/>
                <a:cs typeface="+mn-cs"/>
              </a:rPr>
              <a:t>Vartanian</a:t>
            </a:r>
            <a:r>
              <a:rPr lang="en-US" altLang="zh-TW" sz="1200" b="0" i="0" kern="1200" dirty="0" smtClean="0">
                <a:solidFill>
                  <a:schemeClr val="tx1"/>
                </a:solidFill>
                <a:effectLst/>
                <a:latin typeface="+mn-lt"/>
                <a:ea typeface="+mn-ea"/>
                <a:cs typeface="+mn-cs"/>
              </a:rPr>
              <a:t>, L. R., &amp; </a:t>
            </a:r>
            <a:r>
              <a:rPr lang="en-US" altLang="zh-TW" sz="1200" b="0" i="0" kern="1200" dirty="0" err="1" smtClean="0">
                <a:solidFill>
                  <a:schemeClr val="tx1"/>
                </a:solidFill>
                <a:effectLst/>
                <a:latin typeface="+mn-lt"/>
                <a:ea typeface="+mn-ea"/>
                <a:cs typeface="+mn-cs"/>
              </a:rPr>
              <a:t>Halliwell</a:t>
            </a:r>
            <a:r>
              <a:rPr lang="en-US" altLang="zh-TW" sz="1200" b="0" i="0" kern="1200" dirty="0" smtClean="0">
                <a:solidFill>
                  <a:schemeClr val="tx1"/>
                </a:solidFill>
                <a:effectLst/>
                <a:latin typeface="+mn-lt"/>
                <a:ea typeface="+mn-ea"/>
                <a:cs typeface="+mn-cs"/>
              </a:rPr>
              <a:t>, E. (2015). Social comparisons on social media: The impact of Facebook on young women's body image concerns and mood. </a:t>
            </a:r>
            <a:r>
              <a:rPr lang="en-US" altLang="zh-TW" sz="1200" b="0" i="1" kern="1200" dirty="0" smtClean="0">
                <a:solidFill>
                  <a:schemeClr val="tx1"/>
                </a:solidFill>
                <a:effectLst/>
                <a:latin typeface="+mn-lt"/>
                <a:ea typeface="+mn-ea"/>
                <a:cs typeface="+mn-cs"/>
              </a:rPr>
              <a:t>Body image</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13</a:t>
            </a:r>
            <a:r>
              <a:rPr lang="en-US" altLang="zh-TW" sz="1200" b="0" i="0" kern="1200" dirty="0" smtClean="0">
                <a:solidFill>
                  <a:schemeClr val="tx1"/>
                </a:solidFill>
                <a:effectLst/>
                <a:latin typeface="+mn-lt"/>
                <a:ea typeface="+mn-ea"/>
                <a:cs typeface="+mn-cs"/>
              </a:rPr>
              <a:t>, 38-45.</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dirty="0" smtClean="0">
              <a:solidFill>
                <a:schemeClr val="tx1"/>
              </a:solidFill>
              <a:effectLst/>
              <a:latin typeface="+mn-lt"/>
              <a:ea typeface="+mn-ea"/>
              <a:cs typeface="+mn-cs"/>
            </a:endParaRPr>
          </a:p>
          <a:p>
            <a:pPr marL="228600" indent="-228600">
              <a:buFont typeface="+mj-lt"/>
              <a:buAutoNum type="arabicPeriod"/>
            </a:pPr>
            <a:r>
              <a:rPr lang="en-US" altLang="zh-TW" sz="1200" b="0" i="0" kern="1200" dirty="0" smtClean="0">
                <a:solidFill>
                  <a:schemeClr val="tx1"/>
                </a:solidFill>
                <a:effectLst/>
                <a:latin typeface="+mn-lt"/>
                <a:ea typeface="+mn-ea"/>
                <a:cs typeface="+mn-cs"/>
              </a:rPr>
              <a:t>Steers, M. L. N., Wickham, R. E., &amp; </a:t>
            </a:r>
            <a:r>
              <a:rPr lang="en-US" altLang="zh-TW" sz="1200" b="0" i="0" kern="1200" dirty="0" err="1" smtClean="0">
                <a:solidFill>
                  <a:schemeClr val="tx1"/>
                </a:solidFill>
                <a:effectLst/>
                <a:latin typeface="+mn-lt"/>
                <a:ea typeface="+mn-ea"/>
                <a:cs typeface="+mn-cs"/>
              </a:rPr>
              <a:t>Acitelli</a:t>
            </a:r>
            <a:r>
              <a:rPr lang="en-US" altLang="zh-TW" sz="1200" b="0" i="0" kern="1200" dirty="0" smtClean="0">
                <a:solidFill>
                  <a:schemeClr val="tx1"/>
                </a:solidFill>
                <a:effectLst/>
                <a:latin typeface="+mn-lt"/>
                <a:ea typeface="+mn-ea"/>
                <a:cs typeface="+mn-cs"/>
              </a:rPr>
              <a:t>, L. K. (2014). Seeing everyone else's highlight reels: How Facebook usage is linked to depressive symptoms. </a:t>
            </a:r>
            <a:r>
              <a:rPr lang="en-US" altLang="zh-TW" sz="1200" b="0" i="1" kern="1200" dirty="0" smtClean="0">
                <a:solidFill>
                  <a:schemeClr val="tx1"/>
                </a:solidFill>
                <a:effectLst/>
                <a:latin typeface="+mn-lt"/>
                <a:ea typeface="+mn-ea"/>
                <a:cs typeface="+mn-cs"/>
              </a:rPr>
              <a:t>Journal of Social and Clinical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33</a:t>
            </a:r>
            <a:r>
              <a:rPr lang="en-US" altLang="zh-TW" sz="1200" b="0" i="0" kern="1200" dirty="0" smtClean="0">
                <a:solidFill>
                  <a:schemeClr val="tx1"/>
                </a:solidFill>
                <a:effectLst/>
                <a:latin typeface="+mn-lt"/>
                <a:ea typeface="+mn-ea"/>
                <a:cs typeface="+mn-cs"/>
              </a:rPr>
              <a:t>(8), 701-731.</a:t>
            </a:r>
          </a:p>
          <a:p>
            <a:pPr marL="228600" indent="-228600">
              <a:buFont typeface="+mj-lt"/>
              <a:buAutoNum type="arabicPeriod"/>
            </a:pPr>
            <a:r>
              <a:rPr lang="en-US" altLang="zh-TW" sz="1200" b="0" i="0" kern="1200" dirty="0" err="1" smtClean="0">
                <a:solidFill>
                  <a:schemeClr val="tx1"/>
                </a:solidFill>
                <a:effectLst/>
                <a:latin typeface="+mn-lt"/>
                <a:ea typeface="+mn-ea"/>
                <a:cs typeface="+mn-cs"/>
              </a:rPr>
              <a:t>Vannucci</a:t>
            </a:r>
            <a:r>
              <a:rPr lang="en-US" altLang="zh-TW" sz="1200" b="0" i="0" kern="1200" dirty="0" smtClean="0">
                <a:solidFill>
                  <a:schemeClr val="tx1"/>
                </a:solidFill>
                <a:effectLst/>
                <a:latin typeface="+mn-lt"/>
                <a:ea typeface="+mn-ea"/>
                <a:cs typeface="+mn-cs"/>
              </a:rPr>
              <a:t>, A., Flannery, K. M., &amp; </a:t>
            </a:r>
            <a:r>
              <a:rPr lang="en-US" altLang="zh-TW" sz="1200" b="0" i="0" kern="1200" dirty="0" err="1" smtClean="0">
                <a:solidFill>
                  <a:schemeClr val="tx1"/>
                </a:solidFill>
                <a:effectLst/>
                <a:latin typeface="+mn-lt"/>
                <a:ea typeface="+mn-ea"/>
                <a:cs typeface="+mn-cs"/>
              </a:rPr>
              <a:t>Ohannessian</a:t>
            </a:r>
            <a:r>
              <a:rPr lang="en-US" altLang="zh-TW" sz="1200" b="0" i="0" kern="1200" dirty="0" smtClean="0">
                <a:solidFill>
                  <a:schemeClr val="tx1"/>
                </a:solidFill>
                <a:effectLst/>
                <a:latin typeface="+mn-lt"/>
                <a:ea typeface="+mn-ea"/>
                <a:cs typeface="+mn-cs"/>
              </a:rPr>
              <a:t>, C. M. (2017). Social media use and anxiety in emerging adults. </a:t>
            </a:r>
            <a:r>
              <a:rPr lang="en-US" altLang="zh-TW" sz="1200" b="0" i="1" kern="1200" dirty="0" smtClean="0">
                <a:solidFill>
                  <a:schemeClr val="tx1"/>
                </a:solidFill>
                <a:effectLst/>
                <a:latin typeface="+mn-lt"/>
                <a:ea typeface="+mn-ea"/>
                <a:cs typeface="+mn-cs"/>
              </a:rPr>
              <a:t>Journal of affective disorders</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207</a:t>
            </a:r>
            <a:r>
              <a:rPr lang="en-US" altLang="zh-TW" sz="1200" b="0" i="0" kern="1200" dirty="0" smtClean="0">
                <a:solidFill>
                  <a:schemeClr val="tx1"/>
                </a:solidFill>
                <a:effectLst/>
                <a:latin typeface="+mn-lt"/>
                <a:ea typeface="+mn-ea"/>
                <a:cs typeface="+mn-cs"/>
              </a:rPr>
              <a:t>, 163-166.</a:t>
            </a:r>
            <a:endParaRPr lang="zh-TW" altLang="en-US" dirty="0"/>
          </a:p>
        </p:txBody>
      </p:sp>
      <p:sp>
        <p:nvSpPr>
          <p:cNvPr id="4" name="灯片编号占位符 3"/>
          <p:cNvSpPr>
            <a:spLocks noGrp="1"/>
          </p:cNvSpPr>
          <p:nvPr>
            <p:ph type="sldNum" sz="quarter" idx="10"/>
          </p:nvPr>
        </p:nvSpPr>
        <p:spPr/>
        <p:txBody>
          <a:bodyPr/>
          <a:lstStyle/>
          <a:p>
            <a:fld id="{D423FF10-D559-43E3-845A-BF740885369C}" type="slidenum">
              <a:rPr lang="zh-TW" altLang="en-US" smtClean="0"/>
              <a:t>4</a:t>
            </a:fld>
            <a:endParaRPr lang="zh-TW" altLang="en-US"/>
          </a:p>
        </p:txBody>
      </p:sp>
    </p:spTree>
    <p:extLst>
      <p:ext uri="{BB962C8B-B14F-4D97-AF65-F5344CB8AC3E}">
        <p14:creationId xmlns:p14="http://schemas.microsoft.com/office/powerpoint/2010/main" val="1626817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Feinstein, B. A., </a:t>
            </a:r>
            <a:r>
              <a:rPr lang="en-US" altLang="zh-TW" sz="1200" b="0" i="0" kern="1200" dirty="0" err="1" smtClean="0">
                <a:solidFill>
                  <a:schemeClr val="tx1"/>
                </a:solidFill>
                <a:effectLst/>
                <a:latin typeface="+mn-lt"/>
                <a:ea typeface="+mn-ea"/>
                <a:cs typeface="+mn-cs"/>
              </a:rPr>
              <a:t>Hershenberg</a:t>
            </a:r>
            <a:r>
              <a:rPr lang="en-US" altLang="zh-TW" sz="1200" b="0" i="0" kern="1200" dirty="0" smtClean="0">
                <a:solidFill>
                  <a:schemeClr val="tx1"/>
                </a:solidFill>
                <a:effectLst/>
                <a:latin typeface="+mn-lt"/>
                <a:ea typeface="+mn-ea"/>
                <a:cs typeface="+mn-cs"/>
              </a:rPr>
              <a:t>, R., Bhatia, V., </a:t>
            </a:r>
            <a:r>
              <a:rPr lang="en-US" altLang="zh-TW" sz="1200" b="0" i="0" kern="1200" dirty="0" err="1" smtClean="0">
                <a:solidFill>
                  <a:schemeClr val="tx1"/>
                </a:solidFill>
                <a:effectLst/>
                <a:latin typeface="+mn-lt"/>
                <a:ea typeface="+mn-ea"/>
                <a:cs typeface="+mn-cs"/>
              </a:rPr>
              <a:t>Latack</a:t>
            </a:r>
            <a:r>
              <a:rPr lang="en-US" altLang="zh-TW" sz="1200" b="0" i="0" kern="1200" dirty="0" smtClean="0">
                <a:solidFill>
                  <a:schemeClr val="tx1"/>
                </a:solidFill>
                <a:effectLst/>
                <a:latin typeface="+mn-lt"/>
                <a:ea typeface="+mn-ea"/>
                <a:cs typeface="+mn-cs"/>
              </a:rPr>
              <a:t>, J. A., </a:t>
            </a:r>
            <a:r>
              <a:rPr lang="en-US" altLang="zh-TW" sz="1200" b="0" i="0" kern="1200" dirty="0" err="1" smtClean="0">
                <a:solidFill>
                  <a:schemeClr val="tx1"/>
                </a:solidFill>
                <a:effectLst/>
                <a:latin typeface="+mn-lt"/>
                <a:ea typeface="+mn-ea"/>
                <a:cs typeface="+mn-cs"/>
              </a:rPr>
              <a:t>Meuwly</a:t>
            </a:r>
            <a:r>
              <a:rPr lang="en-US" altLang="zh-TW" sz="1200" b="0" i="0" kern="1200" dirty="0" smtClean="0">
                <a:solidFill>
                  <a:schemeClr val="tx1"/>
                </a:solidFill>
                <a:effectLst/>
                <a:latin typeface="+mn-lt"/>
                <a:ea typeface="+mn-ea"/>
                <a:cs typeface="+mn-cs"/>
              </a:rPr>
              <a:t>, N., &amp; Davila, J. (2013). Negative social comparison on Facebook and depressive symptoms: Rumination as a mechanism. Psychology of Popular Media Culture, 2(3), 161.</a:t>
            </a:r>
          </a:p>
          <a:p>
            <a:pPr marL="228600" indent="-228600">
              <a:buFont typeface="+mj-lt"/>
              <a:buAutoNum type="arabicPeriod"/>
            </a:pPr>
            <a:r>
              <a:rPr lang="en-US" altLang="zh-TW" sz="1200" b="0" i="0" kern="1200" dirty="0" smtClean="0">
                <a:solidFill>
                  <a:schemeClr val="tx1"/>
                </a:solidFill>
                <a:effectLst/>
                <a:latin typeface="+mn-lt"/>
                <a:ea typeface="+mn-ea"/>
                <a:cs typeface="+mn-cs"/>
              </a:rPr>
              <a:t>Liu, Q. Q., Zhou, Z. K., Yang, X. J., </a:t>
            </a:r>
            <a:r>
              <a:rPr lang="en-US" altLang="zh-TW" sz="1200" b="0" i="0" kern="1200" dirty="0" err="1" smtClean="0">
                <a:solidFill>
                  <a:schemeClr val="tx1"/>
                </a:solidFill>
                <a:effectLst/>
                <a:latin typeface="+mn-lt"/>
                <a:ea typeface="+mn-ea"/>
                <a:cs typeface="+mn-cs"/>
              </a:rPr>
              <a:t>Niu</a:t>
            </a:r>
            <a:r>
              <a:rPr lang="en-US" altLang="zh-TW" sz="1200" b="0" i="0" kern="1200" dirty="0" smtClean="0">
                <a:solidFill>
                  <a:schemeClr val="tx1"/>
                </a:solidFill>
                <a:effectLst/>
                <a:latin typeface="+mn-lt"/>
                <a:ea typeface="+mn-ea"/>
                <a:cs typeface="+mn-cs"/>
              </a:rPr>
              <a:t>, G. F., </a:t>
            </a:r>
            <a:r>
              <a:rPr lang="en-US" altLang="zh-TW" sz="1200" b="0" i="0" kern="1200" dirty="0" err="1" smtClean="0">
                <a:solidFill>
                  <a:schemeClr val="tx1"/>
                </a:solidFill>
                <a:effectLst/>
                <a:latin typeface="+mn-lt"/>
                <a:ea typeface="+mn-ea"/>
                <a:cs typeface="+mn-cs"/>
              </a:rPr>
              <a:t>Tian</a:t>
            </a:r>
            <a:r>
              <a:rPr lang="en-US" altLang="zh-TW" sz="1200" b="0" i="0" kern="1200" dirty="0" smtClean="0">
                <a:solidFill>
                  <a:schemeClr val="tx1"/>
                </a:solidFill>
                <a:effectLst/>
                <a:latin typeface="+mn-lt"/>
                <a:ea typeface="+mn-ea"/>
                <a:cs typeface="+mn-cs"/>
              </a:rPr>
              <a:t>, Y., &amp; Fan, C. Y. (2017). Upward social comparison on social network sites and depressive symptoms: A moderated mediation model of self-esteem and optimism. Personality and Individual Differences, 113, 223-228.</a:t>
            </a:r>
          </a:p>
          <a:p>
            <a:pPr marL="228600" indent="-228600">
              <a:buFont typeface="+mj-lt"/>
              <a:buAutoNum type="arabicPeriod"/>
            </a:pPr>
            <a:r>
              <a:rPr lang="en-US" altLang="zh-TW" sz="1200" b="0" i="0" kern="1200" dirty="0" err="1" smtClean="0">
                <a:solidFill>
                  <a:schemeClr val="tx1"/>
                </a:solidFill>
                <a:effectLst/>
                <a:latin typeface="+mn-lt"/>
                <a:ea typeface="+mn-ea"/>
                <a:cs typeface="+mn-cs"/>
              </a:rPr>
              <a:t>Kalpidou</a:t>
            </a:r>
            <a:r>
              <a:rPr lang="en-US" altLang="zh-TW" sz="1200" b="0" i="0" kern="1200" dirty="0" smtClean="0">
                <a:solidFill>
                  <a:schemeClr val="tx1"/>
                </a:solidFill>
                <a:effectLst/>
                <a:latin typeface="+mn-lt"/>
                <a:ea typeface="+mn-ea"/>
                <a:cs typeface="+mn-cs"/>
              </a:rPr>
              <a:t>, M., </a:t>
            </a:r>
            <a:r>
              <a:rPr lang="en-US" altLang="zh-TW" sz="1200" b="0" i="0" kern="1200" dirty="0" err="1" smtClean="0">
                <a:solidFill>
                  <a:schemeClr val="tx1"/>
                </a:solidFill>
                <a:effectLst/>
                <a:latin typeface="+mn-lt"/>
                <a:ea typeface="+mn-ea"/>
                <a:cs typeface="+mn-cs"/>
              </a:rPr>
              <a:t>Costin</a:t>
            </a:r>
            <a:r>
              <a:rPr lang="en-US" altLang="zh-TW" sz="1200" b="0" i="0" kern="1200" dirty="0" smtClean="0">
                <a:solidFill>
                  <a:schemeClr val="tx1"/>
                </a:solidFill>
                <a:effectLst/>
                <a:latin typeface="+mn-lt"/>
                <a:ea typeface="+mn-ea"/>
                <a:cs typeface="+mn-cs"/>
              </a:rPr>
              <a:t>, D., &amp; Morris, J. (2011). The relationship between Facebook and the well-being of undergraduate college students. </a:t>
            </a:r>
            <a:r>
              <a:rPr lang="en-US" altLang="zh-TW" sz="1200" b="0" i="1" kern="1200" dirty="0" err="1" smtClean="0">
                <a:solidFill>
                  <a:schemeClr val="tx1"/>
                </a:solidFill>
                <a:effectLst/>
                <a:latin typeface="+mn-lt"/>
                <a:ea typeface="+mn-ea"/>
                <a:cs typeface="+mn-cs"/>
              </a:rPr>
              <a:t>CyberPsychology</a:t>
            </a:r>
            <a:r>
              <a:rPr lang="en-US" altLang="zh-TW" sz="1200" b="0" i="1" kern="1200" dirty="0" smtClean="0">
                <a:solidFill>
                  <a:schemeClr val="tx1"/>
                </a:solidFill>
                <a:effectLst/>
                <a:latin typeface="+mn-lt"/>
                <a:ea typeface="+mn-ea"/>
                <a:cs typeface="+mn-cs"/>
              </a:rPr>
              <a:t>, behavior, and social networking</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14</a:t>
            </a:r>
            <a:r>
              <a:rPr lang="en-US" altLang="zh-TW" sz="1200" b="0" i="0" kern="1200" dirty="0" smtClean="0">
                <a:solidFill>
                  <a:schemeClr val="tx1"/>
                </a:solidFill>
                <a:effectLst/>
                <a:latin typeface="+mn-lt"/>
                <a:ea typeface="+mn-ea"/>
                <a:cs typeface="+mn-cs"/>
              </a:rPr>
              <a:t>(4), 183-189.</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Lee, S. Y. (2014). How do people compare themselves with others on social network sites?: The case of Facebook. </a:t>
            </a:r>
            <a:r>
              <a:rPr lang="en-US" altLang="zh-TW" sz="1200" b="0" i="1" kern="1200" dirty="0" smtClean="0">
                <a:solidFill>
                  <a:schemeClr val="tx1"/>
                </a:solidFill>
                <a:effectLst/>
                <a:latin typeface="+mn-lt"/>
                <a:ea typeface="+mn-ea"/>
                <a:cs typeface="+mn-cs"/>
              </a:rPr>
              <a:t>Computers in human behavior</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32</a:t>
            </a:r>
            <a:r>
              <a:rPr lang="en-US" altLang="zh-TW" sz="1200" b="0" i="0" kern="1200" dirty="0" smtClean="0">
                <a:solidFill>
                  <a:schemeClr val="tx1"/>
                </a:solidFill>
                <a:effectLst/>
                <a:latin typeface="+mn-lt"/>
                <a:ea typeface="+mn-ea"/>
                <a:cs typeface="+mn-cs"/>
              </a:rPr>
              <a:t>, 253-260.</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baseline="0" dirty="0" smtClean="0">
                <a:solidFill>
                  <a:schemeClr val="tx1"/>
                </a:solidFill>
                <a:effectLst/>
                <a:latin typeface="Times New Roman" panose="02020603050405020304" pitchFamily="18" charset="0"/>
                <a:ea typeface="+mn-ea"/>
                <a:cs typeface="+mn-cs"/>
              </a:rPr>
              <a:t>Vogel, E. A., Rose, J. P., Roberts, L. R., &amp; </a:t>
            </a:r>
            <a:r>
              <a:rPr lang="en-US" altLang="zh-TW" sz="1200" b="0" i="0" kern="1200" baseline="0" dirty="0" err="1" smtClean="0">
                <a:solidFill>
                  <a:schemeClr val="tx1"/>
                </a:solidFill>
                <a:effectLst/>
                <a:latin typeface="Times New Roman" panose="02020603050405020304" pitchFamily="18" charset="0"/>
                <a:ea typeface="+mn-ea"/>
                <a:cs typeface="+mn-cs"/>
              </a:rPr>
              <a:t>Eckles</a:t>
            </a:r>
            <a:r>
              <a:rPr lang="en-US" altLang="zh-TW" sz="1200" b="0" i="0" kern="1200" baseline="0" dirty="0" smtClean="0">
                <a:solidFill>
                  <a:schemeClr val="tx1"/>
                </a:solidFill>
                <a:effectLst/>
                <a:latin typeface="Times New Roman" panose="02020603050405020304" pitchFamily="18" charset="0"/>
                <a:ea typeface="+mn-ea"/>
                <a:cs typeface="+mn-cs"/>
              </a:rPr>
              <a:t>, K. (2014). Social comparison, social media, and self-esteem. </a:t>
            </a:r>
            <a:r>
              <a:rPr lang="en-US" altLang="zh-TW" sz="1200" b="0" i="1" kern="1200" baseline="0" dirty="0" smtClean="0">
                <a:solidFill>
                  <a:schemeClr val="tx1"/>
                </a:solidFill>
                <a:effectLst/>
                <a:latin typeface="Times New Roman" panose="02020603050405020304" pitchFamily="18" charset="0"/>
                <a:ea typeface="+mn-ea"/>
                <a:cs typeface="+mn-cs"/>
              </a:rPr>
              <a:t>Psychology of popular media culture</a:t>
            </a:r>
            <a:r>
              <a:rPr lang="en-US" altLang="zh-TW" sz="1200" b="0" i="0" kern="1200" baseline="0" dirty="0" smtClean="0">
                <a:solidFill>
                  <a:schemeClr val="tx1"/>
                </a:solidFill>
                <a:effectLst/>
                <a:latin typeface="Times New Roman" panose="02020603050405020304" pitchFamily="18" charset="0"/>
                <a:ea typeface="+mn-ea"/>
                <a:cs typeface="+mn-cs"/>
              </a:rPr>
              <a:t>, </a:t>
            </a:r>
            <a:r>
              <a:rPr lang="en-US" altLang="zh-TW" sz="1200" b="0" i="1" kern="1200" baseline="0" dirty="0" smtClean="0">
                <a:solidFill>
                  <a:schemeClr val="tx1"/>
                </a:solidFill>
                <a:effectLst/>
                <a:latin typeface="Times New Roman" panose="02020603050405020304" pitchFamily="18" charset="0"/>
                <a:ea typeface="+mn-ea"/>
                <a:cs typeface="+mn-cs"/>
              </a:rPr>
              <a:t>3</a:t>
            </a:r>
            <a:r>
              <a:rPr lang="en-US" altLang="zh-TW" sz="1200" b="0" i="0" kern="1200" baseline="0" dirty="0" smtClean="0">
                <a:solidFill>
                  <a:schemeClr val="tx1"/>
                </a:solidFill>
                <a:effectLst/>
                <a:latin typeface="Times New Roman" panose="02020603050405020304" pitchFamily="18" charset="0"/>
                <a:ea typeface="+mn-ea"/>
                <a:cs typeface="+mn-cs"/>
              </a:rPr>
              <a:t>(4), 206.</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Liu, Q. Q., Zhou, Z. K., Yang, X. J., </a:t>
            </a:r>
            <a:r>
              <a:rPr lang="en-US" altLang="zh-TW" sz="1200" b="0" i="0" kern="1200" dirty="0" err="1" smtClean="0">
                <a:solidFill>
                  <a:schemeClr val="tx1"/>
                </a:solidFill>
                <a:effectLst/>
                <a:latin typeface="+mn-lt"/>
                <a:ea typeface="+mn-ea"/>
                <a:cs typeface="+mn-cs"/>
              </a:rPr>
              <a:t>Niu</a:t>
            </a:r>
            <a:r>
              <a:rPr lang="en-US" altLang="zh-TW" sz="1200" b="0" i="0" kern="1200" dirty="0" smtClean="0">
                <a:solidFill>
                  <a:schemeClr val="tx1"/>
                </a:solidFill>
                <a:effectLst/>
                <a:latin typeface="+mn-lt"/>
                <a:ea typeface="+mn-ea"/>
                <a:cs typeface="+mn-cs"/>
              </a:rPr>
              <a:t>, G. F., </a:t>
            </a:r>
            <a:r>
              <a:rPr lang="en-US" altLang="zh-TW" sz="1200" b="0" i="0" kern="1200" dirty="0" err="1" smtClean="0">
                <a:solidFill>
                  <a:schemeClr val="tx1"/>
                </a:solidFill>
                <a:effectLst/>
                <a:latin typeface="+mn-lt"/>
                <a:ea typeface="+mn-ea"/>
                <a:cs typeface="+mn-cs"/>
              </a:rPr>
              <a:t>Tian</a:t>
            </a:r>
            <a:r>
              <a:rPr lang="en-US" altLang="zh-TW" sz="1200" b="0" i="0" kern="1200" dirty="0" smtClean="0">
                <a:solidFill>
                  <a:schemeClr val="tx1"/>
                </a:solidFill>
                <a:effectLst/>
                <a:latin typeface="+mn-lt"/>
                <a:ea typeface="+mn-ea"/>
                <a:cs typeface="+mn-cs"/>
              </a:rPr>
              <a:t>, Y., &amp; Fan, C. Y. (2017). Upward social comparison on social network sites and depressive symptoms: A moderated mediation model of self-esteem and optimism. Personality and Individual Differences, 113, 223-228.</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err="1" smtClean="0">
                <a:solidFill>
                  <a:schemeClr val="tx1"/>
                </a:solidFill>
                <a:effectLst/>
                <a:latin typeface="+mn-lt"/>
                <a:ea typeface="+mn-ea"/>
                <a:cs typeface="+mn-cs"/>
              </a:rPr>
              <a:t>Haferkamp</a:t>
            </a:r>
            <a:r>
              <a:rPr lang="en-US" altLang="zh-TW" sz="1200" b="0" i="0" kern="1200" dirty="0" smtClean="0">
                <a:solidFill>
                  <a:schemeClr val="tx1"/>
                </a:solidFill>
                <a:effectLst/>
                <a:latin typeface="+mn-lt"/>
                <a:ea typeface="+mn-ea"/>
                <a:cs typeface="+mn-cs"/>
              </a:rPr>
              <a:t>, N., &amp; </a:t>
            </a:r>
            <a:r>
              <a:rPr lang="en-US" altLang="zh-TW" sz="1200" b="0" i="0" kern="1200" dirty="0" err="1" smtClean="0">
                <a:solidFill>
                  <a:schemeClr val="tx1"/>
                </a:solidFill>
                <a:effectLst/>
                <a:latin typeface="+mn-lt"/>
                <a:ea typeface="+mn-ea"/>
                <a:cs typeface="+mn-cs"/>
              </a:rPr>
              <a:t>Krämer</a:t>
            </a:r>
            <a:r>
              <a:rPr lang="en-US" altLang="zh-TW" sz="1200" b="0" i="0" kern="1200" dirty="0" smtClean="0">
                <a:solidFill>
                  <a:schemeClr val="tx1"/>
                </a:solidFill>
                <a:effectLst/>
                <a:latin typeface="+mn-lt"/>
                <a:ea typeface="+mn-ea"/>
                <a:cs typeface="+mn-cs"/>
              </a:rPr>
              <a:t>, N. C. (2011). Social comparison 2.0: Examining the effects of online profiles on social-networking sites. </a:t>
            </a:r>
            <a:r>
              <a:rPr lang="en-US" altLang="zh-TW" sz="1200" b="0" i="1" kern="1200" dirty="0" err="1" smtClean="0">
                <a:solidFill>
                  <a:schemeClr val="tx1"/>
                </a:solidFill>
                <a:effectLst/>
                <a:latin typeface="+mn-lt"/>
                <a:ea typeface="+mn-ea"/>
                <a:cs typeface="+mn-cs"/>
              </a:rPr>
              <a:t>Cyberpsychology</a:t>
            </a:r>
            <a:r>
              <a:rPr lang="en-US" altLang="zh-TW" sz="1200" b="0" i="1" kern="1200" dirty="0" smtClean="0">
                <a:solidFill>
                  <a:schemeClr val="tx1"/>
                </a:solidFill>
                <a:effectLst/>
                <a:latin typeface="+mn-lt"/>
                <a:ea typeface="+mn-ea"/>
                <a:cs typeface="+mn-cs"/>
              </a:rPr>
              <a:t>, Behavior, and Social Networking</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14</a:t>
            </a:r>
            <a:r>
              <a:rPr lang="en-US" altLang="zh-TW" sz="1200" b="0" i="0" kern="1200" dirty="0" smtClean="0">
                <a:solidFill>
                  <a:schemeClr val="tx1"/>
                </a:solidFill>
                <a:effectLst/>
                <a:latin typeface="+mn-lt"/>
                <a:ea typeface="+mn-ea"/>
                <a:cs typeface="+mn-cs"/>
              </a:rPr>
              <a:t>(5), 309-314.</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err="1" smtClean="0">
                <a:solidFill>
                  <a:schemeClr val="tx1"/>
                </a:solidFill>
                <a:effectLst/>
                <a:latin typeface="+mn-lt"/>
                <a:ea typeface="+mn-ea"/>
                <a:cs typeface="+mn-cs"/>
              </a:rPr>
              <a:t>Kross</a:t>
            </a:r>
            <a:r>
              <a:rPr lang="en-US" altLang="zh-TW" sz="1200" b="0" i="0" kern="1200" dirty="0" smtClean="0">
                <a:solidFill>
                  <a:schemeClr val="tx1"/>
                </a:solidFill>
                <a:effectLst/>
                <a:latin typeface="+mn-lt"/>
                <a:ea typeface="+mn-ea"/>
                <a:cs typeface="+mn-cs"/>
              </a:rPr>
              <a:t>, E., </a:t>
            </a:r>
            <a:r>
              <a:rPr lang="en-US" altLang="zh-TW" sz="1200" b="0" i="0" kern="1200" dirty="0" err="1" smtClean="0">
                <a:solidFill>
                  <a:schemeClr val="tx1"/>
                </a:solidFill>
                <a:effectLst/>
                <a:latin typeface="+mn-lt"/>
                <a:ea typeface="+mn-ea"/>
                <a:cs typeface="+mn-cs"/>
              </a:rPr>
              <a:t>Verduyn</a:t>
            </a:r>
            <a:r>
              <a:rPr lang="en-US" altLang="zh-TW" sz="1200" b="0" i="0" kern="1200" dirty="0" smtClean="0">
                <a:solidFill>
                  <a:schemeClr val="tx1"/>
                </a:solidFill>
                <a:effectLst/>
                <a:latin typeface="+mn-lt"/>
                <a:ea typeface="+mn-ea"/>
                <a:cs typeface="+mn-cs"/>
              </a:rPr>
              <a:t>, P., </a:t>
            </a:r>
            <a:r>
              <a:rPr lang="en-US" altLang="zh-TW" sz="1200" b="0" i="0" kern="1200" dirty="0" err="1" smtClean="0">
                <a:solidFill>
                  <a:schemeClr val="tx1"/>
                </a:solidFill>
                <a:effectLst/>
                <a:latin typeface="+mn-lt"/>
                <a:ea typeface="+mn-ea"/>
                <a:cs typeface="+mn-cs"/>
              </a:rPr>
              <a:t>Demiralp</a:t>
            </a:r>
            <a:r>
              <a:rPr lang="en-US" altLang="zh-TW" sz="1200" b="0" i="0" kern="1200" dirty="0" smtClean="0">
                <a:solidFill>
                  <a:schemeClr val="tx1"/>
                </a:solidFill>
                <a:effectLst/>
                <a:latin typeface="+mn-lt"/>
                <a:ea typeface="+mn-ea"/>
                <a:cs typeface="+mn-cs"/>
              </a:rPr>
              <a:t>, E., Park, J., Lee, D. S., Lin, N., ... &amp; Ybarra, O. (2013). Facebook use predicts declines in subjective well-being in young adults. </a:t>
            </a:r>
            <a:r>
              <a:rPr lang="en-US" altLang="zh-TW" sz="1200" b="0" i="1" kern="1200" dirty="0" err="1" smtClean="0">
                <a:solidFill>
                  <a:schemeClr val="tx1"/>
                </a:solidFill>
                <a:effectLst/>
                <a:latin typeface="+mn-lt"/>
                <a:ea typeface="+mn-ea"/>
                <a:cs typeface="+mn-cs"/>
              </a:rPr>
              <a:t>PloS</a:t>
            </a:r>
            <a:r>
              <a:rPr lang="en-US" altLang="zh-TW" sz="1200" b="0" i="1" kern="1200" dirty="0" smtClean="0">
                <a:solidFill>
                  <a:schemeClr val="tx1"/>
                </a:solidFill>
                <a:effectLst/>
                <a:latin typeface="+mn-lt"/>
                <a:ea typeface="+mn-ea"/>
                <a:cs typeface="+mn-cs"/>
              </a:rPr>
              <a:t> one</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8</a:t>
            </a:r>
            <a:r>
              <a:rPr lang="en-US" altLang="zh-TW" sz="1200" b="0" i="0" kern="1200" dirty="0" smtClean="0">
                <a:solidFill>
                  <a:schemeClr val="tx1"/>
                </a:solidFill>
                <a:effectLst/>
                <a:latin typeface="+mn-lt"/>
                <a:ea typeface="+mn-ea"/>
                <a:cs typeface="+mn-cs"/>
              </a:rPr>
              <a:t>(8), e69841.</a:t>
            </a:r>
            <a:endParaRPr lang="en-US" altLang="zh-TW" sz="1200" b="0" i="0" kern="1200" baseline="0" dirty="0" smtClean="0">
              <a:solidFill>
                <a:schemeClr val="tx1"/>
              </a:solidFill>
              <a:effectLst/>
              <a:latin typeface="Times New Roman" panose="02020603050405020304" pitchFamily="18" charset="0"/>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err="1" smtClean="0">
                <a:solidFill>
                  <a:schemeClr val="tx1"/>
                </a:solidFill>
                <a:effectLst/>
                <a:latin typeface="+mn-lt"/>
                <a:ea typeface="+mn-ea"/>
                <a:cs typeface="+mn-cs"/>
              </a:rPr>
              <a:t>Pera</a:t>
            </a:r>
            <a:r>
              <a:rPr lang="en-US" altLang="zh-TW" sz="1200" b="0" i="0" kern="1200" dirty="0" smtClean="0">
                <a:solidFill>
                  <a:schemeClr val="tx1"/>
                </a:solidFill>
                <a:effectLst/>
                <a:latin typeface="+mn-lt"/>
                <a:ea typeface="+mn-ea"/>
                <a:cs typeface="+mn-cs"/>
              </a:rPr>
              <a:t>, A. (2018). Psychopathological processes involved in social comparison, depression, and envy on Facebook. </a:t>
            </a:r>
            <a:r>
              <a:rPr lang="en-US" altLang="zh-TW" sz="1200" b="0" i="1" kern="1200" dirty="0" smtClean="0">
                <a:solidFill>
                  <a:schemeClr val="tx1"/>
                </a:solidFill>
                <a:effectLst/>
                <a:latin typeface="+mn-lt"/>
                <a:ea typeface="+mn-ea"/>
                <a:cs typeface="+mn-cs"/>
              </a:rPr>
              <a:t>Frontiers in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9</a:t>
            </a:r>
            <a:r>
              <a:rPr lang="en-US" altLang="zh-TW" sz="1200" b="0" i="0" kern="1200" dirty="0" smtClean="0">
                <a:solidFill>
                  <a:schemeClr val="tx1"/>
                </a:solidFill>
                <a:effectLst/>
                <a:latin typeface="+mn-lt"/>
                <a:ea typeface="+mn-ea"/>
                <a:cs typeface="+mn-cs"/>
              </a:rPr>
              <a:t>, 22.</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Hill, S. E., &amp; Buss, D. M. (2006). Envy and positional bias in the evolutionary psychology of management. </a:t>
            </a:r>
            <a:r>
              <a:rPr lang="en-US" altLang="zh-TW" sz="1200" b="0" i="1" kern="1200" dirty="0" smtClean="0">
                <a:solidFill>
                  <a:schemeClr val="tx1"/>
                </a:solidFill>
                <a:effectLst/>
                <a:latin typeface="+mn-lt"/>
                <a:ea typeface="+mn-ea"/>
                <a:cs typeface="+mn-cs"/>
              </a:rPr>
              <a:t>Managerial and Decision Economics</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27</a:t>
            </a:r>
            <a:r>
              <a:rPr lang="en-US" altLang="zh-TW" sz="1200" b="0" i="0" kern="1200" dirty="0" smtClean="0">
                <a:solidFill>
                  <a:schemeClr val="tx1"/>
                </a:solidFill>
                <a:effectLst/>
                <a:latin typeface="+mn-lt"/>
                <a:ea typeface="+mn-ea"/>
                <a:cs typeface="+mn-cs"/>
              </a:rPr>
              <a:t>(2‐3), 131-143.</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err="1" smtClean="0">
                <a:solidFill>
                  <a:schemeClr val="tx1"/>
                </a:solidFill>
                <a:effectLst/>
                <a:latin typeface="+mn-lt"/>
                <a:ea typeface="+mn-ea"/>
                <a:cs typeface="+mn-cs"/>
              </a:rPr>
              <a:t>Salovey</a:t>
            </a:r>
            <a:r>
              <a:rPr lang="en-US" altLang="zh-TW" sz="1200" b="0" i="0" kern="1200" dirty="0" smtClean="0">
                <a:solidFill>
                  <a:schemeClr val="tx1"/>
                </a:solidFill>
                <a:effectLst/>
                <a:latin typeface="+mn-lt"/>
                <a:ea typeface="+mn-ea"/>
                <a:cs typeface="+mn-cs"/>
              </a:rPr>
              <a:t>, P., &amp; Rodin, J. (1991). Provoking jealousy and envy: Domain relevance and self-esteem threat. </a:t>
            </a:r>
            <a:r>
              <a:rPr lang="en-US" altLang="zh-TW" sz="1200" b="0" i="1" kern="1200" dirty="0" smtClean="0">
                <a:solidFill>
                  <a:schemeClr val="tx1"/>
                </a:solidFill>
                <a:effectLst/>
                <a:latin typeface="+mn-lt"/>
                <a:ea typeface="+mn-ea"/>
                <a:cs typeface="+mn-cs"/>
              </a:rPr>
              <a:t>Journal of Social and Clinical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10</a:t>
            </a:r>
            <a:r>
              <a:rPr lang="en-US" altLang="zh-TW" sz="1200" b="0" i="0" kern="1200" dirty="0" smtClean="0">
                <a:solidFill>
                  <a:schemeClr val="tx1"/>
                </a:solidFill>
                <a:effectLst/>
                <a:latin typeface="+mn-lt"/>
                <a:ea typeface="+mn-ea"/>
                <a:cs typeface="+mn-cs"/>
              </a:rPr>
              <a:t>(4), 395-413.</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Vogel, E. A., Rose, J. P., </a:t>
            </a:r>
            <a:r>
              <a:rPr lang="en-US" altLang="zh-TW" sz="1200" b="0" i="0" kern="1200" dirty="0" err="1" smtClean="0">
                <a:solidFill>
                  <a:schemeClr val="tx1"/>
                </a:solidFill>
                <a:effectLst/>
                <a:latin typeface="+mn-lt"/>
                <a:ea typeface="+mn-ea"/>
                <a:cs typeface="+mn-cs"/>
              </a:rPr>
              <a:t>Okdie</a:t>
            </a:r>
            <a:r>
              <a:rPr lang="en-US" altLang="zh-TW" sz="1200" b="0" i="0" kern="1200" dirty="0" smtClean="0">
                <a:solidFill>
                  <a:schemeClr val="tx1"/>
                </a:solidFill>
                <a:effectLst/>
                <a:latin typeface="+mn-lt"/>
                <a:ea typeface="+mn-ea"/>
                <a:cs typeface="+mn-cs"/>
              </a:rPr>
              <a:t>, B. M., </a:t>
            </a:r>
            <a:r>
              <a:rPr lang="en-US" altLang="zh-TW" sz="1200" b="0" i="0" kern="1200" dirty="0" err="1" smtClean="0">
                <a:solidFill>
                  <a:schemeClr val="tx1"/>
                </a:solidFill>
                <a:effectLst/>
                <a:latin typeface="+mn-lt"/>
                <a:ea typeface="+mn-ea"/>
                <a:cs typeface="+mn-cs"/>
              </a:rPr>
              <a:t>Eckles</a:t>
            </a:r>
            <a:r>
              <a:rPr lang="en-US" altLang="zh-TW" sz="1200" b="0" i="0" kern="1200" dirty="0" smtClean="0">
                <a:solidFill>
                  <a:schemeClr val="tx1"/>
                </a:solidFill>
                <a:effectLst/>
                <a:latin typeface="+mn-lt"/>
                <a:ea typeface="+mn-ea"/>
                <a:cs typeface="+mn-cs"/>
              </a:rPr>
              <a:t>, K., &amp; Franz, B. (2015). Who compares and despairs? The effect of social comparison orientation on social media use and its outcomes. </a:t>
            </a:r>
            <a:r>
              <a:rPr lang="en-US" altLang="zh-TW" sz="1200" b="0" i="1" kern="1200" dirty="0" smtClean="0">
                <a:solidFill>
                  <a:schemeClr val="tx1"/>
                </a:solidFill>
                <a:effectLst/>
                <a:latin typeface="+mn-lt"/>
                <a:ea typeface="+mn-ea"/>
                <a:cs typeface="+mn-cs"/>
              </a:rPr>
              <a:t>Personality and Individual Differences</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86</a:t>
            </a:r>
            <a:r>
              <a:rPr lang="en-US" altLang="zh-TW" sz="1200" b="0" i="0" kern="1200" dirty="0" smtClean="0">
                <a:solidFill>
                  <a:schemeClr val="tx1"/>
                </a:solidFill>
                <a:effectLst/>
                <a:latin typeface="+mn-lt"/>
                <a:ea typeface="+mn-ea"/>
                <a:cs typeface="+mn-cs"/>
              </a:rPr>
              <a:t>, 249-256.</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err="1" smtClean="0">
                <a:solidFill>
                  <a:schemeClr val="tx1"/>
                </a:solidFill>
                <a:effectLst/>
                <a:latin typeface="+mn-lt"/>
                <a:ea typeface="+mn-ea"/>
                <a:cs typeface="+mn-cs"/>
              </a:rPr>
              <a:t>Appel</a:t>
            </a:r>
            <a:r>
              <a:rPr lang="en-US" altLang="zh-TW" sz="1200" b="0" i="0" kern="1200" dirty="0" smtClean="0">
                <a:solidFill>
                  <a:schemeClr val="tx1"/>
                </a:solidFill>
                <a:effectLst/>
                <a:latin typeface="+mn-lt"/>
                <a:ea typeface="+mn-ea"/>
                <a:cs typeface="+mn-cs"/>
              </a:rPr>
              <a:t>, H., </a:t>
            </a:r>
            <a:r>
              <a:rPr lang="en-US" altLang="zh-TW" sz="1200" b="0" i="0" kern="1200" dirty="0" err="1" smtClean="0">
                <a:solidFill>
                  <a:schemeClr val="tx1"/>
                </a:solidFill>
                <a:effectLst/>
                <a:latin typeface="+mn-lt"/>
                <a:ea typeface="+mn-ea"/>
                <a:cs typeface="+mn-cs"/>
              </a:rPr>
              <a:t>Crusius</a:t>
            </a:r>
            <a:r>
              <a:rPr lang="en-US" altLang="zh-TW" sz="1200" b="0" i="0" kern="1200" dirty="0" smtClean="0">
                <a:solidFill>
                  <a:schemeClr val="tx1"/>
                </a:solidFill>
                <a:effectLst/>
                <a:latin typeface="+mn-lt"/>
                <a:ea typeface="+mn-ea"/>
                <a:cs typeface="+mn-cs"/>
              </a:rPr>
              <a:t>, J., &amp; </a:t>
            </a:r>
            <a:r>
              <a:rPr lang="en-US" altLang="zh-TW" sz="1200" b="0" i="0" kern="1200" dirty="0" err="1" smtClean="0">
                <a:solidFill>
                  <a:schemeClr val="tx1"/>
                </a:solidFill>
                <a:effectLst/>
                <a:latin typeface="+mn-lt"/>
                <a:ea typeface="+mn-ea"/>
                <a:cs typeface="+mn-cs"/>
              </a:rPr>
              <a:t>Gerlach</a:t>
            </a:r>
            <a:r>
              <a:rPr lang="en-US" altLang="zh-TW" sz="1200" b="0" i="0" kern="1200" dirty="0" smtClean="0">
                <a:solidFill>
                  <a:schemeClr val="tx1"/>
                </a:solidFill>
                <a:effectLst/>
                <a:latin typeface="+mn-lt"/>
                <a:ea typeface="+mn-ea"/>
                <a:cs typeface="+mn-cs"/>
              </a:rPr>
              <a:t>, A. L. (2015). Social comparison, envy, and depression on Facebook: A study looking at the effects of high comparison standards on depressed individuals. </a:t>
            </a:r>
            <a:r>
              <a:rPr lang="en-US" altLang="zh-TW" sz="1200" b="0" i="1" kern="1200" dirty="0" smtClean="0">
                <a:solidFill>
                  <a:schemeClr val="tx1"/>
                </a:solidFill>
                <a:effectLst/>
                <a:latin typeface="+mn-lt"/>
                <a:ea typeface="+mn-ea"/>
                <a:cs typeface="+mn-cs"/>
              </a:rPr>
              <a:t>Journal of Social and Clinical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34</a:t>
            </a:r>
            <a:r>
              <a:rPr lang="en-US" altLang="zh-TW" sz="1200" b="0" i="0" kern="1200" dirty="0" smtClean="0">
                <a:solidFill>
                  <a:schemeClr val="tx1"/>
                </a:solidFill>
                <a:effectLst/>
                <a:latin typeface="+mn-lt"/>
                <a:ea typeface="+mn-ea"/>
                <a:cs typeface="+mn-cs"/>
              </a:rPr>
              <a:t>(4), 277-289.</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err="1" smtClean="0">
                <a:solidFill>
                  <a:schemeClr val="tx1"/>
                </a:solidFill>
                <a:effectLst/>
                <a:latin typeface="+mn-lt"/>
                <a:ea typeface="+mn-ea"/>
                <a:cs typeface="+mn-cs"/>
              </a:rPr>
              <a:t>Haferkamp</a:t>
            </a:r>
            <a:r>
              <a:rPr lang="en-US" altLang="zh-TW" sz="1200" b="0" i="0" kern="1200" dirty="0" smtClean="0">
                <a:solidFill>
                  <a:schemeClr val="tx1"/>
                </a:solidFill>
                <a:effectLst/>
                <a:latin typeface="+mn-lt"/>
                <a:ea typeface="+mn-ea"/>
                <a:cs typeface="+mn-cs"/>
              </a:rPr>
              <a:t>, N., &amp; </a:t>
            </a:r>
            <a:r>
              <a:rPr lang="en-US" altLang="zh-TW" sz="1200" b="0" i="0" kern="1200" dirty="0" err="1" smtClean="0">
                <a:solidFill>
                  <a:schemeClr val="tx1"/>
                </a:solidFill>
                <a:effectLst/>
                <a:latin typeface="+mn-lt"/>
                <a:ea typeface="+mn-ea"/>
                <a:cs typeface="+mn-cs"/>
              </a:rPr>
              <a:t>Krämer</a:t>
            </a:r>
            <a:r>
              <a:rPr lang="en-US" altLang="zh-TW" sz="1200" b="0" i="0" kern="1200" dirty="0" smtClean="0">
                <a:solidFill>
                  <a:schemeClr val="tx1"/>
                </a:solidFill>
                <a:effectLst/>
                <a:latin typeface="+mn-lt"/>
                <a:ea typeface="+mn-ea"/>
                <a:cs typeface="+mn-cs"/>
              </a:rPr>
              <a:t>, N. C. (2011). Social comparison 2.0: Examining the effects of online profiles on social-networking sites. </a:t>
            </a:r>
            <a:r>
              <a:rPr lang="en-US" altLang="zh-TW" sz="1200" b="0" i="1" kern="1200" dirty="0" err="1" smtClean="0">
                <a:solidFill>
                  <a:schemeClr val="tx1"/>
                </a:solidFill>
                <a:effectLst/>
                <a:latin typeface="+mn-lt"/>
                <a:ea typeface="+mn-ea"/>
                <a:cs typeface="+mn-cs"/>
              </a:rPr>
              <a:t>Cyberpsychology</a:t>
            </a:r>
            <a:r>
              <a:rPr lang="en-US" altLang="zh-TW" sz="1200" b="0" i="1" kern="1200" dirty="0" smtClean="0">
                <a:solidFill>
                  <a:schemeClr val="tx1"/>
                </a:solidFill>
                <a:effectLst/>
                <a:latin typeface="+mn-lt"/>
                <a:ea typeface="+mn-ea"/>
                <a:cs typeface="+mn-cs"/>
              </a:rPr>
              <a:t>, Behavior, and Social Networking</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14</a:t>
            </a:r>
            <a:r>
              <a:rPr lang="en-US" altLang="zh-TW" sz="1200" b="0" i="0" kern="1200" dirty="0" smtClean="0">
                <a:solidFill>
                  <a:schemeClr val="tx1"/>
                </a:solidFill>
                <a:effectLst/>
                <a:latin typeface="+mn-lt"/>
                <a:ea typeface="+mn-ea"/>
                <a:cs typeface="+mn-cs"/>
              </a:rPr>
              <a:t>(5), 309-314.</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baseline="0" dirty="0" smtClean="0">
                <a:solidFill>
                  <a:schemeClr val="tx1"/>
                </a:solidFill>
                <a:effectLst/>
                <a:latin typeface="Times New Roman" panose="02020603050405020304" pitchFamily="18" charset="0"/>
                <a:ea typeface="+mn-ea"/>
                <a:cs typeface="+mn-cs"/>
              </a:rPr>
              <a:t>Vogel, E. A., Rose, J. P., Roberts, L. R., &amp; </a:t>
            </a:r>
            <a:r>
              <a:rPr lang="en-US" altLang="zh-TW" sz="1200" b="0" i="0" kern="1200" baseline="0" dirty="0" err="1" smtClean="0">
                <a:solidFill>
                  <a:schemeClr val="tx1"/>
                </a:solidFill>
                <a:effectLst/>
                <a:latin typeface="Times New Roman" panose="02020603050405020304" pitchFamily="18" charset="0"/>
                <a:ea typeface="+mn-ea"/>
                <a:cs typeface="+mn-cs"/>
              </a:rPr>
              <a:t>Eckles</a:t>
            </a:r>
            <a:r>
              <a:rPr lang="en-US" altLang="zh-TW" sz="1200" b="0" i="0" kern="1200" baseline="0" dirty="0" smtClean="0">
                <a:solidFill>
                  <a:schemeClr val="tx1"/>
                </a:solidFill>
                <a:effectLst/>
                <a:latin typeface="Times New Roman" panose="02020603050405020304" pitchFamily="18" charset="0"/>
                <a:ea typeface="+mn-ea"/>
                <a:cs typeface="+mn-cs"/>
              </a:rPr>
              <a:t>, K. (2014). Social comparison, social media, and self-esteem. </a:t>
            </a:r>
            <a:r>
              <a:rPr lang="en-US" altLang="zh-TW" sz="1200" b="0" i="1" kern="1200" baseline="0" dirty="0" smtClean="0">
                <a:solidFill>
                  <a:schemeClr val="tx1"/>
                </a:solidFill>
                <a:effectLst/>
                <a:latin typeface="Times New Roman" panose="02020603050405020304" pitchFamily="18" charset="0"/>
                <a:ea typeface="+mn-ea"/>
                <a:cs typeface="+mn-cs"/>
              </a:rPr>
              <a:t>Psychology of popular media culture</a:t>
            </a:r>
            <a:r>
              <a:rPr lang="en-US" altLang="zh-TW" sz="1200" b="0" i="0" kern="1200" baseline="0" dirty="0" smtClean="0">
                <a:solidFill>
                  <a:schemeClr val="tx1"/>
                </a:solidFill>
                <a:effectLst/>
                <a:latin typeface="Times New Roman" panose="02020603050405020304" pitchFamily="18" charset="0"/>
                <a:ea typeface="+mn-ea"/>
                <a:cs typeface="+mn-cs"/>
              </a:rPr>
              <a:t>, </a:t>
            </a:r>
            <a:r>
              <a:rPr lang="en-US" altLang="zh-TW" sz="1200" b="0" i="1" kern="1200" baseline="0" dirty="0" smtClean="0">
                <a:solidFill>
                  <a:schemeClr val="tx1"/>
                </a:solidFill>
                <a:effectLst/>
                <a:latin typeface="Times New Roman" panose="02020603050405020304" pitchFamily="18" charset="0"/>
                <a:ea typeface="+mn-ea"/>
                <a:cs typeface="+mn-cs"/>
              </a:rPr>
              <a:t>3</a:t>
            </a:r>
            <a:r>
              <a:rPr lang="en-US" altLang="zh-TW" sz="1200" b="0" i="0" kern="1200" baseline="0" dirty="0" smtClean="0">
                <a:solidFill>
                  <a:schemeClr val="tx1"/>
                </a:solidFill>
                <a:effectLst/>
                <a:latin typeface="Times New Roman" panose="02020603050405020304" pitchFamily="18" charset="0"/>
                <a:ea typeface="+mn-ea"/>
                <a:cs typeface="+mn-cs"/>
              </a:rPr>
              <a:t>(4), 206.</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err="1" smtClean="0">
                <a:solidFill>
                  <a:schemeClr val="tx1"/>
                </a:solidFill>
                <a:effectLst/>
                <a:latin typeface="+mn-lt"/>
                <a:ea typeface="+mn-ea"/>
                <a:cs typeface="+mn-cs"/>
              </a:rPr>
              <a:t>Tandoc</a:t>
            </a:r>
            <a:r>
              <a:rPr lang="en-US" altLang="zh-TW" sz="1200" b="0" i="0" kern="1200" dirty="0" smtClean="0">
                <a:solidFill>
                  <a:schemeClr val="tx1"/>
                </a:solidFill>
                <a:effectLst/>
                <a:latin typeface="+mn-lt"/>
                <a:ea typeface="+mn-ea"/>
                <a:cs typeface="+mn-cs"/>
              </a:rPr>
              <a:t> </a:t>
            </a:r>
            <a:r>
              <a:rPr lang="en-US" altLang="zh-TW" sz="1200" b="0" i="0" kern="1200" dirty="0" err="1" smtClean="0">
                <a:solidFill>
                  <a:schemeClr val="tx1"/>
                </a:solidFill>
                <a:effectLst/>
                <a:latin typeface="+mn-lt"/>
                <a:ea typeface="+mn-ea"/>
                <a:cs typeface="+mn-cs"/>
              </a:rPr>
              <a:t>Jr</a:t>
            </a:r>
            <a:r>
              <a:rPr lang="en-US" altLang="zh-TW" sz="1200" b="0" i="0" kern="1200" dirty="0" smtClean="0">
                <a:solidFill>
                  <a:schemeClr val="tx1"/>
                </a:solidFill>
                <a:effectLst/>
                <a:latin typeface="+mn-lt"/>
                <a:ea typeface="+mn-ea"/>
                <a:cs typeface="+mn-cs"/>
              </a:rPr>
              <a:t>, E. C., </a:t>
            </a:r>
            <a:r>
              <a:rPr lang="en-US" altLang="zh-TW" sz="1200" b="0" i="0" kern="1200" dirty="0" err="1" smtClean="0">
                <a:solidFill>
                  <a:schemeClr val="tx1"/>
                </a:solidFill>
                <a:effectLst/>
                <a:latin typeface="+mn-lt"/>
                <a:ea typeface="+mn-ea"/>
                <a:cs typeface="+mn-cs"/>
              </a:rPr>
              <a:t>Ferrucci</a:t>
            </a:r>
            <a:r>
              <a:rPr lang="en-US" altLang="zh-TW" sz="1200" b="0" i="0" kern="1200" dirty="0" smtClean="0">
                <a:solidFill>
                  <a:schemeClr val="tx1"/>
                </a:solidFill>
                <a:effectLst/>
                <a:latin typeface="+mn-lt"/>
                <a:ea typeface="+mn-ea"/>
                <a:cs typeface="+mn-cs"/>
              </a:rPr>
              <a:t>, P., &amp; Duffy, M. (2015). Facebook use, envy, and depression among college students: Is </a:t>
            </a:r>
            <a:r>
              <a:rPr lang="en-US" altLang="zh-TW" sz="1200" b="0" i="0" kern="1200" dirty="0" err="1" smtClean="0">
                <a:solidFill>
                  <a:schemeClr val="tx1"/>
                </a:solidFill>
                <a:effectLst/>
                <a:latin typeface="+mn-lt"/>
                <a:ea typeface="+mn-ea"/>
                <a:cs typeface="+mn-cs"/>
              </a:rPr>
              <a:t>facebooking</a:t>
            </a:r>
            <a:r>
              <a:rPr lang="en-US" altLang="zh-TW" sz="1200" b="0" i="0" kern="1200" dirty="0" smtClean="0">
                <a:solidFill>
                  <a:schemeClr val="tx1"/>
                </a:solidFill>
                <a:effectLst/>
                <a:latin typeface="+mn-lt"/>
                <a:ea typeface="+mn-ea"/>
                <a:cs typeface="+mn-cs"/>
              </a:rPr>
              <a:t> depressing?. </a:t>
            </a:r>
            <a:r>
              <a:rPr lang="en-US" altLang="zh-TW" sz="1200" b="0" i="1" kern="1200" dirty="0" smtClean="0">
                <a:solidFill>
                  <a:schemeClr val="tx1"/>
                </a:solidFill>
                <a:effectLst/>
                <a:latin typeface="+mn-lt"/>
                <a:ea typeface="+mn-ea"/>
                <a:cs typeface="+mn-cs"/>
              </a:rPr>
              <a:t>Computers in human behavior</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43</a:t>
            </a:r>
            <a:r>
              <a:rPr lang="en-US" altLang="zh-TW" sz="1200" b="0" i="0" kern="1200" dirty="0" smtClean="0">
                <a:solidFill>
                  <a:schemeClr val="tx1"/>
                </a:solidFill>
                <a:effectLst/>
                <a:latin typeface="+mn-lt"/>
                <a:ea typeface="+mn-ea"/>
                <a:cs typeface="+mn-cs"/>
              </a:rPr>
              <a:t>, 139-146</a:t>
            </a:r>
            <a:r>
              <a:rPr lang="en-US" altLang="zh-TW" sz="1200" b="0" i="0" kern="1200" dirty="0" smtClean="0">
                <a:solidFill>
                  <a:schemeClr val="tx1"/>
                </a:solidFill>
                <a:effectLst/>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err="1" smtClean="0">
                <a:solidFill>
                  <a:schemeClr val="tx1"/>
                </a:solidFill>
                <a:effectLst/>
                <a:latin typeface="+mn-lt"/>
                <a:ea typeface="+mn-ea"/>
                <a:cs typeface="+mn-cs"/>
              </a:rPr>
              <a:t>Krasnova</a:t>
            </a:r>
            <a:r>
              <a:rPr lang="en-US" altLang="zh-TW" sz="1200" b="0" i="0" kern="1200" dirty="0" smtClean="0">
                <a:solidFill>
                  <a:schemeClr val="tx1"/>
                </a:solidFill>
                <a:effectLst/>
                <a:latin typeface="+mn-lt"/>
                <a:ea typeface="+mn-ea"/>
                <a:cs typeface="+mn-cs"/>
              </a:rPr>
              <a:t>, H., </a:t>
            </a:r>
            <a:r>
              <a:rPr lang="en-US" altLang="zh-TW" sz="1200" b="0" i="0" kern="1200" dirty="0" err="1" smtClean="0">
                <a:solidFill>
                  <a:schemeClr val="tx1"/>
                </a:solidFill>
                <a:effectLst/>
                <a:latin typeface="+mn-lt"/>
                <a:ea typeface="+mn-ea"/>
                <a:cs typeface="+mn-cs"/>
              </a:rPr>
              <a:t>Wenninger</a:t>
            </a:r>
            <a:r>
              <a:rPr lang="en-US" altLang="zh-TW" sz="1200" b="0" i="0" kern="1200" dirty="0" smtClean="0">
                <a:solidFill>
                  <a:schemeClr val="tx1"/>
                </a:solidFill>
                <a:effectLst/>
                <a:latin typeface="+mn-lt"/>
                <a:ea typeface="+mn-ea"/>
                <a:cs typeface="+mn-cs"/>
              </a:rPr>
              <a:t>, H., </a:t>
            </a:r>
            <a:r>
              <a:rPr lang="en-US" altLang="zh-TW" sz="1200" b="0" i="0" kern="1200" dirty="0" err="1" smtClean="0">
                <a:solidFill>
                  <a:schemeClr val="tx1"/>
                </a:solidFill>
                <a:effectLst/>
                <a:latin typeface="+mn-lt"/>
                <a:ea typeface="+mn-ea"/>
                <a:cs typeface="+mn-cs"/>
              </a:rPr>
              <a:t>Widjaja</a:t>
            </a:r>
            <a:r>
              <a:rPr lang="en-US" altLang="zh-TW" sz="1200" b="0" i="0" kern="1200" dirty="0" smtClean="0">
                <a:solidFill>
                  <a:schemeClr val="tx1"/>
                </a:solidFill>
                <a:effectLst/>
                <a:latin typeface="+mn-lt"/>
                <a:ea typeface="+mn-ea"/>
                <a:cs typeface="+mn-cs"/>
              </a:rPr>
              <a:t>, T., &amp; </a:t>
            </a:r>
            <a:r>
              <a:rPr lang="en-US" altLang="zh-TW" sz="1200" b="0" i="0" kern="1200" dirty="0" err="1" smtClean="0">
                <a:solidFill>
                  <a:schemeClr val="tx1"/>
                </a:solidFill>
                <a:effectLst/>
                <a:latin typeface="+mn-lt"/>
                <a:ea typeface="+mn-ea"/>
                <a:cs typeface="+mn-cs"/>
              </a:rPr>
              <a:t>Buxmann</a:t>
            </a:r>
            <a:r>
              <a:rPr lang="en-US" altLang="zh-TW" sz="1200" b="0" i="0" kern="1200" dirty="0" smtClean="0">
                <a:solidFill>
                  <a:schemeClr val="tx1"/>
                </a:solidFill>
                <a:effectLst/>
                <a:latin typeface="+mn-lt"/>
                <a:ea typeface="+mn-ea"/>
                <a:cs typeface="+mn-cs"/>
              </a:rPr>
              <a:t>, P. (2013). Envy on Facebook: a hidden threat to users' life satisfaction?.</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err="1" smtClean="0">
                <a:solidFill>
                  <a:schemeClr val="tx1"/>
                </a:solidFill>
                <a:effectLst/>
                <a:latin typeface="+mn-lt"/>
                <a:ea typeface="+mn-ea"/>
                <a:cs typeface="+mn-cs"/>
              </a:rPr>
              <a:t>Espín</a:t>
            </a:r>
            <a:r>
              <a:rPr lang="en-US" altLang="zh-TW" sz="1200" b="0" i="0" kern="1200" dirty="0" smtClean="0">
                <a:solidFill>
                  <a:schemeClr val="tx1"/>
                </a:solidFill>
                <a:effectLst/>
                <a:latin typeface="+mn-lt"/>
                <a:ea typeface="+mn-ea"/>
                <a:cs typeface="+mn-cs"/>
              </a:rPr>
              <a:t>, A. M., Moreno-</a:t>
            </a:r>
            <a:r>
              <a:rPr lang="en-US" altLang="zh-TW" sz="1200" b="0" i="0" kern="1200" dirty="0" err="1" smtClean="0">
                <a:solidFill>
                  <a:schemeClr val="tx1"/>
                </a:solidFill>
                <a:effectLst/>
                <a:latin typeface="+mn-lt"/>
                <a:ea typeface="+mn-ea"/>
                <a:cs typeface="+mn-cs"/>
              </a:rPr>
              <a:t>Herrero</a:t>
            </a:r>
            <a:r>
              <a:rPr lang="en-US" altLang="zh-TW" sz="1200" b="0" i="0" kern="1200" dirty="0" smtClean="0">
                <a:solidFill>
                  <a:schemeClr val="tx1"/>
                </a:solidFill>
                <a:effectLst/>
                <a:latin typeface="+mn-lt"/>
                <a:ea typeface="+mn-ea"/>
                <a:cs typeface="+mn-cs"/>
              </a:rPr>
              <a:t>, D., Sánchez-</a:t>
            </a:r>
            <a:r>
              <a:rPr lang="en-US" altLang="zh-TW" sz="1200" b="0" i="0" kern="1200" dirty="0" err="1" smtClean="0">
                <a:solidFill>
                  <a:schemeClr val="tx1"/>
                </a:solidFill>
                <a:effectLst/>
                <a:latin typeface="+mn-lt"/>
                <a:ea typeface="+mn-ea"/>
                <a:cs typeface="+mn-cs"/>
              </a:rPr>
              <a:t>Campillo</a:t>
            </a:r>
            <a:r>
              <a:rPr lang="en-US" altLang="zh-TW" sz="1200" b="0" i="0" kern="1200" dirty="0" smtClean="0">
                <a:solidFill>
                  <a:schemeClr val="tx1"/>
                </a:solidFill>
                <a:effectLst/>
                <a:latin typeface="+mn-lt"/>
                <a:ea typeface="+mn-ea"/>
                <a:cs typeface="+mn-cs"/>
              </a:rPr>
              <a:t>, J., &amp; Rodríguez Martín, J. A. (2018). Do envy and compassion pave the way to unhappiness? Social preferences and life satisfaction in a Spanish city. </a:t>
            </a:r>
            <a:r>
              <a:rPr lang="en-US" altLang="zh-TW" sz="1200" b="0" i="1" kern="1200" dirty="0" smtClean="0">
                <a:solidFill>
                  <a:schemeClr val="tx1"/>
                </a:solidFill>
                <a:effectLst/>
                <a:latin typeface="+mn-lt"/>
                <a:ea typeface="+mn-ea"/>
                <a:cs typeface="+mn-cs"/>
              </a:rPr>
              <a:t>Journal of Happiness Studies</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19</a:t>
            </a:r>
            <a:r>
              <a:rPr lang="en-US" altLang="zh-TW" sz="1200" b="0" i="0" kern="1200" dirty="0" smtClean="0">
                <a:solidFill>
                  <a:schemeClr val="tx1"/>
                </a:solidFill>
                <a:effectLst/>
                <a:latin typeface="+mn-lt"/>
                <a:ea typeface="+mn-ea"/>
                <a:cs typeface="+mn-cs"/>
              </a:rPr>
              <a:t>(2), 443-469.</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err="1" smtClean="0">
                <a:solidFill>
                  <a:schemeClr val="tx1"/>
                </a:solidFill>
                <a:effectLst/>
                <a:latin typeface="+mn-lt"/>
                <a:ea typeface="+mn-ea"/>
                <a:cs typeface="+mn-cs"/>
              </a:rPr>
              <a:t>Briki</a:t>
            </a:r>
            <a:r>
              <a:rPr lang="en-US" altLang="zh-TW" sz="1200" b="0" i="0" kern="1200" dirty="0" smtClean="0">
                <a:solidFill>
                  <a:schemeClr val="tx1"/>
                </a:solidFill>
                <a:effectLst/>
                <a:latin typeface="+mn-lt"/>
                <a:ea typeface="+mn-ea"/>
                <a:cs typeface="+mn-cs"/>
              </a:rPr>
              <a:t>, W. (2019). Harmed trait self-control: Why do people with a higher dispositional malicious envy experience lower subjective wellbeing? A cross-sectional study. </a:t>
            </a:r>
            <a:r>
              <a:rPr lang="en-US" altLang="zh-TW" sz="1200" b="0" i="1" kern="1200" dirty="0" smtClean="0">
                <a:solidFill>
                  <a:schemeClr val="tx1"/>
                </a:solidFill>
                <a:effectLst/>
                <a:latin typeface="+mn-lt"/>
                <a:ea typeface="+mn-ea"/>
                <a:cs typeface="+mn-cs"/>
              </a:rPr>
              <a:t>Journal of Happiness Studies</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20</a:t>
            </a:r>
            <a:r>
              <a:rPr lang="en-US" altLang="zh-TW" sz="1200" b="0" i="0" kern="1200" dirty="0" smtClean="0">
                <a:solidFill>
                  <a:schemeClr val="tx1"/>
                </a:solidFill>
                <a:effectLst/>
                <a:latin typeface="+mn-lt"/>
                <a:ea typeface="+mn-ea"/>
                <a:cs typeface="+mn-cs"/>
              </a:rPr>
              <a:t>(2), 523-540.</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Cohen‐</a:t>
            </a:r>
            <a:r>
              <a:rPr lang="en-US" altLang="zh-TW" sz="1200" b="0" i="0" kern="1200" dirty="0" err="1" smtClean="0">
                <a:solidFill>
                  <a:schemeClr val="tx1"/>
                </a:solidFill>
                <a:effectLst/>
                <a:latin typeface="+mn-lt"/>
                <a:ea typeface="+mn-ea"/>
                <a:cs typeface="+mn-cs"/>
              </a:rPr>
              <a:t>Charash</a:t>
            </a:r>
            <a:r>
              <a:rPr lang="en-US" altLang="zh-TW" sz="1200" b="0" i="0" kern="1200" dirty="0" smtClean="0">
                <a:solidFill>
                  <a:schemeClr val="tx1"/>
                </a:solidFill>
                <a:effectLst/>
                <a:latin typeface="+mn-lt"/>
                <a:ea typeface="+mn-ea"/>
                <a:cs typeface="+mn-cs"/>
              </a:rPr>
              <a:t>, Y. (2009). Episodic envy. </a:t>
            </a:r>
            <a:r>
              <a:rPr lang="en-US" altLang="zh-TW" sz="1200" b="0" i="1" kern="1200" dirty="0" smtClean="0">
                <a:solidFill>
                  <a:schemeClr val="tx1"/>
                </a:solidFill>
                <a:effectLst/>
                <a:latin typeface="+mn-lt"/>
                <a:ea typeface="+mn-ea"/>
                <a:cs typeface="+mn-cs"/>
              </a:rPr>
              <a:t>Journal of Applied Social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39</a:t>
            </a:r>
            <a:r>
              <a:rPr lang="en-US" altLang="zh-TW" sz="1200" b="0" i="0" kern="1200" dirty="0" smtClean="0">
                <a:solidFill>
                  <a:schemeClr val="tx1"/>
                </a:solidFill>
                <a:effectLst/>
                <a:latin typeface="+mn-lt"/>
                <a:ea typeface="+mn-ea"/>
                <a:cs typeface="+mn-cs"/>
              </a:rPr>
              <a:t>(9), 2128-2173.</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Daniels, A. Z., &amp; </a:t>
            </a:r>
            <a:r>
              <a:rPr lang="en-US" altLang="zh-TW" sz="1200" b="0" i="0" kern="1200" dirty="0" err="1" smtClean="0">
                <a:solidFill>
                  <a:schemeClr val="tx1"/>
                </a:solidFill>
                <a:effectLst/>
                <a:latin typeface="+mn-lt"/>
                <a:ea typeface="+mn-ea"/>
                <a:cs typeface="+mn-cs"/>
              </a:rPr>
              <a:t>Holtfreter</a:t>
            </a:r>
            <a:r>
              <a:rPr lang="en-US" altLang="zh-TW" sz="1200" b="0" i="0" kern="1200" dirty="0" smtClean="0">
                <a:solidFill>
                  <a:schemeClr val="tx1"/>
                </a:solidFill>
                <a:effectLst/>
                <a:latin typeface="+mn-lt"/>
                <a:ea typeface="+mn-ea"/>
                <a:cs typeface="+mn-cs"/>
              </a:rPr>
              <a:t>, K. (2019). Moving beyond anger and depression: The effects of anxiety and envy on maladaptive coping. </a:t>
            </a:r>
            <a:r>
              <a:rPr lang="en-US" altLang="zh-TW" sz="1200" b="0" i="1" kern="1200" dirty="0" smtClean="0">
                <a:solidFill>
                  <a:schemeClr val="tx1"/>
                </a:solidFill>
                <a:effectLst/>
                <a:latin typeface="+mn-lt"/>
                <a:ea typeface="+mn-ea"/>
                <a:cs typeface="+mn-cs"/>
              </a:rPr>
              <a:t>Deviant Behavior</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40</a:t>
            </a:r>
            <a:r>
              <a:rPr lang="en-US" altLang="zh-TW" sz="1200" b="0" i="0" kern="1200" dirty="0" smtClean="0">
                <a:solidFill>
                  <a:schemeClr val="tx1"/>
                </a:solidFill>
                <a:effectLst/>
                <a:latin typeface="+mn-lt"/>
                <a:ea typeface="+mn-ea"/>
                <a:cs typeface="+mn-cs"/>
              </a:rPr>
              <a:t>(3), 334-352.</a:t>
            </a:r>
            <a:endParaRPr lang="en-US" altLang="zh-TW" sz="1200" b="0"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dirty="0" smtClean="0">
              <a:solidFill>
                <a:schemeClr val="tx1"/>
              </a:solidFill>
              <a:effectLst/>
              <a:latin typeface="+mn-lt"/>
              <a:ea typeface="+mn-ea"/>
              <a:cs typeface="+mn-cs"/>
            </a:endParaRPr>
          </a:p>
          <a:p>
            <a:pPr marL="228600" indent="-228600">
              <a:buFont typeface="+mj-lt"/>
              <a:buAutoNum type="arabicPeriod"/>
            </a:pPr>
            <a:r>
              <a:rPr lang="en-US" altLang="zh-TW" sz="1200" b="0" i="0" kern="1200" dirty="0" smtClean="0">
                <a:solidFill>
                  <a:schemeClr val="tx1"/>
                </a:solidFill>
                <a:effectLst/>
                <a:latin typeface="+mn-lt"/>
                <a:ea typeface="+mn-ea"/>
                <a:cs typeface="+mn-cs"/>
              </a:rPr>
              <a:t>Parrott, W. G., &amp; Smith, R. H. (1993). Distinguishing the experiences of envy and jealousy. </a:t>
            </a:r>
            <a:r>
              <a:rPr lang="en-US" altLang="zh-TW" sz="1200" b="0" i="1" kern="1200" dirty="0" smtClean="0">
                <a:solidFill>
                  <a:schemeClr val="tx1"/>
                </a:solidFill>
                <a:effectLst/>
                <a:latin typeface="+mn-lt"/>
                <a:ea typeface="+mn-ea"/>
                <a:cs typeface="+mn-cs"/>
              </a:rPr>
              <a:t>Journal of personality and social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64</a:t>
            </a:r>
            <a:r>
              <a:rPr lang="en-US" altLang="zh-TW" sz="1200" b="0" i="0" kern="1200" dirty="0" smtClean="0">
                <a:solidFill>
                  <a:schemeClr val="tx1"/>
                </a:solidFill>
                <a:effectLst/>
                <a:latin typeface="+mn-lt"/>
                <a:ea typeface="+mn-ea"/>
                <a:cs typeface="+mn-cs"/>
              </a:rPr>
              <a:t>(6), 906.</a:t>
            </a:r>
          </a:p>
          <a:p>
            <a:pPr marL="228600" indent="-228600">
              <a:buFont typeface="+mj-lt"/>
              <a:buAutoNum type="arabicPeriod"/>
            </a:pPr>
            <a:endParaRPr lang="en-US" altLang="zh-TW"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423FF10-D559-43E3-845A-BF740885369C}" type="slidenum">
              <a:rPr lang="zh-TW" altLang="en-US" smtClean="0"/>
              <a:t>6</a:t>
            </a:fld>
            <a:endParaRPr lang="zh-TW" altLang="en-US"/>
          </a:p>
        </p:txBody>
      </p:sp>
    </p:spTree>
    <p:extLst>
      <p:ext uri="{BB962C8B-B14F-4D97-AF65-F5344CB8AC3E}">
        <p14:creationId xmlns:p14="http://schemas.microsoft.com/office/powerpoint/2010/main" val="912135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err="1" smtClean="0">
                <a:solidFill>
                  <a:schemeClr val="tx1"/>
                </a:solidFill>
                <a:effectLst/>
                <a:latin typeface="+mn-lt"/>
                <a:ea typeface="+mn-ea"/>
                <a:cs typeface="+mn-cs"/>
              </a:rPr>
              <a:t>Podder</a:t>
            </a:r>
            <a:r>
              <a:rPr lang="en-US" altLang="zh-TW" sz="1200" b="0" i="0" kern="1200" dirty="0" smtClean="0">
                <a:solidFill>
                  <a:schemeClr val="tx1"/>
                </a:solidFill>
                <a:effectLst/>
                <a:latin typeface="+mn-lt"/>
                <a:ea typeface="+mn-ea"/>
                <a:cs typeface="+mn-cs"/>
              </a:rPr>
              <a:t>, N. (1996). Relative deprivation, envy and economic inequality. </a:t>
            </a:r>
            <a:r>
              <a:rPr lang="en-US" altLang="zh-TW" sz="1200" b="0" i="1" kern="1200" dirty="0" err="1" smtClean="0">
                <a:solidFill>
                  <a:schemeClr val="tx1"/>
                </a:solidFill>
                <a:effectLst/>
                <a:latin typeface="+mn-lt"/>
                <a:ea typeface="+mn-ea"/>
                <a:cs typeface="+mn-cs"/>
              </a:rPr>
              <a:t>Kyklos</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49</a:t>
            </a:r>
            <a:r>
              <a:rPr lang="en-US" altLang="zh-TW" sz="1200" b="0" i="0" kern="1200" dirty="0" smtClean="0">
                <a:solidFill>
                  <a:schemeClr val="tx1"/>
                </a:solidFill>
                <a:effectLst/>
                <a:latin typeface="+mn-lt"/>
                <a:ea typeface="+mn-ea"/>
                <a:cs typeface="+mn-cs"/>
              </a:rPr>
              <a:t>(3), 353-376.</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err="1" smtClean="0">
                <a:solidFill>
                  <a:schemeClr val="tx1"/>
                </a:solidFill>
                <a:effectLst/>
                <a:latin typeface="+mn-lt"/>
                <a:ea typeface="+mn-ea"/>
                <a:cs typeface="+mn-cs"/>
              </a:rPr>
              <a:t>Frijda</a:t>
            </a:r>
            <a:r>
              <a:rPr lang="en-US" altLang="zh-TW" sz="1200" b="0" i="0" kern="1200" dirty="0" smtClean="0">
                <a:solidFill>
                  <a:schemeClr val="tx1"/>
                </a:solidFill>
                <a:effectLst/>
                <a:latin typeface="+mn-lt"/>
                <a:ea typeface="+mn-ea"/>
                <a:cs typeface="+mn-cs"/>
              </a:rPr>
              <a:t>, N. H. (1986). </a:t>
            </a:r>
            <a:r>
              <a:rPr lang="en-US" altLang="zh-TW" sz="1200" b="0" i="1" kern="1200" dirty="0" smtClean="0">
                <a:solidFill>
                  <a:schemeClr val="tx1"/>
                </a:solidFill>
                <a:effectLst/>
                <a:latin typeface="+mn-lt"/>
                <a:ea typeface="+mn-ea"/>
                <a:cs typeface="+mn-cs"/>
              </a:rPr>
              <a:t>The emotions</a:t>
            </a:r>
            <a:r>
              <a:rPr lang="en-US" altLang="zh-TW" sz="1200" b="0" i="0" kern="1200" dirty="0" smtClean="0">
                <a:solidFill>
                  <a:schemeClr val="tx1"/>
                </a:solidFill>
                <a:effectLst/>
                <a:latin typeface="+mn-lt"/>
                <a:ea typeface="+mn-ea"/>
                <a:cs typeface="+mn-cs"/>
              </a:rPr>
              <a:t>. Cambridge University Press.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Lazarus, R. S. (1991). </a:t>
            </a:r>
            <a:r>
              <a:rPr lang="en-US" altLang="zh-TW" sz="1200" b="0" i="1" kern="1200" dirty="0" smtClean="0">
                <a:solidFill>
                  <a:schemeClr val="tx1"/>
                </a:solidFill>
                <a:effectLst/>
                <a:latin typeface="+mn-lt"/>
                <a:ea typeface="+mn-ea"/>
                <a:cs typeface="+mn-cs"/>
              </a:rPr>
              <a:t>Emotion and adaptation</a:t>
            </a:r>
            <a:r>
              <a:rPr lang="en-US" altLang="zh-TW" sz="1200" b="0" i="0" kern="1200" dirty="0" smtClean="0">
                <a:solidFill>
                  <a:schemeClr val="tx1"/>
                </a:solidFill>
                <a:effectLst/>
                <a:latin typeface="+mn-lt"/>
                <a:ea typeface="+mn-ea"/>
                <a:cs typeface="+mn-cs"/>
              </a:rPr>
              <a:t>. Oxford University Press.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err="1" smtClean="0">
                <a:solidFill>
                  <a:schemeClr val="tx1"/>
                </a:solidFill>
                <a:effectLst/>
                <a:latin typeface="+mn-lt"/>
                <a:ea typeface="+mn-ea"/>
                <a:cs typeface="+mn-cs"/>
              </a:rPr>
              <a:t>Ortony</a:t>
            </a:r>
            <a:r>
              <a:rPr lang="en-US" altLang="zh-TW" sz="1200" b="0" i="0" kern="1200" dirty="0" smtClean="0">
                <a:solidFill>
                  <a:schemeClr val="tx1"/>
                </a:solidFill>
                <a:effectLst/>
                <a:latin typeface="+mn-lt"/>
                <a:ea typeface="+mn-ea"/>
                <a:cs typeface="+mn-cs"/>
              </a:rPr>
              <a:t>, A., </a:t>
            </a:r>
            <a:r>
              <a:rPr lang="en-US" altLang="zh-TW" sz="1200" b="0" i="0" kern="1200" dirty="0" err="1" smtClean="0">
                <a:solidFill>
                  <a:schemeClr val="tx1"/>
                </a:solidFill>
                <a:effectLst/>
                <a:latin typeface="+mn-lt"/>
                <a:ea typeface="+mn-ea"/>
                <a:cs typeface="+mn-cs"/>
              </a:rPr>
              <a:t>Clore</a:t>
            </a:r>
            <a:r>
              <a:rPr lang="en-US" altLang="zh-TW" sz="1200" b="0" i="0" kern="1200" dirty="0" smtClean="0">
                <a:solidFill>
                  <a:schemeClr val="tx1"/>
                </a:solidFill>
                <a:effectLst/>
                <a:latin typeface="+mn-lt"/>
                <a:ea typeface="+mn-ea"/>
                <a:cs typeface="+mn-cs"/>
              </a:rPr>
              <a:t>, G. L., &amp; Collins, A. (1988). The cognitive structure of emotions Cambridge. </a:t>
            </a:r>
            <a:r>
              <a:rPr lang="en-US" altLang="zh-TW" sz="1200" b="0" i="1" kern="1200" dirty="0" smtClean="0">
                <a:solidFill>
                  <a:schemeClr val="tx1"/>
                </a:solidFill>
                <a:effectLst/>
                <a:latin typeface="+mn-lt"/>
                <a:ea typeface="+mn-ea"/>
                <a:cs typeface="+mn-cs"/>
              </a:rPr>
              <a:t>UK: Cambridge University Press9</a:t>
            </a:r>
            <a:r>
              <a:rPr lang="en-US" altLang="zh-TW" sz="1200" b="0" i="0" kern="1200" dirty="0" smtClean="0">
                <a:solidFill>
                  <a:schemeClr val="tx1"/>
                </a:solidFill>
                <a:effectLst/>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err="1" smtClean="0">
                <a:solidFill>
                  <a:schemeClr val="tx1"/>
                </a:solidFill>
                <a:effectLst/>
                <a:latin typeface="+mn-lt"/>
                <a:ea typeface="+mn-ea"/>
                <a:cs typeface="+mn-cs"/>
              </a:rPr>
              <a:t>Roseman</a:t>
            </a:r>
            <a:r>
              <a:rPr lang="en-US" altLang="zh-TW" sz="1200" b="0" i="0" kern="1200" dirty="0" smtClean="0">
                <a:solidFill>
                  <a:schemeClr val="tx1"/>
                </a:solidFill>
                <a:effectLst/>
                <a:latin typeface="+mn-lt"/>
                <a:ea typeface="+mn-ea"/>
                <a:cs typeface="+mn-cs"/>
              </a:rPr>
              <a:t>, I. J. (1984). Cognitive determinants of emotion: A structural theory. </a:t>
            </a:r>
            <a:r>
              <a:rPr lang="en-US" altLang="zh-TW" sz="1200" b="0" i="1" kern="1200" dirty="0" smtClean="0">
                <a:solidFill>
                  <a:schemeClr val="tx1"/>
                </a:solidFill>
                <a:effectLst/>
                <a:latin typeface="+mn-lt"/>
                <a:ea typeface="+mn-ea"/>
                <a:cs typeface="+mn-cs"/>
              </a:rPr>
              <a:t>Review of personality &amp; social psychology</a:t>
            </a:r>
            <a:r>
              <a:rPr lang="en-US" altLang="zh-TW" sz="1200" b="0" i="0" kern="1200" dirty="0" smtClean="0">
                <a:solidFill>
                  <a:schemeClr val="tx1"/>
                </a:solidFill>
                <a:effectLst/>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Scherer, K. R. (1984). Emotion as a multicomponent process: a model and some cross-cultural data. </a:t>
            </a:r>
            <a:r>
              <a:rPr lang="en-US" altLang="zh-TW" sz="1200" b="0" i="1" kern="1200" dirty="0" smtClean="0">
                <a:solidFill>
                  <a:schemeClr val="tx1"/>
                </a:solidFill>
                <a:effectLst/>
                <a:latin typeface="+mn-lt"/>
                <a:ea typeface="+mn-ea"/>
                <a:cs typeface="+mn-cs"/>
              </a:rPr>
              <a:t>Review of personality &amp; social psychology</a:t>
            </a:r>
            <a:r>
              <a:rPr lang="en-US" altLang="zh-TW" sz="1200" b="0" i="0" kern="1200" dirty="0" smtClean="0">
                <a:solidFill>
                  <a:schemeClr val="tx1"/>
                </a:solidFill>
                <a:effectLst/>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Smith, C. A., &amp; Ellsworth, P. C. (1985). Patterns of cognitive appraisal in emotion. </a:t>
            </a:r>
            <a:r>
              <a:rPr lang="en-US" altLang="zh-TW" sz="1200" b="0" i="1" kern="1200" dirty="0" smtClean="0">
                <a:solidFill>
                  <a:schemeClr val="tx1"/>
                </a:solidFill>
                <a:effectLst/>
                <a:latin typeface="+mn-lt"/>
                <a:ea typeface="+mn-ea"/>
                <a:cs typeface="+mn-cs"/>
              </a:rPr>
              <a:t>Journal of personality and social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48</a:t>
            </a:r>
            <a:r>
              <a:rPr lang="en-US" altLang="zh-TW" sz="1200" b="0" i="0" kern="1200" dirty="0" smtClean="0">
                <a:solidFill>
                  <a:schemeClr val="tx1"/>
                </a:solidFill>
                <a:effectLst/>
                <a:latin typeface="+mn-lt"/>
                <a:ea typeface="+mn-ea"/>
                <a:cs typeface="+mn-cs"/>
              </a:rPr>
              <a:t>(4), 813.</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Weiner, B. (2012). </a:t>
            </a:r>
            <a:r>
              <a:rPr lang="en-US" altLang="zh-TW" sz="1200" b="0" i="1" kern="1200" dirty="0" smtClean="0">
                <a:solidFill>
                  <a:schemeClr val="tx1"/>
                </a:solidFill>
                <a:effectLst/>
                <a:latin typeface="+mn-lt"/>
                <a:ea typeface="+mn-ea"/>
                <a:cs typeface="+mn-cs"/>
              </a:rPr>
              <a:t>An </a:t>
            </a:r>
            <a:r>
              <a:rPr lang="en-US" altLang="zh-TW" sz="1200" b="0" i="1" kern="1200" dirty="0" err="1" smtClean="0">
                <a:solidFill>
                  <a:schemeClr val="tx1"/>
                </a:solidFill>
                <a:effectLst/>
                <a:latin typeface="+mn-lt"/>
                <a:ea typeface="+mn-ea"/>
                <a:cs typeface="+mn-cs"/>
              </a:rPr>
              <a:t>attributional</a:t>
            </a:r>
            <a:r>
              <a:rPr lang="en-US" altLang="zh-TW" sz="1200" b="0" i="1" kern="1200" dirty="0" smtClean="0">
                <a:solidFill>
                  <a:schemeClr val="tx1"/>
                </a:solidFill>
                <a:effectLst/>
                <a:latin typeface="+mn-lt"/>
                <a:ea typeface="+mn-ea"/>
                <a:cs typeface="+mn-cs"/>
              </a:rPr>
              <a:t> theory of motivation and emotion</a:t>
            </a:r>
            <a:r>
              <a:rPr lang="en-US" altLang="zh-TW" sz="1200" b="0" i="0" kern="1200" dirty="0" smtClean="0">
                <a:solidFill>
                  <a:schemeClr val="tx1"/>
                </a:solidFill>
                <a:effectLst/>
                <a:latin typeface="+mn-lt"/>
                <a:ea typeface="+mn-ea"/>
                <a:cs typeface="+mn-cs"/>
              </a:rPr>
              <a:t>. Springer Science &amp; Business Media.</a:t>
            </a:r>
            <a:endParaRPr lang="zh-TW" altLang="en-US"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Stouffer, S. A., </a:t>
            </a:r>
            <a:r>
              <a:rPr lang="en-US" altLang="zh-TW" sz="1200" b="0" i="0" kern="1200" dirty="0" err="1" smtClean="0">
                <a:solidFill>
                  <a:schemeClr val="tx1"/>
                </a:solidFill>
                <a:effectLst/>
                <a:latin typeface="+mn-lt"/>
                <a:ea typeface="+mn-ea"/>
                <a:cs typeface="+mn-cs"/>
              </a:rPr>
              <a:t>Suchman</a:t>
            </a:r>
            <a:r>
              <a:rPr lang="en-US" altLang="zh-TW" sz="1200" b="0" i="0" kern="1200" dirty="0" smtClean="0">
                <a:solidFill>
                  <a:schemeClr val="tx1"/>
                </a:solidFill>
                <a:effectLst/>
                <a:latin typeface="+mn-lt"/>
                <a:ea typeface="+mn-ea"/>
                <a:cs typeface="+mn-cs"/>
              </a:rPr>
              <a:t>, E. A., </a:t>
            </a:r>
            <a:r>
              <a:rPr lang="en-US" altLang="zh-TW" sz="1200" b="0" i="0" kern="1200" dirty="0" err="1" smtClean="0">
                <a:solidFill>
                  <a:schemeClr val="tx1"/>
                </a:solidFill>
                <a:effectLst/>
                <a:latin typeface="+mn-lt"/>
                <a:ea typeface="+mn-ea"/>
                <a:cs typeface="+mn-cs"/>
              </a:rPr>
              <a:t>DeVinney</a:t>
            </a:r>
            <a:r>
              <a:rPr lang="en-US" altLang="zh-TW" sz="1200" b="0" i="0" kern="1200" dirty="0" smtClean="0">
                <a:solidFill>
                  <a:schemeClr val="tx1"/>
                </a:solidFill>
                <a:effectLst/>
                <a:latin typeface="+mn-lt"/>
                <a:ea typeface="+mn-ea"/>
                <a:cs typeface="+mn-cs"/>
              </a:rPr>
              <a:t>, L. C., Star, S. A., &amp; Williams </a:t>
            </a:r>
            <a:r>
              <a:rPr lang="en-US" altLang="zh-TW" sz="1200" b="0" i="0" kern="1200" dirty="0" err="1" smtClean="0">
                <a:solidFill>
                  <a:schemeClr val="tx1"/>
                </a:solidFill>
                <a:effectLst/>
                <a:latin typeface="+mn-lt"/>
                <a:ea typeface="+mn-ea"/>
                <a:cs typeface="+mn-cs"/>
              </a:rPr>
              <a:t>Jr</a:t>
            </a:r>
            <a:r>
              <a:rPr lang="en-US" altLang="zh-TW" sz="1200" b="0" i="0" kern="1200" dirty="0" smtClean="0">
                <a:solidFill>
                  <a:schemeClr val="tx1"/>
                </a:solidFill>
                <a:effectLst/>
                <a:latin typeface="+mn-lt"/>
                <a:ea typeface="+mn-ea"/>
                <a:cs typeface="+mn-cs"/>
              </a:rPr>
              <a:t>, R. M. (1949). The </a:t>
            </a:r>
            <a:r>
              <a:rPr lang="en-US" altLang="zh-TW" sz="1200" b="0" i="0" kern="1200" dirty="0" err="1" smtClean="0">
                <a:solidFill>
                  <a:schemeClr val="tx1"/>
                </a:solidFill>
                <a:effectLst/>
                <a:latin typeface="+mn-lt"/>
                <a:ea typeface="+mn-ea"/>
                <a:cs typeface="+mn-cs"/>
              </a:rPr>
              <a:t>american</a:t>
            </a:r>
            <a:r>
              <a:rPr lang="en-US" altLang="zh-TW" sz="1200" b="0" i="0" kern="1200" dirty="0" smtClean="0">
                <a:solidFill>
                  <a:schemeClr val="tx1"/>
                </a:solidFill>
                <a:effectLst/>
                <a:latin typeface="+mn-lt"/>
                <a:ea typeface="+mn-ea"/>
                <a:cs typeface="+mn-cs"/>
              </a:rPr>
              <a:t> soldier: Adjustment during army life.(studies in social psychology in world war ii), vol. 1.</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err="1" smtClean="0">
                <a:solidFill>
                  <a:schemeClr val="tx1"/>
                </a:solidFill>
                <a:effectLst/>
                <a:latin typeface="+mn-lt"/>
                <a:ea typeface="+mn-ea"/>
                <a:cs typeface="+mn-cs"/>
              </a:rPr>
              <a:t>Runciman</a:t>
            </a:r>
            <a:r>
              <a:rPr lang="en-US" altLang="zh-TW" sz="1200" b="0" i="0" kern="1200" dirty="0" smtClean="0">
                <a:solidFill>
                  <a:schemeClr val="tx1"/>
                </a:solidFill>
                <a:effectLst/>
                <a:latin typeface="+mn-lt"/>
                <a:ea typeface="+mn-ea"/>
                <a:cs typeface="+mn-cs"/>
              </a:rPr>
              <a:t>, W. G. (1966). </a:t>
            </a:r>
            <a:r>
              <a:rPr lang="en-US" altLang="zh-TW" sz="1200" b="0" i="1" kern="1200" dirty="0" smtClean="0">
                <a:solidFill>
                  <a:schemeClr val="tx1"/>
                </a:solidFill>
                <a:effectLst/>
                <a:latin typeface="+mn-lt"/>
                <a:ea typeface="+mn-ea"/>
                <a:cs typeface="+mn-cs"/>
              </a:rPr>
              <a:t>Relative deprivation and social justice: A study of attitudes to social inequality in twentieth-century England</a:t>
            </a:r>
            <a:r>
              <a:rPr lang="en-US" altLang="zh-TW" sz="1200" b="0" i="0" kern="1200" dirty="0" smtClean="0">
                <a:solidFill>
                  <a:schemeClr val="tx1"/>
                </a:solidFill>
                <a:effectLst/>
                <a:latin typeface="+mn-lt"/>
                <a:ea typeface="+mn-ea"/>
                <a:cs typeface="+mn-cs"/>
              </a:rPr>
              <a:t> (Vol. 13). </a:t>
            </a:r>
            <a:r>
              <a:rPr lang="en-US" altLang="zh-TW" sz="1200" b="0" i="0" kern="1200" dirty="0" err="1" smtClean="0">
                <a:solidFill>
                  <a:schemeClr val="tx1"/>
                </a:solidFill>
                <a:effectLst/>
                <a:latin typeface="+mn-lt"/>
                <a:ea typeface="+mn-ea"/>
                <a:cs typeface="+mn-cs"/>
              </a:rPr>
              <a:t>Routledge</a:t>
            </a:r>
            <a:r>
              <a:rPr lang="en-US" altLang="zh-TW" sz="1200" b="0" i="0" kern="1200" dirty="0" smtClean="0">
                <a:solidFill>
                  <a:schemeClr val="tx1"/>
                </a:solidFill>
                <a:effectLst/>
                <a:latin typeface="+mn-lt"/>
                <a:ea typeface="+mn-ea"/>
                <a:cs typeface="+mn-cs"/>
              </a:rPr>
              <a:t> &amp; Kegan Paul.</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Smith, H. J., &amp; Ortiz, D. J. (2002). Is it just me. </a:t>
            </a:r>
            <a:r>
              <a:rPr lang="en-US" altLang="zh-TW" sz="1200" b="0" i="1" kern="1200" dirty="0" smtClean="0">
                <a:solidFill>
                  <a:schemeClr val="tx1"/>
                </a:solidFill>
                <a:effectLst/>
                <a:latin typeface="+mn-lt"/>
                <a:ea typeface="+mn-ea"/>
                <a:cs typeface="+mn-cs"/>
              </a:rPr>
              <a:t>Relative deprivation: Specification, development, and integration</a:t>
            </a:r>
            <a:r>
              <a:rPr lang="en-US" altLang="zh-TW" sz="1200" b="0" i="0" kern="1200" dirty="0" smtClean="0">
                <a:solidFill>
                  <a:schemeClr val="tx1"/>
                </a:solidFill>
                <a:effectLst/>
                <a:latin typeface="+mn-lt"/>
                <a:ea typeface="+mn-ea"/>
                <a:cs typeface="+mn-cs"/>
              </a:rPr>
              <a:t>, 91-115.</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Walker, I., &amp; Pettigrew, T. F. (1984). Relative deprivation theory: An overview and conceptual critique. </a:t>
            </a:r>
            <a:r>
              <a:rPr lang="en-US" altLang="zh-TW" sz="1200" b="0" i="1" kern="1200" dirty="0" smtClean="0">
                <a:solidFill>
                  <a:schemeClr val="tx1"/>
                </a:solidFill>
                <a:effectLst/>
                <a:latin typeface="+mn-lt"/>
                <a:ea typeface="+mn-ea"/>
                <a:cs typeface="+mn-cs"/>
              </a:rPr>
              <a:t>British Journal of Social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23</a:t>
            </a:r>
            <a:r>
              <a:rPr lang="en-US" altLang="zh-TW" sz="1200" b="0" i="0" kern="1200" dirty="0" smtClean="0">
                <a:solidFill>
                  <a:schemeClr val="tx1"/>
                </a:solidFill>
                <a:effectLst/>
                <a:latin typeface="+mn-lt"/>
                <a:ea typeface="+mn-ea"/>
                <a:cs typeface="+mn-cs"/>
              </a:rPr>
              <a:t>(4), 301-310.</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Feather, N. T. (1999). Judgments of deservingness: Studies in the psychology of justice and achievement. </a:t>
            </a:r>
            <a:r>
              <a:rPr lang="en-US" altLang="zh-TW" sz="1200" b="0" i="1" kern="1200" dirty="0" smtClean="0">
                <a:solidFill>
                  <a:schemeClr val="tx1"/>
                </a:solidFill>
                <a:effectLst/>
                <a:latin typeface="+mn-lt"/>
                <a:ea typeface="+mn-ea"/>
                <a:cs typeface="+mn-cs"/>
              </a:rPr>
              <a:t>Personality and Social Psychology Review</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3</a:t>
            </a:r>
            <a:r>
              <a:rPr lang="en-US" altLang="zh-TW" sz="1200" b="0" i="0" kern="1200" dirty="0" smtClean="0">
                <a:solidFill>
                  <a:schemeClr val="tx1"/>
                </a:solidFill>
                <a:effectLst/>
                <a:latin typeface="+mn-lt"/>
                <a:ea typeface="+mn-ea"/>
                <a:cs typeface="+mn-cs"/>
              </a:rPr>
              <a:t>(2), 86-107.</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Olson, J. M., &amp; </a:t>
            </a:r>
            <a:r>
              <a:rPr lang="en-US" altLang="zh-TW" sz="1200" b="0" i="0" kern="1200" dirty="0" err="1" smtClean="0">
                <a:solidFill>
                  <a:schemeClr val="tx1"/>
                </a:solidFill>
                <a:effectLst/>
                <a:latin typeface="+mn-lt"/>
                <a:ea typeface="+mn-ea"/>
                <a:cs typeface="+mn-cs"/>
              </a:rPr>
              <a:t>Hazlewood</a:t>
            </a:r>
            <a:r>
              <a:rPr lang="en-US" altLang="zh-TW" sz="1200" b="0" i="0" kern="1200" dirty="0" smtClean="0">
                <a:solidFill>
                  <a:schemeClr val="tx1"/>
                </a:solidFill>
                <a:effectLst/>
                <a:latin typeface="+mn-lt"/>
                <a:ea typeface="+mn-ea"/>
                <a:cs typeface="+mn-cs"/>
              </a:rPr>
              <a:t>, J. D. (1986). Relative deprivation and social comparison: An integrative perspective. In </a:t>
            </a:r>
            <a:r>
              <a:rPr lang="en-US" altLang="zh-TW" sz="1200" b="0" i="1" kern="1200" dirty="0" smtClean="0">
                <a:solidFill>
                  <a:schemeClr val="tx1"/>
                </a:solidFill>
                <a:effectLst/>
                <a:latin typeface="+mn-lt"/>
                <a:ea typeface="+mn-ea"/>
                <a:cs typeface="+mn-cs"/>
              </a:rPr>
              <a:t>Relative deprivation and social comparison: The Ontario symposium</a:t>
            </a:r>
            <a:r>
              <a:rPr lang="en-US" altLang="zh-TW" sz="1200" b="0" i="0" kern="1200" dirty="0" smtClean="0">
                <a:solidFill>
                  <a:schemeClr val="tx1"/>
                </a:solidFill>
                <a:effectLst/>
                <a:latin typeface="+mn-lt"/>
                <a:ea typeface="+mn-ea"/>
                <a:cs typeface="+mn-cs"/>
              </a:rPr>
              <a:t> (Vol. 4, pp. 1-15). Lawrence Erlbaum.</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Callan, M. J., </a:t>
            </a:r>
            <a:r>
              <a:rPr lang="en-US" altLang="zh-TW" sz="1200" b="0" i="0" kern="1200" dirty="0" err="1" smtClean="0">
                <a:solidFill>
                  <a:schemeClr val="tx1"/>
                </a:solidFill>
                <a:effectLst/>
                <a:latin typeface="+mn-lt"/>
                <a:ea typeface="+mn-ea"/>
                <a:cs typeface="+mn-cs"/>
              </a:rPr>
              <a:t>Shead</a:t>
            </a:r>
            <a:r>
              <a:rPr lang="en-US" altLang="zh-TW" sz="1200" b="0" i="0" kern="1200" dirty="0" smtClean="0">
                <a:solidFill>
                  <a:schemeClr val="tx1"/>
                </a:solidFill>
                <a:effectLst/>
                <a:latin typeface="+mn-lt"/>
                <a:ea typeface="+mn-ea"/>
                <a:cs typeface="+mn-cs"/>
              </a:rPr>
              <a:t>, N. W., &amp; Olson, J. M. (2011). Personal relative deprivation, delay discounting, and gambling. </a:t>
            </a:r>
            <a:r>
              <a:rPr lang="en-US" altLang="zh-TW" sz="1200" b="0" i="1" kern="1200" dirty="0" smtClean="0">
                <a:solidFill>
                  <a:schemeClr val="tx1"/>
                </a:solidFill>
                <a:effectLst/>
                <a:latin typeface="+mn-lt"/>
                <a:ea typeface="+mn-ea"/>
                <a:cs typeface="+mn-cs"/>
              </a:rPr>
              <a:t>Journal of personality and social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101</a:t>
            </a:r>
            <a:r>
              <a:rPr lang="en-US" altLang="zh-TW" sz="1200" b="0" i="0" kern="1200" dirty="0" smtClean="0">
                <a:solidFill>
                  <a:schemeClr val="tx1"/>
                </a:solidFill>
                <a:effectLst/>
                <a:latin typeface="+mn-lt"/>
                <a:ea typeface="+mn-ea"/>
                <a:cs typeface="+mn-cs"/>
              </a:rPr>
              <a:t>(5), 955.</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Kim, H., Callan, M. J., </a:t>
            </a:r>
            <a:r>
              <a:rPr lang="en-US" altLang="zh-TW" sz="1200" b="0" i="0" kern="1200" dirty="0" err="1" smtClean="0">
                <a:solidFill>
                  <a:schemeClr val="tx1"/>
                </a:solidFill>
                <a:effectLst/>
                <a:latin typeface="+mn-lt"/>
                <a:ea typeface="+mn-ea"/>
                <a:cs typeface="+mn-cs"/>
              </a:rPr>
              <a:t>Gheorghiu</a:t>
            </a:r>
            <a:r>
              <a:rPr lang="en-US" altLang="zh-TW" sz="1200" b="0" i="0" kern="1200" dirty="0" smtClean="0">
                <a:solidFill>
                  <a:schemeClr val="tx1"/>
                </a:solidFill>
                <a:effectLst/>
                <a:latin typeface="+mn-lt"/>
                <a:ea typeface="+mn-ea"/>
                <a:cs typeface="+mn-cs"/>
              </a:rPr>
              <a:t>, A. I., &amp; Skylark, W. J. (2018). Social comparison processes in the experience of personal relative deprivation. Journal of Applied Social Psychology, 48(9), 519-532.</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err="1" smtClean="0">
                <a:solidFill>
                  <a:schemeClr val="tx1"/>
                </a:solidFill>
                <a:effectLst/>
                <a:latin typeface="+mn-lt"/>
                <a:ea typeface="+mn-ea"/>
                <a:cs typeface="+mn-cs"/>
              </a:rPr>
              <a:t>Seo</a:t>
            </a:r>
            <a:r>
              <a:rPr lang="en-US" altLang="zh-TW" sz="1200" b="0" i="0" kern="1200" dirty="0" smtClean="0">
                <a:solidFill>
                  <a:schemeClr val="tx1"/>
                </a:solidFill>
                <a:effectLst/>
                <a:latin typeface="+mn-lt"/>
                <a:ea typeface="+mn-ea"/>
                <a:cs typeface="+mn-cs"/>
              </a:rPr>
              <a:t>, H. G., &amp; Park, H. W. (2018). Design and Implementation of Potential Advertisement Keyword Extraction System Using SNS. </a:t>
            </a:r>
            <a:r>
              <a:rPr lang="en-US" altLang="zh-TW" sz="1200" b="0" i="1" kern="1200" dirty="0" smtClean="0">
                <a:solidFill>
                  <a:schemeClr val="tx1"/>
                </a:solidFill>
                <a:effectLst/>
                <a:latin typeface="+mn-lt"/>
                <a:ea typeface="+mn-ea"/>
                <a:cs typeface="+mn-cs"/>
              </a:rPr>
              <a:t>Journal of the Korea Convergence Society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9</a:t>
            </a:r>
            <a:r>
              <a:rPr lang="en-US" altLang="zh-TW" sz="1200" b="0" i="0" kern="1200" dirty="0" smtClean="0">
                <a:solidFill>
                  <a:schemeClr val="tx1"/>
                </a:solidFill>
                <a:effectLst/>
                <a:latin typeface="+mn-lt"/>
                <a:ea typeface="+mn-ea"/>
                <a:cs typeface="+mn-cs"/>
              </a:rPr>
              <a:t>(7), 17-24.</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Buunk, B. P., </a:t>
            </a:r>
            <a:r>
              <a:rPr lang="en-US" altLang="zh-TW" sz="1200" b="0" i="0" kern="1200" dirty="0" err="1" smtClean="0">
                <a:solidFill>
                  <a:schemeClr val="tx1"/>
                </a:solidFill>
                <a:effectLst/>
                <a:latin typeface="+mn-lt"/>
                <a:ea typeface="+mn-ea"/>
                <a:cs typeface="+mn-cs"/>
              </a:rPr>
              <a:t>Zurriaga</a:t>
            </a:r>
            <a:r>
              <a:rPr lang="en-US" altLang="zh-TW" sz="1200" b="0" i="0" kern="1200" dirty="0" smtClean="0">
                <a:solidFill>
                  <a:schemeClr val="tx1"/>
                </a:solidFill>
                <a:effectLst/>
                <a:latin typeface="+mn-lt"/>
                <a:ea typeface="+mn-ea"/>
                <a:cs typeface="+mn-cs"/>
              </a:rPr>
              <a:t>, R., Gonzalez-Roma, V., &amp; </a:t>
            </a:r>
            <a:r>
              <a:rPr lang="en-US" altLang="zh-TW" sz="1200" b="0" i="0" kern="1200" dirty="0" err="1" smtClean="0">
                <a:solidFill>
                  <a:schemeClr val="tx1"/>
                </a:solidFill>
                <a:effectLst/>
                <a:latin typeface="+mn-lt"/>
                <a:ea typeface="+mn-ea"/>
                <a:cs typeface="+mn-cs"/>
              </a:rPr>
              <a:t>Subirats</a:t>
            </a:r>
            <a:r>
              <a:rPr lang="en-US" altLang="zh-TW" sz="1200" b="0" i="0" kern="1200" dirty="0" smtClean="0">
                <a:solidFill>
                  <a:schemeClr val="tx1"/>
                </a:solidFill>
                <a:effectLst/>
                <a:latin typeface="+mn-lt"/>
                <a:ea typeface="+mn-ea"/>
                <a:cs typeface="+mn-cs"/>
              </a:rPr>
              <a:t>, M. (2003). Engaging in upward and downward comparisons as a determinant of relative deprivation at work: A longitudinal study. </a:t>
            </a:r>
            <a:r>
              <a:rPr lang="en-US" altLang="zh-TW" sz="1200" b="0" i="1" kern="1200" dirty="0" smtClean="0">
                <a:solidFill>
                  <a:schemeClr val="tx1"/>
                </a:solidFill>
                <a:effectLst/>
                <a:latin typeface="+mn-lt"/>
                <a:ea typeface="+mn-ea"/>
                <a:cs typeface="+mn-cs"/>
              </a:rPr>
              <a:t>Journal of Vocational Behavior</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62</a:t>
            </a:r>
            <a:r>
              <a:rPr lang="en-US" altLang="zh-TW" sz="1200" b="0" i="0" kern="1200" dirty="0" smtClean="0">
                <a:solidFill>
                  <a:schemeClr val="tx1"/>
                </a:solidFill>
                <a:effectLst/>
                <a:latin typeface="+mn-lt"/>
                <a:ea typeface="+mn-ea"/>
                <a:cs typeface="+mn-cs"/>
              </a:rPr>
              <a:t>(2), 370-388.</a:t>
            </a:r>
          </a:p>
          <a:p>
            <a:endParaRPr lang="zh-TW" altLang="en-US" dirty="0"/>
          </a:p>
        </p:txBody>
      </p:sp>
      <p:sp>
        <p:nvSpPr>
          <p:cNvPr id="4" name="灯片编号占位符 3"/>
          <p:cNvSpPr>
            <a:spLocks noGrp="1"/>
          </p:cNvSpPr>
          <p:nvPr>
            <p:ph type="sldNum" sz="quarter" idx="10"/>
          </p:nvPr>
        </p:nvSpPr>
        <p:spPr/>
        <p:txBody>
          <a:bodyPr/>
          <a:lstStyle/>
          <a:p>
            <a:fld id="{D423FF10-D559-43E3-845A-BF740885369C}" type="slidenum">
              <a:rPr lang="zh-TW" altLang="en-US" smtClean="0"/>
              <a:t>7</a:t>
            </a:fld>
            <a:endParaRPr lang="zh-TW" altLang="en-US"/>
          </a:p>
        </p:txBody>
      </p:sp>
    </p:spTree>
    <p:extLst>
      <p:ext uri="{BB962C8B-B14F-4D97-AF65-F5344CB8AC3E}">
        <p14:creationId xmlns:p14="http://schemas.microsoft.com/office/powerpoint/2010/main" val="4089676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en-US" altLang="zh-TW" sz="1200" b="0" i="0" kern="1200" dirty="0" err="1" smtClean="0">
                <a:solidFill>
                  <a:schemeClr val="tx1"/>
                </a:solidFill>
                <a:effectLst/>
                <a:latin typeface="+mn-lt"/>
                <a:ea typeface="+mn-ea"/>
                <a:cs typeface="+mn-cs"/>
              </a:rPr>
              <a:t>Podder</a:t>
            </a:r>
            <a:r>
              <a:rPr lang="en-US" altLang="zh-TW" sz="1200" b="0" i="0" kern="1200" dirty="0" smtClean="0">
                <a:solidFill>
                  <a:schemeClr val="tx1"/>
                </a:solidFill>
                <a:effectLst/>
                <a:latin typeface="+mn-lt"/>
                <a:ea typeface="+mn-ea"/>
                <a:cs typeface="+mn-cs"/>
              </a:rPr>
              <a:t>, N. (1996). Relative deprivation, envy and economic inequality. </a:t>
            </a:r>
            <a:r>
              <a:rPr lang="en-US" altLang="zh-TW" sz="1200" b="0" i="1" kern="1200" dirty="0" err="1" smtClean="0">
                <a:solidFill>
                  <a:schemeClr val="tx1"/>
                </a:solidFill>
                <a:effectLst/>
                <a:latin typeface="+mn-lt"/>
                <a:ea typeface="+mn-ea"/>
                <a:cs typeface="+mn-cs"/>
              </a:rPr>
              <a:t>Kyklos</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49</a:t>
            </a:r>
            <a:r>
              <a:rPr lang="en-US" altLang="zh-TW" sz="1200" b="0" i="0" kern="1200" dirty="0" smtClean="0">
                <a:solidFill>
                  <a:schemeClr val="tx1"/>
                </a:solidFill>
                <a:effectLst/>
                <a:latin typeface="+mn-lt"/>
                <a:ea typeface="+mn-ea"/>
                <a:cs typeface="+mn-cs"/>
              </a:rPr>
              <a:t>(3), 353-376.</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Callan, M. J., </a:t>
            </a:r>
            <a:r>
              <a:rPr lang="en-US" altLang="zh-TW" sz="1200" b="0" i="0" kern="1200" dirty="0" err="1" smtClean="0">
                <a:solidFill>
                  <a:schemeClr val="tx1"/>
                </a:solidFill>
                <a:effectLst/>
                <a:latin typeface="+mn-lt"/>
                <a:ea typeface="+mn-ea"/>
                <a:cs typeface="+mn-cs"/>
              </a:rPr>
              <a:t>Shead</a:t>
            </a:r>
            <a:r>
              <a:rPr lang="en-US" altLang="zh-TW" sz="1200" b="0" i="0" kern="1200" dirty="0" smtClean="0">
                <a:solidFill>
                  <a:schemeClr val="tx1"/>
                </a:solidFill>
                <a:effectLst/>
                <a:latin typeface="+mn-lt"/>
                <a:ea typeface="+mn-ea"/>
                <a:cs typeface="+mn-cs"/>
              </a:rPr>
              <a:t>, N. W., &amp; Olson, J. M. (2011). Personal relative deprivation, delay discounting, and gambling. </a:t>
            </a:r>
            <a:r>
              <a:rPr lang="en-US" altLang="zh-TW" sz="1200" b="0" i="1" kern="1200" dirty="0" smtClean="0">
                <a:solidFill>
                  <a:schemeClr val="tx1"/>
                </a:solidFill>
                <a:effectLst/>
                <a:latin typeface="+mn-lt"/>
                <a:ea typeface="+mn-ea"/>
                <a:cs typeface="+mn-cs"/>
              </a:rPr>
              <a:t>Journal of personality and social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101</a:t>
            </a:r>
            <a:r>
              <a:rPr lang="en-US" altLang="zh-TW" sz="1200" b="0" i="0" kern="1200" dirty="0" smtClean="0">
                <a:solidFill>
                  <a:schemeClr val="tx1"/>
                </a:solidFill>
                <a:effectLst/>
                <a:latin typeface="+mn-lt"/>
                <a:ea typeface="+mn-ea"/>
                <a:cs typeface="+mn-cs"/>
              </a:rPr>
              <a:t>(5), 955.</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Smith, H. J., Pettigrew, T. F., Pippin, G. M., &amp; </a:t>
            </a:r>
            <a:r>
              <a:rPr lang="en-US" altLang="zh-TW" sz="1200" b="0" i="0" kern="1200" dirty="0" err="1" smtClean="0">
                <a:solidFill>
                  <a:schemeClr val="tx1"/>
                </a:solidFill>
                <a:effectLst/>
                <a:latin typeface="+mn-lt"/>
                <a:ea typeface="+mn-ea"/>
                <a:cs typeface="+mn-cs"/>
              </a:rPr>
              <a:t>Bialosiewicz</a:t>
            </a:r>
            <a:r>
              <a:rPr lang="en-US" altLang="zh-TW" sz="1200" b="0" i="0" kern="1200" dirty="0" smtClean="0">
                <a:solidFill>
                  <a:schemeClr val="tx1"/>
                </a:solidFill>
                <a:effectLst/>
                <a:latin typeface="+mn-lt"/>
                <a:ea typeface="+mn-ea"/>
                <a:cs typeface="+mn-cs"/>
              </a:rPr>
              <a:t>, S. (2012). Relative deprivation: A theoretical and meta-analytic review. </a:t>
            </a:r>
            <a:r>
              <a:rPr lang="en-US" altLang="zh-TW" sz="1200" b="0" i="1" kern="1200" dirty="0" smtClean="0">
                <a:solidFill>
                  <a:schemeClr val="tx1"/>
                </a:solidFill>
                <a:effectLst/>
                <a:latin typeface="+mn-lt"/>
                <a:ea typeface="+mn-ea"/>
                <a:cs typeface="+mn-cs"/>
              </a:rPr>
              <a:t>Personality and social psychology review</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16</a:t>
            </a:r>
            <a:r>
              <a:rPr lang="en-US" altLang="zh-TW" sz="1200" b="0" i="0" kern="1200" dirty="0" smtClean="0">
                <a:solidFill>
                  <a:schemeClr val="tx1"/>
                </a:solidFill>
                <a:effectLst/>
                <a:latin typeface="+mn-lt"/>
                <a:ea typeface="+mn-ea"/>
                <a:cs typeface="+mn-cs"/>
              </a:rPr>
              <a:t>(3), 203-232.</a:t>
            </a:r>
          </a:p>
          <a:p>
            <a:pPr marL="228600" indent="-228600">
              <a:buFont typeface="+mj-lt"/>
              <a:buAutoNum type="arabicPeriod"/>
            </a:pPr>
            <a:endParaRPr lang="en-US" altLang="zh-TW" sz="1200" b="0" i="0" kern="1200" dirty="0" smtClean="0">
              <a:solidFill>
                <a:schemeClr val="tx1"/>
              </a:solidFill>
              <a:effectLst/>
              <a:latin typeface="+mn-lt"/>
              <a:ea typeface="+mn-ea"/>
              <a:cs typeface="+mn-cs"/>
            </a:endParaRPr>
          </a:p>
          <a:p>
            <a:pPr marL="228600" indent="-228600">
              <a:buFont typeface="+mj-lt"/>
              <a:buAutoNum type="arabicPeriod"/>
            </a:pPr>
            <a:r>
              <a:rPr lang="en-US" altLang="zh-TW" sz="1200" b="0" i="0" kern="1200" dirty="0" err="1" smtClean="0">
                <a:solidFill>
                  <a:schemeClr val="tx1"/>
                </a:solidFill>
                <a:effectLst/>
                <a:latin typeface="+mn-lt"/>
                <a:ea typeface="+mn-ea"/>
                <a:cs typeface="+mn-cs"/>
              </a:rPr>
              <a:t>Frieswijk</a:t>
            </a:r>
            <a:r>
              <a:rPr lang="en-US" altLang="zh-TW" sz="1200" b="0" i="0" kern="1200" dirty="0" smtClean="0">
                <a:solidFill>
                  <a:schemeClr val="tx1"/>
                </a:solidFill>
                <a:effectLst/>
                <a:latin typeface="+mn-lt"/>
                <a:ea typeface="+mn-ea"/>
                <a:cs typeface="+mn-cs"/>
              </a:rPr>
              <a:t>, N., Buunk, B. P., </a:t>
            </a:r>
            <a:r>
              <a:rPr lang="en-US" altLang="zh-TW" sz="1200" b="0" i="0" kern="1200" dirty="0" err="1" smtClean="0">
                <a:solidFill>
                  <a:schemeClr val="tx1"/>
                </a:solidFill>
                <a:effectLst/>
                <a:latin typeface="+mn-lt"/>
                <a:ea typeface="+mn-ea"/>
                <a:cs typeface="+mn-cs"/>
              </a:rPr>
              <a:t>Steverink</a:t>
            </a:r>
            <a:r>
              <a:rPr lang="en-US" altLang="zh-TW" sz="1200" b="0" i="0" kern="1200" dirty="0" smtClean="0">
                <a:solidFill>
                  <a:schemeClr val="tx1"/>
                </a:solidFill>
                <a:effectLst/>
                <a:latin typeface="+mn-lt"/>
                <a:ea typeface="+mn-ea"/>
                <a:cs typeface="+mn-cs"/>
              </a:rPr>
              <a:t>, N., &amp; </a:t>
            </a:r>
            <a:r>
              <a:rPr lang="en-US" altLang="zh-TW" sz="1200" b="0" i="0" kern="1200" dirty="0" err="1" smtClean="0">
                <a:solidFill>
                  <a:schemeClr val="tx1"/>
                </a:solidFill>
                <a:effectLst/>
                <a:latin typeface="+mn-lt"/>
                <a:ea typeface="+mn-ea"/>
                <a:cs typeface="+mn-cs"/>
              </a:rPr>
              <a:t>Slaets</a:t>
            </a:r>
            <a:r>
              <a:rPr lang="en-US" altLang="zh-TW" sz="1200" b="0" i="0" kern="1200" dirty="0" smtClean="0">
                <a:solidFill>
                  <a:schemeClr val="tx1"/>
                </a:solidFill>
                <a:effectLst/>
                <a:latin typeface="+mn-lt"/>
                <a:ea typeface="+mn-ea"/>
                <a:cs typeface="+mn-cs"/>
              </a:rPr>
              <a:t>, J. P. (2004). The effect of social comparison information on the life satisfaction of frail older persons. </a:t>
            </a:r>
            <a:r>
              <a:rPr lang="en-US" altLang="zh-TW" sz="1200" b="0" i="1" kern="1200" dirty="0" smtClean="0">
                <a:solidFill>
                  <a:schemeClr val="tx1"/>
                </a:solidFill>
                <a:effectLst/>
                <a:latin typeface="+mn-lt"/>
                <a:ea typeface="+mn-ea"/>
                <a:cs typeface="+mn-cs"/>
              </a:rPr>
              <a:t>Psychology and aging</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19</a:t>
            </a:r>
            <a:r>
              <a:rPr lang="en-US" altLang="zh-TW" sz="1200" b="0" i="0" kern="1200" dirty="0" smtClean="0">
                <a:solidFill>
                  <a:schemeClr val="tx1"/>
                </a:solidFill>
                <a:effectLst/>
                <a:latin typeface="+mn-lt"/>
                <a:ea typeface="+mn-ea"/>
                <a:cs typeface="+mn-cs"/>
              </a:rPr>
              <a:t>(1), 183.</a:t>
            </a:r>
            <a:endParaRPr lang="zh-TW" altLang="en-US" dirty="0"/>
          </a:p>
        </p:txBody>
      </p:sp>
      <p:sp>
        <p:nvSpPr>
          <p:cNvPr id="4" name="灯片编号占位符 3"/>
          <p:cNvSpPr>
            <a:spLocks noGrp="1"/>
          </p:cNvSpPr>
          <p:nvPr>
            <p:ph type="sldNum" sz="quarter" idx="10"/>
          </p:nvPr>
        </p:nvSpPr>
        <p:spPr/>
        <p:txBody>
          <a:bodyPr/>
          <a:lstStyle/>
          <a:p>
            <a:fld id="{D423FF10-D559-43E3-845A-BF740885369C}" type="slidenum">
              <a:rPr lang="zh-TW" altLang="en-US" smtClean="0"/>
              <a:t>9</a:t>
            </a:fld>
            <a:endParaRPr lang="zh-TW" altLang="en-US"/>
          </a:p>
        </p:txBody>
      </p:sp>
    </p:spTree>
    <p:extLst>
      <p:ext uri="{BB962C8B-B14F-4D97-AF65-F5344CB8AC3E}">
        <p14:creationId xmlns:p14="http://schemas.microsoft.com/office/powerpoint/2010/main" val="881992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en-US" altLang="zh-TW" sz="1200" b="0" i="0" kern="1200" dirty="0" err="1" smtClean="0">
                <a:solidFill>
                  <a:schemeClr val="tx1"/>
                </a:solidFill>
                <a:effectLst/>
                <a:latin typeface="+mn-lt"/>
                <a:ea typeface="+mn-ea"/>
                <a:cs typeface="+mn-cs"/>
              </a:rPr>
              <a:t>Beshai</a:t>
            </a:r>
            <a:r>
              <a:rPr lang="en-US" altLang="zh-TW" sz="1200" b="0" i="0" kern="1200" dirty="0" smtClean="0">
                <a:solidFill>
                  <a:schemeClr val="tx1"/>
                </a:solidFill>
                <a:effectLst/>
                <a:latin typeface="+mn-lt"/>
                <a:ea typeface="+mn-ea"/>
                <a:cs typeface="+mn-cs"/>
              </a:rPr>
              <a:t>, S., Mishra, S., Mishra, S., &amp; Carleton, R. N. (2017). Personal relative deprivation associated with functional disorders via stress: An examination of fibromyalgia and gastrointestinal symptoms. </a:t>
            </a:r>
            <a:r>
              <a:rPr lang="en-US" altLang="zh-TW" sz="1200" b="0" i="1" kern="1200" dirty="0" err="1" smtClean="0">
                <a:solidFill>
                  <a:schemeClr val="tx1"/>
                </a:solidFill>
                <a:effectLst/>
                <a:latin typeface="+mn-lt"/>
                <a:ea typeface="+mn-ea"/>
                <a:cs typeface="+mn-cs"/>
              </a:rPr>
              <a:t>PLoS</a:t>
            </a:r>
            <a:r>
              <a:rPr lang="en-US" altLang="zh-TW" sz="1200" b="0" i="1" kern="1200" dirty="0" smtClean="0">
                <a:solidFill>
                  <a:schemeClr val="tx1"/>
                </a:solidFill>
                <a:effectLst/>
                <a:latin typeface="+mn-lt"/>
                <a:ea typeface="+mn-ea"/>
                <a:cs typeface="+mn-cs"/>
              </a:rPr>
              <a:t> One</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12</a:t>
            </a:r>
            <a:r>
              <a:rPr lang="en-US" altLang="zh-TW" sz="1200" b="0" i="0" kern="1200" dirty="0" smtClean="0">
                <a:solidFill>
                  <a:schemeClr val="tx1"/>
                </a:solidFill>
                <a:effectLst/>
                <a:latin typeface="+mn-lt"/>
                <a:ea typeface="+mn-ea"/>
                <a:cs typeface="+mn-cs"/>
              </a:rPr>
              <a:t>(12), e0189666.</a:t>
            </a:r>
          </a:p>
          <a:p>
            <a:pPr marL="228600" indent="-228600">
              <a:buFont typeface="+mj-lt"/>
              <a:buAutoNum type="arabicPeriod"/>
            </a:pPr>
            <a:r>
              <a:rPr lang="en-US" altLang="zh-TW" sz="1200" b="0" i="0" kern="1200" dirty="0" smtClean="0">
                <a:solidFill>
                  <a:schemeClr val="tx1"/>
                </a:solidFill>
                <a:effectLst/>
                <a:latin typeface="+mn-lt"/>
                <a:ea typeface="+mn-ea"/>
                <a:cs typeface="+mn-cs"/>
              </a:rPr>
              <a:t>Callan, M. J., Kim, H., &amp; Matthews, W. J. (2015). Predicting self-rated mental and physical health: The contributions of subjective socioeconomic status and personal relative deprivation. </a:t>
            </a:r>
            <a:r>
              <a:rPr lang="en-US" altLang="zh-TW" sz="1200" b="0" i="1" kern="1200" dirty="0" smtClean="0">
                <a:solidFill>
                  <a:schemeClr val="tx1"/>
                </a:solidFill>
                <a:effectLst/>
                <a:latin typeface="+mn-lt"/>
                <a:ea typeface="+mn-ea"/>
                <a:cs typeface="+mn-cs"/>
              </a:rPr>
              <a:t>Frontiers in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6</a:t>
            </a:r>
            <a:r>
              <a:rPr lang="en-US" altLang="zh-TW" sz="1200" b="0" i="0" kern="1200" dirty="0" smtClean="0">
                <a:solidFill>
                  <a:schemeClr val="tx1"/>
                </a:solidFill>
                <a:effectLst/>
                <a:latin typeface="+mn-lt"/>
                <a:ea typeface="+mn-ea"/>
                <a:cs typeface="+mn-cs"/>
              </a:rPr>
              <a:t>, 1415.</a:t>
            </a:r>
          </a:p>
          <a:p>
            <a:pPr marL="228600" indent="-228600">
              <a:buFont typeface="+mj-lt"/>
              <a:buAutoNum type="arabicPeriod"/>
            </a:pPr>
            <a:r>
              <a:rPr lang="en-US" altLang="zh-TW" sz="1200" b="0" i="0" kern="1200" dirty="0" err="1" smtClean="0">
                <a:solidFill>
                  <a:schemeClr val="tx1"/>
                </a:solidFill>
                <a:effectLst/>
                <a:latin typeface="+mn-lt"/>
                <a:ea typeface="+mn-ea"/>
                <a:cs typeface="+mn-cs"/>
              </a:rPr>
              <a:t>Adjaye-Gbewonyo</a:t>
            </a:r>
            <a:r>
              <a:rPr lang="en-US" altLang="zh-TW" sz="1200" b="0" i="0" kern="1200" dirty="0" smtClean="0">
                <a:solidFill>
                  <a:schemeClr val="tx1"/>
                </a:solidFill>
                <a:effectLst/>
                <a:latin typeface="+mn-lt"/>
                <a:ea typeface="+mn-ea"/>
                <a:cs typeface="+mn-cs"/>
              </a:rPr>
              <a:t>, K., &amp; </a:t>
            </a:r>
            <a:r>
              <a:rPr lang="en-US" altLang="zh-TW" sz="1200" b="0" i="0" kern="1200" dirty="0" err="1" smtClean="0">
                <a:solidFill>
                  <a:schemeClr val="tx1"/>
                </a:solidFill>
                <a:effectLst/>
                <a:latin typeface="+mn-lt"/>
                <a:ea typeface="+mn-ea"/>
                <a:cs typeface="+mn-cs"/>
              </a:rPr>
              <a:t>Kawachi</a:t>
            </a:r>
            <a:r>
              <a:rPr lang="en-US" altLang="zh-TW" sz="1200" b="0" i="0" kern="1200" dirty="0" smtClean="0">
                <a:solidFill>
                  <a:schemeClr val="tx1"/>
                </a:solidFill>
                <a:effectLst/>
                <a:latin typeface="+mn-lt"/>
                <a:ea typeface="+mn-ea"/>
                <a:cs typeface="+mn-cs"/>
              </a:rPr>
              <a:t>, I. (2012). Use of the </a:t>
            </a:r>
            <a:r>
              <a:rPr lang="en-US" altLang="zh-TW" sz="1200" b="0" i="0" kern="1200" dirty="0" err="1" smtClean="0">
                <a:solidFill>
                  <a:schemeClr val="tx1"/>
                </a:solidFill>
                <a:effectLst/>
                <a:latin typeface="+mn-lt"/>
                <a:ea typeface="+mn-ea"/>
                <a:cs typeface="+mn-cs"/>
              </a:rPr>
              <a:t>Yitzhaki</a:t>
            </a:r>
            <a:r>
              <a:rPr lang="en-US" altLang="zh-TW" sz="1200" b="0" i="0" kern="1200" dirty="0" smtClean="0">
                <a:solidFill>
                  <a:schemeClr val="tx1"/>
                </a:solidFill>
                <a:effectLst/>
                <a:latin typeface="+mn-lt"/>
                <a:ea typeface="+mn-ea"/>
                <a:cs typeface="+mn-cs"/>
              </a:rPr>
              <a:t> Index as a test of relative deprivation for health outcomes: a review of recent literature. </a:t>
            </a:r>
            <a:r>
              <a:rPr lang="en-US" altLang="zh-TW" sz="1200" b="0" i="1" kern="1200" dirty="0" smtClean="0">
                <a:solidFill>
                  <a:schemeClr val="tx1"/>
                </a:solidFill>
                <a:effectLst/>
                <a:latin typeface="+mn-lt"/>
                <a:ea typeface="+mn-ea"/>
                <a:cs typeface="+mn-cs"/>
              </a:rPr>
              <a:t>Social science &amp; medicine</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75</a:t>
            </a:r>
            <a:r>
              <a:rPr lang="en-US" altLang="zh-TW" sz="1200" b="0" i="0" kern="1200" dirty="0" smtClean="0">
                <a:solidFill>
                  <a:schemeClr val="tx1"/>
                </a:solidFill>
                <a:effectLst/>
                <a:latin typeface="+mn-lt"/>
                <a:ea typeface="+mn-ea"/>
                <a:cs typeface="+mn-cs"/>
              </a:rPr>
              <a:t>(1), 129-137.</a:t>
            </a:r>
          </a:p>
          <a:p>
            <a:pPr marL="228600" indent="-228600">
              <a:buFont typeface="+mj-lt"/>
              <a:buAutoNum type="arabicPeriod"/>
            </a:pPr>
            <a:r>
              <a:rPr lang="en-US" altLang="zh-TW" sz="1200" b="0" i="0" kern="1200" dirty="0" smtClean="0">
                <a:solidFill>
                  <a:schemeClr val="tx1"/>
                </a:solidFill>
                <a:effectLst/>
                <a:latin typeface="+mn-lt"/>
                <a:ea typeface="+mn-ea"/>
                <a:cs typeface="+mn-cs"/>
              </a:rPr>
              <a:t>Osborne, D., Smith, H. J., &amp; </a:t>
            </a:r>
            <a:r>
              <a:rPr lang="en-US" altLang="zh-TW" sz="1200" b="0" i="0" kern="1200" dirty="0" err="1" smtClean="0">
                <a:solidFill>
                  <a:schemeClr val="tx1"/>
                </a:solidFill>
                <a:effectLst/>
                <a:latin typeface="+mn-lt"/>
                <a:ea typeface="+mn-ea"/>
                <a:cs typeface="+mn-cs"/>
              </a:rPr>
              <a:t>Huo</a:t>
            </a:r>
            <a:r>
              <a:rPr lang="en-US" altLang="zh-TW" sz="1200" b="0" i="0" kern="1200" dirty="0" smtClean="0">
                <a:solidFill>
                  <a:schemeClr val="tx1"/>
                </a:solidFill>
                <a:effectLst/>
                <a:latin typeface="+mn-lt"/>
                <a:ea typeface="+mn-ea"/>
                <a:cs typeface="+mn-cs"/>
              </a:rPr>
              <a:t>, Y. J. (2012). More than a feeling: Discrete emotions mediate the relationship between relative deprivation and reactions to workplace furloughs. </a:t>
            </a:r>
            <a:r>
              <a:rPr lang="en-US" altLang="zh-TW" sz="1200" b="0" i="1" kern="1200" dirty="0" smtClean="0">
                <a:solidFill>
                  <a:schemeClr val="tx1"/>
                </a:solidFill>
                <a:effectLst/>
                <a:latin typeface="+mn-lt"/>
                <a:ea typeface="+mn-ea"/>
                <a:cs typeface="+mn-cs"/>
              </a:rPr>
              <a:t>Personality and Social Psychology Bulletin</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38</a:t>
            </a:r>
            <a:r>
              <a:rPr lang="en-US" altLang="zh-TW" sz="1200" b="0" i="0" kern="1200" dirty="0" smtClean="0">
                <a:solidFill>
                  <a:schemeClr val="tx1"/>
                </a:solidFill>
                <a:effectLst/>
                <a:latin typeface="+mn-lt"/>
                <a:ea typeface="+mn-ea"/>
                <a:cs typeface="+mn-cs"/>
              </a:rPr>
              <a:t>(5), 628-641.</a:t>
            </a:r>
          </a:p>
          <a:p>
            <a:pPr marL="228600" indent="-228600">
              <a:buFont typeface="+mj-lt"/>
              <a:buAutoNum type="arabicPeriod"/>
            </a:pPr>
            <a:endParaRPr lang="en-US" altLang="zh-TW" sz="1200" b="0" i="0" kern="1200" dirty="0" smtClean="0">
              <a:solidFill>
                <a:schemeClr val="tx1"/>
              </a:solidFill>
              <a:effectLst/>
              <a:latin typeface="+mn-lt"/>
              <a:ea typeface="+mn-ea"/>
              <a:cs typeface="+mn-cs"/>
            </a:endParaRPr>
          </a:p>
          <a:p>
            <a:pPr marL="228600" indent="-228600">
              <a:buFont typeface="+mj-lt"/>
              <a:buAutoNum type="arabicPeriod"/>
            </a:pPr>
            <a:r>
              <a:rPr lang="en-US" altLang="zh-TW" sz="1200" b="0" i="0" kern="1200" dirty="0" err="1" smtClean="0">
                <a:solidFill>
                  <a:schemeClr val="tx1"/>
                </a:solidFill>
                <a:effectLst/>
                <a:latin typeface="+mn-lt"/>
                <a:ea typeface="+mn-ea"/>
                <a:cs typeface="+mn-cs"/>
              </a:rPr>
              <a:t>Lawlor</a:t>
            </a:r>
            <a:r>
              <a:rPr lang="en-US" altLang="zh-TW" sz="1200" b="0" i="0" kern="1200" dirty="0" smtClean="0">
                <a:solidFill>
                  <a:schemeClr val="tx1"/>
                </a:solidFill>
                <a:effectLst/>
                <a:latin typeface="+mn-lt"/>
                <a:ea typeface="+mn-ea"/>
                <a:cs typeface="+mn-cs"/>
              </a:rPr>
              <a:t>, D. A., Davey Smith, G., Patel, R., &amp; </a:t>
            </a:r>
            <a:r>
              <a:rPr lang="en-US" altLang="zh-TW" sz="1200" b="0" i="0" kern="1200" dirty="0" err="1" smtClean="0">
                <a:solidFill>
                  <a:schemeClr val="tx1"/>
                </a:solidFill>
                <a:effectLst/>
                <a:latin typeface="+mn-lt"/>
                <a:ea typeface="+mn-ea"/>
                <a:cs typeface="+mn-cs"/>
              </a:rPr>
              <a:t>Ebrahim</a:t>
            </a:r>
            <a:r>
              <a:rPr lang="en-US" altLang="zh-TW" sz="1200" b="0" i="0" kern="1200" dirty="0" smtClean="0">
                <a:solidFill>
                  <a:schemeClr val="tx1"/>
                </a:solidFill>
                <a:effectLst/>
                <a:latin typeface="+mn-lt"/>
                <a:ea typeface="+mn-ea"/>
                <a:cs typeface="+mn-cs"/>
              </a:rPr>
              <a:t>, S. (2005). Life-course socioeconomic position, area deprivation, and coronary heart disease: findings from the British Women’s Heart and Health Study. </a:t>
            </a:r>
            <a:r>
              <a:rPr lang="en-US" altLang="zh-TW" sz="1200" b="0" i="1" kern="1200" dirty="0" smtClean="0">
                <a:solidFill>
                  <a:schemeClr val="tx1"/>
                </a:solidFill>
                <a:effectLst/>
                <a:latin typeface="+mn-lt"/>
                <a:ea typeface="+mn-ea"/>
                <a:cs typeface="+mn-cs"/>
              </a:rPr>
              <a:t>American journal of public health</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95</a:t>
            </a:r>
            <a:r>
              <a:rPr lang="en-US" altLang="zh-TW" sz="1200" b="0" i="0" kern="1200" dirty="0" smtClean="0">
                <a:solidFill>
                  <a:schemeClr val="tx1"/>
                </a:solidFill>
                <a:effectLst/>
                <a:latin typeface="+mn-lt"/>
                <a:ea typeface="+mn-ea"/>
                <a:cs typeface="+mn-cs"/>
              </a:rPr>
              <a:t>(1), 91-97.</a:t>
            </a:r>
          </a:p>
          <a:p>
            <a:pPr marL="228600" indent="-228600">
              <a:buFont typeface="+mj-lt"/>
              <a:buAutoNum type="arabicPeriod"/>
            </a:pPr>
            <a:r>
              <a:rPr lang="en-US" altLang="zh-TW" sz="1200" b="0" i="0" kern="1200" dirty="0" smtClean="0">
                <a:solidFill>
                  <a:schemeClr val="tx1"/>
                </a:solidFill>
                <a:effectLst/>
                <a:latin typeface="+mn-lt"/>
                <a:ea typeface="+mn-ea"/>
                <a:cs typeface="+mn-cs"/>
              </a:rPr>
              <a:t>Eames, M., Ben-</a:t>
            </a:r>
            <a:r>
              <a:rPr lang="en-US" altLang="zh-TW" sz="1200" b="0" i="0" kern="1200" dirty="0" err="1" smtClean="0">
                <a:solidFill>
                  <a:schemeClr val="tx1"/>
                </a:solidFill>
                <a:effectLst/>
                <a:latin typeface="+mn-lt"/>
                <a:ea typeface="+mn-ea"/>
                <a:cs typeface="+mn-cs"/>
              </a:rPr>
              <a:t>Shlomo</a:t>
            </a:r>
            <a:r>
              <a:rPr lang="en-US" altLang="zh-TW" sz="1200" b="0" i="0" kern="1200" dirty="0" smtClean="0">
                <a:solidFill>
                  <a:schemeClr val="tx1"/>
                </a:solidFill>
                <a:effectLst/>
                <a:latin typeface="+mn-lt"/>
                <a:ea typeface="+mn-ea"/>
                <a:cs typeface="+mn-cs"/>
              </a:rPr>
              <a:t>, Y., &amp; Marmot, M. G. (1993). Social deprivation and premature mortality: regional comparison across England. </a:t>
            </a:r>
            <a:r>
              <a:rPr lang="en-US" altLang="zh-TW" sz="1200" b="0" i="1" kern="1200" dirty="0" smtClean="0">
                <a:solidFill>
                  <a:schemeClr val="tx1"/>
                </a:solidFill>
                <a:effectLst/>
                <a:latin typeface="+mn-lt"/>
                <a:ea typeface="+mn-ea"/>
                <a:cs typeface="+mn-cs"/>
              </a:rPr>
              <a:t>British Medical Journal</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307</a:t>
            </a:r>
            <a:r>
              <a:rPr lang="en-US" altLang="zh-TW" sz="1200" b="0" i="0" kern="1200" dirty="0" smtClean="0">
                <a:solidFill>
                  <a:schemeClr val="tx1"/>
                </a:solidFill>
                <a:effectLst/>
                <a:latin typeface="+mn-lt"/>
                <a:ea typeface="+mn-ea"/>
                <a:cs typeface="+mn-cs"/>
              </a:rPr>
              <a:t>(6912), 1097-1102.</a:t>
            </a:r>
          </a:p>
          <a:p>
            <a:pPr marL="228600" indent="-228600">
              <a:buFont typeface="+mj-lt"/>
              <a:buAutoNum type="arabicPeriod"/>
            </a:pPr>
            <a:r>
              <a:rPr lang="en-US" altLang="zh-TW" sz="1200" b="0" i="0" kern="1200" dirty="0" err="1" smtClean="0">
                <a:solidFill>
                  <a:schemeClr val="tx1"/>
                </a:solidFill>
                <a:effectLst/>
                <a:latin typeface="+mn-lt"/>
                <a:ea typeface="+mn-ea"/>
                <a:cs typeface="+mn-cs"/>
              </a:rPr>
              <a:t>McLoone</a:t>
            </a:r>
            <a:r>
              <a:rPr lang="en-US" altLang="zh-TW" sz="1200" b="0" i="0" kern="1200" dirty="0" smtClean="0">
                <a:solidFill>
                  <a:schemeClr val="tx1"/>
                </a:solidFill>
                <a:effectLst/>
                <a:latin typeface="+mn-lt"/>
                <a:ea typeface="+mn-ea"/>
                <a:cs typeface="+mn-cs"/>
              </a:rPr>
              <a:t>, P., &amp; </a:t>
            </a:r>
            <a:r>
              <a:rPr lang="en-US" altLang="zh-TW" sz="1200" b="0" i="0" kern="1200" dirty="0" err="1" smtClean="0">
                <a:solidFill>
                  <a:schemeClr val="tx1"/>
                </a:solidFill>
                <a:effectLst/>
                <a:latin typeface="+mn-lt"/>
                <a:ea typeface="+mn-ea"/>
                <a:cs typeface="+mn-cs"/>
              </a:rPr>
              <a:t>Boddy</a:t>
            </a:r>
            <a:r>
              <a:rPr lang="en-US" altLang="zh-TW" sz="1200" b="0" i="0" kern="1200" dirty="0" smtClean="0">
                <a:solidFill>
                  <a:schemeClr val="tx1"/>
                </a:solidFill>
                <a:effectLst/>
                <a:latin typeface="+mn-lt"/>
                <a:ea typeface="+mn-ea"/>
                <a:cs typeface="+mn-cs"/>
              </a:rPr>
              <a:t>, F. A. (1994). Deprivation and mortality in Scotland, 1981 and 1991. </a:t>
            </a:r>
            <a:r>
              <a:rPr lang="en-US" altLang="zh-TW" sz="1200" b="0" i="1" kern="1200" dirty="0" err="1" smtClean="0">
                <a:solidFill>
                  <a:schemeClr val="tx1"/>
                </a:solidFill>
                <a:effectLst/>
                <a:latin typeface="+mn-lt"/>
                <a:ea typeface="+mn-ea"/>
                <a:cs typeface="+mn-cs"/>
              </a:rPr>
              <a:t>Bmj</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309</a:t>
            </a:r>
            <a:r>
              <a:rPr lang="en-US" altLang="zh-TW" sz="1200" b="0" i="0" kern="1200" dirty="0" smtClean="0">
                <a:solidFill>
                  <a:schemeClr val="tx1"/>
                </a:solidFill>
                <a:effectLst/>
                <a:latin typeface="+mn-lt"/>
                <a:ea typeface="+mn-ea"/>
                <a:cs typeface="+mn-cs"/>
              </a:rPr>
              <a:t>(6967), 1465-1470.</a:t>
            </a:r>
          </a:p>
          <a:p>
            <a:pPr marL="228600" indent="-228600">
              <a:buFont typeface="+mj-lt"/>
              <a:buAutoNum type="arabicPeriod"/>
            </a:pPr>
            <a:endParaRPr lang="en-US" altLang="zh-TW" sz="1200" b="0" i="0" kern="1200" dirty="0" smtClean="0">
              <a:solidFill>
                <a:schemeClr val="tx1"/>
              </a:solidFill>
              <a:effectLst/>
              <a:latin typeface="+mn-lt"/>
              <a:ea typeface="+mn-ea"/>
              <a:cs typeface="+mn-cs"/>
            </a:endParaRPr>
          </a:p>
          <a:p>
            <a:pPr marL="228600" indent="-228600">
              <a:buFont typeface="+mj-lt"/>
              <a:buAutoNum type="arabicPeriod"/>
            </a:pPr>
            <a:r>
              <a:rPr lang="en-US" altLang="zh-TW" sz="1200" b="0" i="0" kern="1200" dirty="0" err="1" smtClean="0">
                <a:solidFill>
                  <a:schemeClr val="tx1"/>
                </a:solidFill>
                <a:effectLst/>
                <a:latin typeface="+mn-lt"/>
                <a:ea typeface="+mn-ea"/>
                <a:cs typeface="+mn-cs"/>
              </a:rPr>
              <a:t>Eibner</a:t>
            </a:r>
            <a:r>
              <a:rPr lang="en-US" altLang="zh-TW" sz="1200" b="0" i="0" kern="1200" dirty="0" smtClean="0">
                <a:solidFill>
                  <a:schemeClr val="tx1"/>
                </a:solidFill>
                <a:effectLst/>
                <a:latin typeface="+mn-lt"/>
                <a:ea typeface="+mn-ea"/>
                <a:cs typeface="+mn-cs"/>
              </a:rPr>
              <a:t>, C., </a:t>
            </a:r>
            <a:r>
              <a:rPr lang="en-US" altLang="zh-TW" sz="1200" b="0" i="0" kern="1200" dirty="0" err="1" smtClean="0">
                <a:solidFill>
                  <a:schemeClr val="tx1"/>
                </a:solidFill>
                <a:effectLst/>
                <a:latin typeface="+mn-lt"/>
                <a:ea typeface="+mn-ea"/>
                <a:cs typeface="+mn-cs"/>
              </a:rPr>
              <a:t>Sturn</a:t>
            </a:r>
            <a:r>
              <a:rPr lang="en-US" altLang="zh-TW" sz="1200" b="0" i="0" kern="1200" dirty="0" smtClean="0">
                <a:solidFill>
                  <a:schemeClr val="tx1"/>
                </a:solidFill>
                <a:effectLst/>
                <a:latin typeface="+mn-lt"/>
                <a:ea typeface="+mn-ea"/>
                <a:cs typeface="+mn-cs"/>
              </a:rPr>
              <a:t>, R., &amp; </a:t>
            </a:r>
            <a:r>
              <a:rPr lang="en-US" altLang="zh-TW" sz="1200" b="0" i="0" kern="1200" dirty="0" err="1" smtClean="0">
                <a:solidFill>
                  <a:schemeClr val="tx1"/>
                </a:solidFill>
                <a:effectLst/>
                <a:latin typeface="+mn-lt"/>
                <a:ea typeface="+mn-ea"/>
                <a:cs typeface="+mn-cs"/>
              </a:rPr>
              <a:t>Gresenz</a:t>
            </a:r>
            <a:r>
              <a:rPr lang="en-US" altLang="zh-TW" sz="1200" b="0" i="0" kern="1200" dirty="0" smtClean="0">
                <a:solidFill>
                  <a:schemeClr val="tx1"/>
                </a:solidFill>
                <a:effectLst/>
                <a:latin typeface="+mn-lt"/>
                <a:ea typeface="+mn-ea"/>
                <a:cs typeface="+mn-cs"/>
              </a:rPr>
              <a:t>, C. R. (2004). Does relative deprivation predict the need for mental health services. </a:t>
            </a:r>
            <a:r>
              <a:rPr lang="en-US" altLang="zh-TW" sz="1200" b="0" i="1" kern="1200" dirty="0" smtClean="0">
                <a:solidFill>
                  <a:schemeClr val="tx1"/>
                </a:solidFill>
                <a:effectLst/>
                <a:latin typeface="+mn-lt"/>
                <a:ea typeface="+mn-ea"/>
                <a:cs typeface="+mn-cs"/>
              </a:rPr>
              <a:t>J </a:t>
            </a:r>
            <a:r>
              <a:rPr lang="en-US" altLang="zh-TW" sz="1200" b="0" i="1" kern="1200" dirty="0" err="1" smtClean="0">
                <a:solidFill>
                  <a:schemeClr val="tx1"/>
                </a:solidFill>
                <a:effectLst/>
                <a:latin typeface="+mn-lt"/>
                <a:ea typeface="+mn-ea"/>
                <a:cs typeface="+mn-cs"/>
              </a:rPr>
              <a:t>Ment</a:t>
            </a:r>
            <a:r>
              <a:rPr lang="en-US" altLang="zh-TW" sz="1200" b="0" i="1" kern="1200" dirty="0" smtClean="0">
                <a:solidFill>
                  <a:schemeClr val="tx1"/>
                </a:solidFill>
                <a:effectLst/>
                <a:latin typeface="+mn-lt"/>
                <a:ea typeface="+mn-ea"/>
                <a:cs typeface="+mn-cs"/>
              </a:rPr>
              <a:t> Health Policy Econ</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7</a:t>
            </a:r>
            <a:r>
              <a:rPr lang="en-US" altLang="zh-TW" sz="1200" b="0" i="0" kern="1200" dirty="0" smtClean="0">
                <a:solidFill>
                  <a:schemeClr val="tx1"/>
                </a:solidFill>
                <a:effectLst/>
                <a:latin typeface="+mn-lt"/>
                <a:ea typeface="+mn-ea"/>
                <a:cs typeface="+mn-cs"/>
              </a:rPr>
              <a:t>(4), 167-175.</a:t>
            </a:r>
          </a:p>
          <a:p>
            <a:pPr marL="228600" indent="-228600">
              <a:buFont typeface="+mj-lt"/>
              <a:buAutoNum type="arabicPeriod"/>
            </a:pPr>
            <a:r>
              <a:rPr lang="en-US" altLang="zh-TW" sz="1200" b="0" i="0" kern="1200" dirty="0" smtClean="0">
                <a:solidFill>
                  <a:schemeClr val="tx1"/>
                </a:solidFill>
                <a:effectLst/>
                <a:latin typeface="+mn-lt"/>
                <a:ea typeface="+mn-ea"/>
                <a:cs typeface="+mn-cs"/>
              </a:rPr>
              <a:t>Walters, K., Breeze, E., Wilkinson, P., Price, G. M., </a:t>
            </a:r>
            <a:r>
              <a:rPr lang="en-US" altLang="zh-TW" sz="1200" b="0" i="0" kern="1200" dirty="0" err="1" smtClean="0">
                <a:solidFill>
                  <a:schemeClr val="tx1"/>
                </a:solidFill>
                <a:effectLst/>
                <a:latin typeface="+mn-lt"/>
                <a:ea typeface="+mn-ea"/>
                <a:cs typeface="+mn-cs"/>
              </a:rPr>
              <a:t>Bulpitt</a:t>
            </a:r>
            <a:r>
              <a:rPr lang="en-US" altLang="zh-TW" sz="1200" b="0" i="0" kern="1200" dirty="0" smtClean="0">
                <a:solidFill>
                  <a:schemeClr val="tx1"/>
                </a:solidFill>
                <a:effectLst/>
                <a:latin typeface="+mn-lt"/>
                <a:ea typeface="+mn-ea"/>
                <a:cs typeface="+mn-cs"/>
              </a:rPr>
              <a:t>, C. J., &amp; Fletcher, A. (2004). Local area deprivation and urban–rural differences in anxiety and depression among people older than 75 years in Britain. </a:t>
            </a:r>
            <a:r>
              <a:rPr lang="en-US" altLang="zh-TW" sz="1200" b="0" i="1" kern="1200" dirty="0" smtClean="0">
                <a:solidFill>
                  <a:schemeClr val="tx1"/>
                </a:solidFill>
                <a:effectLst/>
                <a:latin typeface="+mn-lt"/>
                <a:ea typeface="+mn-ea"/>
                <a:cs typeface="+mn-cs"/>
              </a:rPr>
              <a:t>American journal of public health</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94</a:t>
            </a:r>
            <a:r>
              <a:rPr lang="en-US" altLang="zh-TW" sz="1200" b="0" i="0" kern="1200" dirty="0" smtClean="0">
                <a:solidFill>
                  <a:schemeClr val="tx1"/>
                </a:solidFill>
                <a:effectLst/>
                <a:latin typeface="+mn-lt"/>
                <a:ea typeface="+mn-ea"/>
                <a:cs typeface="+mn-cs"/>
              </a:rPr>
              <a:t>(10), 1768-1774.</a:t>
            </a:r>
          </a:p>
          <a:p>
            <a:pPr marL="228600" indent="-228600">
              <a:buFont typeface="+mj-lt"/>
              <a:buAutoNum type="arabicPeriod"/>
            </a:pPr>
            <a:r>
              <a:rPr lang="en-US" altLang="zh-TW" sz="1200" b="0" i="0" kern="1200" dirty="0" err="1" smtClean="0">
                <a:solidFill>
                  <a:schemeClr val="tx1"/>
                </a:solidFill>
                <a:effectLst/>
                <a:latin typeface="+mn-lt"/>
                <a:ea typeface="+mn-ea"/>
                <a:cs typeface="+mn-cs"/>
              </a:rPr>
              <a:t>Adjaye-Gbewonyo</a:t>
            </a:r>
            <a:r>
              <a:rPr lang="en-US" altLang="zh-TW" sz="1200" b="0" i="0" kern="1200" dirty="0" smtClean="0">
                <a:solidFill>
                  <a:schemeClr val="tx1"/>
                </a:solidFill>
                <a:effectLst/>
                <a:latin typeface="+mn-lt"/>
                <a:ea typeface="+mn-ea"/>
                <a:cs typeface="+mn-cs"/>
              </a:rPr>
              <a:t>, K., &amp; </a:t>
            </a:r>
            <a:r>
              <a:rPr lang="en-US" altLang="zh-TW" sz="1200" b="0" i="0" kern="1200" dirty="0" err="1" smtClean="0">
                <a:solidFill>
                  <a:schemeClr val="tx1"/>
                </a:solidFill>
                <a:effectLst/>
                <a:latin typeface="+mn-lt"/>
                <a:ea typeface="+mn-ea"/>
                <a:cs typeface="+mn-cs"/>
              </a:rPr>
              <a:t>Kawachi</a:t>
            </a:r>
            <a:r>
              <a:rPr lang="en-US" altLang="zh-TW" sz="1200" b="0" i="0" kern="1200" dirty="0" smtClean="0">
                <a:solidFill>
                  <a:schemeClr val="tx1"/>
                </a:solidFill>
                <a:effectLst/>
                <a:latin typeface="+mn-lt"/>
                <a:ea typeface="+mn-ea"/>
                <a:cs typeface="+mn-cs"/>
              </a:rPr>
              <a:t>, I. (2012). Use of the </a:t>
            </a:r>
            <a:r>
              <a:rPr lang="en-US" altLang="zh-TW" sz="1200" b="0" i="0" kern="1200" dirty="0" err="1" smtClean="0">
                <a:solidFill>
                  <a:schemeClr val="tx1"/>
                </a:solidFill>
                <a:effectLst/>
                <a:latin typeface="+mn-lt"/>
                <a:ea typeface="+mn-ea"/>
                <a:cs typeface="+mn-cs"/>
              </a:rPr>
              <a:t>Yitzhaki</a:t>
            </a:r>
            <a:r>
              <a:rPr lang="en-US" altLang="zh-TW" sz="1200" b="0" i="0" kern="1200" dirty="0" smtClean="0">
                <a:solidFill>
                  <a:schemeClr val="tx1"/>
                </a:solidFill>
                <a:effectLst/>
                <a:latin typeface="+mn-lt"/>
                <a:ea typeface="+mn-ea"/>
                <a:cs typeface="+mn-cs"/>
              </a:rPr>
              <a:t> Index as a test of relative deprivation for health outcomes: a review of recent literature. </a:t>
            </a:r>
            <a:r>
              <a:rPr lang="en-US" altLang="zh-TW" sz="1200" b="0" i="1" kern="1200" dirty="0" smtClean="0">
                <a:solidFill>
                  <a:schemeClr val="tx1"/>
                </a:solidFill>
                <a:effectLst/>
                <a:latin typeface="+mn-lt"/>
                <a:ea typeface="+mn-ea"/>
                <a:cs typeface="+mn-cs"/>
              </a:rPr>
              <a:t>Social science &amp; medicine</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75</a:t>
            </a:r>
            <a:r>
              <a:rPr lang="en-US" altLang="zh-TW" sz="1200" b="0" i="0" kern="1200" dirty="0" smtClean="0">
                <a:solidFill>
                  <a:schemeClr val="tx1"/>
                </a:solidFill>
                <a:effectLst/>
                <a:latin typeface="+mn-lt"/>
                <a:ea typeface="+mn-ea"/>
                <a:cs typeface="+mn-cs"/>
              </a:rPr>
              <a:t>(1), 129-137.</a:t>
            </a:r>
          </a:p>
          <a:p>
            <a:pPr marL="228600" indent="-228600">
              <a:buFont typeface="+mj-lt"/>
              <a:buAutoNum type="arabicPeriod"/>
            </a:pPr>
            <a:r>
              <a:rPr lang="en-US" altLang="zh-TW" sz="1200" b="0" i="0" kern="1200" dirty="0" smtClean="0">
                <a:solidFill>
                  <a:schemeClr val="tx1"/>
                </a:solidFill>
                <a:effectLst/>
                <a:latin typeface="+mn-lt"/>
                <a:ea typeface="+mn-ea"/>
                <a:cs typeface="+mn-cs"/>
              </a:rPr>
              <a:t>Smith, H. J., Pettigrew, T. F., Pippin, G. M., &amp; </a:t>
            </a:r>
            <a:r>
              <a:rPr lang="en-US" altLang="zh-TW" sz="1200" b="0" i="0" kern="1200" dirty="0" err="1" smtClean="0">
                <a:solidFill>
                  <a:schemeClr val="tx1"/>
                </a:solidFill>
                <a:effectLst/>
                <a:latin typeface="+mn-lt"/>
                <a:ea typeface="+mn-ea"/>
                <a:cs typeface="+mn-cs"/>
              </a:rPr>
              <a:t>Bialosiewicz</a:t>
            </a:r>
            <a:r>
              <a:rPr lang="en-US" altLang="zh-TW" sz="1200" b="0" i="0" kern="1200" dirty="0" smtClean="0">
                <a:solidFill>
                  <a:schemeClr val="tx1"/>
                </a:solidFill>
                <a:effectLst/>
                <a:latin typeface="+mn-lt"/>
                <a:ea typeface="+mn-ea"/>
                <a:cs typeface="+mn-cs"/>
              </a:rPr>
              <a:t>, S. (2012). Relative deprivation: A theoretical and meta-analytic review. </a:t>
            </a:r>
            <a:r>
              <a:rPr lang="en-US" altLang="zh-TW" sz="1200" b="0" i="1" kern="1200" dirty="0" smtClean="0">
                <a:solidFill>
                  <a:schemeClr val="tx1"/>
                </a:solidFill>
                <a:effectLst/>
                <a:latin typeface="+mn-lt"/>
                <a:ea typeface="+mn-ea"/>
                <a:cs typeface="+mn-cs"/>
              </a:rPr>
              <a:t>Personality and social psychology review</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16</a:t>
            </a:r>
            <a:r>
              <a:rPr lang="en-US" altLang="zh-TW" sz="1200" b="0" i="0" kern="1200" dirty="0" smtClean="0">
                <a:solidFill>
                  <a:schemeClr val="tx1"/>
                </a:solidFill>
                <a:effectLst/>
                <a:latin typeface="+mn-lt"/>
                <a:ea typeface="+mn-ea"/>
                <a:cs typeface="+mn-cs"/>
              </a:rPr>
              <a:t>(3), 203-232.</a:t>
            </a:r>
          </a:p>
          <a:p>
            <a:pPr marL="228600" indent="-228600">
              <a:buFont typeface="+mj-lt"/>
              <a:buAutoNum type="arabicPeriod"/>
            </a:pPr>
            <a:endParaRPr lang="en-US" altLang="zh-TW" sz="1200" b="0" i="0" kern="1200" dirty="0" smtClean="0">
              <a:solidFill>
                <a:schemeClr val="tx1"/>
              </a:solidFill>
              <a:effectLst/>
              <a:latin typeface="+mn-lt"/>
              <a:ea typeface="+mn-ea"/>
              <a:cs typeface="+mn-cs"/>
            </a:endParaRPr>
          </a:p>
          <a:p>
            <a:pPr marL="228600" indent="-228600">
              <a:buFont typeface="+mj-lt"/>
              <a:buAutoNum type="arabicPeriod"/>
            </a:pPr>
            <a:r>
              <a:rPr lang="en-US" altLang="zh-TW" sz="1200" b="0" i="0" kern="1200" dirty="0" err="1" smtClean="0">
                <a:solidFill>
                  <a:schemeClr val="tx1"/>
                </a:solidFill>
                <a:effectLst/>
                <a:latin typeface="+mn-lt"/>
                <a:ea typeface="+mn-ea"/>
                <a:cs typeface="+mn-cs"/>
              </a:rPr>
              <a:t>Nesi</a:t>
            </a:r>
            <a:r>
              <a:rPr lang="en-US" altLang="zh-TW" sz="1200" b="0" i="0" kern="1200" dirty="0" smtClean="0">
                <a:solidFill>
                  <a:schemeClr val="tx1"/>
                </a:solidFill>
                <a:effectLst/>
                <a:latin typeface="+mn-lt"/>
                <a:ea typeface="+mn-ea"/>
                <a:cs typeface="+mn-cs"/>
              </a:rPr>
              <a:t>, J., &amp; </a:t>
            </a:r>
            <a:r>
              <a:rPr lang="en-US" altLang="zh-TW" sz="1200" b="0" i="0" kern="1200" dirty="0" err="1" smtClean="0">
                <a:solidFill>
                  <a:schemeClr val="tx1"/>
                </a:solidFill>
                <a:effectLst/>
                <a:latin typeface="+mn-lt"/>
                <a:ea typeface="+mn-ea"/>
                <a:cs typeface="+mn-cs"/>
              </a:rPr>
              <a:t>Prinstein</a:t>
            </a:r>
            <a:r>
              <a:rPr lang="en-US" altLang="zh-TW" sz="1200" b="0" i="0" kern="1200" dirty="0" smtClean="0">
                <a:solidFill>
                  <a:schemeClr val="tx1"/>
                </a:solidFill>
                <a:effectLst/>
                <a:latin typeface="+mn-lt"/>
                <a:ea typeface="+mn-ea"/>
                <a:cs typeface="+mn-cs"/>
              </a:rPr>
              <a:t>, M. J. (2015). Using social media for social comparison and feedback-seeking: Gender and popularity moderate associations with depressive symptoms. Journal of abnormal child psychology, 43(8), 1427-1438.</a:t>
            </a:r>
          </a:p>
          <a:p>
            <a:pPr marL="228600" indent="-228600">
              <a:buFont typeface="+mj-lt"/>
              <a:buAutoNum type="arabicPeriod"/>
            </a:pPr>
            <a:r>
              <a:rPr lang="en-US" altLang="zh-TW" sz="1200" b="0" i="0" kern="1200" dirty="0" err="1" smtClean="0">
                <a:solidFill>
                  <a:schemeClr val="tx1"/>
                </a:solidFill>
                <a:effectLst/>
                <a:latin typeface="+mn-lt"/>
                <a:ea typeface="+mn-ea"/>
                <a:cs typeface="+mn-cs"/>
              </a:rPr>
              <a:t>Eibner</a:t>
            </a:r>
            <a:r>
              <a:rPr lang="en-US" altLang="zh-TW" sz="1200" b="0" i="0" kern="1200" dirty="0" smtClean="0">
                <a:solidFill>
                  <a:schemeClr val="tx1"/>
                </a:solidFill>
                <a:effectLst/>
                <a:latin typeface="+mn-lt"/>
                <a:ea typeface="+mn-ea"/>
                <a:cs typeface="+mn-cs"/>
              </a:rPr>
              <a:t>, C., </a:t>
            </a:r>
            <a:r>
              <a:rPr lang="en-US" altLang="zh-TW" sz="1200" b="0" i="0" kern="1200" dirty="0" err="1" smtClean="0">
                <a:solidFill>
                  <a:schemeClr val="tx1"/>
                </a:solidFill>
                <a:effectLst/>
                <a:latin typeface="+mn-lt"/>
                <a:ea typeface="+mn-ea"/>
                <a:cs typeface="+mn-cs"/>
              </a:rPr>
              <a:t>Sturn</a:t>
            </a:r>
            <a:r>
              <a:rPr lang="en-US" altLang="zh-TW" sz="1200" b="0" i="0" kern="1200" dirty="0" smtClean="0">
                <a:solidFill>
                  <a:schemeClr val="tx1"/>
                </a:solidFill>
                <a:effectLst/>
                <a:latin typeface="+mn-lt"/>
                <a:ea typeface="+mn-ea"/>
                <a:cs typeface="+mn-cs"/>
              </a:rPr>
              <a:t>, R., &amp; </a:t>
            </a:r>
            <a:r>
              <a:rPr lang="en-US" altLang="zh-TW" sz="1200" b="0" i="0" kern="1200" dirty="0" err="1" smtClean="0">
                <a:solidFill>
                  <a:schemeClr val="tx1"/>
                </a:solidFill>
                <a:effectLst/>
                <a:latin typeface="+mn-lt"/>
                <a:ea typeface="+mn-ea"/>
                <a:cs typeface="+mn-cs"/>
              </a:rPr>
              <a:t>Gresenz</a:t>
            </a:r>
            <a:r>
              <a:rPr lang="en-US" altLang="zh-TW" sz="1200" b="0" i="0" kern="1200" dirty="0" smtClean="0">
                <a:solidFill>
                  <a:schemeClr val="tx1"/>
                </a:solidFill>
                <a:effectLst/>
                <a:latin typeface="+mn-lt"/>
                <a:ea typeface="+mn-ea"/>
                <a:cs typeface="+mn-cs"/>
              </a:rPr>
              <a:t>, C. R. (2004). Does relative deprivation predict the need for mental health services. </a:t>
            </a:r>
            <a:r>
              <a:rPr lang="en-US" altLang="zh-TW" sz="1200" b="0" i="1" kern="1200" dirty="0" smtClean="0">
                <a:solidFill>
                  <a:schemeClr val="tx1"/>
                </a:solidFill>
                <a:effectLst/>
                <a:latin typeface="+mn-lt"/>
                <a:ea typeface="+mn-ea"/>
                <a:cs typeface="+mn-cs"/>
              </a:rPr>
              <a:t>J </a:t>
            </a:r>
            <a:r>
              <a:rPr lang="en-US" altLang="zh-TW" sz="1200" b="0" i="1" kern="1200" dirty="0" err="1" smtClean="0">
                <a:solidFill>
                  <a:schemeClr val="tx1"/>
                </a:solidFill>
                <a:effectLst/>
                <a:latin typeface="+mn-lt"/>
                <a:ea typeface="+mn-ea"/>
                <a:cs typeface="+mn-cs"/>
              </a:rPr>
              <a:t>Ment</a:t>
            </a:r>
            <a:r>
              <a:rPr lang="en-US" altLang="zh-TW" sz="1200" b="0" i="1" kern="1200" dirty="0" smtClean="0">
                <a:solidFill>
                  <a:schemeClr val="tx1"/>
                </a:solidFill>
                <a:effectLst/>
                <a:latin typeface="+mn-lt"/>
                <a:ea typeface="+mn-ea"/>
                <a:cs typeface="+mn-cs"/>
              </a:rPr>
              <a:t> Health Policy Econ</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7</a:t>
            </a:r>
            <a:r>
              <a:rPr lang="en-US" altLang="zh-TW" sz="1200" b="0" i="0" kern="1200" dirty="0" smtClean="0">
                <a:solidFill>
                  <a:schemeClr val="tx1"/>
                </a:solidFill>
                <a:effectLst/>
                <a:latin typeface="+mn-lt"/>
                <a:ea typeface="+mn-ea"/>
                <a:cs typeface="+mn-cs"/>
              </a:rPr>
              <a:t>(4), 167-175.</a:t>
            </a:r>
          </a:p>
          <a:p>
            <a:pPr marL="228600" indent="-228600">
              <a:buFont typeface="+mj-lt"/>
              <a:buAutoNum type="arabicPeriod"/>
            </a:pPr>
            <a:endParaRPr lang="en-US" altLang="zh-TW" sz="1200" b="0" i="0" kern="1200" dirty="0" smtClean="0">
              <a:solidFill>
                <a:schemeClr val="tx1"/>
              </a:solidFill>
              <a:effectLst/>
              <a:latin typeface="+mn-lt"/>
              <a:ea typeface="+mn-ea"/>
              <a:cs typeface="+mn-cs"/>
            </a:endParaRPr>
          </a:p>
          <a:p>
            <a:pPr marL="228600" indent="-228600">
              <a:buFont typeface="+mj-lt"/>
              <a:buAutoNum type="arabicPeriod"/>
            </a:pPr>
            <a:r>
              <a:rPr lang="en-US" altLang="zh-TW" sz="1200" b="0" i="0" kern="1200" dirty="0" smtClean="0">
                <a:solidFill>
                  <a:schemeClr val="tx1"/>
                </a:solidFill>
                <a:effectLst/>
                <a:latin typeface="+mn-lt"/>
                <a:ea typeface="+mn-ea"/>
                <a:cs typeface="+mn-cs"/>
              </a:rPr>
              <a:t>Smith, H. J., Ryan, D., </a:t>
            </a:r>
            <a:r>
              <a:rPr lang="en-US" altLang="zh-TW" sz="1200" b="0" i="0" kern="1200" dirty="0" err="1" smtClean="0">
                <a:solidFill>
                  <a:schemeClr val="tx1"/>
                </a:solidFill>
                <a:effectLst/>
                <a:latin typeface="+mn-lt"/>
                <a:ea typeface="+mn-ea"/>
                <a:cs typeface="+mn-cs"/>
              </a:rPr>
              <a:t>Jaurique</a:t>
            </a:r>
            <a:r>
              <a:rPr lang="en-US" altLang="zh-TW" sz="1200" b="0" i="0" kern="1200" dirty="0" smtClean="0">
                <a:solidFill>
                  <a:schemeClr val="tx1"/>
                </a:solidFill>
                <a:effectLst/>
                <a:latin typeface="+mn-lt"/>
                <a:ea typeface="+mn-ea"/>
                <a:cs typeface="+mn-cs"/>
              </a:rPr>
              <a:t>, A., &amp; </a:t>
            </a:r>
            <a:r>
              <a:rPr lang="en-US" altLang="zh-TW" sz="1200" b="0" i="0" kern="1200" dirty="0" err="1" smtClean="0">
                <a:solidFill>
                  <a:schemeClr val="tx1"/>
                </a:solidFill>
                <a:effectLst/>
                <a:latin typeface="+mn-lt"/>
                <a:ea typeface="+mn-ea"/>
                <a:cs typeface="+mn-cs"/>
              </a:rPr>
              <a:t>Duffau</a:t>
            </a:r>
            <a:r>
              <a:rPr lang="en-US" altLang="zh-TW" sz="1200" b="0" i="0" kern="1200" dirty="0" smtClean="0">
                <a:solidFill>
                  <a:schemeClr val="tx1"/>
                </a:solidFill>
                <a:effectLst/>
                <a:latin typeface="+mn-lt"/>
                <a:ea typeface="+mn-ea"/>
                <a:cs typeface="+mn-cs"/>
              </a:rPr>
              <a:t>, E. (2020). Personal relative deprivation and mental health among university students: Cross-sectional and longitudinal evidence.</a:t>
            </a:r>
          </a:p>
          <a:p>
            <a:pPr marL="228600" indent="-228600">
              <a:buFont typeface="+mj-lt"/>
              <a:buAutoNum type="arabicPeriod"/>
            </a:pPr>
            <a:endParaRPr lang="en-US" altLang="zh-TW" sz="1200" b="0"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Lee, S. Y. (2014). How do people compare themselves with others on social network sites?: The case of Facebook. Computers in human behavior, 32, 253-260.</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Vogel, E. A., Rose, J. P., </a:t>
            </a:r>
            <a:r>
              <a:rPr lang="en-US" altLang="zh-TW" sz="1200" b="0" i="0" kern="1200" dirty="0" err="1" smtClean="0">
                <a:solidFill>
                  <a:schemeClr val="tx1"/>
                </a:solidFill>
                <a:effectLst/>
                <a:latin typeface="+mn-lt"/>
                <a:ea typeface="+mn-ea"/>
                <a:cs typeface="+mn-cs"/>
              </a:rPr>
              <a:t>Okdie</a:t>
            </a:r>
            <a:r>
              <a:rPr lang="en-US" altLang="zh-TW" sz="1200" b="0" i="0" kern="1200" dirty="0" smtClean="0">
                <a:solidFill>
                  <a:schemeClr val="tx1"/>
                </a:solidFill>
                <a:effectLst/>
                <a:latin typeface="+mn-lt"/>
                <a:ea typeface="+mn-ea"/>
                <a:cs typeface="+mn-cs"/>
              </a:rPr>
              <a:t>, B. M., </a:t>
            </a:r>
            <a:r>
              <a:rPr lang="en-US" altLang="zh-TW" sz="1200" b="0" i="0" kern="1200" dirty="0" err="1" smtClean="0">
                <a:solidFill>
                  <a:schemeClr val="tx1"/>
                </a:solidFill>
                <a:effectLst/>
                <a:latin typeface="+mn-lt"/>
                <a:ea typeface="+mn-ea"/>
                <a:cs typeface="+mn-cs"/>
              </a:rPr>
              <a:t>Eckles</a:t>
            </a:r>
            <a:r>
              <a:rPr lang="en-US" altLang="zh-TW" sz="1200" b="0" i="0" kern="1200" dirty="0" smtClean="0">
                <a:solidFill>
                  <a:schemeClr val="tx1"/>
                </a:solidFill>
                <a:effectLst/>
                <a:latin typeface="+mn-lt"/>
                <a:ea typeface="+mn-ea"/>
                <a:cs typeface="+mn-cs"/>
              </a:rPr>
              <a:t>, K., &amp; Franz, B. (2015). Who compares and despairs? The effect of social comparison orientation on social media use and its outcomes. </a:t>
            </a:r>
            <a:r>
              <a:rPr lang="en-US" altLang="zh-TW" sz="1200" b="0" i="1" kern="1200" dirty="0" smtClean="0">
                <a:solidFill>
                  <a:schemeClr val="tx1"/>
                </a:solidFill>
                <a:effectLst/>
                <a:latin typeface="+mn-lt"/>
                <a:ea typeface="+mn-ea"/>
                <a:cs typeface="+mn-cs"/>
              </a:rPr>
              <a:t>Personality and Individual Differences</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86</a:t>
            </a:r>
            <a:r>
              <a:rPr lang="en-US" altLang="zh-TW" sz="1200" b="0" i="0" kern="1200" dirty="0" smtClean="0">
                <a:solidFill>
                  <a:schemeClr val="tx1"/>
                </a:solidFill>
                <a:effectLst/>
                <a:latin typeface="+mn-lt"/>
                <a:ea typeface="+mn-ea"/>
                <a:cs typeface="+mn-cs"/>
              </a:rPr>
              <a:t>, 249-256.</a:t>
            </a:r>
          </a:p>
          <a:p>
            <a:pPr marL="228600" indent="-228600">
              <a:buFont typeface="+mj-lt"/>
              <a:buAutoNum type="arabicPeriod"/>
            </a:pPr>
            <a:r>
              <a:rPr lang="en-US" altLang="zh-TW" sz="1200" b="0" i="0" kern="1200" dirty="0" smtClean="0">
                <a:solidFill>
                  <a:schemeClr val="tx1"/>
                </a:solidFill>
                <a:effectLst/>
                <a:latin typeface="+mn-lt"/>
                <a:ea typeface="+mn-ea"/>
                <a:cs typeface="+mn-cs"/>
              </a:rPr>
              <a:t>Jang, K., Park, N., &amp; Song, H. (2016). Social comparison on Facebook: Its antecedents and psychological outcomes. Computers in Human Behavior, 62, 147-154.</a:t>
            </a:r>
          </a:p>
          <a:p>
            <a:pPr marL="228600" indent="-228600">
              <a:buFont typeface="+mj-lt"/>
              <a:buAutoNum type="arabicPeriod"/>
            </a:pPr>
            <a:r>
              <a:rPr lang="en-US" altLang="zh-TW" sz="1200" b="0" i="0" kern="1200" dirty="0" smtClean="0">
                <a:solidFill>
                  <a:schemeClr val="tx1"/>
                </a:solidFill>
                <a:effectLst/>
                <a:latin typeface="+mn-lt"/>
                <a:ea typeface="+mn-ea"/>
                <a:cs typeface="+mn-cs"/>
              </a:rPr>
              <a:t>de </a:t>
            </a:r>
            <a:r>
              <a:rPr lang="en-US" altLang="zh-TW" sz="1200" b="0" i="0" kern="1200" dirty="0" err="1" smtClean="0">
                <a:solidFill>
                  <a:schemeClr val="tx1"/>
                </a:solidFill>
                <a:effectLst/>
                <a:latin typeface="+mn-lt"/>
                <a:ea typeface="+mn-ea"/>
                <a:cs typeface="+mn-cs"/>
              </a:rPr>
              <a:t>Vries</a:t>
            </a:r>
            <a:r>
              <a:rPr lang="en-US" altLang="zh-TW" sz="1200" b="0" i="0" kern="1200" dirty="0" smtClean="0">
                <a:solidFill>
                  <a:schemeClr val="tx1"/>
                </a:solidFill>
                <a:effectLst/>
                <a:latin typeface="+mn-lt"/>
                <a:ea typeface="+mn-ea"/>
                <a:cs typeface="+mn-cs"/>
              </a:rPr>
              <a:t>, D. A., </a:t>
            </a:r>
            <a:r>
              <a:rPr lang="en-US" altLang="zh-TW" sz="1200" b="0" i="0" kern="1200" dirty="0" err="1" smtClean="0">
                <a:solidFill>
                  <a:schemeClr val="tx1"/>
                </a:solidFill>
                <a:effectLst/>
                <a:latin typeface="+mn-lt"/>
                <a:ea typeface="+mn-ea"/>
                <a:cs typeface="+mn-cs"/>
              </a:rPr>
              <a:t>Möller</a:t>
            </a:r>
            <a:r>
              <a:rPr lang="en-US" altLang="zh-TW" sz="1200" b="0" i="0" kern="1200" dirty="0" smtClean="0">
                <a:solidFill>
                  <a:schemeClr val="tx1"/>
                </a:solidFill>
                <a:effectLst/>
                <a:latin typeface="+mn-lt"/>
                <a:ea typeface="+mn-ea"/>
                <a:cs typeface="+mn-cs"/>
              </a:rPr>
              <a:t>, A. M., </a:t>
            </a:r>
            <a:r>
              <a:rPr lang="en-US" altLang="zh-TW" sz="1200" b="0" i="0" kern="1200" dirty="0" err="1" smtClean="0">
                <a:solidFill>
                  <a:schemeClr val="tx1"/>
                </a:solidFill>
                <a:effectLst/>
                <a:latin typeface="+mn-lt"/>
                <a:ea typeface="+mn-ea"/>
                <a:cs typeface="+mn-cs"/>
              </a:rPr>
              <a:t>Wieringa</a:t>
            </a:r>
            <a:r>
              <a:rPr lang="en-US" altLang="zh-TW" sz="1200" b="0" i="0" kern="1200" dirty="0" smtClean="0">
                <a:solidFill>
                  <a:schemeClr val="tx1"/>
                </a:solidFill>
                <a:effectLst/>
                <a:latin typeface="+mn-lt"/>
                <a:ea typeface="+mn-ea"/>
                <a:cs typeface="+mn-cs"/>
              </a:rPr>
              <a:t>, M. S., </a:t>
            </a:r>
            <a:r>
              <a:rPr lang="en-US" altLang="zh-TW" sz="1200" b="0" i="0" kern="1200" dirty="0" err="1" smtClean="0">
                <a:solidFill>
                  <a:schemeClr val="tx1"/>
                </a:solidFill>
                <a:effectLst/>
                <a:latin typeface="+mn-lt"/>
                <a:ea typeface="+mn-ea"/>
                <a:cs typeface="+mn-cs"/>
              </a:rPr>
              <a:t>Eigenraam</a:t>
            </a:r>
            <a:r>
              <a:rPr lang="en-US" altLang="zh-TW" sz="1200" b="0" i="0" kern="1200" dirty="0" smtClean="0">
                <a:solidFill>
                  <a:schemeClr val="tx1"/>
                </a:solidFill>
                <a:effectLst/>
                <a:latin typeface="+mn-lt"/>
                <a:ea typeface="+mn-ea"/>
                <a:cs typeface="+mn-cs"/>
              </a:rPr>
              <a:t>, A. W., &amp; </a:t>
            </a:r>
            <a:r>
              <a:rPr lang="en-US" altLang="zh-TW" sz="1200" b="0" i="0" kern="1200" dirty="0" err="1" smtClean="0">
                <a:solidFill>
                  <a:schemeClr val="tx1"/>
                </a:solidFill>
                <a:effectLst/>
                <a:latin typeface="+mn-lt"/>
                <a:ea typeface="+mn-ea"/>
                <a:cs typeface="+mn-cs"/>
              </a:rPr>
              <a:t>Hamelink</a:t>
            </a:r>
            <a:r>
              <a:rPr lang="en-US" altLang="zh-TW" sz="1200" b="0" i="0" kern="1200" dirty="0" smtClean="0">
                <a:solidFill>
                  <a:schemeClr val="tx1"/>
                </a:solidFill>
                <a:effectLst/>
                <a:latin typeface="+mn-lt"/>
                <a:ea typeface="+mn-ea"/>
                <a:cs typeface="+mn-cs"/>
              </a:rPr>
              <a:t>, K. (2018). Social comparison as the thief of joy: Emotional consequences of viewing strangers’ Instagram posts. </a:t>
            </a:r>
            <a:r>
              <a:rPr lang="en-US" altLang="zh-TW" sz="1200" b="0" i="1" kern="1200" dirty="0" smtClean="0">
                <a:solidFill>
                  <a:schemeClr val="tx1"/>
                </a:solidFill>
                <a:effectLst/>
                <a:latin typeface="+mn-lt"/>
                <a:ea typeface="+mn-ea"/>
                <a:cs typeface="+mn-cs"/>
              </a:rPr>
              <a:t>Media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21</a:t>
            </a:r>
            <a:r>
              <a:rPr lang="en-US" altLang="zh-TW" sz="1200" b="0" i="0" kern="1200" dirty="0" smtClean="0">
                <a:solidFill>
                  <a:schemeClr val="tx1"/>
                </a:solidFill>
                <a:effectLst/>
                <a:latin typeface="+mn-lt"/>
                <a:ea typeface="+mn-ea"/>
                <a:cs typeface="+mn-cs"/>
              </a:rPr>
              <a:t>(2), 222-245.</a:t>
            </a:r>
          </a:p>
          <a:p>
            <a:pPr marL="228600" indent="-228600">
              <a:buFont typeface="+mj-lt"/>
              <a:buAutoNum type="arabicPeriod"/>
            </a:pPr>
            <a:r>
              <a:rPr lang="en-US" altLang="zh-TW" sz="1200" b="0" i="0" kern="1200" dirty="0" smtClean="0">
                <a:solidFill>
                  <a:schemeClr val="tx1"/>
                </a:solidFill>
                <a:effectLst/>
                <a:latin typeface="+mn-lt"/>
                <a:ea typeface="+mn-ea"/>
                <a:cs typeface="+mn-cs"/>
              </a:rPr>
              <a:t>Kim, H., &amp; </a:t>
            </a:r>
            <a:r>
              <a:rPr lang="en-US" altLang="zh-TW" sz="1200" b="0" i="0" kern="1200" dirty="0" err="1" smtClean="0">
                <a:solidFill>
                  <a:schemeClr val="tx1"/>
                </a:solidFill>
                <a:effectLst/>
                <a:latin typeface="+mn-lt"/>
                <a:ea typeface="+mn-ea"/>
                <a:cs typeface="+mn-cs"/>
              </a:rPr>
              <a:t>Florack</a:t>
            </a:r>
            <a:r>
              <a:rPr lang="en-US" altLang="zh-TW" sz="1200" b="0" i="0" kern="1200" dirty="0" smtClean="0">
                <a:solidFill>
                  <a:schemeClr val="tx1"/>
                </a:solidFill>
                <a:effectLst/>
                <a:latin typeface="+mn-lt"/>
                <a:ea typeface="+mn-ea"/>
                <a:cs typeface="+mn-cs"/>
              </a:rPr>
              <a:t>, A. (2021). When social interaction backfires: Frequent social interaction during the COVID-19 pandemic is associated with decreased well-being and higher panic buying. </a:t>
            </a:r>
            <a:r>
              <a:rPr lang="en-US" altLang="zh-TW" sz="1200" b="0" i="1" kern="1200" dirty="0" smtClean="0">
                <a:solidFill>
                  <a:schemeClr val="tx1"/>
                </a:solidFill>
                <a:effectLst/>
                <a:latin typeface="+mn-lt"/>
                <a:ea typeface="+mn-ea"/>
                <a:cs typeface="+mn-cs"/>
              </a:rPr>
              <a:t>Frontiers in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12</a:t>
            </a:r>
            <a:r>
              <a:rPr lang="en-US" altLang="zh-TW" sz="1200" b="0" i="0" kern="1200" dirty="0" smtClean="0">
                <a:solidFill>
                  <a:schemeClr val="tx1"/>
                </a:solidFill>
                <a:effectLst/>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Robinson, A., </a:t>
            </a:r>
            <a:r>
              <a:rPr lang="en-US" altLang="zh-TW" sz="1200" b="0" i="0" kern="1200" dirty="0" err="1" smtClean="0">
                <a:solidFill>
                  <a:schemeClr val="tx1"/>
                </a:solidFill>
                <a:effectLst/>
                <a:latin typeface="+mn-lt"/>
                <a:ea typeface="+mn-ea"/>
                <a:cs typeface="+mn-cs"/>
              </a:rPr>
              <a:t>Bonnette</a:t>
            </a:r>
            <a:r>
              <a:rPr lang="en-US" altLang="zh-TW" sz="1200" b="0" i="0" kern="1200" dirty="0" smtClean="0">
                <a:solidFill>
                  <a:schemeClr val="tx1"/>
                </a:solidFill>
                <a:effectLst/>
                <a:latin typeface="+mn-lt"/>
                <a:ea typeface="+mn-ea"/>
                <a:cs typeface="+mn-cs"/>
              </a:rPr>
              <a:t>, A., Howard, K., Ceballos, N., Dailey, S., Lu, Y., &amp; Grimes, T. (2019). Social comparisons, social media addiction, and social interaction: An examination of specific social media behaviors related to major depressive disorder in a millennial population. </a:t>
            </a:r>
            <a:r>
              <a:rPr lang="en-US" altLang="zh-TW" sz="1200" b="0" i="1" kern="1200" dirty="0" smtClean="0">
                <a:solidFill>
                  <a:schemeClr val="tx1"/>
                </a:solidFill>
                <a:effectLst/>
                <a:latin typeface="+mn-lt"/>
                <a:ea typeface="+mn-ea"/>
                <a:cs typeface="+mn-cs"/>
              </a:rPr>
              <a:t>Journal of Applied </a:t>
            </a:r>
            <a:r>
              <a:rPr lang="en-US" altLang="zh-TW" sz="1200" b="0" i="1" kern="1200" dirty="0" err="1" smtClean="0">
                <a:solidFill>
                  <a:schemeClr val="tx1"/>
                </a:solidFill>
                <a:effectLst/>
                <a:latin typeface="+mn-lt"/>
                <a:ea typeface="+mn-ea"/>
                <a:cs typeface="+mn-cs"/>
              </a:rPr>
              <a:t>Biobehavioral</a:t>
            </a:r>
            <a:r>
              <a:rPr lang="en-US" altLang="zh-TW" sz="1200" b="0" i="1" kern="1200" dirty="0" smtClean="0">
                <a:solidFill>
                  <a:schemeClr val="tx1"/>
                </a:solidFill>
                <a:effectLst/>
                <a:latin typeface="+mn-lt"/>
                <a:ea typeface="+mn-ea"/>
                <a:cs typeface="+mn-cs"/>
              </a:rPr>
              <a:t> Research</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24</a:t>
            </a:r>
            <a:r>
              <a:rPr lang="en-US" altLang="zh-TW" sz="1200" b="0" i="0" kern="1200" dirty="0" smtClean="0">
                <a:solidFill>
                  <a:schemeClr val="tx1"/>
                </a:solidFill>
                <a:effectLst/>
                <a:latin typeface="+mn-lt"/>
                <a:ea typeface="+mn-ea"/>
                <a:cs typeface="+mn-cs"/>
              </a:rPr>
              <a:t>(1), e12158.</a:t>
            </a:r>
          </a:p>
          <a:p>
            <a:pPr marL="228600" indent="-228600">
              <a:buFont typeface="+mj-lt"/>
              <a:buAutoNum type="arabicPeriod"/>
            </a:pPr>
            <a:endParaRPr lang="en-US" altLang="zh-TW" sz="1200" b="0"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err="1" smtClean="0">
                <a:solidFill>
                  <a:schemeClr val="tx1"/>
                </a:solidFill>
                <a:effectLst/>
                <a:latin typeface="+mn-lt"/>
                <a:ea typeface="+mn-ea"/>
                <a:cs typeface="+mn-cs"/>
              </a:rPr>
              <a:t>Verduyn</a:t>
            </a:r>
            <a:r>
              <a:rPr lang="en-US" altLang="zh-TW" sz="1200" b="0" i="0" kern="1200" dirty="0" smtClean="0">
                <a:solidFill>
                  <a:schemeClr val="tx1"/>
                </a:solidFill>
                <a:effectLst/>
                <a:latin typeface="+mn-lt"/>
                <a:ea typeface="+mn-ea"/>
                <a:cs typeface="+mn-cs"/>
              </a:rPr>
              <a:t>, P., Ybarra, O., </a:t>
            </a:r>
            <a:r>
              <a:rPr lang="en-US" altLang="zh-TW" sz="1200" b="0" i="0" kern="1200" dirty="0" err="1" smtClean="0">
                <a:solidFill>
                  <a:schemeClr val="tx1"/>
                </a:solidFill>
                <a:effectLst/>
                <a:latin typeface="+mn-lt"/>
                <a:ea typeface="+mn-ea"/>
                <a:cs typeface="+mn-cs"/>
              </a:rPr>
              <a:t>Résibois</a:t>
            </a:r>
            <a:r>
              <a:rPr lang="en-US" altLang="zh-TW" sz="1200" b="0" i="0" kern="1200" dirty="0" smtClean="0">
                <a:solidFill>
                  <a:schemeClr val="tx1"/>
                </a:solidFill>
                <a:effectLst/>
                <a:latin typeface="+mn-lt"/>
                <a:ea typeface="+mn-ea"/>
                <a:cs typeface="+mn-cs"/>
              </a:rPr>
              <a:t>, M., </a:t>
            </a:r>
            <a:r>
              <a:rPr lang="en-US" altLang="zh-TW" sz="1200" b="0" i="0" kern="1200" dirty="0" err="1" smtClean="0">
                <a:solidFill>
                  <a:schemeClr val="tx1"/>
                </a:solidFill>
                <a:effectLst/>
                <a:latin typeface="+mn-lt"/>
                <a:ea typeface="+mn-ea"/>
                <a:cs typeface="+mn-cs"/>
              </a:rPr>
              <a:t>Jonides</a:t>
            </a:r>
            <a:r>
              <a:rPr lang="en-US" altLang="zh-TW" sz="1200" b="0" i="0" kern="1200" dirty="0" smtClean="0">
                <a:solidFill>
                  <a:schemeClr val="tx1"/>
                </a:solidFill>
                <a:effectLst/>
                <a:latin typeface="+mn-lt"/>
                <a:ea typeface="+mn-ea"/>
                <a:cs typeface="+mn-cs"/>
              </a:rPr>
              <a:t>, J., &amp; </a:t>
            </a:r>
            <a:r>
              <a:rPr lang="en-US" altLang="zh-TW" sz="1200" b="0" i="0" kern="1200" dirty="0" err="1" smtClean="0">
                <a:solidFill>
                  <a:schemeClr val="tx1"/>
                </a:solidFill>
                <a:effectLst/>
                <a:latin typeface="+mn-lt"/>
                <a:ea typeface="+mn-ea"/>
                <a:cs typeface="+mn-cs"/>
              </a:rPr>
              <a:t>Kross</a:t>
            </a:r>
            <a:r>
              <a:rPr lang="en-US" altLang="zh-TW" sz="1200" b="0" i="0" kern="1200" dirty="0" smtClean="0">
                <a:solidFill>
                  <a:schemeClr val="tx1"/>
                </a:solidFill>
                <a:effectLst/>
                <a:latin typeface="+mn-lt"/>
                <a:ea typeface="+mn-ea"/>
                <a:cs typeface="+mn-cs"/>
              </a:rPr>
              <a:t>, E. (2017). Do social network sites enhance or undermine subjective well‐being? A critical review.</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err="1" smtClean="0">
                <a:solidFill>
                  <a:schemeClr val="tx1"/>
                </a:solidFill>
                <a:effectLst/>
                <a:latin typeface="+mn-lt"/>
                <a:ea typeface="+mn-ea"/>
                <a:cs typeface="+mn-cs"/>
              </a:rPr>
              <a:t>Burnell</a:t>
            </a:r>
            <a:r>
              <a:rPr lang="en-US" altLang="zh-TW" sz="1200" b="0" i="0" kern="1200" dirty="0" smtClean="0">
                <a:solidFill>
                  <a:schemeClr val="tx1"/>
                </a:solidFill>
                <a:effectLst/>
                <a:latin typeface="+mn-lt"/>
                <a:ea typeface="+mn-ea"/>
                <a:cs typeface="+mn-cs"/>
              </a:rPr>
              <a:t>, K., George, M. J., </a:t>
            </a:r>
            <a:r>
              <a:rPr lang="en-US" altLang="zh-TW" sz="1200" b="0" i="0" kern="1200" dirty="0" err="1" smtClean="0">
                <a:solidFill>
                  <a:schemeClr val="tx1"/>
                </a:solidFill>
                <a:effectLst/>
                <a:latin typeface="+mn-lt"/>
                <a:ea typeface="+mn-ea"/>
                <a:cs typeface="+mn-cs"/>
              </a:rPr>
              <a:t>Vollet</a:t>
            </a:r>
            <a:r>
              <a:rPr lang="en-US" altLang="zh-TW" sz="1200" b="0" i="0" kern="1200" dirty="0" smtClean="0">
                <a:solidFill>
                  <a:schemeClr val="tx1"/>
                </a:solidFill>
                <a:effectLst/>
                <a:latin typeface="+mn-lt"/>
                <a:ea typeface="+mn-ea"/>
                <a:cs typeface="+mn-cs"/>
              </a:rPr>
              <a:t>, J. W., </a:t>
            </a:r>
            <a:r>
              <a:rPr lang="en-US" altLang="zh-TW" sz="1200" b="0" i="0" kern="1200" dirty="0" err="1" smtClean="0">
                <a:solidFill>
                  <a:schemeClr val="tx1"/>
                </a:solidFill>
                <a:effectLst/>
                <a:latin typeface="+mn-lt"/>
                <a:ea typeface="+mn-ea"/>
                <a:cs typeface="+mn-cs"/>
              </a:rPr>
              <a:t>Ehrenreich</a:t>
            </a:r>
            <a:r>
              <a:rPr lang="en-US" altLang="zh-TW" sz="1200" b="0" i="0" kern="1200" dirty="0" smtClean="0">
                <a:solidFill>
                  <a:schemeClr val="tx1"/>
                </a:solidFill>
                <a:effectLst/>
                <a:latin typeface="+mn-lt"/>
                <a:ea typeface="+mn-ea"/>
                <a:cs typeface="+mn-cs"/>
              </a:rPr>
              <a:t>, S. E., &amp; Underwood, M. K. (2019). Passive social networking site use and well-being: The mediating roles of social comparison and the fear of missing out.</a:t>
            </a:r>
          </a:p>
          <a:p>
            <a:pPr marL="228600" indent="-228600">
              <a:buFont typeface="+mj-lt"/>
              <a:buAutoNum type="arabicPeriod"/>
            </a:pPr>
            <a:endParaRPr lang="en-US" altLang="zh-TW" sz="1200" b="0" i="0" kern="1200" dirty="0" smtClean="0">
              <a:solidFill>
                <a:schemeClr val="tx1"/>
              </a:solidFill>
              <a:effectLst/>
              <a:latin typeface="+mn-lt"/>
              <a:ea typeface="+mn-ea"/>
              <a:cs typeface="+mn-cs"/>
            </a:endParaRPr>
          </a:p>
          <a:p>
            <a:pPr marL="228600" indent="-228600">
              <a:buFont typeface="+mj-lt"/>
              <a:buAutoNum type="arabicPeriod"/>
            </a:pPr>
            <a:r>
              <a:rPr lang="en-US" altLang="zh-TW" sz="1200" b="0" i="0" kern="1200" dirty="0" err="1" smtClean="0">
                <a:solidFill>
                  <a:schemeClr val="tx1"/>
                </a:solidFill>
                <a:effectLst/>
                <a:latin typeface="+mn-lt"/>
                <a:ea typeface="+mn-ea"/>
                <a:cs typeface="+mn-cs"/>
              </a:rPr>
              <a:t>Seo</a:t>
            </a:r>
            <a:r>
              <a:rPr lang="en-US" altLang="zh-TW" sz="1200" b="0" i="0" kern="1200" dirty="0" smtClean="0">
                <a:solidFill>
                  <a:schemeClr val="tx1"/>
                </a:solidFill>
                <a:effectLst/>
                <a:latin typeface="+mn-lt"/>
                <a:ea typeface="+mn-ea"/>
                <a:cs typeface="+mn-cs"/>
              </a:rPr>
              <a:t>, M., &amp; Hyun, K. D. (2018). The effects of following celebrities’ lives via SNSs on life satisfaction: The palliative function of system justification and the moderating role of materialism. </a:t>
            </a:r>
            <a:r>
              <a:rPr lang="en-US" altLang="zh-TW" sz="1200" b="0" i="1" kern="1200" dirty="0" smtClean="0">
                <a:solidFill>
                  <a:schemeClr val="tx1"/>
                </a:solidFill>
                <a:effectLst/>
                <a:latin typeface="+mn-lt"/>
                <a:ea typeface="+mn-ea"/>
                <a:cs typeface="+mn-cs"/>
              </a:rPr>
              <a:t>New Media &amp; Society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20</a:t>
            </a:r>
            <a:r>
              <a:rPr lang="en-US" altLang="zh-TW" sz="1200" b="0" i="0" kern="1200" dirty="0" smtClean="0">
                <a:solidFill>
                  <a:schemeClr val="tx1"/>
                </a:solidFill>
                <a:effectLst/>
                <a:latin typeface="+mn-lt"/>
                <a:ea typeface="+mn-ea"/>
                <a:cs typeface="+mn-cs"/>
              </a:rPr>
              <a:t>(9), 3479-3497.</a:t>
            </a:r>
            <a:endParaRPr lang="zh-TW" altLang="en-US" dirty="0"/>
          </a:p>
        </p:txBody>
      </p:sp>
      <p:sp>
        <p:nvSpPr>
          <p:cNvPr id="4" name="灯片编号占位符 3"/>
          <p:cNvSpPr>
            <a:spLocks noGrp="1"/>
          </p:cNvSpPr>
          <p:nvPr>
            <p:ph type="sldNum" sz="quarter" idx="10"/>
          </p:nvPr>
        </p:nvSpPr>
        <p:spPr/>
        <p:txBody>
          <a:bodyPr/>
          <a:lstStyle/>
          <a:p>
            <a:fld id="{D423FF10-D559-43E3-845A-BF740885369C}" type="slidenum">
              <a:rPr lang="zh-TW" altLang="en-US" smtClean="0"/>
              <a:t>10</a:t>
            </a:fld>
            <a:endParaRPr lang="zh-TW" altLang="en-US"/>
          </a:p>
        </p:txBody>
      </p:sp>
    </p:spTree>
    <p:extLst>
      <p:ext uri="{BB962C8B-B14F-4D97-AF65-F5344CB8AC3E}">
        <p14:creationId xmlns:p14="http://schemas.microsoft.com/office/powerpoint/2010/main" val="3432687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Brickman, P., &amp; </a:t>
            </a:r>
            <a:r>
              <a:rPr lang="en-US" altLang="zh-TW" sz="1200" b="0" i="0" kern="1200" dirty="0" err="1" smtClean="0">
                <a:solidFill>
                  <a:schemeClr val="tx1"/>
                </a:solidFill>
                <a:effectLst/>
                <a:latin typeface="+mn-lt"/>
                <a:ea typeface="+mn-ea"/>
                <a:cs typeface="+mn-cs"/>
              </a:rPr>
              <a:t>Bulman</a:t>
            </a:r>
            <a:r>
              <a:rPr lang="en-US" altLang="zh-TW" sz="1200" b="0" i="0" kern="1200" dirty="0" smtClean="0">
                <a:solidFill>
                  <a:schemeClr val="tx1"/>
                </a:solidFill>
                <a:effectLst/>
                <a:latin typeface="+mn-lt"/>
                <a:ea typeface="+mn-ea"/>
                <a:cs typeface="+mn-cs"/>
              </a:rPr>
              <a:t>, R. J. (1977). Pleasure and pain in social comparison. </a:t>
            </a:r>
            <a:r>
              <a:rPr lang="en-US" altLang="zh-TW" sz="1200" b="0" i="1" kern="1200" dirty="0" smtClean="0">
                <a:solidFill>
                  <a:schemeClr val="tx1"/>
                </a:solidFill>
                <a:effectLst/>
                <a:latin typeface="+mn-lt"/>
                <a:ea typeface="+mn-ea"/>
                <a:cs typeface="+mn-cs"/>
              </a:rPr>
              <a:t>Social comparison processes: Theoretical and empirical perspectives</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149</a:t>
            </a:r>
            <a:r>
              <a:rPr lang="en-US" altLang="zh-TW" sz="1200" b="0" i="0" kern="1200" dirty="0" smtClean="0">
                <a:solidFill>
                  <a:schemeClr val="tx1"/>
                </a:solidFill>
                <a:effectLst/>
                <a:latin typeface="+mn-lt"/>
                <a:ea typeface="+mn-ea"/>
                <a:cs typeface="+mn-cs"/>
              </a:rPr>
              <a:t>, 186.</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dirty="0" smtClean="0">
              <a:solidFill>
                <a:schemeClr val="tx1"/>
              </a:solidFill>
              <a:effectLst/>
              <a:latin typeface="+mn-lt"/>
              <a:ea typeface="+mn-ea"/>
              <a:cs typeface="+mn-cs"/>
            </a:endParaRPr>
          </a:p>
          <a:p>
            <a:pPr marL="228600" indent="-228600">
              <a:buFont typeface="+mj-lt"/>
              <a:buAutoNum type="arabicPeriod"/>
            </a:pPr>
            <a:r>
              <a:rPr lang="en-US" altLang="zh-TW" sz="1200" b="0" i="0" kern="1200" dirty="0" smtClean="0">
                <a:solidFill>
                  <a:schemeClr val="tx1"/>
                </a:solidFill>
                <a:effectLst/>
                <a:latin typeface="+mn-lt"/>
                <a:ea typeface="+mn-ea"/>
                <a:cs typeface="+mn-cs"/>
              </a:rPr>
              <a:t>Friend, R. M., &amp; Gilbert, J. (1973). Threat and fear of negative evaluation as determinants of locus of social comparison. </a:t>
            </a:r>
            <a:r>
              <a:rPr lang="en-US" altLang="zh-TW" sz="1200" b="0" i="1" kern="1200" dirty="0" smtClean="0">
                <a:solidFill>
                  <a:schemeClr val="tx1"/>
                </a:solidFill>
                <a:effectLst/>
                <a:latin typeface="+mn-lt"/>
                <a:ea typeface="+mn-ea"/>
                <a:cs typeface="+mn-cs"/>
              </a:rPr>
              <a:t>Journal of personality</a:t>
            </a:r>
            <a:r>
              <a:rPr lang="en-US" altLang="zh-TW" sz="1200" b="0" i="0" kern="1200" dirty="0" smtClean="0">
                <a:solidFill>
                  <a:schemeClr val="tx1"/>
                </a:solidFill>
                <a:effectLst/>
                <a:latin typeface="+mn-lt"/>
                <a:ea typeface="+mn-ea"/>
                <a:cs typeface="+mn-cs"/>
              </a:rPr>
              <a:t>.</a:t>
            </a:r>
          </a:p>
          <a:p>
            <a:pPr marL="228600" indent="-228600">
              <a:buFont typeface="+mj-lt"/>
              <a:buAutoNum type="arabicPeriod"/>
            </a:pPr>
            <a:r>
              <a:rPr lang="en-US" altLang="zh-TW" sz="1200" b="0" i="0" kern="1200" dirty="0" smtClean="0">
                <a:solidFill>
                  <a:schemeClr val="tx1"/>
                </a:solidFill>
                <a:effectLst/>
                <a:latin typeface="+mn-lt"/>
                <a:ea typeface="+mn-ea"/>
                <a:cs typeface="+mn-cs"/>
              </a:rPr>
              <a:t>Wilson, S. R., &amp; Benner, L. A. (1971). The effects of self-esteem and situation upon comparison choices during ability evaluation. </a:t>
            </a:r>
            <a:r>
              <a:rPr lang="en-US" altLang="zh-TW" sz="1200" b="0" i="1" kern="1200" dirty="0" err="1" smtClean="0">
                <a:solidFill>
                  <a:schemeClr val="tx1"/>
                </a:solidFill>
                <a:effectLst/>
                <a:latin typeface="+mn-lt"/>
                <a:ea typeface="+mn-ea"/>
                <a:cs typeface="+mn-cs"/>
              </a:rPr>
              <a:t>Sociometry</a:t>
            </a:r>
            <a:r>
              <a:rPr lang="en-US" altLang="zh-TW" sz="1200" b="0" i="0" kern="1200" dirty="0" smtClean="0">
                <a:solidFill>
                  <a:schemeClr val="tx1"/>
                </a:solidFill>
                <a:effectLst/>
                <a:latin typeface="+mn-lt"/>
                <a:ea typeface="+mn-ea"/>
                <a:cs typeface="+mn-cs"/>
              </a:rPr>
              <a:t>, 381-397.</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Wilson, S. R., &amp; Benner, L. A. (1971). The effects of self-esteem and situation upon comparison choices during ability evaluation. </a:t>
            </a:r>
            <a:r>
              <a:rPr lang="en-US" altLang="zh-TW" sz="1200" b="0" i="1" kern="1200" dirty="0" err="1" smtClean="0">
                <a:solidFill>
                  <a:schemeClr val="tx1"/>
                </a:solidFill>
                <a:effectLst/>
                <a:latin typeface="+mn-lt"/>
                <a:ea typeface="+mn-ea"/>
                <a:cs typeface="+mn-cs"/>
              </a:rPr>
              <a:t>Sociometry</a:t>
            </a:r>
            <a:r>
              <a:rPr lang="en-US" altLang="zh-TW" sz="1200" b="0" i="0" kern="1200" dirty="0" smtClean="0">
                <a:solidFill>
                  <a:schemeClr val="tx1"/>
                </a:solidFill>
                <a:effectLst/>
                <a:latin typeface="+mn-lt"/>
                <a:ea typeface="+mn-ea"/>
                <a:cs typeface="+mn-cs"/>
              </a:rPr>
              <a:t>, 381-397.</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dirty="0" smtClean="0">
              <a:solidFill>
                <a:schemeClr val="tx1"/>
              </a:solidFill>
              <a:effectLst/>
              <a:latin typeface="+mn-lt"/>
              <a:ea typeface="+mn-ea"/>
              <a:cs typeface="+mn-cs"/>
            </a:endParaRPr>
          </a:p>
          <a:p>
            <a:pPr marL="228600" indent="-228600">
              <a:buFont typeface="+mj-lt"/>
              <a:buAutoNum type="arabicPeriod"/>
            </a:pPr>
            <a:r>
              <a:rPr lang="en-US" altLang="zh-TW" sz="1200" b="0" i="0" kern="1200" dirty="0" smtClean="0">
                <a:solidFill>
                  <a:schemeClr val="tx1"/>
                </a:solidFill>
                <a:effectLst/>
                <a:latin typeface="+mn-lt"/>
                <a:ea typeface="+mn-ea"/>
                <a:cs typeface="+mn-cs"/>
              </a:rPr>
              <a:t>Buunk, B. P., &amp; </a:t>
            </a:r>
            <a:r>
              <a:rPr lang="en-US" altLang="zh-TW" sz="1200" b="0" i="0" kern="1200" dirty="0" err="1" smtClean="0">
                <a:solidFill>
                  <a:schemeClr val="tx1"/>
                </a:solidFill>
                <a:effectLst/>
                <a:latin typeface="+mn-lt"/>
                <a:ea typeface="+mn-ea"/>
                <a:cs typeface="+mn-cs"/>
              </a:rPr>
              <a:t>Ybema</a:t>
            </a:r>
            <a:r>
              <a:rPr lang="en-US" altLang="zh-TW" sz="1200" b="0" i="0" kern="1200" dirty="0" smtClean="0">
                <a:solidFill>
                  <a:schemeClr val="tx1"/>
                </a:solidFill>
                <a:effectLst/>
                <a:latin typeface="+mn-lt"/>
                <a:ea typeface="+mn-ea"/>
                <a:cs typeface="+mn-cs"/>
              </a:rPr>
              <a:t>, J. F. (1995). Selective evaluation and coping with stress: Making one's situation cognitively more livable. </a:t>
            </a:r>
            <a:r>
              <a:rPr lang="en-US" altLang="zh-TW" sz="1200" b="0" i="1" kern="1200" dirty="0" smtClean="0">
                <a:solidFill>
                  <a:schemeClr val="tx1"/>
                </a:solidFill>
                <a:effectLst/>
                <a:latin typeface="+mn-lt"/>
                <a:ea typeface="+mn-ea"/>
                <a:cs typeface="+mn-cs"/>
              </a:rPr>
              <a:t>Journal of Applied Social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25</a:t>
            </a:r>
            <a:r>
              <a:rPr lang="en-US" altLang="zh-TW" sz="1200" b="0" i="0" kern="1200" dirty="0" smtClean="0">
                <a:solidFill>
                  <a:schemeClr val="tx1"/>
                </a:solidFill>
                <a:effectLst/>
                <a:latin typeface="+mn-lt"/>
                <a:ea typeface="+mn-ea"/>
                <a:cs typeface="+mn-cs"/>
              </a:rPr>
              <a:t>(17), 1499-1517.</a:t>
            </a:r>
          </a:p>
          <a:p>
            <a:pPr marL="228600" indent="-228600">
              <a:buFont typeface="+mj-lt"/>
              <a:buAutoNum type="arabicPeriod"/>
            </a:pPr>
            <a:r>
              <a:rPr lang="en-US" altLang="zh-TW" sz="1200" b="0" i="0" kern="1200" dirty="0" smtClean="0">
                <a:solidFill>
                  <a:schemeClr val="tx1"/>
                </a:solidFill>
                <a:effectLst/>
                <a:latin typeface="+mn-lt"/>
                <a:ea typeface="+mn-ea"/>
                <a:cs typeface="+mn-cs"/>
              </a:rPr>
              <a:t>Buunk, B. P., &amp; </a:t>
            </a:r>
            <a:r>
              <a:rPr lang="en-US" altLang="zh-TW" sz="1200" b="0" i="0" kern="1200" dirty="0" err="1" smtClean="0">
                <a:solidFill>
                  <a:schemeClr val="tx1"/>
                </a:solidFill>
                <a:effectLst/>
                <a:latin typeface="+mn-lt"/>
                <a:ea typeface="+mn-ea"/>
                <a:cs typeface="+mn-cs"/>
              </a:rPr>
              <a:t>Ybema</a:t>
            </a:r>
            <a:r>
              <a:rPr lang="en-US" altLang="zh-TW" sz="1200" b="0" i="0" kern="1200" dirty="0" smtClean="0">
                <a:solidFill>
                  <a:schemeClr val="tx1"/>
                </a:solidFill>
                <a:effectLst/>
                <a:latin typeface="+mn-lt"/>
                <a:ea typeface="+mn-ea"/>
                <a:cs typeface="+mn-cs"/>
              </a:rPr>
              <a:t>, J. F. (1997). Social comparisons and occupational stress: The identification-contrast model. </a:t>
            </a:r>
            <a:r>
              <a:rPr lang="en-US" altLang="zh-TW" sz="1200" b="0" i="1" kern="1200" dirty="0" smtClean="0">
                <a:solidFill>
                  <a:schemeClr val="tx1"/>
                </a:solidFill>
                <a:effectLst/>
                <a:latin typeface="+mn-lt"/>
                <a:ea typeface="+mn-ea"/>
                <a:cs typeface="+mn-cs"/>
              </a:rPr>
              <a:t>Health, coping, and well-being: Perspectives from social comparison theory</a:t>
            </a:r>
            <a:r>
              <a:rPr lang="en-US" altLang="zh-TW" sz="1200" b="0" i="0" kern="1200" dirty="0" smtClean="0">
                <a:solidFill>
                  <a:schemeClr val="tx1"/>
                </a:solidFill>
                <a:effectLst/>
                <a:latin typeface="+mn-lt"/>
                <a:ea typeface="+mn-ea"/>
                <a:cs typeface="+mn-cs"/>
              </a:rPr>
              <a:t>, 359-388.</a:t>
            </a:r>
          </a:p>
          <a:p>
            <a:pPr marL="228600" indent="-228600">
              <a:buFont typeface="+mj-lt"/>
              <a:buAutoNum type="arabicPeriod"/>
            </a:pPr>
            <a:r>
              <a:rPr lang="en-US" altLang="zh-TW" sz="1200" b="0" i="0" kern="1200" dirty="0" smtClean="0">
                <a:solidFill>
                  <a:schemeClr val="tx1"/>
                </a:solidFill>
                <a:effectLst/>
                <a:latin typeface="+mn-lt"/>
                <a:ea typeface="+mn-ea"/>
                <a:cs typeface="+mn-cs"/>
              </a:rPr>
              <a:t>Gerrard, M., &amp; Gibbons, F. X. (2013). Health images and their effects on health behavior. </a:t>
            </a:r>
            <a:r>
              <a:rPr lang="en-US" altLang="zh-TW" sz="1200" b="0" i="1" kern="1200" dirty="0" smtClean="0">
                <a:solidFill>
                  <a:schemeClr val="tx1"/>
                </a:solidFill>
                <a:effectLst/>
                <a:latin typeface="+mn-lt"/>
                <a:ea typeface="+mn-ea"/>
                <a:cs typeface="+mn-cs"/>
              </a:rPr>
              <a:t>Health, coping, and well-being: Perspectives from social comparison theory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63</a:t>
            </a:r>
            <a:r>
              <a:rPr lang="en-US" altLang="zh-TW" sz="1200" b="0" i="0" kern="1200" dirty="0" smtClean="0">
                <a:solidFill>
                  <a:schemeClr val="tx1"/>
                </a:solidFill>
                <a:effectLst/>
                <a:latin typeface="+mn-lt"/>
                <a:ea typeface="+mn-ea"/>
                <a:cs typeface="+mn-cs"/>
              </a:rPr>
              <a:t>.</a:t>
            </a:r>
          </a:p>
          <a:p>
            <a:pPr marL="228600" indent="-228600">
              <a:buFont typeface="+mj-lt"/>
              <a:buAutoNum type="arabicPeriod"/>
            </a:pPr>
            <a:r>
              <a:rPr lang="en-US" altLang="zh-TW" sz="1200" b="0" i="0" kern="1200" dirty="0" smtClean="0">
                <a:solidFill>
                  <a:schemeClr val="tx1"/>
                </a:solidFill>
                <a:effectLst/>
                <a:latin typeface="+mn-lt"/>
                <a:ea typeface="+mn-ea"/>
                <a:cs typeface="+mn-cs"/>
              </a:rPr>
              <a:t>Taylor, S. E., Wood, J. V., &amp; </a:t>
            </a:r>
            <a:r>
              <a:rPr lang="en-US" altLang="zh-TW" sz="1200" b="0" i="0" kern="1200" dirty="0" err="1" smtClean="0">
                <a:solidFill>
                  <a:schemeClr val="tx1"/>
                </a:solidFill>
                <a:effectLst/>
                <a:latin typeface="+mn-lt"/>
                <a:ea typeface="+mn-ea"/>
                <a:cs typeface="+mn-cs"/>
              </a:rPr>
              <a:t>Lichtman</a:t>
            </a:r>
            <a:r>
              <a:rPr lang="en-US" altLang="zh-TW" sz="1200" b="0" i="0" kern="1200" dirty="0" smtClean="0">
                <a:solidFill>
                  <a:schemeClr val="tx1"/>
                </a:solidFill>
                <a:effectLst/>
                <a:latin typeface="+mn-lt"/>
                <a:ea typeface="+mn-ea"/>
                <a:cs typeface="+mn-cs"/>
              </a:rPr>
              <a:t>, R. R. (1983). It could be worse: Selective evaluation as a response to victimization. </a:t>
            </a:r>
            <a:r>
              <a:rPr lang="en-US" altLang="zh-TW" sz="1200" b="0" i="1" kern="1200" dirty="0" smtClean="0">
                <a:solidFill>
                  <a:schemeClr val="tx1"/>
                </a:solidFill>
                <a:effectLst/>
                <a:latin typeface="+mn-lt"/>
                <a:ea typeface="+mn-ea"/>
                <a:cs typeface="+mn-cs"/>
              </a:rPr>
              <a:t>Journal of social issues</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39</a:t>
            </a:r>
            <a:r>
              <a:rPr lang="en-US" altLang="zh-TW" sz="1200" b="0" i="0" kern="1200" dirty="0" smtClean="0">
                <a:solidFill>
                  <a:schemeClr val="tx1"/>
                </a:solidFill>
                <a:effectLst/>
                <a:latin typeface="+mn-lt"/>
                <a:ea typeface="+mn-ea"/>
                <a:cs typeface="+mn-cs"/>
              </a:rPr>
              <a:t>(2), 19-40.</a:t>
            </a:r>
          </a:p>
          <a:p>
            <a:pPr marL="228600" indent="-228600">
              <a:buFont typeface="+mj-lt"/>
              <a:buAutoNum type="arabicPeriod"/>
            </a:pPr>
            <a:r>
              <a:rPr lang="en-US" altLang="zh-TW" sz="1200" b="0" i="0" kern="1200" dirty="0" err="1" smtClean="0">
                <a:solidFill>
                  <a:schemeClr val="tx1"/>
                </a:solidFill>
                <a:effectLst/>
                <a:latin typeface="+mn-lt"/>
                <a:ea typeface="+mn-ea"/>
                <a:cs typeface="+mn-cs"/>
              </a:rPr>
              <a:t>VanderZee</a:t>
            </a:r>
            <a:r>
              <a:rPr lang="en-US" altLang="zh-TW" sz="1200" b="0" i="0" kern="1200" dirty="0" smtClean="0">
                <a:solidFill>
                  <a:schemeClr val="tx1"/>
                </a:solidFill>
                <a:effectLst/>
                <a:latin typeface="+mn-lt"/>
                <a:ea typeface="+mn-ea"/>
                <a:cs typeface="+mn-cs"/>
              </a:rPr>
              <a:t>, K. I., Buunk, B. P., &amp; </a:t>
            </a:r>
            <a:r>
              <a:rPr lang="en-US" altLang="zh-TW" sz="1200" b="0" i="0" kern="1200" dirty="0" err="1" smtClean="0">
                <a:solidFill>
                  <a:schemeClr val="tx1"/>
                </a:solidFill>
                <a:effectLst/>
                <a:latin typeface="+mn-lt"/>
                <a:ea typeface="+mn-ea"/>
                <a:cs typeface="+mn-cs"/>
              </a:rPr>
              <a:t>Sanderman</a:t>
            </a:r>
            <a:r>
              <a:rPr lang="en-US" altLang="zh-TW" sz="1200" b="0" i="0" kern="1200" dirty="0" smtClean="0">
                <a:solidFill>
                  <a:schemeClr val="tx1"/>
                </a:solidFill>
                <a:effectLst/>
                <a:latin typeface="+mn-lt"/>
                <a:ea typeface="+mn-ea"/>
                <a:cs typeface="+mn-cs"/>
              </a:rPr>
              <a:t>, R. (1995). Social comparison as a mediator between health problems and subjective health evaluations. </a:t>
            </a:r>
            <a:r>
              <a:rPr lang="en-US" altLang="zh-TW" sz="1200" b="0" i="1" kern="1200" dirty="0" err="1" smtClean="0">
                <a:solidFill>
                  <a:schemeClr val="tx1"/>
                </a:solidFill>
                <a:effectLst/>
                <a:latin typeface="+mn-lt"/>
                <a:ea typeface="+mn-ea"/>
                <a:cs typeface="+mn-cs"/>
              </a:rPr>
              <a:t>british</a:t>
            </a:r>
            <a:r>
              <a:rPr lang="en-US" altLang="zh-TW" sz="1200" b="0" i="1" kern="1200" dirty="0" smtClean="0">
                <a:solidFill>
                  <a:schemeClr val="tx1"/>
                </a:solidFill>
                <a:effectLst/>
                <a:latin typeface="+mn-lt"/>
                <a:ea typeface="+mn-ea"/>
                <a:cs typeface="+mn-cs"/>
              </a:rPr>
              <a:t> Journal of social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34</a:t>
            </a:r>
            <a:r>
              <a:rPr lang="en-US" altLang="zh-TW" sz="1200" b="0" i="0" kern="1200" dirty="0" smtClean="0">
                <a:solidFill>
                  <a:schemeClr val="tx1"/>
                </a:solidFill>
                <a:effectLst/>
                <a:latin typeface="+mn-lt"/>
                <a:ea typeface="+mn-ea"/>
                <a:cs typeface="+mn-cs"/>
              </a:rPr>
              <a:t>(1), 53-65.</a:t>
            </a:r>
          </a:p>
          <a:p>
            <a:pPr marL="228600" indent="-228600">
              <a:buFont typeface="+mj-lt"/>
              <a:buAutoNum type="arabicPeriod"/>
            </a:pPr>
            <a:r>
              <a:rPr lang="en-US" altLang="zh-TW" sz="1200" b="0" i="0" kern="1200" dirty="0" smtClean="0">
                <a:solidFill>
                  <a:schemeClr val="tx1"/>
                </a:solidFill>
                <a:effectLst/>
                <a:latin typeface="+mn-lt"/>
                <a:ea typeface="+mn-ea"/>
                <a:cs typeface="+mn-cs"/>
              </a:rPr>
              <a:t>Wills, T. A. (1997). Modes and families of coping: An analysis of downward comparison in the structure of other cognitive and behavioral mechanisms. </a:t>
            </a:r>
            <a:r>
              <a:rPr lang="en-US" altLang="zh-TW" sz="1200" b="0" i="1" kern="1200" dirty="0" smtClean="0">
                <a:solidFill>
                  <a:schemeClr val="tx1"/>
                </a:solidFill>
                <a:effectLst/>
                <a:latin typeface="+mn-lt"/>
                <a:ea typeface="+mn-ea"/>
                <a:cs typeface="+mn-cs"/>
              </a:rPr>
              <a:t>Health, coping, and well-being: Perspectives from social comparison theory</a:t>
            </a:r>
            <a:r>
              <a:rPr lang="en-US" altLang="zh-TW" sz="1200" b="0" i="0" kern="1200" dirty="0" smtClean="0">
                <a:solidFill>
                  <a:schemeClr val="tx1"/>
                </a:solidFill>
                <a:effectLst/>
                <a:latin typeface="+mn-lt"/>
                <a:ea typeface="+mn-ea"/>
                <a:cs typeface="+mn-cs"/>
              </a:rPr>
              <a:t>, 167-193.</a:t>
            </a:r>
          </a:p>
          <a:p>
            <a:pPr marL="228600" indent="-228600">
              <a:buFont typeface="+mj-lt"/>
              <a:buAutoNum type="arabicPeriod"/>
            </a:pPr>
            <a:endParaRPr lang="en-US" altLang="zh-TW" sz="1200" b="0" i="0" kern="1200" dirty="0" smtClean="0">
              <a:solidFill>
                <a:schemeClr val="tx1"/>
              </a:solidFill>
              <a:effectLst/>
              <a:latin typeface="+mn-lt"/>
              <a:ea typeface="+mn-ea"/>
              <a:cs typeface="+mn-cs"/>
            </a:endParaRPr>
          </a:p>
          <a:p>
            <a:pPr marL="228600" indent="-228600">
              <a:buFont typeface="+mj-lt"/>
              <a:buAutoNum type="arabicPeriod"/>
            </a:pPr>
            <a:r>
              <a:rPr lang="en-US" altLang="zh-TW" sz="1200" b="0" i="0" kern="1200" dirty="0" smtClean="0">
                <a:solidFill>
                  <a:schemeClr val="tx1"/>
                </a:solidFill>
                <a:effectLst/>
                <a:latin typeface="+mn-lt"/>
                <a:ea typeface="+mn-ea"/>
                <a:cs typeface="+mn-cs"/>
              </a:rPr>
              <a:t>Gibbons, F. X. (1986). Social comparison and depression: Company's effect on misery. </a:t>
            </a:r>
            <a:r>
              <a:rPr lang="en-US" altLang="zh-TW" sz="1200" b="0" i="1" kern="1200" dirty="0" smtClean="0">
                <a:solidFill>
                  <a:schemeClr val="tx1"/>
                </a:solidFill>
                <a:effectLst/>
                <a:latin typeface="+mn-lt"/>
                <a:ea typeface="+mn-ea"/>
                <a:cs typeface="+mn-cs"/>
              </a:rPr>
              <a:t>Journal of personality and social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51</a:t>
            </a:r>
            <a:r>
              <a:rPr lang="en-US" altLang="zh-TW" sz="1200" b="0" i="0" kern="1200" dirty="0" smtClean="0">
                <a:solidFill>
                  <a:schemeClr val="tx1"/>
                </a:solidFill>
                <a:effectLst/>
                <a:latin typeface="+mn-lt"/>
                <a:ea typeface="+mn-ea"/>
                <a:cs typeface="+mn-cs"/>
              </a:rPr>
              <a:t>(1), 140.</a:t>
            </a:r>
          </a:p>
          <a:p>
            <a:pPr marL="228600" indent="-228600">
              <a:buFont typeface="+mj-lt"/>
              <a:buAutoNum type="arabicPeriod"/>
            </a:pPr>
            <a:r>
              <a:rPr lang="en-US" altLang="zh-TW" sz="1200" b="0" i="0" kern="1200" dirty="0" smtClean="0">
                <a:solidFill>
                  <a:schemeClr val="tx1"/>
                </a:solidFill>
                <a:effectLst/>
                <a:latin typeface="+mn-lt"/>
                <a:ea typeface="+mn-ea"/>
                <a:cs typeface="+mn-cs"/>
              </a:rPr>
              <a:t>Gilbert, D. T., </a:t>
            </a:r>
            <a:r>
              <a:rPr lang="en-US" altLang="zh-TW" sz="1200" b="0" i="0" kern="1200" dirty="0" err="1" smtClean="0">
                <a:solidFill>
                  <a:schemeClr val="tx1"/>
                </a:solidFill>
                <a:effectLst/>
                <a:latin typeface="+mn-lt"/>
                <a:ea typeface="+mn-ea"/>
                <a:cs typeface="+mn-cs"/>
              </a:rPr>
              <a:t>Giesler</a:t>
            </a:r>
            <a:r>
              <a:rPr lang="en-US" altLang="zh-TW" sz="1200" b="0" i="0" kern="1200" dirty="0" smtClean="0">
                <a:solidFill>
                  <a:schemeClr val="tx1"/>
                </a:solidFill>
                <a:effectLst/>
                <a:latin typeface="+mn-lt"/>
                <a:ea typeface="+mn-ea"/>
                <a:cs typeface="+mn-cs"/>
              </a:rPr>
              <a:t>, R. B., &amp; Morris, K. A. (1995). When comparisons arise. </a:t>
            </a:r>
            <a:r>
              <a:rPr lang="en-US" altLang="zh-TW" sz="1200" b="0" i="1" kern="1200" dirty="0" smtClean="0">
                <a:solidFill>
                  <a:schemeClr val="tx1"/>
                </a:solidFill>
                <a:effectLst/>
                <a:latin typeface="+mn-lt"/>
                <a:ea typeface="+mn-ea"/>
                <a:cs typeface="+mn-cs"/>
              </a:rPr>
              <a:t>Journal of personality and social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69</a:t>
            </a:r>
            <a:r>
              <a:rPr lang="en-US" altLang="zh-TW" sz="1200" b="0" i="0" kern="1200" dirty="0" smtClean="0">
                <a:solidFill>
                  <a:schemeClr val="tx1"/>
                </a:solidFill>
                <a:effectLst/>
                <a:latin typeface="+mn-lt"/>
                <a:ea typeface="+mn-ea"/>
                <a:cs typeface="+mn-cs"/>
              </a:rPr>
              <a:t>(2), 227.</a:t>
            </a:r>
          </a:p>
          <a:p>
            <a:pPr marL="228600" indent="-228600">
              <a:buFont typeface="+mj-lt"/>
              <a:buAutoNum type="arabicPeriod"/>
            </a:pPr>
            <a:r>
              <a:rPr lang="en-US" altLang="zh-TW" sz="1200" b="0" i="0" kern="1200" dirty="0" smtClean="0">
                <a:solidFill>
                  <a:schemeClr val="tx1"/>
                </a:solidFill>
                <a:effectLst/>
                <a:latin typeface="+mn-lt"/>
                <a:ea typeface="+mn-ea"/>
                <a:cs typeface="+mn-cs"/>
              </a:rPr>
              <a:t>Klein, W. M. (1997). Objective standards are not enough: affective, self-evaluative, and behavioral responses to social comparison information. </a:t>
            </a:r>
            <a:r>
              <a:rPr lang="en-US" altLang="zh-TW" sz="1200" b="0" i="1" kern="1200" dirty="0" smtClean="0">
                <a:solidFill>
                  <a:schemeClr val="tx1"/>
                </a:solidFill>
                <a:effectLst/>
                <a:latin typeface="+mn-lt"/>
                <a:ea typeface="+mn-ea"/>
                <a:cs typeface="+mn-cs"/>
              </a:rPr>
              <a:t>Journal of personality and social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72</a:t>
            </a:r>
            <a:r>
              <a:rPr lang="en-US" altLang="zh-TW" sz="1200" b="0" i="0" kern="1200" dirty="0" smtClean="0">
                <a:solidFill>
                  <a:schemeClr val="tx1"/>
                </a:solidFill>
                <a:effectLst/>
                <a:latin typeface="+mn-lt"/>
                <a:ea typeface="+mn-ea"/>
                <a:cs typeface="+mn-cs"/>
              </a:rPr>
              <a:t>(4), 763.</a:t>
            </a:r>
          </a:p>
          <a:p>
            <a:pPr marL="228600" indent="-228600">
              <a:buFont typeface="+mj-lt"/>
              <a:buAutoNum type="arabicPeriod"/>
            </a:pPr>
            <a:r>
              <a:rPr lang="en-US" altLang="zh-TW" sz="1200" b="0" i="0" kern="1200" dirty="0" err="1" smtClean="0">
                <a:solidFill>
                  <a:schemeClr val="tx1"/>
                </a:solidFill>
                <a:effectLst/>
                <a:latin typeface="+mn-lt"/>
                <a:ea typeface="+mn-ea"/>
                <a:cs typeface="+mn-cs"/>
              </a:rPr>
              <a:t>Kulik</a:t>
            </a:r>
            <a:r>
              <a:rPr lang="en-US" altLang="zh-TW" sz="1200" b="0" i="0" kern="1200" dirty="0" smtClean="0">
                <a:solidFill>
                  <a:schemeClr val="tx1"/>
                </a:solidFill>
                <a:effectLst/>
                <a:latin typeface="+mn-lt"/>
                <a:ea typeface="+mn-ea"/>
                <a:cs typeface="+mn-cs"/>
              </a:rPr>
              <a:t>, J. A., &amp; Gump, B. B. (1997). Affective reactions to social comparison: The effects of relative performance and related attributes information about another person. </a:t>
            </a:r>
            <a:r>
              <a:rPr lang="en-US" altLang="zh-TW" sz="1200" b="0" i="1" kern="1200" dirty="0" smtClean="0">
                <a:solidFill>
                  <a:schemeClr val="tx1"/>
                </a:solidFill>
                <a:effectLst/>
                <a:latin typeface="+mn-lt"/>
                <a:ea typeface="+mn-ea"/>
                <a:cs typeface="+mn-cs"/>
              </a:rPr>
              <a:t>Personality and Social Psychology Bulletin</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23</a:t>
            </a:r>
            <a:r>
              <a:rPr lang="en-US" altLang="zh-TW" sz="1200" b="0" i="0" kern="1200" dirty="0" smtClean="0">
                <a:solidFill>
                  <a:schemeClr val="tx1"/>
                </a:solidFill>
                <a:effectLst/>
                <a:latin typeface="+mn-lt"/>
                <a:ea typeface="+mn-ea"/>
                <a:cs typeface="+mn-cs"/>
              </a:rPr>
              <a:t>(5), 452-468.</a:t>
            </a:r>
          </a:p>
          <a:p>
            <a:pPr marL="228600" indent="-228600">
              <a:buFont typeface="+mj-lt"/>
              <a:buAutoNum type="arabicPeriod"/>
            </a:pPr>
            <a:r>
              <a:rPr lang="en-US" altLang="zh-TW" sz="1200" b="0" i="0" kern="1200" dirty="0" smtClean="0">
                <a:solidFill>
                  <a:schemeClr val="tx1"/>
                </a:solidFill>
                <a:effectLst/>
                <a:latin typeface="+mn-lt"/>
                <a:ea typeface="+mn-ea"/>
                <a:cs typeface="+mn-cs"/>
              </a:rPr>
              <a:t>Morse, S., &amp; </a:t>
            </a:r>
            <a:r>
              <a:rPr lang="en-US" altLang="zh-TW" sz="1200" b="0" i="0" kern="1200" dirty="0" err="1" smtClean="0">
                <a:solidFill>
                  <a:schemeClr val="tx1"/>
                </a:solidFill>
                <a:effectLst/>
                <a:latin typeface="+mn-lt"/>
                <a:ea typeface="+mn-ea"/>
                <a:cs typeface="+mn-cs"/>
              </a:rPr>
              <a:t>Gergen</a:t>
            </a:r>
            <a:r>
              <a:rPr lang="en-US" altLang="zh-TW" sz="1200" b="0" i="0" kern="1200" dirty="0" smtClean="0">
                <a:solidFill>
                  <a:schemeClr val="tx1"/>
                </a:solidFill>
                <a:effectLst/>
                <a:latin typeface="+mn-lt"/>
                <a:ea typeface="+mn-ea"/>
                <a:cs typeface="+mn-cs"/>
              </a:rPr>
              <a:t>, K. J. (1970). Social comparison, self-consistency, and the concept of self. </a:t>
            </a:r>
            <a:r>
              <a:rPr lang="en-US" altLang="zh-TW" sz="1200" b="0" i="1" kern="1200" dirty="0" smtClean="0">
                <a:solidFill>
                  <a:schemeClr val="tx1"/>
                </a:solidFill>
                <a:effectLst/>
                <a:latin typeface="+mn-lt"/>
                <a:ea typeface="+mn-ea"/>
                <a:cs typeface="+mn-cs"/>
              </a:rPr>
              <a:t>Journal of personality and social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16</a:t>
            </a:r>
            <a:r>
              <a:rPr lang="en-US" altLang="zh-TW" sz="1200" b="0" i="0" kern="1200" dirty="0" smtClean="0">
                <a:solidFill>
                  <a:schemeClr val="tx1"/>
                </a:solidFill>
                <a:effectLst/>
                <a:latin typeface="+mn-lt"/>
                <a:ea typeface="+mn-ea"/>
                <a:cs typeface="+mn-cs"/>
              </a:rPr>
              <a:t>(1), 148.</a:t>
            </a:r>
          </a:p>
          <a:p>
            <a:pPr marL="228600" indent="-228600">
              <a:buFont typeface="+mj-lt"/>
              <a:buAutoNum type="arabicPeriod"/>
            </a:pPr>
            <a:r>
              <a:rPr lang="en-US" altLang="zh-TW" sz="1200" b="0" i="0" kern="1200" dirty="0" smtClean="0">
                <a:solidFill>
                  <a:schemeClr val="tx1"/>
                </a:solidFill>
                <a:effectLst/>
                <a:latin typeface="+mn-lt"/>
                <a:ea typeface="+mn-ea"/>
                <a:cs typeface="+mn-cs"/>
              </a:rPr>
              <a:t>Wills, T. A. (1981). Downward comparison principles in social psychology. </a:t>
            </a:r>
            <a:r>
              <a:rPr lang="en-US" altLang="zh-TW" sz="1200" b="0" i="1" kern="1200" dirty="0" smtClean="0">
                <a:solidFill>
                  <a:schemeClr val="tx1"/>
                </a:solidFill>
                <a:effectLst/>
                <a:latin typeface="+mn-lt"/>
                <a:ea typeface="+mn-ea"/>
                <a:cs typeface="+mn-cs"/>
              </a:rPr>
              <a:t>Psychological bulletin</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90</a:t>
            </a:r>
            <a:r>
              <a:rPr lang="en-US" altLang="zh-TW" sz="1200" b="0" i="0" kern="1200" dirty="0" smtClean="0">
                <a:solidFill>
                  <a:schemeClr val="tx1"/>
                </a:solidFill>
                <a:effectLst/>
                <a:latin typeface="+mn-lt"/>
                <a:ea typeface="+mn-ea"/>
                <a:cs typeface="+mn-cs"/>
              </a:rPr>
              <a:t>(2), 245.</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dirty="0" smtClean="0">
              <a:solidFill>
                <a:schemeClr val="tx1"/>
              </a:solidFill>
              <a:effectLst/>
              <a:latin typeface="+mn-lt"/>
              <a:ea typeface="+mn-ea"/>
              <a:cs typeface="+mn-cs"/>
            </a:endParaRPr>
          </a:p>
          <a:p>
            <a:pPr marL="228600" indent="-228600">
              <a:buFont typeface="+mj-lt"/>
              <a:buAutoNum type="arabicPeriod"/>
            </a:pPr>
            <a:r>
              <a:rPr lang="en-US" altLang="zh-TW" sz="1200" b="0" i="0" kern="1200" dirty="0" smtClean="0">
                <a:solidFill>
                  <a:schemeClr val="tx1"/>
                </a:solidFill>
                <a:effectLst/>
                <a:latin typeface="+mn-lt"/>
                <a:ea typeface="+mn-ea"/>
                <a:cs typeface="+mn-cs"/>
              </a:rPr>
              <a:t>Wood, J. V. (1989). Theory and research concerning social comparisons of personal attributes. </a:t>
            </a:r>
            <a:r>
              <a:rPr lang="en-US" altLang="zh-TW" sz="1200" b="0" i="1" kern="1200" dirty="0" smtClean="0">
                <a:solidFill>
                  <a:schemeClr val="tx1"/>
                </a:solidFill>
                <a:effectLst/>
                <a:latin typeface="+mn-lt"/>
                <a:ea typeface="+mn-ea"/>
                <a:cs typeface="+mn-cs"/>
              </a:rPr>
              <a:t>Psychological bulletin</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106</a:t>
            </a:r>
            <a:r>
              <a:rPr lang="en-US" altLang="zh-TW" sz="1200" b="0" i="0" kern="1200" dirty="0" smtClean="0">
                <a:solidFill>
                  <a:schemeClr val="tx1"/>
                </a:solidFill>
                <a:effectLst/>
                <a:latin typeface="+mn-lt"/>
                <a:ea typeface="+mn-ea"/>
                <a:cs typeface="+mn-cs"/>
              </a:rPr>
              <a:t>(2), 231.</a:t>
            </a:r>
            <a:endParaRPr lang="en-US" altLang="zh-CN" sz="1200" b="0"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Wills, T. A. (1981). Downward comparison principles in social psychology. </a:t>
            </a:r>
            <a:r>
              <a:rPr lang="en-US" altLang="zh-TW" sz="1200" b="0" i="1" kern="1200" dirty="0" smtClean="0">
                <a:solidFill>
                  <a:schemeClr val="tx1"/>
                </a:solidFill>
                <a:effectLst/>
                <a:latin typeface="+mn-lt"/>
                <a:ea typeface="+mn-ea"/>
                <a:cs typeface="+mn-cs"/>
              </a:rPr>
              <a:t>Psychological bulletin</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90</a:t>
            </a:r>
            <a:r>
              <a:rPr lang="en-US" altLang="zh-TW" sz="1200" b="0" i="0" kern="1200" dirty="0" smtClean="0">
                <a:solidFill>
                  <a:schemeClr val="tx1"/>
                </a:solidFill>
                <a:effectLst/>
                <a:latin typeface="+mn-lt"/>
                <a:ea typeface="+mn-ea"/>
                <a:cs typeface="+mn-cs"/>
              </a:rPr>
              <a:t>(2), 245.</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Buunk, B. P., &amp; </a:t>
            </a:r>
            <a:r>
              <a:rPr lang="en-US" altLang="zh-TW" sz="1200" b="0" i="0" kern="1200" dirty="0" err="1" smtClean="0">
                <a:solidFill>
                  <a:schemeClr val="tx1"/>
                </a:solidFill>
                <a:effectLst/>
                <a:latin typeface="+mn-lt"/>
                <a:ea typeface="+mn-ea"/>
                <a:cs typeface="+mn-cs"/>
              </a:rPr>
              <a:t>Ybema</a:t>
            </a:r>
            <a:r>
              <a:rPr lang="en-US" altLang="zh-TW" sz="1200" b="0" i="0" kern="1200" dirty="0" smtClean="0">
                <a:solidFill>
                  <a:schemeClr val="tx1"/>
                </a:solidFill>
                <a:effectLst/>
                <a:latin typeface="+mn-lt"/>
                <a:ea typeface="+mn-ea"/>
                <a:cs typeface="+mn-cs"/>
              </a:rPr>
              <a:t>, J. F. (1995). Selective evaluation and coping with stress: Making one's situation cognitively more livable. </a:t>
            </a:r>
            <a:r>
              <a:rPr lang="en-US" altLang="zh-TW" sz="1200" b="0" i="1" kern="1200" dirty="0" smtClean="0">
                <a:solidFill>
                  <a:schemeClr val="tx1"/>
                </a:solidFill>
                <a:effectLst/>
                <a:latin typeface="+mn-lt"/>
                <a:ea typeface="+mn-ea"/>
                <a:cs typeface="+mn-cs"/>
              </a:rPr>
              <a:t>Journal of Applied Social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25</a:t>
            </a:r>
            <a:r>
              <a:rPr lang="en-US" altLang="zh-TW" sz="1200" b="0" i="0" kern="1200" dirty="0" smtClean="0">
                <a:solidFill>
                  <a:schemeClr val="tx1"/>
                </a:solidFill>
                <a:effectLst/>
                <a:latin typeface="+mn-lt"/>
                <a:ea typeface="+mn-ea"/>
                <a:cs typeface="+mn-cs"/>
              </a:rPr>
              <a:t>(17), 1499-1517.</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dirty="0" smtClean="0">
              <a:solidFill>
                <a:schemeClr val="tx1"/>
              </a:solidFill>
              <a:effectLst/>
              <a:latin typeface="+mn-lt"/>
              <a:ea typeface="+mn-ea"/>
              <a:cs typeface="+mn-cs"/>
            </a:endParaRPr>
          </a:p>
          <a:p>
            <a:endParaRPr lang="zh-TW" altLang="en-US" dirty="0"/>
          </a:p>
        </p:txBody>
      </p:sp>
      <p:sp>
        <p:nvSpPr>
          <p:cNvPr id="4" name="灯片编号占位符 3"/>
          <p:cNvSpPr>
            <a:spLocks noGrp="1"/>
          </p:cNvSpPr>
          <p:nvPr>
            <p:ph type="sldNum" sz="quarter" idx="10"/>
          </p:nvPr>
        </p:nvSpPr>
        <p:spPr/>
        <p:txBody>
          <a:bodyPr/>
          <a:lstStyle/>
          <a:p>
            <a:fld id="{D423FF10-D559-43E3-845A-BF740885369C}" type="slidenum">
              <a:rPr lang="zh-TW" altLang="en-US" smtClean="0"/>
              <a:t>12</a:t>
            </a:fld>
            <a:endParaRPr lang="zh-TW" altLang="en-US"/>
          </a:p>
        </p:txBody>
      </p:sp>
    </p:spTree>
    <p:extLst>
      <p:ext uri="{BB962C8B-B14F-4D97-AF65-F5344CB8AC3E}">
        <p14:creationId xmlns:p14="http://schemas.microsoft.com/office/powerpoint/2010/main" val="2406695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en-US" altLang="zh-TW" sz="1200" b="0" i="0" kern="1200" dirty="0" smtClean="0">
                <a:solidFill>
                  <a:schemeClr val="tx1"/>
                </a:solidFill>
                <a:effectLst/>
                <a:latin typeface="+mn-lt"/>
                <a:ea typeface="+mn-ea"/>
                <a:cs typeface="+mn-cs"/>
              </a:rPr>
              <a:t>Emmons, R. A. (1987). Narcissism: Theory and measurement. </a:t>
            </a:r>
            <a:r>
              <a:rPr lang="en-US" altLang="zh-TW" sz="1200" b="0" i="1" kern="1200" dirty="0" smtClean="0">
                <a:solidFill>
                  <a:schemeClr val="tx1"/>
                </a:solidFill>
                <a:effectLst/>
                <a:latin typeface="+mn-lt"/>
                <a:ea typeface="+mn-ea"/>
                <a:cs typeface="+mn-cs"/>
              </a:rPr>
              <a:t>Journal of personality and social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52</a:t>
            </a:r>
            <a:r>
              <a:rPr lang="en-US" altLang="zh-TW" sz="1200" b="0" i="0" kern="1200" dirty="0" smtClean="0">
                <a:solidFill>
                  <a:schemeClr val="tx1"/>
                </a:solidFill>
                <a:effectLst/>
                <a:latin typeface="+mn-lt"/>
                <a:ea typeface="+mn-ea"/>
                <a:cs typeface="+mn-cs"/>
              </a:rPr>
              <a:t>(1), 11.</a:t>
            </a:r>
          </a:p>
          <a:p>
            <a:pPr marL="228600" indent="-228600">
              <a:buFont typeface="+mj-lt"/>
              <a:buAutoNum type="arabicPeriod"/>
            </a:pPr>
            <a:r>
              <a:rPr lang="en-US" altLang="zh-TW" sz="1200" b="0" i="0" kern="1200" dirty="0" err="1" smtClean="0">
                <a:solidFill>
                  <a:schemeClr val="tx1"/>
                </a:solidFill>
                <a:effectLst/>
                <a:latin typeface="+mn-lt"/>
                <a:ea typeface="+mn-ea"/>
                <a:cs typeface="+mn-cs"/>
              </a:rPr>
              <a:t>Krizan</a:t>
            </a:r>
            <a:r>
              <a:rPr lang="en-US" altLang="zh-TW" sz="1200" b="0" i="0" kern="1200" dirty="0" smtClean="0">
                <a:solidFill>
                  <a:schemeClr val="tx1"/>
                </a:solidFill>
                <a:effectLst/>
                <a:latin typeface="+mn-lt"/>
                <a:ea typeface="+mn-ea"/>
                <a:cs typeface="+mn-cs"/>
              </a:rPr>
              <a:t>, Z., &amp; Bushman, B. J. (2011). Better than my loved ones: Social comparison tendencies among narcissists. </a:t>
            </a:r>
            <a:r>
              <a:rPr lang="en-US" altLang="zh-TW" sz="1200" b="0" i="1" kern="1200" dirty="0" smtClean="0">
                <a:solidFill>
                  <a:schemeClr val="tx1"/>
                </a:solidFill>
                <a:effectLst/>
                <a:latin typeface="+mn-lt"/>
                <a:ea typeface="+mn-ea"/>
                <a:cs typeface="+mn-cs"/>
              </a:rPr>
              <a:t>Personality and Individual Differences</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50</a:t>
            </a:r>
            <a:r>
              <a:rPr lang="en-US" altLang="zh-TW" sz="1200" b="0" i="0" kern="1200" dirty="0" smtClean="0">
                <a:solidFill>
                  <a:schemeClr val="tx1"/>
                </a:solidFill>
                <a:effectLst/>
                <a:latin typeface="+mn-lt"/>
                <a:ea typeface="+mn-ea"/>
                <a:cs typeface="+mn-cs"/>
              </a:rPr>
              <a:t>(2), 212-216.</a:t>
            </a:r>
          </a:p>
          <a:p>
            <a:pPr marL="228600" indent="-228600">
              <a:buFont typeface="+mj-lt"/>
              <a:buAutoNum type="arabicPeriod"/>
            </a:pPr>
            <a:r>
              <a:rPr lang="en-US" altLang="zh-TW" sz="1200" b="0" i="0" kern="1200" dirty="0" smtClean="0">
                <a:solidFill>
                  <a:schemeClr val="tx1"/>
                </a:solidFill>
                <a:effectLst/>
                <a:latin typeface="+mn-lt"/>
                <a:ea typeface="+mn-ea"/>
                <a:cs typeface="+mn-cs"/>
              </a:rPr>
              <a:t>Bogart, L. M., </a:t>
            </a:r>
            <a:r>
              <a:rPr lang="en-US" altLang="zh-TW" sz="1200" b="0" i="0" kern="1200" dirty="0" err="1" smtClean="0">
                <a:solidFill>
                  <a:schemeClr val="tx1"/>
                </a:solidFill>
                <a:effectLst/>
                <a:latin typeface="+mn-lt"/>
                <a:ea typeface="+mn-ea"/>
                <a:cs typeface="+mn-cs"/>
              </a:rPr>
              <a:t>Benotsch</a:t>
            </a:r>
            <a:r>
              <a:rPr lang="en-US" altLang="zh-TW" sz="1200" b="0" i="0" kern="1200" dirty="0" smtClean="0">
                <a:solidFill>
                  <a:schemeClr val="tx1"/>
                </a:solidFill>
                <a:effectLst/>
                <a:latin typeface="+mn-lt"/>
                <a:ea typeface="+mn-ea"/>
                <a:cs typeface="+mn-cs"/>
              </a:rPr>
              <a:t>, E. G., &amp; </a:t>
            </a:r>
            <a:r>
              <a:rPr lang="en-US" altLang="zh-TW" sz="1200" b="0" i="0" kern="1200" dirty="0" err="1" smtClean="0">
                <a:solidFill>
                  <a:schemeClr val="tx1"/>
                </a:solidFill>
                <a:effectLst/>
                <a:latin typeface="+mn-lt"/>
                <a:ea typeface="+mn-ea"/>
                <a:cs typeface="+mn-cs"/>
              </a:rPr>
              <a:t>Pavlovic</a:t>
            </a:r>
            <a:r>
              <a:rPr lang="en-US" altLang="zh-TW" sz="1200" b="0" i="0" kern="1200" dirty="0" smtClean="0">
                <a:solidFill>
                  <a:schemeClr val="tx1"/>
                </a:solidFill>
                <a:effectLst/>
                <a:latin typeface="+mn-lt"/>
                <a:ea typeface="+mn-ea"/>
                <a:cs typeface="+mn-cs"/>
              </a:rPr>
              <a:t>, J. D. P. (2004). Feeling superior but threatened: The relation of narcissism to social comparison. </a:t>
            </a:r>
            <a:r>
              <a:rPr lang="en-US" altLang="zh-TW" sz="1200" b="0" i="1" kern="1200" dirty="0" smtClean="0">
                <a:solidFill>
                  <a:schemeClr val="tx1"/>
                </a:solidFill>
                <a:effectLst/>
                <a:latin typeface="+mn-lt"/>
                <a:ea typeface="+mn-ea"/>
                <a:cs typeface="+mn-cs"/>
              </a:rPr>
              <a:t>Basic and applied social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26</a:t>
            </a:r>
            <a:r>
              <a:rPr lang="en-US" altLang="zh-TW" sz="1200" b="0" i="0" kern="1200" dirty="0" smtClean="0">
                <a:solidFill>
                  <a:schemeClr val="tx1"/>
                </a:solidFill>
                <a:effectLst/>
                <a:latin typeface="+mn-lt"/>
                <a:ea typeface="+mn-ea"/>
                <a:cs typeface="+mn-cs"/>
              </a:rPr>
              <a:t>(1), 35-44.</a:t>
            </a:r>
          </a:p>
          <a:p>
            <a:pPr marL="228600" indent="-228600">
              <a:buFont typeface="+mj-lt"/>
              <a:buAutoNum type="arabicPeriod"/>
            </a:pPr>
            <a:r>
              <a:rPr lang="en-US" altLang="zh-TW" sz="1200" b="0" i="0" kern="1200" dirty="0" err="1" smtClean="0">
                <a:solidFill>
                  <a:schemeClr val="tx1"/>
                </a:solidFill>
                <a:effectLst/>
                <a:latin typeface="+mn-lt"/>
                <a:ea typeface="+mn-ea"/>
                <a:cs typeface="+mn-cs"/>
              </a:rPr>
              <a:t>Freis</a:t>
            </a:r>
            <a:r>
              <a:rPr lang="en-US" altLang="zh-TW" sz="1200" b="0" i="0" kern="1200" dirty="0" smtClean="0">
                <a:solidFill>
                  <a:schemeClr val="tx1"/>
                </a:solidFill>
                <a:effectLst/>
                <a:latin typeface="+mn-lt"/>
                <a:ea typeface="+mn-ea"/>
                <a:cs typeface="+mn-cs"/>
              </a:rPr>
              <a:t>, S. D., &amp; Hansen-Brown, A. A. (2021). Justifications of entitlement in grandiose and vulnerable narcissism: The roles of injustice and superiority. </a:t>
            </a:r>
            <a:r>
              <a:rPr lang="en-US" altLang="zh-TW" sz="1200" b="0" i="1" kern="1200" dirty="0" smtClean="0">
                <a:solidFill>
                  <a:schemeClr val="tx1"/>
                </a:solidFill>
                <a:effectLst/>
                <a:latin typeface="+mn-lt"/>
                <a:ea typeface="+mn-ea"/>
                <a:cs typeface="+mn-cs"/>
              </a:rPr>
              <a:t>Personality and Individual Differences</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168</a:t>
            </a:r>
            <a:r>
              <a:rPr lang="en-US" altLang="zh-TW" sz="1200" b="0" i="0" kern="1200" dirty="0" smtClean="0">
                <a:solidFill>
                  <a:schemeClr val="tx1"/>
                </a:solidFill>
                <a:effectLst/>
                <a:latin typeface="+mn-lt"/>
                <a:ea typeface="+mn-ea"/>
                <a:cs typeface="+mn-cs"/>
              </a:rPr>
              <a:t>, 110345.</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Emmons, R. A. (1987). Narcissism: Theory and measurement. </a:t>
            </a:r>
            <a:r>
              <a:rPr lang="en-US" altLang="zh-TW" sz="1200" b="0" i="1" kern="1200" dirty="0" smtClean="0">
                <a:solidFill>
                  <a:schemeClr val="tx1"/>
                </a:solidFill>
                <a:effectLst/>
                <a:latin typeface="+mn-lt"/>
                <a:ea typeface="+mn-ea"/>
                <a:cs typeface="+mn-cs"/>
              </a:rPr>
              <a:t>Journal of personality and social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52</a:t>
            </a:r>
            <a:r>
              <a:rPr lang="en-US" altLang="zh-TW" sz="1200" b="0" i="0" kern="1200" dirty="0" smtClean="0">
                <a:solidFill>
                  <a:schemeClr val="tx1"/>
                </a:solidFill>
                <a:effectLst/>
                <a:latin typeface="+mn-lt"/>
                <a:ea typeface="+mn-ea"/>
                <a:cs typeface="+mn-cs"/>
              </a:rPr>
              <a:t>(1), 11.</a:t>
            </a:r>
          </a:p>
          <a:p>
            <a:pPr marL="228600" indent="-228600">
              <a:buFont typeface="+mj-lt"/>
              <a:buAutoNum type="arabicPeriod"/>
            </a:pPr>
            <a:endParaRPr lang="zh-TW" altLang="en-US" dirty="0"/>
          </a:p>
        </p:txBody>
      </p:sp>
      <p:sp>
        <p:nvSpPr>
          <p:cNvPr id="4" name="灯片编号占位符 3"/>
          <p:cNvSpPr>
            <a:spLocks noGrp="1"/>
          </p:cNvSpPr>
          <p:nvPr>
            <p:ph type="sldNum" sz="quarter" idx="10"/>
          </p:nvPr>
        </p:nvSpPr>
        <p:spPr/>
        <p:txBody>
          <a:bodyPr/>
          <a:lstStyle/>
          <a:p>
            <a:fld id="{D423FF10-D559-43E3-845A-BF740885369C}" type="slidenum">
              <a:rPr lang="zh-TW" altLang="en-US" smtClean="0"/>
              <a:t>13</a:t>
            </a:fld>
            <a:endParaRPr lang="zh-TW" altLang="en-US"/>
          </a:p>
        </p:txBody>
      </p:sp>
    </p:spTree>
    <p:extLst>
      <p:ext uri="{BB962C8B-B14F-4D97-AF65-F5344CB8AC3E}">
        <p14:creationId xmlns:p14="http://schemas.microsoft.com/office/powerpoint/2010/main" val="3722749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en-US" altLang="zh-TW" sz="1200" b="0" i="0" kern="1200" dirty="0" err="1" smtClean="0">
                <a:solidFill>
                  <a:schemeClr val="tx1"/>
                </a:solidFill>
                <a:effectLst/>
                <a:latin typeface="+mn-lt"/>
                <a:ea typeface="+mn-ea"/>
                <a:cs typeface="+mn-cs"/>
              </a:rPr>
              <a:t>Headey</a:t>
            </a:r>
            <a:r>
              <a:rPr lang="en-US" altLang="zh-TW" sz="1200" b="0" i="0" kern="1200" dirty="0" smtClean="0">
                <a:solidFill>
                  <a:schemeClr val="tx1"/>
                </a:solidFill>
                <a:effectLst/>
                <a:latin typeface="+mn-lt"/>
                <a:ea typeface="+mn-ea"/>
                <a:cs typeface="+mn-cs"/>
              </a:rPr>
              <a:t>, B., &amp; Wearing, A. (1988). The sense of relative superiority—central to well-being. </a:t>
            </a:r>
            <a:r>
              <a:rPr lang="en-US" altLang="zh-TW" sz="1200" b="0" i="1" kern="1200" dirty="0" smtClean="0">
                <a:solidFill>
                  <a:schemeClr val="tx1"/>
                </a:solidFill>
                <a:effectLst/>
                <a:latin typeface="+mn-lt"/>
                <a:ea typeface="+mn-ea"/>
                <a:cs typeface="+mn-cs"/>
              </a:rPr>
              <a:t>Social Indicators Research</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20</a:t>
            </a:r>
            <a:r>
              <a:rPr lang="en-US" altLang="zh-TW" sz="1200" b="0" i="0" kern="1200" dirty="0" smtClean="0">
                <a:solidFill>
                  <a:schemeClr val="tx1"/>
                </a:solidFill>
                <a:effectLst/>
                <a:latin typeface="+mn-lt"/>
                <a:ea typeface="+mn-ea"/>
                <a:cs typeface="+mn-cs"/>
              </a:rPr>
              <a:t>(5), 497-516.</a:t>
            </a:r>
          </a:p>
          <a:p>
            <a:pPr marL="228600" indent="-228600">
              <a:buFont typeface="+mj-lt"/>
              <a:buAutoNum type="arabicPeriod"/>
            </a:pPr>
            <a:endParaRPr lang="en-US" altLang="zh-TW" sz="1200" b="0" i="0" kern="1200" dirty="0" smtClean="0">
              <a:solidFill>
                <a:schemeClr val="tx1"/>
              </a:solidFill>
              <a:effectLst/>
              <a:latin typeface="+mn-lt"/>
              <a:ea typeface="+mn-ea"/>
              <a:cs typeface="+mn-cs"/>
            </a:endParaRPr>
          </a:p>
          <a:p>
            <a:pPr marL="228600" indent="-228600">
              <a:buFont typeface="+mj-lt"/>
              <a:buAutoNum type="arabicPeriod"/>
            </a:pPr>
            <a:r>
              <a:rPr lang="en-US" altLang="zh-TW" sz="1200" b="0" i="0" kern="1200" dirty="0" smtClean="0">
                <a:solidFill>
                  <a:schemeClr val="tx1"/>
                </a:solidFill>
                <a:effectLst/>
                <a:latin typeface="+mn-lt"/>
                <a:ea typeface="+mn-ea"/>
                <a:cs typeface="+mn-cs"/>
              </a:rPr>
              <a:t>Buunk, B. P., &amp; </a:t>
            </a:r>
            <a:r>
              <a:rPr lang="en-US" altLang="zh-TW" sz="1200" b="0" i="0" kern="1200" dirty="0" err="1" smtClean="0">
                <a:solidFill>
                  <a:schemeClr val="tx1"/>
                </a:solidFill>
                <a:effectLst/>
                <a:latin typeface="+mn-lt"/>
                <a:ea typeface="+mn-ea"/>
                <a:cs typeface="+mn-cs"/>
              </a:rPr>
              <a:t>Ybema</a:t>
            </a:r>
            <a:r>
              <a:rPr lang="en-US" altLang="zh-TW" sz="1200" b="0" i="0" kern="1200" dirty="0" smtClean="0">
                <a:solidFill>
                  <a:schemeClr val="tx1"/>
                </a:solidFill>
                <a:effectLst/>
                <a:latin typeface="+mn-lt"/>
                <a:ea typeface="+mn-ea"/>
                <a:cs typeface="+mn-cs"/>
              </a:rPr>
              <a:t>, J. F. (1995). Selective evaluation and coping with stress: Making one's situation cognitively more livable. </a:t>
            </a:r>
            <a:r>
              <a:rPr lang="en-US" altLang="zh-TW" sz="1200" b="0" i="1" kern="1200" dirty="0" smtClean="0">
                <a:solidFill>
                  <a:schemeClr val="tx1"/>
                </a:solidFill>
                <a:effectLst/>
                <a:latin typeface="+mn-lt"/>
                <a:ea typeface="+mn-ea"/>
                <a:cs typeface="+mn-cs"/>
              </a:rPr>
              <a:t>Journal of Applied Social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25</a:t>
            </a:r>
            <a:r>
              <a:rPr lang="en-US" altLang="zh-TW" sz="1200" b="0" i="0" kern="1200" dirty="0" smtClean="0">
                <a:solidFill>
                  <a:schemeClr val="tx1"/>
                </a:solidFill>
                <a:effectLst/>
                <a:latin typeface="+mn-lt"/>
                <a:ea typeface="+mn-ea"/>
                <a:cs typeface="+mn-cs"/>
              </a:rPr>
              <a:t>(17), 1499-1517.</a:t>
            </a:r>
          </a:p>
          <a:p>
            <a:pPr marL="228600" indent="-228600">
              <a:buFont typeface="+mj-lt"/>
              <a:buAutoNum type="arabicPeriod"/>
            </a:pPr>
            <a:r>
              <a:rPr lang="en-US" altLang="zh-TW" sz="1200" b="0" i="0" kern="1200" dirty="0" smtClean="0">
                <a:solidFill>
                  <a:schemeClr val="tx1"/>
                </a:solidFill>
                <a:effectLst/>
                <a:latin typeface="+mn-lt"/>
                <a:ea typeface="+mn-ea"/>
                <a:cs typeface="+mn-cs"/>
              </a:rPr>
              <a:t>Buunk, B. P., &amp; </a:t>
            </a:r>
            <a:r>
              <a:rPr lang="en-US" altLang="zh-TW" sz="1200" b="0" i="0" kern="1200" dirty="0" err="1" smtClean="0">
                <a:solidFill>
                  <a:schemeClr val="tx1"/>
                </a:solidFill>
                <a:effectLst/>
                <a:latin typeface="+mn-lt"/>
                <a:ea typeface="+mn-ea"/>
                <a:cs typeface="+mn-cs"/>
              </a:rPr>
              <a:t>Ybema</a:t>
            </a:r>
            <a:r>
              <a:rPr lang="en-US" altLang="zh-TW" sz="1200" b="0" i="0" kern="1200" dirty="0" smtClean="0">
                <a:solidFill>
                  <a:schemeClr val="tx1"/>
                </a:solidFill>
                <a:effectLst/>
                <a:latin typeface="+mn-lt"/>
                <a:ea typeface="+mn-ea"/>
                <a:cs typeface="+mn-cs"/>
              </a:rPr>
              <a:t>, J. F. (1997). Social comparisons and occupational stress: The identification-contrast model. </a:t>
            </a:r>
            <a:r>
              <a:rPr lang="en-US" altLang="zh-TW" sz="1200" b="0" i="1" kern="1200" dirty="0" smtClean="0">
                <a:solidFill>
                  <a:schemeClr val="tx1"/>
                </a:solidFill>
                <a:effectLst/>
                <a:latin typeface="+mn-lt"/>
                <a:ea typeface="+mn-ea"/>
                <a:cs typeface="+mn-cs"/>
              </a:rPr>
              <a:t>Health, coping, and well-being: Perspectives from social comparison theory</a:t>
            </a:r>
            <a:r>
              <a:rPr lang="en-US" altLang="zh-TW" sz="1200" b="0" i="0" kern="1200" dirty="0" smtClean="0">
                <a:solidFill>
                  <a:schemeClr val="tx1"/>
                </a:solidFill>
                <a:effectLst/>
                <a:latin typeface="+mn-lt"/>
                <a:ea typeface="+mn-ea"/>
                <a:cs typeface="+mn-cs"/>
              </a:rPr>
              <a:t>, 359-388.</a:t>
            </a:r>
          </a:p>
          <a:p>
            <a:pPr marL="228600" indent="-228600">
              <a:buFont typeface="+mj-lt"/>
              <a:buAutoNum type="arabicPeriod"/>
            </a:pPr>
            <a:r>
              <a:rPr lang="en-US" altLang="zh-TW" sz="1200" b="0" i="0" kern="1200" dirty="0" smtClean="0">
                <a:solidFill>
                  <a:schemeClr val="tx1"/>
                </a:solidFill>
                <a:effectLst/>
                <a:latin typeface="+mn-lt"/>
                <a:ea typeface="+mn-ea"/>
                <a:cs typeface="+mn-cs"/>
              </a:rPr>
              <a:t>Gerrard, M., &amp; Gibbons, F. X. (2013). Health images and their effects on health behavior. </a:t>
            </a:r>
            <a:r>
              <a:rPr lang="en-US" altLang="zh-TW" sz="1200" b="0" i="1" kern="1200" dirty="0" smtClean="0">
                <a:solidFill>
                  <a:schemeClr val="tx1"/>
                </a:solidFill>
                <a:effectLst/>
                <a:latin typeface="+mn-lt"/>
                <a:ea typeface="+mn-ea"/>
                <a:cs typeface="+mn-cs"/>
              </a:rPr>
              <a:t>Health, coping, and well-being: Perspectives from social comparison theory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63</a:t>
            </a:r>
            <a:r>
              <a:rPr lang="en-US" altLang="zh-TW" sz="1200" b="0" i="0" kern="1200" dirty="0" smtClean="0">
                <a:solidFill>
                  <a:schemeClr val="tx1"/>
                </a:solidFill>
                <a:effectLst/>
                <a:latin typeface="+mn-lt"/>
                <a:ea typeface="+mn-ea"/>
                <a:cs typeface="+mn-cs"/>
              </a:rPr>
              <a:t>.</a:t>
            </a:r>
          </a:p>
          <a:p>
            <a:pPr marL="228600" indent="-228600">
              <a:buFont typeface="+mj-lt"/>
              <a:buAutoNum type="arabicPeriod"/>
            </a:pPr>
            <a:r>
              <a:rPr lang="en-US" altLang="zh-TW" sz="1200" b="0" i="0" kern="1200" dirty="0" smtClean="0">
                <a:solidFill>
                  <a:schemeClr val="tx1"/>
                </a:solidFill>
                <a:effectLst/>
                <a:latin typeface="+mn-lt"/>
                <a:ea typeface="+mn-ea"/>
                <a:cs typeface="+mn-cs"/>
              </a:rPr>
              <a:t>Taylor, S. E., Wood, J. V., &amp; </a:t>
            </a:r>
            <a:r>
              <a:rPr lang="en-US" altLang="zh-TW" sz="1200" b="0" i="0" kern="1200" dirty="0" err="1" smtClean="0">
                <a:solidFill>
                  <a:schemeClr val="tx1"/>
                </a:solidFill>
                <a:effectLst/>
                <a:latin typeface="+mn-lt"/>
                <a:ea typeface="+mn-ea"/>
                <a:cs typeface="+mn-cs"/>
              </a:rPr>
              <a:t>Lichtman</a:t>
            </a:r>
            <a:r>
              <a:rPr lang="en-US" altLang="zh-TW" sz="1200" b="0" i="0" kern="1200" dirty="0" smtClean="0">
                <a:solidFill>
                  <a:schemeClr val="tx1"/>
                </a:solidFill>
                <a:effectLst/>
                <a:latin typeface="+mn-lt"/>
                <a:ea typeface="+mn-ea"/>
                <a:cs typeface="+mn-cs"/>
              </a:rPr>
              <a:t>, R. R. (1983). It could be worse: Selective evaluation as a response to victimization. </a:t>
            </a:r>
            <a:r>
              <a:rPr lang="en-US" altLang="zh-TW" sz="1200" b="0" i="1" kern="1200" dirty="0" smtClean="0">
                <a:solidFill>
                  <a:schemeClr val="tx1"/>
                </a:solidFill>
                <a:effectLst/>
                <a:latin typeface="+mn-lt"/>
                <a:ea typeface="+mn-ea"/>
                <a:cs typeface="+mn-cs"/>
              </a:rPr>
              <a:t>Journal of social issues</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39</a:t>
            </a:r>
            <a:r>
              <a:rPr lang="en-US" altLang="zh-TW" sz="1200" b="0" i="0" kern="1200" dirty="0" smtClean="0">
                <a:solidFill>
                  <a:schemeClr val="tx1"/>
                </a:solidFill>
                <a:effectLst/>
                <a:latin typeface="+mn-lt"/>
                <a:ea typeface="+mn-ea"/>
                <a:cs typeface="+mn-cs"/>
              </a:rPr>
              <a:t>(2), 19-40.</a:t>
            </a:r>
          </a:p>
          <a:p>
            <a:pPr marL="228600" indent="-228600">
              <a:buFont typeface="+mj-lt"/>
              <a:buAutoNum type="arabicPeriod"/>
            </a:pPr>
            <a:r>
              <a:rPr lang="en-US" altLang="zh-TW" sz="1200" b="0" i="0" kern="1200" dirty="0" err="1" smtClean="0">
                <a:solidFill>
                  <a:schemeClr val="tx1"/>
                </a:solidFill>
                <a:effectLst/>
                <a:latin typeface="+mn-lt"/>
                <a:ea typeface="+mn-ea"/>
                <a:cs typeface="+mn-cs"/>
              </a:rPr>
              <a:t>VanderZee</a:t>
            </a:r>
            <a:r>
              <a:rPr lang="en-US" altLang="zh-TW" sz="1200" b="0" i="0" kern="1200" dirty="0" smtClean="0">
                <a:solidFill>
                  <a:schemeClr val="tx1"/>
                </a:solidFill>
                <a:effectLst/>
                <a:latin typeface="+mn-lt"/>
                <a:ea typeface="+mn-ea"/>
                <a:cs typeface="+mn-cs"/>
              </a:rPr>
              <a:t>, K. I., Buunk, B. P., &amp; </a:t>
            </a:r>
            <a:r>
              <a:rPr lang="en-US" altLang="zh-TW" sz="1200" b="0" i="0" kern="1200" dirty="0" err="1" smtClean="0">
                <a:solidFill>
                  <a:schemeClr val="tx1"/>
                </a:solidFill>
                <a:effectLst/>
                <a:latin typeface="+mn-lt"/>
                <a:ea typeface="+mn-ea"/>
                <a:cs typeface="+mn-cs"/>
              </a:rPr>
              <a:t>Sanderman</a:t>
            </a:r>
            <a:r>
              <a:rPr lang="en-US" altLang="zh-TW" sz="1200" b="0" i="0" kern="1200" dirty="0" smtClean="0">
                <a:solidFill>
                  <a:schemeClr val="tx1"/>
                </a:solidFill>
                <a:effectLst/>
                <a:latin typeface="+mn-lt"/>
                <a:ea typeface="+mn-ea"/>
                <a:cs typeface="+mn-cs"/>
              </a:rPr>
              <a:t>, R. (1995). Social comparison as a mediator between health problems and subjective health evaluations. </a:t>
            </a:r>
            <a:r>
              <a:rPr lang="en-US" altLang="zh-TW" sz="1200" b="0" i="1" kern="1200" dirty="0" err="1" smtClean="0">
                <a:solidFill>
                  <a:schemeClr val="tx1"/>
                </a:solidFill>
                <a:effectLst/>
                <a:latin typeface="+mn-lt"/>
                <a:ea typeface="+mn-ea"/>
                <a:cs typeface="+mn-cs"/>
              </a:rPr>
              <a:t>british</a:t>
            </a:r>
            <a:r>
              <a:rPr lang="en-US" altLang="zh-TW" sz="1200" b="0" i="1" kern="1200" dirty="0" smtClean="0">
                <a:solidFill>
                  <a:schemeClr val="tx1"/>
                </a:solidFill>
                <a:effectLst/>
                <a:latin typeface="+mn-lt"/>
                <a:ea typeface="+mn-ea"/>
                <a:cs typeface="+mn-cs"/>
              </a:rPr>
              <a:t> Journal of social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34</a:t>
            </a:r>
            <a:r>
              <a:rPr lang="en-US" altLang="zh-TW" sz="1200" b="0" i="0" kern="1200" dirty="0" smtClean="0">
                <a:solidFill>
                  <a:schemeClr val="tx1"/>
                </a:solidFill>
                <a:effectLst/>
                <a:latin typeface="+mn-lt"/>
                <a:ea typeface="+mn-ea"/>
                <a:cs typeface="+mn-cs"/>
              </a:rPr>
              <a:t>(1), 53-65.</a:t>
            </a:r>
          </a:p>
          <a:p>
            <a:pPr marL="228600" indent="-228600">
              <a:buFont typeface="+mj-lt"/>
              <a:buAutoNum type="arabicPeriod"/>
            </a:pPr>
            <a:r>
              <a:rPr lang="en-US" altLang="zh-TW" sz="1200" b="0" i="0" kern="1200" dirty="0" smtClean="0">
                <a:solidFill>
                  <a:schemeClr val="tx1"/>
                </a:solidFill>
                <a:effectLst/>
                <a:latin typeface="+mn-lt"/>
                <a:ea typeface="+mn-ea"/>
                <a:cs typeface="+mn-cs"/>
              </a:rPr>
              <a:t>Wills, T. A. (1997). Modes and families of coping: An analysis of downward comparison in the structure of other cognitive and behavioral mechanisms. </a:t>
            </a:r>
            <a:r>
              <a:rPr lang="en-US" altLang="zh-TW" sz="1200" b="0" i="1" kern="1200" dirty="0" smtClean="0">
                <a:solidFill>
                  <a:schemeClr val="tx1"/>
                </a:solidFill>
                <a:effectLst/>
                <a:latin typeface="+mn-lt"/>
                <a:ea typeface="+mn-ea"/>
                <a:cs typeface="+mn-cs"/>
              </a:rPr>
              <a:t>Health, coping, and well-being: Perspectives from social comparison theory</a:t>
            </a:r>
            <a:r>
              <a:rPr lang="en-US" altLang="zh-TW" sz="1200" b="0" i="0" kern="1200" dirty="0" smtClean="0">
                <a:solidFill>
                  <a:schemeClr val="tx1"/>
                </a:solidFill>
                <a:effectLst/>
                <a:latin typeface="+mn-lt"/>
                <a:ea typeface="+mn-ea"/>
                <a:cs typeface="+mn-cs"/>
              </a:rPr>
              <a:t>, 167-193.</a:t>
            </a:r>
          </a:p>
          <a:p>
            <a:pPr marL="228600" indent="-228600">
              <a:buFont typeface="+mj-lt"/>
              <a:buAutoNum type="arabicPeriod"/>
            </a:pPr>
            <a:endParaRPr lang="zh-TW" altLang="en-US" dirty="0"/>
          </a:p>
        </p:txBody>
      </p:sp>
      <p:sp>
        <p:nvSpPr>
          <p:cNvPr id="4" name="灯片编号占位符 3"/>
          <p:cNvSpPr>
            <a:spLocks noGrp="1"/>
          </p:cNvSpPr>
          <p:nvPr>
            <p:ph type="sldNum" sz="quarter" idx="10"/>
          </p:nvPr>
        </p:nvSpPr>
        <p:spPr/>
        <p:txBody>
          <a:bodyPr/>
          <a:lstStyle/>
          <a:p>
            <a:fld id="{D423FF10-D559-43E3-845A-BF740885369C}" type="slidenum">
              <a:rPr lang="zh-TW" altLang="en-US" smtClean="0"/>
              <a:t>15</a:t>
            </a:fld>
            <a:endParaRPr lang="zh-TW" altLang="en-US"/>
          </a:p>
        </p:txBody>
      </p:sp>
    </p:spTree>
    <p:extLst>
      <p:ext uri="{BB962C8B-B14F-4D97-AF65-F5344CB8AC3E}">
        <p14:creationId xmlns:p14="http://schemas.microsoft.com/office/powerpoint/2010/main" val="3567838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TW"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TW" altLang="en-US"/>
          </a:p>
        </p:txBody>
      </p:sp>
      <p:sp>
        <p:nvSpPr>
          <p:cNvPr id="4" name="日期占位符 3"/>
          <p:cNvSpPr>
            <a:spLocks noGrp="1"/>
          </p:cNvSpPr>
          <p:nvPr>
            <p:ph type="dt" sz="half" idx="10"/>
          </p:nvPr>
        </p:nvSpPr>
        <p:spPr/>
        <p:txBody>
          <a:bodyPr/>
          <a:lstStyle/>
          <a:p>
            <a:fld id="{F69B5673-F244-4493-8BC0-FE915B7FFF22}" type="datetimeFigureOut">
              <a:rPr lang="zh-TW" altLang="en-US" smtClean="0"/>
              <a:t>2022/3/7</a:t>
            </a:fld>
            <a:endParaRPr lang="zh-TW" altLang="en-US"/>
          </a:p>
        </p:txBody>
      </p:sp>
      <p:sp>
        <p:nvSpPr>
          <p:cNvPr id="5" name="页脚占位符 4"/>
          <p:cNvSpPr>
            <a:spLocks noGrp="1"/>
          </p:cNvSpPr>
          <p:nvPr>
            <p:ph type="ftr" sz="quarter" idx="11"/>
          </p:nvPr>
        </p:nvSpPr>
        <p:spPr/>
        <p:txBody>
          <a:bodyPr/>
          <a:lstStyle/>
          <a:p>
            <a:endParaRPr lang="zh-TW" altLang="en-US"/>
          </a:p>
        </p:txBody>
      </p:sp>
      <p:sp>
        <p:nvSpPr>
          <p:cNvPr id="6" name="灯片编号占位符 5"/>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1233611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TW"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4" name="日期占位符 3"/>
          <p:cNvSpPr>
            <a:spLocks noGrp="1"/>
          </p:cNvSpPr>
          <p:nvPr>
            <p:ph type="dt" sz="half" idx="10"/>
          </p:nvPr>
        </p:nvSpPr>
        <p:spPr/>
        <p:txBody>
          <a:bodyPr/>
          <a:lstStyle/>
          <a:p>
            <a:fld id="{F69B5673-F244-4493-8BC0-FE915B7FFF22}" type="datetimeFigureOut">
              <a:rPr lang="zh-TW" altLang="en-US" smtClean="0"/>
              <a:t>2022/3/7</a:t>
            </a:fld>
            <a:endParaRPr lang="zh-TW" altLang="en-US"/>
          </a:p>
        </p:txBody>
      </p:sp>
      <p:sp>
        <p:nvSpPr>
          <p:cNvPr id="5" name="页脚占位符 4"/>
          <p:cNvSpPr>
            <a:spLocks noGrp="1"/>
          </p:cNvSpPr>
          <p:nvPr>
            <p:ph type="ftr" sz="quarter" idx="11"/>
          </p:nvPr>
        </p:nvSpPr>
        <p:spPr/>
        <p:txBody>
          <a:bodyPr/>
          <a:lstStyle/>
          <a:p>
            <a:endParaRPr lang="zh-TW" altLang="en-US"/>
          </a:p>
        </p:txBody>
      </p:sp>
      <p:sp>
        <p:nvSpPr>
          <p:cNvPr id="6" name="灯片编号占位符 5"/>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3848882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TW"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4" name="日期占位符 3"/>
          <p:cNvSpPr>
            <a:spLocks noGrp="1"/>
          </p:cNvSpPr>
          <p:nvPr>
            <p:ph type="dt" sz="half" idx="10"/>
          </p:nvPr>
        </p:nvSpPr>
        <p:spPr/>
        <p:txBody>
          <a:bodyPr/>
          <a:lstStyle/>
          <a:p>
            <a:fld id="{F69B5673-F244-4493-8BC0-FE915B7FFF22}" type="datetimeFigureOut">
              <a:rPr lang="zh-TW" altLang="en-US" smtClean="0"/>
              <a:t>2022/3/7</a:t>
            </a:fld>
            <a:endParaRPr lang="zh-TW" altLang="en-US"/>
          </a:p>
        </p:txBody>
      </p:sp>
      <p:sp>
        <p:nvSpPr>
          <p:cNvPr id="5" name="页脚占位符 4"/>
          <p:cNvSpPr>
            <a:spLocks noGrp="1"/>
          </p:cNvSpPr>
          <p:nvPr>
            <p:ph type="ftr" sz="quarter" idx="11"/>
          </p:nvPr>
        </p:nvSpPr>
        <p:spPr/>
        <p:txBody>
          <a:bodyPr/>
          <a:lstStyle/>
          <a:p>
            <a:endParaRPr lang="zh-TW" altLang="en-US"/>
          </a:p>
        </p:txBody>
      </p:sp>
      <p:sp>
        <p:nvSpPr>
          <p:cNvPr id="6" name="灯片编号占位符 5"/>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2102716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TW"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4" name="日期占位符 3"/>
          <p:cNvSpPr>
            <a:spLocks noGrp="1"/>
          </p:cNvSpPr>
          <p:nvPr>
            <p:ph type="dt" sz="half" idx="10"/>
          </p:nvPr>
        </p:nvSpPr>
        <p:spPr/>
        <p:txBody>
          <a:bodyPr/>
          <a:lstStyle/>
          <a:p>
            <a:fld id="{F69B5673-F244-4493-8BC0-FE915B7FFF22}" type="datetimeFigureOut">
              <a:rPr lang="zh-TW" altLang="en-US" smtClean="0"/>
              <a:t>2022/3/7</a:t>
            </a:fld>
            <a:endParaRPr lang="zh-TW" altLang="en-US"/>
          </a:p>
        </p:txBody>
      </p:sp>
      <p:sp>
        <p:nvSpPr>
          <p:cNvPr id="5" name="页脚占位符 4"/>
          <p:cNvSpPr>
            <a:spLocks noGrp="1"/>
          </p:cNvSpPr>
          <p:nvPr>
            <p:ph type="ftr" sz="quarter" idx="11"/>
          </p:nvPr>
        </p:nvSpPr>
        <p:spPr/>
        <p:txBody>
          <a:bodyPr/>
          <a:lstStyle/>
          <a:p>
            <a:endParaRPr lang="zh-TW" altLang="en-US"/>
          </a:p>
        </p:txBody>
      </p:sp>
      <p:sp>
        <p:nvSpPr>
          <p:cNvPr id="6" name="灯片编号占位符 5"/>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733864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TW"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69B5673-F244-4493-8BC0-FE915B7FFF22}" type="datetimeFigureOut">
              <a:rPr lang="zh-TW" altLang="en-US" smtClean="0"/>
              <a:t>2022/3/7</a:t>
            </a:fld>
            <a:endParaRPr lang="zh-TW" altLang="en-US"/>
          </a:p>
        </p:txBody>
      </p:sp>
      <p:sp>
        <p:nvSpPr>
          <p:cNvPr id="5" name="页脚占位符 4"/>
          <p:cNvSpPr>
            <a:spLocks noGrp="1"/>
          </p:cNvSpPr>
          <p:nvPr>
            <p:ph type="ftr" sz="quarter" idx="11"/>
          </p:nvPr>
        </p:nvSpPr>
        <p:spPr/>
        <p:txBody>
          <a:bodyPr/>
          <a:lstStyle/>
          <a:p>
            <a:endParaRPr lang="zh-TW" altLang="en-US"/>
          </a:p>
        </p:txBody>
      </p:sp>
      <p:sp>
        <p:nvSpPr>
          <p:cNvPr id="6" name="灯片编号占位符 5"/>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3879382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TW"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5" name="日期占位符 4"/>
          <p:cNvSpPr>
            <a:spLocks noGrp="1"/>
          </p:cNvSpPr>
          <p:nvPr>
            <p:ph type="dt" sz="half" idx="10"/>
          </p:nvPr>
        </p:nvSpPr>
        <p:spPr/>
        <p:txBody>
          <a:bodyPr/>
          <a:lstStyle/>
          <a:p>
            <a:fld id="{F69B5673-F244-4493-8BC0-FE915B7FFF22}" type="datetimeFigureOut">
              <a:rPr lang="zh-TW" altLang="en-US" smtClean="0"/>
              <a:t>2022/3/7</a:t>
            </a:fld>
            <a:endParaRPr lang="zh-TW" altLang="en-US"/>
          </a:p>
        </p:txBody>
      </p:sp>
      <p:sp>
        <p:nvSpPr>
          <p:cNvPr id="6" name="页脚占位符 5"/>
          <p:cNvSpPr>
            <a:spLocks noGrp="1"/>
          </p:cNvSpPr>
          <p:nvPr>
            <p:ph type="ftr" sz="quarter" idx="11"/>
          </p:nvPr>
        </p:nvSpPr>
        <p:spPr/>
        <p:txBody>
          <a:bodyPr/>
          <a:lstStyle/>
          <a:p>
            <a:endParaRPr lang="zh-TW" altLang="en-US"/>
          </a:p>
        </p:txBody>
      </p:sp>
      <p:sp>
        <p:nvSpPr>
          <p:cNvPr id="7" name="灯片编号占位符 6"/>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3557977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TW"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7" name="日期占位符 6"/>
          <p:cNvSpPr>
            <a:spLocks noGrp="1"/>
          </p:cNvSpPr>
          <p:nvPr>
            <p:ph type="dt" sz="half" idx="10"/>
          </p:nvPr>
        </p:nvSpPr>
        <p:spPr/>
        <p:txBody>
          <a:bodyPr/>
          <a:lstStyle/>
          <a:p>
            <a:fld id="{F69B5673-F244-4493-8BC0-FE915B7FFF22}" type="datetimeFigureOut">
              <a:rPr lang="zh-TW" altLang="en-US" smtClean="0"/>
              <a:t>2022/3/7</a:t>
            </a:fld>
            <a:endParaRPr lang="zh-TW" altLang="en-US"/>
          </a:p>
        </p:txBody>
      </p:sp>
      <p:sp>
        <p:nvSpPr>
          <p:cNvPr id="8" name="页脚占位符 7"/>
          <p:cNvSpPr>
            <a:spLocks noGrp="1"/>
          </p:cNvSpPr>
          <p:nvPr>
            <p:ph type="ftr" sz="quarter" idx="11"/>
          </p:nvPr>
        </p:nvSpPr>
        <p:spPr/>
        <p:txBody>
          <a:bodyPr/>
          <a:lstStyle/>
          <a:p>
            <a:endParaRPr lang="zh-TW" altLang="en-US"/>
          </a:p>
        </p:txBody>
      </p:sp>
      <p:sp>
        <p:nvSpPr>
          <p:cNvPr id="9" name="灯片编号占位符 8"/>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2578596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TW" altLang="en-US"/>
          </a:p>
        </p:txBody>
      </p:sp>
      <p:sp>
        <p:nvSpPr>
          <p:cNvPr id="3" name="日期占位符 2"/>
          <p:cNvSpPr>
            <a:spLocks noGrp="1"/>
          </p:cNvSpPr>
          <p:nvPr>
            <p:ph type="dt" sz="half" idx="10"/>
          </p:nvPr>
        </p:nvSpPr>
        <p:spPr/>
        <p:txBody>
          <a:bodyPr/>
          <a:lstStyle/>
          <a:p>
            <a:fld id="{F69B5673-F244-4493-8BC0-FE915B7FFF22}" type="datetimeFigureOut">
              <a:rPr lang="zh-TW" altLang="en-US" smtClean="0"/>
              <a:t>2022/3/7</a:t>
            </a:fld>
            <a:endParaRPr lang="zh-TW" altLang="en-US"/>
          </a:p>
        </p:txBody>
      </p:sp>
      <p:sp>
        <p:nvSpPr>
          <p:cNvPr id="4" name="页脚占位符 3"/>
          <p:cNvSpPr>
            <a:spLocks noGrp="1"/>
          </p:cNvSpPr>
          <p:nvPr>
            <p:ph type="ftr" sz="quarter" idx="11"/>
          </p:nvPr>
        </p:nvSpPr>
        <p:spPr/>
        <p:txBody>
          <a:bodyPr/>
          <a:lstStyle/>
          <a:p>
            <a:endParaRPr lang="zh-TW" altLang="en-US"/>
          </a:p>
        </p:txBody>
      </p:sp>
      <p:sp>
        <p:nvSpPr>
          <p:cNvPr id="5" name="灯片编号占位符 4"/>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998779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69B5673-F244-4493-8BC0-FE915B7FFF22}" type="datetimeFigureOut">
              <a:rPr lang="zh-TW" altLang="en-US" smtClean="0"/>
              <a:t>2022/3/7</a:t>
            </a:fld>
            <a:endParaRPr lang="zh-TW" altLang="en-US"/>
          </a:p>
        </p:txBody>
      </p:sp>
      <p:sp>
        <p:nvSpPr>
          <p:cNvPr id="3" name="页脚占位符 2"/>
          <p:cNvSpPr>
            <a:spLocks noGrp="1"/>
          </p:cNvSpPr>
          <p:nvPr>
            <p:ph type="ftr" sz="quarter" idx="11"/>
          </p:nvPr>
        </p:nvSpPr>
        <p:spPr/>
        <p:txBody>
          <a:bodyPr/>
          <a:lstStyle/>
          <a:p>
            <a:endParaRPr lang="zh-TW" altLang="en-US"/>
          </a:p>
        </p:txBody>
      </p:sp>
      <p:sp>
        <p:nvSpPr>
          <p:cNvPr id="4" name="灯片编号占位符 3"/>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3280223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TW"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69B5673-F244-4493-8BC0-FE915B7FFF22}" type="datetimeFigureOut">
              <a:rPr lang="zh-TW" altLang="en-US" smtClean="0"/>
              <a:t>2022/3/7</a:t>
            </a:fld>
            <a:endParaRPr lang="zh-TW" altLang="en-US"/>
          </a:p>
        </p:txBody>
      </p:sp>
      <p:sp>
        <p:nvSpPr>
          <p:cNvPr id="6" name="页脚占位符 5"/>
          <p:cNvSpPr>
            <a:spLocks noGrp="1"/>
          </p:cNvSpPr>
          <p:nvPr>
            <p:ph type="ftr" sz="quarter" idx="11"/>
          </p:nvPr>
        </p:nvSpPr>
        <p:spPr/>
        <p:txBody>
          <a:bodyPr/>
          <a:lstStyle/>
          <a:p>
            <a:endParaRPr lang="zh-TW" altLang="en-US"/>
          </a:p>
        </p:txBody>
      </p:sp>
      <p:sp>
        <p:nvSpPr>
          <p:cNvPr id="7" name="灯片编号占位符 6"/>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1180388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TW"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69B5673-F244-4493-8BC0-FE915B7FFF22}" type="datetimeFigureOut">
              <a:rPr lang="zh-TW" altLang="en-US" smtClean="0"/>
              <a:t>2022/3/7</a:t>
            </a:fld>
            <a:endParaRPr lang="zh-TW" altLang="en-US"/>
          </a:p>
        </p:txBody>
      </p:sp>
      <p:sp>
        <p:nvSpPr>
          <p:cNvPr id="6" name="页脚占位符 5"/>
          <p:cNvSpPr>
            <a:spLocks noGrp="1"/>
          </p:cNvSpPr>
          <p:nvPr>
            <p:ph type="ftr" sz="quarter" idx="11"/>
          </p:nvPr>
        </p:nvSpPr>
        <p:spPr/>
        <p:txBody>
          <a:bodyPr/>
          <a:lstStyle/>
          <a:p>
            <a:endParaRPr lang="zh-TW" altLang="en-US"/>
          </a:p>
        </p:txBody>
      </p:sp>
      <p:sp>
        <p:nvSpPr>
          <p:cNvPr id="7" name="灯片编号占位符 6"/>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592178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TW"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9B5673-F244-4493-8BC0-FE915B7FFF22}" type="datetimeFigureOut">
              <a:rPr lang="zh-TW" altLang="en-US" smtClean="0"/>
              <a:t>2022/3/7</a:t>
            </a:fld>
            <a:endParaRPr lang="zh-TW"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3103570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17693"/>
            <a:ext cx="11858200" cy="6740307"/>
          </a:xfrm>
          <a:prstGeom prst="rect">
            <a:avLst/>
          </a:prstGeom>
        </p:spPr>
        <p:txBody>
          <a:bodyPr wrap="square">
            <a:spAutoFit/>
          </a:bodyPr>
          <a:lstStyle/>
          <a:p>
            <a:pPr marL="285750" indent="-285750">
              <a:buFont typeface="Wingdings" panose="05000000000000000000" pitchFamily="2" charset="2"/>
              <a:buChar char="n"/>
            </a:pPr>
            <a:r>
              <a:rPr lang="zh-CN" altLang="en-US" dirty="0" smtClean="0"/>
              <a:t>社交媒体如今非常流行</a:t>
            </a:r>
            <a:endParaRPr lang="en-US" altLang="zh-CN" dirty="0" smtClean="0"/>
          </a:p>
          <a:p>
            <a:pPr marL="285750" indent="-285750">
              <a:buFont typeface="Wingdings" panose="05000000000000000000" pitchFamily="2" charset="2"/>
              <a:buChar char="n"/>
            </a:pPr>
            <a:r>
              <a:rPr lang="zh-CN" altLang="en-US" dirty="0"/>
              <a:t>社交</a:t>
            </a:r>
            <a:r>
              <a:rPr lang="zh-CN" altLang="en-US" dirty="0" smtClean="0"/>
              <a:t>媒体的出现，让社会比较变得更加容易</a:t>
            </a:r>
            <a:endParaRPr lang="en-US" altLang="zh-CN" dirty="0" smtClean="0"/>
          </a:p>
          <a:p>
            <a:pPr marL="285750" indent="-285750">
              <a:buFont typeface="Wingdings" panose="05000000000000000000" pitchFamily="2" charset="2"/>
              <a:buChar char="n"/>
            </a:pPr>
            <a:r>
              <a:rPr lang="zh-CN" altLang="en-US" dirty="0"/>
              <a:t>而</a:t>
            </a:r>
            <a:r>
              <a:rPr lang="zh-CN" altLang="en-US" dirty="0" smtClean="0"/>
              <a:t>在社交媒体上，人们大多喜欢展示自己好的一面</a:t>
            </a:r>
            <a:endParaRPr lang="en-US" altLang="zh-CN" dirty="0" smtClean="0"/>
          </a:p>
          <a:p>
            <a:pPr marL="285750" indent="-285750">
              <a:buFont typeface="Wingdings" panose="05000000000000000000" pitchFamily="2" charset="2"/>
              <a:buChar char="n"/>
            </a:pPr>
            <a:r>
              <a:rPr lang="zh-CN" altLang="en-US" dirty="0" smtClean="0"/>
              <a:t>因此，在社交媒体上，往往会发生向上比较</a:t>
            </a:r>
            <a:r>
              <a:rPr lang="en-US" altLang="zh-CN" dirty="0" smtClean="0"/>
              <a:t>——</a:t>
            </a:r>
            <a:r>
              <a:rPr lang="zh-CN" altLang="en-US" dirty="0" smtClean="0"/>
              <a:t>自己与一个比自己更好的人进行比较</a:t>
            </a:r>
            <a:endParaRPr lang="en-US" altLang="zh-CN" dirty="0" smtClean="0"/>
          </a:p>
          <a:p>
            <a:pPr marL="285750" indent="-285750">
              <a:buFont typeface="Wingdings" panose="05000000000000000000" pitchFamily="2" charset="2"/>
              <a:buChar char="n"/>
            </a:pPr>
            <a:r>
              <a:rPr lang="zh-CN" altLang="en-US" dirty="0"/>
              <a:t>向上</a:t>
            </a:r>
            <a:r>
              <a:rPr lang="zh-CN" altLang="en-US" dirty="0" smtClean="0"/>
              <a:t>比较常常会带来消极的效果</a:t>
            </a:r>
            <a:endParaRPr lang="en-US" altLang="zh-CN" dirty="0" smtClean="0"/>
          </a:p>
          <a:p>
            <a:pPr marL="285750" indent="-285750">
              <a:buFont typeface="Wingdings" panose="05000000000000000000" pitchFamily="2" charset="2"/>
              <a:buChar char="n"/>
            </a:pPr>
            <a:r>
              <a:rPr lang="zh-CN" altLang="en-US" dirty="0"/>
              <a:t>向上比较时，人们可能会产生相对剥夺感，认为被比较者拥有自己也应该拥有的东西。</a:t>
            </a:r>
            <a:endParaRPr lang="en-US" altLang="zh-CN" dirty="0" smtClean="0"/>
          </a:p>
          <a:p>
            <a:pPr marL="285750" indent="-285750">
              <a:buFont typeface="Wingdings" panose="05000000000000000000" pitchFamily="2" charset="2"/>
              <a:buChar char="n"/>
            </a:pPr>
            <a:r>
              <a:rPr lang="zh-CN" altLang="en-US" dirty="0" smtClean="0"/>
              <a:t>因此，并不是所有人都希望进行向上比较，人们有时也会进行向下比较</a:t>
            </a:r>
            <a:r>
              <a:rPr lang="en-US" altLang="zh-CN" dirty="0" smtClean="0"/>
              <a:t>——</a:t>
            </a:r>
            <a:r>
              <a:rPr lang="zh-CN" altLang="en-US" dirty="0" smtClean="0"/>
              <a:t>自己与一个比自己更差的人进行比较</a:t>
            </a:r>
            <a:endParaRPr lang="en-US" altLang="zh-CN" dirty="0" smtClean="0"/>
          </a:p>
          <a:p>
            <a:pPr marL="285750" indent="-285750">
              <a:buFont typeface="Wingdings" panose="05000000000000000000" pitchFamily="2" charset="2"/>
              <a:buChar char="n"/>
            </a:pPr>
            <a:r>
              <a:rPr lang="zh-CN" altLang="en-US" dirty="0"/>
              <a:t>向下</a:t>
            </a:r>
            <a:r>
              <a:rPr lang="zh-CN" altLang="en-US" dirty="0" smtClean="0"/>
              <a:t>比较常常会带来积极的效果</a:t>
            </a:r>
            <a:endParaRPr lang="en-US" altLang="zh-CN" dirty="0" smtClean="0"/>
          </a:p>
          <a:p>
            <a:pPr marL="285750" indent="-285750">
              <a:buFont typeface="Wingdings" panose="05000000000000000000" pitchFamily="2" charset="2"/>
              <a:buChar char="n"/>
            </a:pPr>
            <a:r>
              <a:rPr lang="zh-CN" altLang="en-US" dirty="0" smtClean="0"/>
              <a:t>向下比较时，人们可能会产生优越感，认为被比较者没有自己所拥有的东西。</a:t>
            </a:r>
            <a:endParaRPr lang="en-US" altLang="zh-CN" dirty="0" smtClean="0"/>
          </a:p>
          <a:p>
            <a:pPr marL="285750" indent="-285750">
              <a:buFont typeface="Wingdings" panose="05000000000000000000" pitchFamily="2" charset="2"/>
              <a:buChar char="n"/>
            </a:pPr>
            <a:r>
              <a:rPr lang="zh-CN" altLang="en-US" dirty="0"/>
              <a:t>当</a:t>
            </a:r>
            <a:r>
              <a:rPr lang="zh-CN" altLang="en-US" dirty="0" smtClean="0"/>
              <a:t>人们体验到相对剥夺感时，其心理或生理健康都会受到一定程度的影响</a:t>
            </a:r>
            <a:endParaRPr lang="en-US" altLang="zh-CN" dirty="0" smtClean="0"/>
          </a:p>
          <a:p>
            <a:pPr marL="285750" indent="-285750">
              <a:buFont typeface="Wingdings" panose="05000000000000000000" pitchFamily="2" charset="2"/>
              <a:buChar char="n"/>
            </a:pPr>
            <a:r>
              <a:rPr lang="zh-CN" altLang="en-US" dirty="0"/>
              <a:t>而这些</a:t>
            </a:r>
            <a:r>
              <a:rPr lang="zh-CN" altLang="en-US" dirty="0" smtClean="0"/>
              <a:t>指标都是用于评定一个人生活满意度的标准，因此，体验到越多的相对剥夺感，可能会对其生活满意度的评价更低</a:t>
            </a:r>
            <a:endParaRPr lang="en-US" altLang="zh-CN" dirty="0" smtClean="0"/>
          </a:p>
          <a:p>
            <a:pPr marL="285750" indent="-285750">
              <a:buFont typeface="Wingdings" panose="05000000000000000000" pitchFamily="2" charset="2"/>
              <a:buChar char="n"/>
            </a:pPr>
            <a:r>
              <a:rPr lang="zh-CN" altLang="en-US" dirty="0" smtClean="0"/>
              <a:t>？类似的，尽管没有研究指出优越感与生活满意度之间的关系</a:t>
            </a:r>
            <a:endParaRPr lang="en-US" altLang="zh-CN" dirty="0" smtClean="0"/>
          </a:p>
          <a:p>
            <a:pPr marL="285750" indent="-285750">
              <a:buFont typeface="Wingdings" panose="05000000000000000000" pitchFamily="2" charset="2"/>
              <a:buChar char="n"/>
            </a:pPr>
            <a:r>
              <a:rPr lang="zh-CN" altLang="en-US" dirty="0" smtClean="0"/>
              <a:t>但类似于相对剥夺感，我们认为，当人们在比较中发现，自己相较于其他人更优越时，可能对自己的评价更高，因此对自己的生活满意度评价更高？</a:t>
            </a:r>
            <a:endParaRPr lang="en-US" altLang="zh-CN" dirty="0" smtClean="0"/>
          </a:p>
          <a:p>
            <a:pPr marL="285750" indent="-285750">
              <a:buFont typeface="Wingdings" panose="05000000000000000000" pitchFamily="2" charset="2"/>
              <a:buChar char="n"/>
            </a:pPr>
            <a:r>
              <a:rPr lang="zh-CN" altLang="en-US" dirty="0"/>
              <a:t>社会比较</a:t>
            </a:r>
            <a:r>
              <a:rPr lang="zh-CN" altLang="en-US" dirty="0" smtClean="0"/>
              <a:t>倾向指的是，人们多么倾向于和其他人进行社会比较。这体现在人们进行社会比较的频率上</a:t>
            </a:r>
            <a:endParaRPr lang="en-US" altLang="zh-CN" dirty="0" smtClean="0"/>
          </a:p>
          <a:p>
            <a:pPr marL="285750" indent="-285750">
              <a:buFont typeface="Wingdings" panose="05000000000000000000" pitchFamily="2" charset="2"/>
              <a:buChar char="n"/>
            </a:pPr>
            <a:r>
              <a:rPr lang="zh-CN" altLang="en-US" dirty="0"/>
              <a:t>社会</a:t>
            </a:r>
            <a:r>
              <a:rPr lang="zh-CN" altLang="en-US" dirty="0" smtClean="0"/>
              <a:t>比较倾向高，可能意味着这个人向上比较的频率高，也可能意味着向下比较的频率高，或者是向下和向下比较的频率都很高。</a:t>
            </a:r>
            <a:endParaRPr lang="en-US" altLang="zh-CN" dirty="0" smtClean="0"/>
          </a:p>
          <a:p>
            <a:pPr marL="285750" indent="-285750">
              <a:buFont typeface="Wingdings" panose="05000000000000000000" pitchFamily="2" charset="2"/>
              <a:buChar char="n"/>
            </a:pPr>
            <a:r>
              <a:rPr lang="zh-CN" altLang="en-US" dirty="0" smtClean="0"/>
              <a:t>因此，我们认为，如果一个人向上比较的频率越高，则越容易体验到相对剥夺感，因此他的生活满意度会更低；反之，如果一个人向下比较的频率越高，则越容易体验到优越感，因此他的生活满意度会更高。</a:t>
            </a:r>
            <a:endParaRPr lang="en-US" altLang="zh-CN" dirty="0" smtClean="0"/>
          </a:p>
          <a:p>
            <a:pPr marL="285750" indent="-285750">
              <a:buFont typeface="Wingdings" panose="05000000000000000000" pitchFamily="2" charset="2"/>
              <a:buChar char="n"/>
            </a:pPr>
            <a:r>
              <a:rPr lang="zh-CN" altLang="en-US" dirty="0" smtClean="0"/>
              <a:t>此外，也有研究发现，人们进行向上比较的时候，可能会体验到积极效果，进行向下比较时，可能会体验到消极效果。</a:t>
            </a:r>
            <a:endParaRPr lang="en-US" altLang="zh-CN" dirty="0" smtClean="0"/>
          </a:p>
          <a:p>
            <a:pPr marL="285750" indent="-285750">
              <a:buFont typeface="Wingdings" panose="05000000000000000000" pitchFamily="2" charset="2"/>
              <a:buChar char="n"/>
            </a:pPr>
            <a:r>
              <a:rPr lang="zh-CN" altLang="en-US" dirty="0"/>
              <a:t>这可能</a:t>
            </a:r>
            <a:r>
              <a:rPr lang="zh-CN" altLang="en-US" dirty="0" smtClean="0"/>
              <a:t>是因为，这些人在进行社会比较时，将比较目标视作了自己未来可能成为的样子。相较于，将比较目标视作竞争对象，此时的社会比较，可能会产生相反的结果。</a:t>
            </a:r>
            <a:endParaRPr lang="zh-TW" altLang="en-US" dirty="0" smtClean="0"/>
          </a:p>
        </p:txBody>
      </p:sp>
    </p:spTree>
    <p:extLst>
      <p:ext uri="{BB962C8B-B14F-4D97-AF65-F5344CB8AC3E}">
        <p14:creationId xmlns:p14="http://schemas.microsoft.com/office/powerpoint/2010/main" val="2247423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5017" y="3478386"/>
            <a:ext cx="11605928" cy="2585323"/>
          </a:xfrm>
          <a:prstGeom prst="rect">
            <a:avLst/>
          </a:prstGeom>
        </p:spPr>
        <p:txBody>
          <a:bodyPr wrap="square">
            <a:spAutoFit/>
          </a:bodyPr>
          <a:lstStyle/>
          <a:p>
            <a:pPr marL="285750" indent="-285750">
              <a:buFont typeface="Wingdings" panose="05000000000000000000" pitchFamily="2" charset="2"/>
              <a:buChar char="n"/>
            </a:pPr>
            <a:r>
              <a:rPr lang="zh-CN" altLang="en-US" b="1" dirty="0" smtClean="0"/>
              <a:t>而这些负性影响，可能与社交媒体的使用时，发生的社会</a:t>
            </a:r>
            <a:r>
              <a:rPr lang="zh-CN" altLang="en-US" b="1" dirty="0"/>
              <a:t>比较相关</a:t>
            </a:r>
            <a:r>
              <a:rPr lang="en-US" altLang="zh-CN" dirty="0" smtClean="0">
                <a:solidFill>
                  <a:srgbClr val="00B0F0"/>
                </a:solidFill>
              </a:rPr>
              <a:t>(Lee, 2014; Vogel </a:t>
            </a:r>
            <a:r>
              <a:rPr lang="en-US" altLang="zh-CN" dirty="0">
                <a:solidFill>
                  <a:srgbClr val="00B0F0"/>
                </a:solidFill>
              </a:rPr>
              <a:t>et al,. 2015; Jang, Park, &amp; Song, </a:t>
            </a:r>
            <a:r>
              <a:rPr lang="en-US" altLang="zh-CN" dirty="0" smtClean="0">
                <a:solidFill>
                  <a:srgbClr val="00B0F0"/>
                </a:solidFill>
              </a:rPr>
              <a:t>2016; de </a:t>
            </a:r>
            <a:r>
              <a:rPr lang="en-US" altLang="zh-CN" dirty="0" err="1" smtClean="0">
                <a:solidFill>
                  <a:srgbClr val="00B0F0"/>
                </a:solidFill>
              </a:rPr>
              <a:t>Vries</a:t>
            </a:r>
            <a:r>
              <a:rPr lang="en-US" altLang="zh-CN" dirty="0" smtClean="0">
                <a:solidFill>
                  <a:srgbClr val="00B0F0"/>
                </a:solidFill>
              </a:rPr>
              <a:t> </a:t>
            </a:r>
            <a:r>
              <a:rPr lang="en-US" altLang="zh-CN" dirty="0">
                <a:solidFill>
                  <a:srgbClr val="00B0F0"/>
                </a:solidFill>
              </a:rPr>
              <a:t>et al., 2018; Kim &amp; </a:t>
            </a:r>
            <a:r>
              <a:rPr lang="en-US" altLang="zh-CN" dirty="0" err="1">
                <a:solidFill>
                  <a:srgbClr val="00B0F0"/>
                </a:solidFill>
              </a:rPr>
              <a:t>Florack</a:t>
            </a:r>
            <a:r>
              <a:rPr lang="en-US" altLang="zh-CN" dirty="0">
                <a:solidFill>
                  <a:srgbClr val="00B0F0"/>
                </a:solidFill>
              </a:rPr>
              <a:t>, 2021; Robinson et al., 2019), </a:t>
            </a:r>
            <a:r>
              <a:rPr lang="zh-CN" altLang="en-US" b="1" dirty="0"/>
              <a:t>也</a:t>
            </a:r>
            <a:r>
              <a:rPr lang="zh-CN" altLang="en-US" b="1" dirty="0" smtClean="0"/>
              <a:t>有研究直接指出，这种</a:t>
            </a:r>
            <a:r>
              <a:rPr lang="zh-CN" altLang="en-US" b="1" dirty="0"/>
              <a:t>社会比较会造成幸福感的降低</a:t>
            </a:r>
            <a:r>
              <a:rPr lang="en-US" altLang="zh-CN" dirty="0">
                <a:solidFill>
                  <a:srgbClr val="00B0F0"/>
                </a:solidFill>
              </a:rPr>
              <a:t>(</a:t>
            </a:r>
            <a:r>
              <a:rPr lang="en-US" altLang="zh-CN" dirty="0" err="1">
                <a:solidFill>
                  <a:srgbClr val="00B0F0"/>
                </a:solidFill>
              </a:rPr>
              <a:t>Verduyn</a:t>
            </a:r>
            <a:r>
              <a:rPr lang="en-US" altLang="zh-CN" dirty="0">
                <a:solidFill>
                  <a:srgbClr val="00B0F0"/>
                </a:solidFill>
              </a:rPr>
              <a:t> et al.,2017; </a:t>
            </a:r>
            <a:r>
              <a:rPr lang="en-US" altLang="zh-CN" dirty="0" err="1">
                <a:solidFill>
                  <a:srgbClr val="00B0F0"/>
                </a:solidFill>
              </a:rPr>
              <a:t>Burnell</a:t>
            </a:r>
            <a:r>
              <a:rPr lang="en-US" altLang="zh-CN" dirty="0">
                <a:solidFill>
                  <a:srgbClr val="00B0F0"/>
                </a:solidFill>
              </a:rPr>
              <a:t> et al., 2019</a:t>
            </a:r>
            <a:r>
              <a:rPr lang="en-US" altLang="zh-CN" dirty="0" smtClean="0">
                <a:solidFill>
                  <a:srgbClr val="00B0F0"/>
                </a:solidFill>
              </a:rPr>
              <a:t>).</a:t>
            </a:r>
          </a:p>
          <a:p>
            <a:pPr marL="285750" indent="-285750">
              <a:buFont typeface="Wingdings" panose="05000000000000000000" pitchFamily="2" charset="2"/>
              <a:buChar char="n"/>
            </a:pPr>
            <a:r>
              <a:rPr lang="zh-CN" altLang="en-US" b="1" dirty="0" smtClean="0"/>
              <a:t>与我们的假设类似，已经有研究通过相对剥夺感解释了这一过程，</a:t>
            </a:r>
            <a:r>
              <a:rPr lang="es-ES" altLang="zh-CN" dirty="0" smtClean="0">
                <a:solidFill>
                  <a:srgbClr val="00B0F0"/>
                </a:solidFill>
              </a:rPr>
              <a:t>Seo </a:t>
            </a:r>
            <a:r>
              <a:rPr lang="en-US" altLang="zh-CN" dirty="0" smtClean="0">
                <a:solidFill>
                  <a:srgbClr val="00B0F0"/>
                </a:solidFill>
              </a:rPr>
              <a:t>and</a:t>
            </a:r>
            <a:r>
              <a:rPr lang="es-ES" altLang="zh-CN" dirty="0" smtClean="0">
                <a:solidFill>
                  <a:srgbClr val="00B0F0"/>
                </a:solidFill>
              </a:rPr>
              <a:t> Hyun </a:t>
            </a:r>
            <a:r>
              <a:rPr lang="es-ES" altLang="zh-CN" dirty="0">
                <a:solidFill>
                  <a:srgbClr val="00B0F0"/>
                </a:solidFill>
              </a:rPr>
              <a:t>(2018). </a:t>
            </a:r>
            <a:r>
              <a:rPr lang="zh-CN" altLang="en-US" b="1" dirty="0" smtClean="0"/>
              <a:t>发现，越倾向于在社交媒体上和名人进行比较，人们越容易体验到相对剥夺感，从而对生活满意度的评价降低</a:t>
            </a:r>
            <a:endParaRPr lang="en-US" altLang="zh-CN" b="1" dirty="0" smtClean="0"/>
          </a:p>
          <a:p>
            <a:pPr marL="285750" indent="-285750">
              <a:buFont typeface="Wingdings" panose="05000000000000000000" pitchFamily="2" charset="2"/>
              <a:buChar char="n"/>
            </a:pPr>
            <a:r>
              <a:rPr lang="zh-CN" altLang="en-US" b="1" dirty="0" smtClean="0"/>
              <a:t>在此基础上我们认为，这种社交媒体上的向上比较，不仅仅是发生在普通人和名人之间，在普通人与普通人之间，也可能发生，而且应该更加普遍</a:t>
            </a:r>
            <a:endParaRPr lang="en-US" altLang="zh-CN" b="1" dirty="0" smtClean="0"/>
          </a:p>
          <a:p>
            <a:pPr marL="285750" indent="-285750">
              <a:buFont typeface="Wingdings" panose="05000000000000000000" pitchFamily="2" charset="2"/>
              <a:buChar char="n"/>
            </a:pPr>
            <a:r>
              <a:rPr lang="zh-CN" altLang="en-US" b="1" dirty="0">
                <a:latin typeface="Times New Roman" panose="02020603050405020304" pitchFamily="18" charset="0"/>
              </a:rPr>
              <a:t>因此，我们提出</a:t>
            </a:r>
            <a:r>
              <a:rPr lang="zh-CN" altLang="en-US" b="1" dirty="0" smtClean="0">
                <a:latin typeface="Times New Roman" panose="02020603050405020304" pitchFamily="18" charset="0"/>
              </a:rPr>
              <a:t>假设</a:t>
            </a:r>
            <a:r>
              <a:rPr lang="en-US" altLang="zh-CN" b="1" dirty="0" smtClean="0">
                <a:latin typeface="Times New Roman" panose="02020603050405020304" pitchFamily="18" charset="0"/>
              </a:rPr>
              <a:t>2</a:t>
            </a:r>
            <a:r>
              <a:rPr lang="zh-CN" altLang="en-US" b="1" dirty="0" smtClean="0">
                <a:latin typeface="Times New Roman" panose="02020603050405020304" pitchFamily="18" charset="0"/>
              </a:rPr>
              <a:t>：</a:t>
            </a:r>
            <a:r>
              <a:rPr lang="zh-CN" altLang="en-US" b="1" dirty="0">
                <a:latin typeface="Times New Roman" panose="02020603050405020304" pitchFamily="18" charset="0"/>
              </a:rPr>
              <a:t>人们在向上比较时会产生相对剥夺感，这种相对剥夺感越高，则对自己的生活满意度评价越</a:t>
            </a:r>
            <a:r>
              <a:rPr lang="zh-CN" altLang="en-US" b="1" dirty="0" smtClean="0">
                <a:latin typeface="Times New Roman" panose="02020603050405020304" pitchFamily="18" charset="0"/>
              </a:rPr>
              <a:t>低</a:t>
            </a:r>
            <a:endParaRPr lang="en-US" altLang="zh-CN" b="1" dirty="0">
              <a:latin typeface="Times New Roman" panose="02020603050405020304" pitchFamily="18" charset="0"/>
            </a:endParaRPr>
          </a:p>
        </p:txBody>
      </p:sp>
      <p:sp>
        <p:nvSpPr>
          <p:cNvPr id="6" name="矩形 5"/>
          <p:cNvSpPr/>
          <p:nvPr/>
        </p:nvSpPr>
        <p:spPr>
          <a:xfrm>
            <a:off x="115018" y="312915"/>
            <a:ext cx="11961368" cy="923330"/>
          </a:xfrm>
          <a:prstGeom prst="rect">
            <a:avLst/>
          </a:prstGeom>
        </p:spPr>
        <p:txBody>
          <a:bodyPr wrap="square">
            <a:spAutoFit/>
          </a:bodyPr>
          <a:lstStyle/>
          <a:p>
            <a:pPr marL="285750" indent="-285750">
              <a:buFont typeface="Wingdings" panose="05000000000000000000" pitchFamily="2" charset="2"/>
              <a:buChar char="n"/>
            </a:pPr>
            <a:r>
              <a:rPr lang="zh-CN" altLang="en-US" b="1" dirty="0" smtClean="0"/>
              <a:t>为了佐证相对剥夺感对生活满意度的负性影响</a:t>
            </a:r>
            <a:endParaRPr lang="en-US" altLang="zh-CN" b="1" dirty="0" smtClean="0"/>
          </a:p>
          <a:p>
            <a:pPr marL="285750" indent="-285750">
              <a:buFont typeface="Wingdings" panose="05000000000000000000" pitchFamily="2" charset="2"/>
              <a:buChar char="n"/>
            </a:pPr>
            <a:r>
              <a:rPr lang="zh-CN" altLang="en-US" b="1" dirty="0" smtClean="0"/>
              <a:t>已有很多研究发现当人们体验到相对剥夺感时，其心理或生理健康都会受到一定程度的影响</a:t>
            </a:r>
            <a:r>
              <a:rPr lang="zh-TW" altLang="en-US" dirty="0">
                <a:solidFill>
                  <a:srgbClr val="00B0F0"/>
                </a:solidFill>
              </a:rPr>
              <a:t>(Beshai, Mishra, Mishra, &amp; Carleton, 2017; Callan, Kim, &amp; Matthews, 2015</a:t>
            </a:r>
            <a:r>
              <a:rPr lang="en-US" altLang="zh-TW" dirty="0">
                <a:solidFill>
                  <a:srgbClr val="00B0F0"/>
                </a:solidFill>
              </a:rPr>
              <a:t>; </a:t>
            </a:r>
            <a:r>
              <a:rPr lang="zh-TW" altLang="en-US" dirty="0">
                <a:solidFill>
                  <a:srgbClr val="00B0F0"/>
                </a:solidFill>
              </a:rPr>
              <a:t>Adjaye-Gbewonyo </a:t>
            </a:r>
            <a:r>
              <a:rPr lang="en-US" altLang="zh-TW" dirty="0">
                <a:solidFill>
                  <a:srgbClr val="00B0F0"/>
                </a:solidFill>
              </a:rPr>
              <a:t>&amp;</a:t>
            </a:r>
            <a:r>
              <a:rPr lang="zh-TW" altLang="en-US" dirty="0">
                <a:solidFill>
                  <a:srgbClr val="00B0F0"/>
                </a:solidFill>
              </a:rPr>
              <a:t> Kawachi</a:t>
            </a:r>
            <a:r>
              <a:rPr lang="en-US" altLang="zh-TW" dirty="0">
                <a:solidFill>
                  <a:srgbClr val="00B0F0"/>
                </a:solidFill>
              </a:rPr>
              <a:t>, </a:t>
            </a:r>
            <a:r>
              <a:rPr lang="zh-TW" altLang="en-US" dirty="0" smtClean="0">
                <a:solidFill>
                  <a:srgbClr val="00B0F0"/>
                </a:solidFill>
              </a:rPr>
              <a:t>2012</a:t>
            </a:r>
            <a:r>
              <a:rPr lang="en-US" altLang="zh-TW" dirty="0" smtClean="0">
                <a:solidFill>
                  <a:srgbClr val="00B0F0"/>
                </a:solidFill>
              </a:rPr>
              <a:t>; Osborne</a:t>
            </a:r>
            <a:r>
              <a:rPr lang="en-US" altLang="zh-TW" dirty="0">
                <a:solidFill>
                  <a:srgbClr val="00B0F0"/>
                </a:solidFill>
              </a:rPr>
              <a:t>, </a:t>
            </a:r>
            <a:r>
              <a:rPr lang="en-US" altLang="zh-TW" dirty="0" smtClean="0">
                <a:solidFill>
                  <a:srgbClr val="00B0F0"/>
                </a:solidFill>
              </a:rPr>
              <a:t>Smith</a:t>
            </a:r>
            <a:r>
              <a:rPr lang="en-US" altLang="zh-TW" dirty="0">
                <a:solidFill>
                  <a:srgbClr val="00B0F0"/>
                </a:solidFill>
              </a:rPr>
              <a:t>, </a:t>
            </a:r>
            <a:r>
              <a:rPr lang="en-US" altLang="zh-TW" dirty="0" smtClean="0">
                <a:solidFill>
                  <a:srgbClr val="00B0F0"/>
                </a:solidFill>
              </a:rPr>
              <a:t>&amp; </a:t>
            </a:r>
            <a:r>
              <a:rPr lang="en-US" altLang="zh-TW" dirty="0" err="1">
                <a:solidFill>
                  <a:srgbClr val="00B0F0"/>
                </a:solidFill>
              </a:rPr>
              <a:t>Huo</a:t>
            </a:r>
            <a:r>
              <a:rPr lang="en-US" altLang="zh-TW" dirty="0" smtClean="0">
                <a:solidFill>
                  <a:srgbClr val="00B0F0"/>
                </a:solidFill>
              </a:rPr>
              <a:t>, 2012</a:t>
            </a:r>
            <a:r>
              <a:rPr lang="zh-TW" altLang="en-US" dirty="0" smtClean="0">
                <a:solidFill>
                  <a:srgbClr val="00B0F0"/>
                </a:solidFill>
              </a:rPr>
              <a:t>).</a:t>
            </a:r>
            <a:endParaRPr lang="zh-TW" altLang="en-US" dirty="0">
              <a:solidFill>
                <a:srgbClr val="00B0F0"/>
              </a:solidFill>
            </a:endParaRPr>
          </a:p>
        </p:txBody>
      </p:sp>
      <p:sp>
        <p:nvSpPr>
          <p:cNvPr id="8" name="矩形 7"/>
          <p:cNvSpPr/>
          <p:nvPr/>
        </p:nvSpPr>
        <p:spPr>
          <a:xfrm>
            <a:off x="457032" y="1302769"/>
            <a:ext cx="11619354" cy="1200329"/>
          </a:xfrm>
          <a:prstGeom prst="rect">
            <a:avLst/>
          </a:prstGeom>
        </p:spPr>
        <p:txBody>
          <a:bodyPr wrap="square">
            <a:spAutoFit/>
          </a:bodyPr>
          <a:lstStyle/>
          <a:p>
            <a:pPr marL="285750" indent="-285750">
              <a:buFont typeface="Wingdings" panose="05000000000000000000" pitchFamily="2" charset="2"/>
              <a:buChar char="ü"/>
            </a:pPr>
            <a:r>
              <a:rPr lang="zh-TW" altLang="en-US" dirty="0"/>
              <a:t>更糟的生理健康，比如，更高的心脏病发病率</a:t>
            </a:r>
            <a:r>
              <a:rPr lang="en-US" altLang="zh-TW" dirty="0">
                <a:solidFill>
                  <a:srgbClr val="00B0F0"/>
                </a:solidFill>
              </a:rPr>
              <a:t>(</a:t>
            </a:r>
            <a:r>
              <a:rPr lang="en-US" altLang="zh-TW" dirty="0" err="1">
                <a:solidFill>
                  <a:srgbClr val="00B0F0"/>
                </a:solidFill>
              </a:rPr>
              <a:t>Lawlor</a:t>
            </a:r>
            <a:r>
              <a:rPr lang="en-US" altLang="zh-TW" dirty="0">
                <a:solidFill>
                  <a:srgbClr val="00B0F0"/>
                </a:solidFill>
              </a:rPr>
              <a:t> et al., 2005), </a:t>
            </a:r>
            <a:r>
              <a:rPr lang="zh-TW" altLang="en-US" dirty="0"/>
              <a:t>甚至是意味着更高死亡率</a:t>
            </a:r>
            <a:r>
              <a:rPr lang="en-US" altLang="zh-TW" dirty="0">
                <a:solidFill>
                  <a:srgbClr val="00B0F0"/>
                </a:solidFill>
              </a:rPr>
              <a:t>(Eames et al., 1993; </a:t>
            </a:r>
            <a:r>
              <a:rPr lang="en-US" altLang="zh-TW" dirty="0" err="1">
                <a:solidFill>
                  <a:srgbClr val="00B0F0"/>
                </a:solidFill>
              </a:rPr>
              <a:t>McLoone</a:t>
            </a:r>
            <a:r>
              <a:rPr lang="en-US" altLang="zh-TW" dirty="0">
                <a:solidFill>
                  <a:srgbClr val="00B0F0"/>
                </a:solidFill>
              </a:rPr>
              <a:t> and </a:t>
            </a:r>
            <a:r>
              <a:rPr lang="en-US" altLang="zh-TW" dirty="0" err="1">
                <a:solidFill>
                  <a:srgbClr val="00B0F0"/>
                </a:solidFill>
              </a:rPr>
              <a:t>Boddy</a:t>
            </a:r>
            <a:r>
              <a:rPr lang="en-US" altLang="zh-TW" dirty="0">
                <a:solidFill>
                  <a:srgbClr val="00B0F0"/>
                </a:solidFill>
              </a:rPr>
              <a:t>, 1994)</a:t>
            </a:r>
          </a:p>
          <a:p>
            <a:pPr marL="285750" indent="-285750">
              <a:buFont typeface="Wingdings" panose="05000000000000000000" pitchFamily="2" charset="2"/>
              <a:buChar char="ü"/>
            </a:pPr>
            <a:r>
              <a:rPr lang="zh-TW" altLang="en-US" dirty="0"/>
              <a:t>更差的心理健康</a:t>
            </a:r>
            <a:r>
              <a:rPr lang="en-US" altLang="zh-TW" dirty="0">
                <a:solidFill>
                  <a:srgbClr val="00B0F0"/>
                </a:solidFill>
              </a:rPr>
              <a:t>(</a:t>
            </a:r>
            <a:r>
              <a:rPr lang="en-US" altLang="zh-TW" dirty="0" err="1">
                <a:solidFill>
                  <a:srgbClr val="00B0F0"/>
                </a:solidFill>
              </a:rPr>
              <a:t>Eibner</a:t>
            </a:r>
            <a:r>
              <a:rPr lang="en-US" altLang="zh-TW" dirty="0">
                <a:solidFill>
                  <a:srgbClr val="00B0F0"/>
                </a:solidFill>
              </a:rPr>
              <a:t> et al., 2004; Walters et al., 2004; reviewed in </a:t>
            </a:r>
            <a:r>
              <a:rPr lang="en-US" altLang="zh-TW" dirty="0" err="1">
                <a:solidFill>
                  <a:srgbClr val="00B0F0"/>
                </a:solidFill>
              </a:rPr>
              <a:t>Adjaye-Gbewonyo</a:t>
            </a:r>
            <a:r>
              <a:rPr lang="en-US" altLang="zh-TW" dirty="0">
                <a:solidFill>
                  <a:srgbClr val="00B0F0"/>
                </a:solidFill>
              </a:rPr>
              <a:t> and </a:t>
            </a:r>
            <a:r>
              <a:rPr lang="en-US" altLang="zh-TW" dirty="0" err="1">
                <a:solidFill>
                  <a:srgbClr val="00B0F0"/>
                </a:solidFill>
              </a:rPr>
              <a:t>Kawachi</a:t>
            </a:r>
            <a:r>
              <a:rPr lang="en-US" altLang="zh-TW" dirty="0">
                <a:solidFill>
                  <a:srgbClr val="00B0F0"/>
                </a:solidFill>
              </a:rPr>
              <a:t>, 2012; Smith et al., 2012</a:t>
            </a:r>
            <a:r>
              <a:rPr lang="en-US" altLang="zh-TW" dirty="0" smtClean="0">
                <a:solidFill>
                  <a:srgbClr val="00B0F0"/>
                </a:solidFill>
              </a:rPr>
              <a:t>).</a:t>
            </a:r>
            <a:r>
              <a:rPr lang="zh-CN" altLang="en-US" dirty="0">
                <a:solidFill>
                  <a:srgbClr val="00B0F0"/>
                </a:solidFill>
              </a:rPr>
              <a:t> </a:t>
            </a:r>
            <a:r>
              <a:rPr lang="zh-TW" altLang="en-US" dirty="0" smtClean="0"/>
              <a:t>比如</a:t>
            </a:r>
            <a:r>
              <a:rPr lang="zh-TW" altLang="en-US" dirty="0"/>
              <a:t>更容易产生抑郁或焦虑症状</a:t>
            </a:r>
            <a:r>
              <a:rPr lang="en-US" altLang="zh-TW" dirty="0">
                <a:solidFill>
                  <a:srgbClr val="00B0F0"/>
                </a:solidFill>
              </a:rPr>
              <a:t>(</a:t>
            </a:r>
            <a:r>
              <a:rPr lang="en-US" altLang="zh-TW" dirty="0" err="1">
                <a:solidFill>
                  <a:srgbClr val="00B0F0"/>
                </a:solidFill>
              </a:rPr>
              <a:t>Nesi</a:t>
            </a:r>
            <a:r>
              <a:rPr lang="en-US" altLang="zh-TW" dirty="0">
                <a:solidFill>
                  <a:srgbClr val="00B0F0"/>
                </a:solidFill>
              </a:rPr>
              <a:t> &amp; </a:t>
            </a:r>
            <a:r>
              <a:rPr lang="en-US" altLang="zh-TW" dirty="0" err="1">
                <a:solidFill>
                  <a:srgbClr val="00B0F0"/>
                </a:solidFill>
              </a:rPr>
              <a:t>Prinstein</a:t>
            </a:r>
            <a:r>
              <a:rPr lang="en-US" altLang="zh-TW" dirty="0">
                <a:solidFill>
                  <a:srgbClr val="00B0F0"/>
                </a:solidFill>
              </a:rPr>
              <a:t>, </a:t>
            </a:r>
            <a:r>
              <a:rPr lang="en-US" altLang="zh-TW" dirty="0" smtClean="0">
                <a:solidFill>
                  <a:srgbClr val="00B0F0"/>
                </a:solidFill>
              </a:rPr>
              <a:t>2015; </a:t>
            </a:r>
            <a:r>
              <a:rPr lang="en-US" altLang="zh-TW" dirty="0" err="1" smtClean="0">
                <a:solidFill>
                  <a:srgbClr val="00B0F0"/>
                </a:solidFill>
              </a:rPr>
              <a:t>Eibner</a:t>
            </a:r>
            <a:r>
              <a:rPr lang="en-US" altLang="zh-TW" dirty="0">
                <a:solidFill>
                  <a:srgbClr val="00B0F0"/>
                </a:solidFill>
              </a:rPr>
              <a:t>, Sturm, &amp; </a:t>
            </a:r>
            <a:r>
              <a:rPr lang="en-US" altLang="zh-TW" dirty="0" err="1">
                <a:solidFill>
                  <a:srgbClr val="00B0F0"/>
                </a:solidFill>
              </a:rPr>
              <a:t>Gresenz</a:t>
            </a:r>
            <a:r>
              <a:rPr lang="en-US" altLang="zh-TW" dirty="0">
                <a:solidFill>
                  <a:srgbClr val="00B0F0"/>
                </a:solidFill>
              </a:rPr>
              <a:t>, 2004</a:t>
            </a:r>
            <a:r>
              <a:rPr lang="en-US" altLang="zh-TW" dirty="0" smtClean="0">
                <a:solidFill>
                  <a:srgbClr val="00B0F0"/>
                </a:solidFill>
              </a:rPr>
              <a:t>).</a:t>
            </a:r>
            <a:endParaRPr lang="en-US" altLang="zh-TW" dirty="0">
              <a:solidFill>
                <a:srgbClr val="00B0F0"/>
              </a:solidFill>
            </a:endParaRPr>
          </a:p>
        </p:txBody>
      </p:sp>
      <p:sp>
        <p:nvSpPr>
          <p:cNvPr id="10" name="文本框 9"/>
          <p:cNvSpPr txBox="1"/>
          <p:nvPr/>
        </p:nvSpPr>
        <p:spPr>
          <a:xfrm>
            <a:off x="457032" y="6365637"/>
            <a:ext cx="1151906" cy="369332"/>
          </a:xfrm>
          <a:prstGeom prst="rect">
            <a:avLst/>
          </a:prstGeom>
          <a:noFill/>
          <a:ln w="28575">
            <a:solidFill>
              <a:srgbClr val="FF0000"/>
            </a:solidFill>
          </a:ln>
        </p:spPr>
        <p:txBody>
          <a:bodyPr wrap="square" rtlCol="0">
            <a:spAutoFit/>
          </a:bodyPr>
          <a:lstStyle/>
          <a:p>
            <a:r>
              <a:rPr lang="zh-CN" altLang="en-US" dirty="0" smtClean="0"/>
              <a:t>向上比较</a:t>
            </a:r>
            <a:endParaRPr lang="zh-TW" altLang="en-US" dirty="0"/>
          </a:p>
        </p:txBody>
      </p:sp>
      <p:sp>
        <p:nvSpPr>
          <p:cNvPr id="11" name="文本框 10"/>
          <p:cNvSpPr txBox="1"/>
          <p:nvPr/>
        </p:nvSpPr>
        <p:spPr>
          <a:xfrm>
            <a:off x="2281488" y="6365578"/>
            <a:ext cx="1373337" cy="369332"/>
          </a:xfrm>
          <a:prstGeom prst="rect">
            <a:avLst/>
          </a:prstGeom>
          <a:noFill/>
          <a:ln w="28575">
            <a:solidFill>
              <a:srgbClr val="92D050"/>
            </a:solidFill>
          </a:ln>
        </p:spPr>
        <p:txBody>
          <a:bodyPr wrap="square" rtlCol="0">
            <a:spAutoFit/>
          </a:bodyPr>
          <a:lstStyle/>
          <a:p>
            <a:r>
              <a:rPr lang="zh-CN" altLang="en-US" dirty="0" smtClean="0"/>
              <a:t>相对剥夺感</a:t>
            </a:r>
            <a:endParaRPr lang="zh-TW" altLang="en-US" dirty="0"/>
          </a:p>
        </p:txBody>
      </p:sp>
      <p:cxnSp>
        <p:nvCxnSpPr>
          <p:cNvPr id="12" name="直接箭头连接符 11"/>
          <p:cNvCxnSpPr>
            <a:stCxn id="10" idx="3"/>
            <a:endCxn id="11" idx="1"/>
          </p:cNvCxnSpPr>
          <p:nvPr/>
        </p:nvCxnSpPr>
        <p:spPr>
          <a:xfrm flipV="1">
            <a:off x="1608938" y="6550244"/>
            <a:ext cx="672550" cy="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文本框 12"/>
          <p:cNvSpPr txBox="1"/>
          <p:nvPr/>
        </p:nvSpPr>
        <p:spPr>
          <a:xfrm>
            <a:off x="4327375" y="6365578"/>
            <a:ext cx="1373337" cy="369332"/>
          </a:xfrm>
          <a:prstGeom prst="rect">
            <a:avLst/>
          </a:prstGeom>
          <a:noFill/>
          <a:ln w="28575">
            <a:solidFill>
              <a:srgbClr val="00B0F0"/>
            </a:solidFill>
          </a:ln>
        </p:spPr>
        <p:txBody>
          <a:bodyPr wrap="square" rtlCol="0">
            <a:spAutoFit/>
          </a:bodyPr>
          <a:lstStyle/>
          <a:p>
            <a:r>
              <a:rPr lang="zh-CN" altLang="en-US" dirty="0" smtClean="0"/>
              <a:t>生活满意度</a:t>
            </a:r>
            <a:endParaRPr lang="zh-TW" altLang="en-US" dirty="0"/>
          </a:p>
        </p:txBody>
      </p:sp>
      <p:cxnSp>
        <p:nvCxnSpPr>
          <p:cNvPr id="14" name="直接箭头连接符 13"/>
          <p:cNvCxnSpPr>
            <a:stCxn id="11" idx="3"/>
            <a:endCxn id="13" idx="1"/>
          </p:cNvCxnSpPr>
          <p:nvPr/>
        </p:nvCxnSpPr>
        <p:spPr>
          <a:xfrm>
            <a:off x="3654825" y="6550244"/>
            <a:ext cx="67255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文本框 14"/>
          <p:cNvSpPr txBox="1"/>
          <p:nvPr/>
        </p:nvSpPr>
        <p:spPr>
          <a:xfrm>
            <a:off x="1806306" y="6180912"/>
            <a:ext cx="225631" cy="369332"/>
          </a:xfrm>
          <a:prstGeom prst="rect">
            <a:avLst/>
          </a:prstGeom>
          <a:noFill/>
        </p:spPr>
        <p:txBody>
          <a:bodyPr wrap="square" rtlCol="0">
            <a:spAutoFit/>
          </a:bodyPr>
          <a:lstStyle/>
          <a:p>
            <a:r>
              <a:rPr lang="en-US" altLang="zh-TW" dirty="0" smtClean="0"/>
              <a:t>+</a:t>
            </a:r>
            <a:endParaRPr lang="zh-TW" altLang="en-US" dirty="0"/>
          </a:p>
        </p:txBody>
      </p:sp>
      <p:sp>
        <p:nvSpPr>
          <p:cNvPr id="16" name="文本框 15"/>
          <p:cNvSpPr txBox="1"/>
          <p:nvPr/>
        </p:nvSpPr>
        <p:spPr>
          <a:xfrm>
            <a:off x="3791560" y="6143316"/>
            <a:ext cx="225631" cy="400110"/>
          </a:xfrm>
          <a:prstGeom prst="rect">
            <a:avLst/>
          </a:prstGeom>
          <a:noFill/>
        </p:spPr>
        <p:txBody>
          <a:bodyPr wrap="square" rtlCol="0">
            <a:spAutoFit/>
          </a:bodyPr>
          <a:lstStyle/>
          <a:p>
            <a:r>
              <a:rPr lang="en-US" altLang="zh-TW" sz="2000" b="1" dirty="0" smtClean="0"/>
              <a:t>-</a:t>
            </a:r>
            <a:endParaRPr lang="zh-TW" altLang="en-US" sz="2000" b="1" dirty="0"/>
          </a:p>
        </p:txBody>
      </p:sp>
      <p:sp>
        <p:nvSpPr>
          <p:cNvPr id="2" name="矩形 1"/>
          <p:cNvSpPr/>
          <p:nvPr/>
        </p:nvSpPr>
        <p:spPr>
          <a:xfrm>
            <a:off x="792317" y="2569622"/>
            <a:ext cx="11131765" cy="646331"/>
          </a:xfrm>
          <a:prstGeom prst="rect">
            <a:avLst/>
          </a:prstGeom>
        </p:spPr>
        <p:txBody>
          <a:bodyPr wrap="square">
            <a:spAutoFit/>
          </a:bodyPr>
          <a:lstStyle/>
          <a:p>
            <a:pPr marL="285750" indent="-285750">
              <a:buFont typeface="Arial" panose="020B0604020202020204" pitchFamily="34" charset="0"/>
              <a:buChar char="•"/>
            </a:pPr>
            <a:r>
              <a:rPr lang="zh-TW" altLang="en-US" dirty="0"/>
              <a:t>在相对剥夺感和心理健康</a:t>
            </a:r>
            <a:r>
              <a:rPr lang="zh-TW" altLang="en-US" dirty="0" smtClean="0"/>
              <a:t>的</a:t>
            </a:r>
            <a:r>
              <a:rPr lang="zh-CN" altLang="en-US" dirty="0"/>
              <a:t>因果性</a:t>
            </a:r>
            <a:r>
              <a:rPr lang="zh-TW" altLang="en-US" dirty="0" smtClean="0"/>
              <a:t>问题</a:t>
            </a:r>
            <a:r>
              <a:rPr lang="zh-TW" altLang="en-US" dirty="0"/>
              <a:t>上，</a:t>
            </a:r>
            <a:r>
              <a:rPr lang="en-US" altLang="zh-TW" dirty="0">
                <a:solidFill>
                  <a:srgbClr val="00B0F0"/>
                </a:solidFill>
              </a:rPr>
              <a:t>(Smith et al., 2020)</a:t>
            </a:r>
            <a:r>
              <a:rPr lang="zh-TW" altLang="en-US" dirty="0"/>
              <a:t>发现个人相对剥夺感可以预测两年后更低的心理健康水平，但是反过来，心理健康并不会预测相对剥夺感</a:t>
            </a:r>
            <a:endParaRPr lang="en-US" altLang="zh-TW" dirty="0"/>
          </a:p>
        </p:txBody>
      </p:sp>
    </p:spTree>
    <p:extLst>
      <p:ext uri="{BB962C8B-B14F-4D97-AF65-F5344CB8AC3E}">
        <p14:creationId xmlns:p14="http://schemas.microsoft.com/office/powerpoint/2010/main" val="3073042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28798" y="2766951"/>
            <a:ext cx="8633363" cy="1015663"/>
          </a:xfrm>
          <a:prstGeom prst="rect">
            <a:avLst/>
          </a:prstGeom>
          <a:noFill/>
        </p:spPr>
        <p:txBody>
          <a:bodyPr wrap="square" rtlCol="0">
            <a:spAutoFit/>
          </a:bodyPr>
          <a:lstStyle/>
          <a:p>
            <a:r>
              <a:rPr lang="zh-CN" altLang="en-US" sz="6000" b="1" dirty="0" smtClean="0"/>
              <a:t>向下比较→优越感</a:t>
            </a:r>
            <a:endParaRPr lang="zh-TW" altLang="en-US" sz="6000" b="1" dirty="0"/>
          </a:p>
        </p:txBody>
      </p:sp>
    </p:spTree>
    <p:extLst>
      <p:ext uri="{BB962C8B-B14F-4D97-AF65-F5344CB8AC3E}">
        <p14:creationId xmlns:p14="http://schemas.microsoft.com/office/powerpoint/2010/main" val="215887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8544" y="1455383"/>
            <a:ext cx="11763556" cy="646331"/>
          </a:xfrm>
          <a:prstGeom prst="rect">
            <a:avLst/>
          </a:prstGeom>
        </p:spPr>
        <p:txBody>
          <a:bodyPr wrap="square">
            <a:spAutoFit/>
          </a:bodyPr>
          <a:lstStyle/>
          <a:p>
            <a:pPr marL="285750" indent="-285750">
              <a:buFont typeface="Wingdings" panose="05000000000000000000" pitchFamily="2" charset="2"/>
              <a:buChar char="n"/>
            </a:pPr>
            <a:r>
              <a:rPr lang="zh-CN" altLang="en-US" b="1" dirty="0"/>
              <a:t>因此，并不是所有人都希望进行向上比较，人们有时也会进行向下比较</a:t>
            </a:r>
            <a:r>
              <a:rPr lang="en-US" altLang="zh-CN" b="1" dirty="0"/>
              <a:t>——</a:t>
            </a:r>
            <a:r>
              <a:rPr lang="zh-CN" altLang="en-US" b="1" dirty="0"/>
              <a:t>自己与一个比自己更差的人进行</a:t>
            </a:r>
            <a:r>
              <a:rPr lang="zh-CN" altLang="en-US" b="1" dirty="0" smtClean="0"/>
              <a:t>比较</a:t>
            </a:r>
            <a:r>
              <a:rPr lang="en-US" altLang="zh-TW" dirty="0">
                <a:solidFill>
                  <a:srgbClr val="00B0F0"/>
                </a:solidFill>
                <a:latin typeface="Times New Roman" panose="02020603050405020304" pitchFamily="18" charset="0"/>
                <a:ea typeface="宋体" panose="02010600030101010101" pitchFamily="2" charset="-122"/>
              </a:rPr>
              <a:t>(Wilson &amp; Benner, 1971</a:t>
            </a:r>
            <a:r>
              <a:rPr lang="en-US" altLang="zh-TW" dirty="0" smtClean="0">
                <a:solidFill>
                  <a:srgbClr val="00B0F0"/>
                </a:solidFill>
                <a:latin typeface="Times New Roman" panose="02020603050405020304" pitchFamily="18" charset="0"/>
                <a:ea typeface="宋体" panose="02010600030101010101" pitchFamily="2" charset="-122"/>
              </a:rPr>
              <a:t>).</a:t>
            </a:r>
            <a:endParaRPr lang="en-US" altLang="zh-TW" dirty="0">
              <a:solidFill>
                <a:srgbClr val="00B0F0"/>
              </a:solidFill>
              <a:latin typeface="Times New Roman" panose="02020603050405020304" pitchFamily="18" charset="0"/>
              <a:ea typeface="宋体" panose="02010600030101010101" pitchFamily="2" charset="-122"/>
            </a:endParaRPr>
          </a:p>
        </p:txBody>
      </p:sp>
      <p:sp>
        <p:nvSpPr>
          <p:cNvPr id="3" name="矩形 2"/>
          <p:cNvSpPr/>
          <p:nvPr/>
        </p:nvSpPr>
        <p:spPr>
          <a:xfrm>
            <a:off x="138544" y="208852"/>
            <a:ext cx="11953337" cy="369332"/>
          </a:xfrm>
          <a:prstGeom prst="rect">
            <a:avLst/>
          </a:prstGeom>
        </p:spPr>
        <p:txBody>
          <a:bodyPr wrap="square">
            <a:spAutoFit/>
          </a:bodyPr>
          <a:lstStyle/>
          <a:p>
            <a:pPr marL="285750" indent="-285750">
              <a:buFont typeface="Wingdings" panose="05000000000000000000" pitchFamily="2" charset="2"/>
              <a:buChar char="p"/>
            </a:pPr>
            <a:r>
              <a:rPr lang="zh-CN" altLang="en-US" dirty="0" smtClean="0">
                <a:latin typeface="Times New Roman" panose="02020603050405020304" pitchFamily="18" charset="0"/>
                <a:ea typeface="宋体" panose="02010600030101010101" pitchFamily="2" charset="-122"/>
              </a:rPr>
              <a:t>向上比较</a:t>
            </a:r>
            <a:r>
              <a:rPr lang="zh-TW" altLang="en-US" dirty="0" smtClean="0">
                <a:latin typeface="Times New Roman" panose="02020603050405020304" pitchFamily="18" charset="0"/>
                <a:ea typeface="宋体" panose="02010600030101010101" pitchFamily="2" charset="-122"/>
              </a:rPr>
              <a:t>，</a:t>
            </a:r>
            <a:r>
              <a:rPr lang="zh-TW" altLang="en-US" dirty="0">
                <a:latin typeface="Times New Roman" panose="02020603050405020304" pitchFamily="18" charset="0"/>
                <a:ea typeface="宋体" panose="02010600030101010101" pitchFamily="2" charset="-122"/>
              </a:rPr>
              <a:t>可能会让人有一</a:t>
            </a:r>
            <a:r>
              <a:rPr lang="zh-TW" altLang="en-US" dirty="0" smtClean="0">
                <a:latin typeface="Times New Roman" panose="02020603050405020304" pitchFamily="18" charset="0"/>
                <a:ea typeface="宋体" panose="02010600030101010101" pitchFamily="2" charset="-122"/>
              </a:rPr>
              <a:t>种</a:t>
            </a:r>
            <a:r>
              <a:rPr lang="zh-CN" altLang="en-US" dirty="0" smtClean="0">
                <a:latin typeface="Times New Roman" panose="02020603050405020304" pitchFamily="18" charset="0"/>
                <a:ea typeface="宋体" panose="02010600030101010101" pitchFamily="2" charset="-122"/>
              </a:rPr>
              <a:t>受到</a:t>
            </a:r>
            <a:r>
              <a:rPr lang="zh-TW" altLang="en-US" dirty="0" smtClean="0">
                <a:latin typeface="Times New Roman" panose="02020603050405020304" pitchFamily="18" charset="0"/>
                <a:ea typeface="宋体" panose="02010600030101010101" pitchFamily="2" charset="-122"/>
              </a:rPr>
              <a:t>威胁</a:t>
            </a:r>
            <a:r>
              <a:rPr lang="zh-TW" altLang="en-US" dirty="0">
                <a:latin typeface="Times New Roman" panose="02020603050405020304" pitchFamily="18" charset="0"/>
                <a:ea typeface="宋体" panose="02010600030101010101" pitchFamily="2" charset="-122"/>
              </a:rPr>
              <a:t>的感觉，因此人们会避免这样的</a:t>
            </a:r>
            <a:r>
              <a:rPr lang="zh-TW" altLang="en-US" dirty="0" smtClean="0">
                <a:latin typeface="Times New Roman" panose="02020603050405020304" pitchFamily="18" charset="0"/>
                <a:ea typeface="宋体" panose="02010600030101010101" pitchFamily="2" charset="-122"/>
              </a:rPr>
              <a:t>比较</a:t>
            </a:r>
            <a:r>
              <a:rPr lang="en-US" altLang="zh-TW" dirty="0" smtClean="0">
                <a:solidFill>
                  <a:srgbClr val="00B0F0"/>
                </a:solidFill>
                <a:latin typeface="Times New Roman" panose="02020603050405020304" pitchFamily="18" charset="0"/>
                <a:ea typeface="宋体" panose="02010600030101010101" pitchFamily="2" charset="-122"/>
              </a:rPr>
              <a:t>(Brickman </a:t>
            </a:r>
            <a:r>
              <a:rPr lang="en-US" altLang="zh-TW" dirty="0">
                <a:solidFill>
                  <a:srgbClr val="00B0F0"/>
                </a:solidFill>
                <a:latin typeface="Times New Roman" panose="02020603050405020304" pitchFamily="18" charset="0"/>
                <a:ea typeface="宋体" panose="02010600030101010101" pitchFamily="2" charset="-122"/>
              </a:rPr>
              <a:t>and </a:t>
            </a:r>
            <a:r>
              <a:rPr lang="en-US" altLang="zh-TW" dirty="0" err="1" smtClean="0">
                <a:solidFill>
                  <a:srgbClr val="00B0F0"/>
                </a:solidFill>
                <a:latin typeface="Times New Roman" panose="02020603050405020304" pitchFamily="18" charset="0"/>
                <a:ea typeface="宋体" panose="02010600030101010101" pitchFamily="2" charset="-122"/>
              </a:rPr>
              <a:t>Bulman</a:t>
            </a:r>
            <a:r>
              <a:rPr lang="en-US" altLang="zh-TW" dirty="0" smtClean="0">
                <a:solidFill>
                  <a:srgbClr val="00B0F0"/>
                </a:solidFill>
                <a:latin typeface="Times New Roman" panose="02020603050405020304" pitchFamily="18" charset="0"/>
                <a:ea typeface="宋体" panose="02010600030101010101" pitchFamily="2" charset="-122"/>
              </a:rPr>
              <a:t>, 1977)</a:t>
            </a:r>
          </a:p>
        </p:txBody>
      </p:sp>
      <p:sp>
        <p:nvSpPr>
          <p:cNvPr id="4" name="矩形 3"/>
          <p:cNvSpPr/>
          <p:nvPr/>
        </p:nvSpPr>
        <p:spPr>
          <a:xfrm>
            <a:off x="479758" y="693618"/>
            <a:ext cx="11393214" cy="646331"/>
          </a:xfrm>
          <a:prstGeom prst="rect">
            <a:avLst/>
          </a:prstGeom>
        </p:spPr>
        <p:txBody>
          <a:bodyPr wrap="square">
            <a:spAutoFit/>
          </a:bodyPr>
          <a:lstStyle/>
          <a:p>
            <a:pPr marL="285750" indent="-285750">
              <a:buFont typeface="Wingdings" panose="05000000000000000000" pitchFamily="2" charset="2"/>
              <a:buChar char="ü"/>
            </a:pPr>
            <a:r>
              <a:rPr lang="zh-TW" altLang="en-US" dirty="0">
                <a:latin typeface="Times New Roman" panose="02020603050405020304" pitchFamily="18" charset="0"/>
                <a:ea typeface="宋体" panose="02010600030101010101" pitchFamily="2" charset="-122"/>
              </a:rPr>
              <a:t>在考试</a:t>
            </a:r>
            <a:r>
              <a:rPr lang="zh-TW" altLang="en-US" dirty="0" smtClean="0">
                <a:latin typeface="Times New Roman" panose="02020603050405020304" pitchFamily="18" charset="0"/>
                <a:ea typeface="宋体" panose="02010600030101010101" pitchFamily="2" charset="-122"/>
              </a:rPr>
              <a:t>中</a:t>
            </a:r>
            <a:r>
              <a:rPr lang="zh-CN" altLang="en-US" dirty="0" smtClean="0">
                <a:latin typeface="Times New Roman" panose="02020603050405020304" pitchFamily="18" charset="0"/>
                <a:ea typeface="宋体" panose="02010600030101010101" pitchFamily="2" charset="-122"/>
              </a:rPr>
              <a:t>考得不好</a:t>
            </a:r>
            <a:r>
              <a:rPr lang="zh-TW" altLang="en-US" dirty="0" smtClean="0">
                <a:latin typeface="Times New Roman" panose="02020603050405020304" pitchFamily="18" charset="0"/>
                <a:ea typeface="宋体" panose="02010600030101010101" pitchFamily="2" charset="-122"/>
              </a:rPr>
              <a:t>的</a:t>
            </a:r>
            <a:r>
              <a:rPr lang="zh-TW" altLang="en-US" dirty="0">
                <a:latin typeface="Times New Roman" panose="02020603050405020304" pitchFamily="18" charset="0"/>
                <a:ea typeface="宋体" panose="02010600030101010101" pitchFamily="2" charset="-122"/>
              </a:rPr>
              <a:t>人，</a:t>
            </a:r>
            <a:r>
              <a:rPr lang="zh-TW" altLang="en-US" dirty="0" smtClean="0">
                <a:latin typeface="Times New Roman" panose="02020603050405020304" pitchFamily="18" charset="0"/>
                <a:ea typeface="宋体" panose="02010600030101010101" pitchFamily="2" charset="-122"/>
              </a:rPr>
              <a:t>会</a:t>
            </a:r>
            <a:r>
              <a:rPr lang="zh-CN" altLang="en-US" dirty="0" smtClean="0">
                <a:latin typeface="Times New Roman" panose="02020603050405020304" pitchFamily="18" charset="0"/>
                <a:ea typeface="宋体" panose="02010600030101010101" pitchFamily="2" charset="-122"/>
              </a:rPr>
              <a:t>尽力回避</a:t>
            </a:r>
            <a:r>
              <a:rPr lang="zh-TW" altLang="en-US" dirty="0" smtClean="0">
                <a:latin typeface="Times New Roman" panose="02020603050405020304" pitchFamily="18" charset="0"/>
                <a:ea typeface="宋体" panose="02010600030101010101" pitchFamily="2" charset="-122"/>
              </a:rPr>
              <a:t>考</a:t>
            </a:r>
            <a:r>
              <a:rPr lang="zh-TW" altLang="en-US" dirty="0">
                <a:latin typeface="Times New Roman" panose="02020603050405020304" pitchFamily="18" charset="0"/>
                <a:ea typeface="宋体" panose="02010600030101010101" pitchFamily="2" charset="-122"/>
              </a:rPr>
              <a:t>得好的</a:t>
            </a:r>
            <a:r>
              <a:rPr lang="zh-TW" altLang="en-US" dirty="0" smtClean="0">
                <a:latin typeface="Times New Roman" panose="02020603050405020304" pitchFamily="18" charset="0"/>
                <a:ea typeface="宋体" panose="02010600030101010101" pitchFamily="2" charset="-122"/>
              </a:rPr>
              <a:t>人</a:t>
            </a:r>
            <a:r>
              <a:rPr lang="zh-CN" altLang="en-US" dirty="0" smtClean="0">
                <a:latin typeface="Times New Roman" panose="02020603050405020304" pitchFamily="18" charset="0"/>
                <a:ea typeface="宋体" panose="02010600030101010101" pitchFamily="2" charset="-122"/>
              </a:rPr>
              <a:t>的信息（向上比较）</a:t>
            </a:r>
            <a:r>
              <a:rPr lang="zh-TW" altLang="en-US" dirty="0" smtClean="0">
                <a:latin typeface="Times New Roman" panose="02020603050405020304" pitchFamily="18" charset="0"/>
                <a:ea typeface="宋体" panose="02010600030101010101" pitchFamily="2" charset="-122"/>
              </a:rPr>
              <a:t>，</a:t>
            </a:r>
            <a:r>
              <a:rPr lang="zh-TW" altLang="en-US" dirty="0">
                <a:latin typeface="Times New Roman" panose="02020603050405020304" pitchFamily="18" charset="0"/>
                <a:ea typeface="宋体" panose="02010600030101010101" pitchFamily="2" charset="-122"/>
              </a:rPr>
              <a:t>而考得好的人则</a:t>
            </a:r>
            <a:r>
              <a:rPr lang="zh-TW" altLang="en-US" dirty="0" smtClean="0">
                <a:latin typeface="Times New Roman" panose="02020603050405020304" pitchFamily="18" charset="0"/>
                <a:ea typeface="宋体" panose="02010600030101010101" pitchFamily="2" charset="-122"/>
              </a:rPr>
              <a:t>不会</a:t>
            </a:r>
            <a:r>
              <a:rPr lang="zh-CN" altLang="en-US" dirty="0" smtClean="0">
                <a:latin typeface="Times New Roman" panose="02020603050405020304" pitchFamily="18" charset="0"/>
                <a:ea typeface="宋体" panose="02010600030101010101" pitchFamily="2" charset="-122"/>
              </a:rPr>
              <a:t>（平行比较）</a:t>
            </a:r>
            <a:r>
              <a:rPr lang="en-US" altLang="zh-TW" dirty="0" smtClean="0">
                <a:solidFill>
                  <a:srgbClr val="00B0F0"/>
                </a:solidFill>
                <a:latin typeface="Times New Roman" panose="02020603050405020304" pitchFamily="18" charset="0"/>
                <a:ea typeface="宋体" panose="02010600030101010101" pitchFamily="2" charset="-122"/>
              </a:rPr>
              <a:t>(Friend </a:t>
            </a:r>
            <a:r>
              <a:rPr lang="en-US" altLang="zh-TW" dirty="0">
                <a:solidFill>
                  <a:srgbClr val="00B0F0"/>
                </a:solidFill>
                <a:latin typeface="Times New Roman" panose="02020603050405020304" pitchFamily="18" charset="0"/>
                <a:ea typeface="宋体" panose="02010600030101010101" pitchFamily="2" charset="-122"/>
              </a:rPr>
              <a:t>and </a:t>
            </a:r>
            <a:r>
              <a:rPr lang="en-US" altLang="zh-TW" dirty="0" smtClean="0">
                <a:solidFill>
                  <a:srgbClr val="00B0F0"/>
                </a:solidFill>
                <a:latin typeface="Times New Roman" panose="02020603050405020304" pitchFamily="18" charset="0"/>
                <a:ea typeface="宋体" panose="02010600030101010101" pitchFamily="2" charset="-122"/>
              </a:rPr>
              <a:t>Gilbert, 1973; Wilson </a:t>
            </a:r>
            <a:r>
              <a:rPr lang="en-US" altLang="zh-TW" dirty="0">
                <a:solidFill>
                  <a:srgbClr val="00B0F0"/>
                </a:solidFill>
                <a:latin typeface="Times New Roman" panose="02020603050405020304" pitchFamily="18" charset="0"/>
                <a:ea typeface="宋体" panose="02010600030101010101" pitchFamily="2" charset="-122"/>
              </a:rPr>
              <a:t>&amp; Benner, 1971</a:t>
            </a:r>
            <a:r>
              <a:rPr lang="en-US" altLang="zh-TW" dirty="0" smtClean="0">
                <a:solidFill>
                  <a:srgbClr val="00B0F0"/>
                </a:solidFill>
                <a:latin typeface="Times New Roman" panose="02020603050405020304" pitchFamily="18" charset="0"/>
                <a:ea typeface="宋体" panose="02010600030101010101" pitchFamily="2" charset="-122"/>
              </a:rPr>
              <a:t>).</a:t>
            </a:r>
            <a:endParaRPr lang="en-US" altLang="zh-TW" dirty="0">
              <a:solidFill>
                <a:srgbClr val="00B0F0"/>
              </a:solidFill>
              <a:latin typeface="Times New Roman" panose="02020603050405020304" pitchFamily="18" charset="0"/>
              <a:ea typeface="宋体" panose="02010600030101010101" pitchFamily="2" charset="-122"/>
            </a:endParaRPr>
          </a:p>
        </p:txBody>
      </p:sp>
      <p:sp>
        <p:nvSpPr>
          <p:cNvPr id="6" name="矩形 5"/>
          <p:cNvSpPr/>
          <p:nvPr/>
        </p:nvSpPr>
        <p:spPr>
          <a:xfrm>
            <a:off x="479758" y="2217148"/>
            <a:ext cx="11379333" cy="923330"/>
          </a:xfrm>
          <a:prstGeom prst="rect">
            <a:avLst/>
          </a:prstGeom>
        </p:spPr>
        <p:txBody>
          <a:bodyPr wrap="square">
            <a:spAutoFit/>
          </a:bodyPr>
          <a:lstStyle/>
          <a:p>
            <a:pPr marL="342900" indent="-342900">
              <a:buFont typeface="Wingdings" panose="05000000000000000000" pitchFamily="2" charset="2"/>
              <a:buChar char="ü"/>
            </a:pPr>
            <a:r>
              <a:rPr lang="zh-CN" altLang="en-US" dirty="0" smtClean="0">
                <a:latin typeface="Times New Roman" panose="02020603050405020304" pitchFamily="18" charset="0"/>
                <a:ea typeface="宋体" panose="02010600030101010101" pitchFamily="2" charset="-122"/>
              </a:rPr>
              <a:t>事实上，</a:t>
            </a:r>
            <a:r>
              <a:rPr lang="zh-TW" altLang="en-US" dirty="0" smtClean="0">
                <a:latin typeface="Times New Roman" panose="02020603050405020304" pitchFamily="18" charset="0"/>
                <a:ea typeface="宋体" panose="02010600030101010101" pitchFamily="2" charset="-122"/>
              </a:rPr>
              <a:t>人们</a:t>
            </a:r>
            <a:r>
              <a:rPr lang="zh-TW" altLang="en-US" dirty="0">
                <a:latin typeface="Times New Roman" panose="02020603050405020304" pitchFamily="18" charset="0"/>
                <a:ea typeface="宋体" panose="02010600030101010101" pitchFamily="2" charset="-122"/>
              </a:rPr>
              <a:t>在和比自己优秀的人比较时</a:t>
            </a:r>
            <a:r>
              <a:rPr lang="zh-TW" altLang="en-US" dirty="0" smtClean="0">
                <a:latin typeface="Times New Roman" panose="02020603050405020304" pitchFamily="18" charset="0"/>
                <a:ea typeface="宋体" panose="02010600030101010101" pitchFamily="2" charset="-122"/>
              </a:rPr>
              <a:t>，</a:t>
            </a:r>
            <a:r>
              <a:rPr lang="zh-CN" altLang="en-US" dirty="0" smtClean="0">
                <a:latin typeface="Times New Roman" panose="02020603050405020304" pitchFamily="18" charset="0"/>
                <a:ea typeface="宋体" panose="02010600030101010101" pitchFamily="2" charset="-122"/>
              </a:rPr>
              <a:t>都</a:t>
            </a:r>
            <a:r>
              <a:rPr lang="zh-TW" altLang="en-US" dirty="0" smtClean="0">
                <a:latin typeface="Times New Roman" panose="02020603050405020304" pitchFamily="18" charset="0"/>
                <a:ea typeface="宋体" panose="02010600030101010101" pitchFamily="2" charset="-122"/>
              </a:rPr>
              <a:t>常常</a:t>
            </a:r>
            <a:r>
              <a:rPr lang="zh-TW" altLang="en-US" dirty="0">
                <a:latin typeface="Times New Roman" panose="02020603050405020304" pitchFamily="18" charset="0"/>
                <a:ea typeface="宋体" panose="02010600030101010101" pitchFamily="2" charset="-122"/>
              </a:rPr>
              <a:t>会想到自己比他强</a:t>
            </a:r>
            <a:r>
              <a:rPr lang="zh-TW" altLang="en-US" dirty="0" smtClean="0">
                <a:latin typeface="Times New Roman" panose="02020603050405020304" pitchFamily="18" charset="0"/>
                <a:ea typeface="宋体" panose="02010600030101010101" pitchFamily="2" charset="-122"/>
              </a:rPr>
              <a:t>的</a:t>
            </a:r>
            <a:r>
              <a:rPr lang="zh-CN" altLang="en-US" dirty="0" smtClean="0">
                <a:latin typeface="Times New Roman" panose="02020603050405020304" pitchFamily="18" charset="0"/>
                <a:ea typeface="宋体" panose="02010600030101010101" pitchFamily="2" charset="-122"/>
              </a:rPr>
              <a:t>方面。更有甚者，</a:t>
            </a:r>
            <a:r>
              <a:rPr lang="zh-TW" altLang="en-US" dirty="0" smtClean="0">
                <a:latin typeface="Times New Roman" panose="02020603050405020304" pitchFamily="18" charset="0"/>
                <a:ea typeface="宋体" panose="02010600030101010101" pitchFamily="2" charset="-122"/>
              </a:rPr>
              <a:t>会</a:t>
            </a:r>
            <a:r>
              <a:rPr lang="zh-CN" altLang="en-US" dirty="0" smtClean="0">
                <a:latin typeface="Times New Roman" panose="02020603050405020304" pitchFamily="18" charset="0"/>
                <a:ea typeface="宋体" panose="02010600030101010101" pitchFamily="2" charset="-122"/>
              </a:rPr>
              <a:t>在比较时，</a:t>
            </a:r>
            <a:r>
              <a:rPr lang="zh-TW" altLang="en-US" dirty="0" smtClean="0">
                <a:latin typeface="Times New Roman" panose="02020603050405020304" pitchFamily="18" charset="0"/>
                <a:ea typeface="宋体" panose="02010600030101010101" pitchFamily="2" charset="-122"/>
              </a:rPr>
              <a:t>想象</a:t>
            </a:r>
            <a:r>
              <a:rPr lang="zh-TW" altLang="en-US" dirty="0">
                <a:latin typeface="Times New Roman" panose="02020603050405020304" pitchFamily="18" charset="0"/>
                <a:ea typeface="宋体" panose="02010600030101010101" pitchFamily="2" charset="-122"/>
              </a:rPr>
              <a:t>一个比他自己糟糕的人，作为比较对象</a:t>
            </a:r>
            <a:r>
              <a:rPr lang="en-US" altLang="zh-TW" dirty="0">
                <a:solidFill>
                  <a:srgbClr val="00B0F0"/>
                </a:solidFill>
                <a:latin typeface="Times New Roman" panose="02020603050405020304" pitchFamily="18" charset="0"/>
                <a:ea typeface="宋体" panose="02010600030101010101" pitchFamily="2" charset="-122"/>
              </a:rPr>
              <a:t>(e.g. Buunk &amp; </a:t>
            </a:r>
            <a:r>
              <a:rPr lang="en-US" altLang="zh-TW" dirty="0" err="1">
                <a:solidFill>
                  <a:srgbClr val="00B0F0"/>
                </a:solidFill>
                <a:latin typeface="Times New Roman" panose="02020603050405020304" pitchFamily="18" charset="0"/>
                <a:ea typeface="宋体" panose="02010600030101010101" pitchFamily="2" charset="-122"/>
              </a:rPr>
              <a:t>Ybema</a:t>
            </a:r>
            <a:r>
              <a:rPr lang="en-US" altLang="zh-TW" dirty="0">
                <a:solidFill>
                  <a:srgbClr val="00B0F0"/>
                </a:solidFill>
                <a:latin typeface="Times New Roman" panose="02020603050405020304" pitchFamily="18" charset="0"/>
                <a:ea typeface="宋体" panose="02010600030101010101" pitchFamily="2" charset="-122"/>
              </a:rPr>
              <a:t>, 1995, 1997; Gerrard </a:t>
            </a:r>
            <a:r>
              <a:rPr lang="en-US" altLang="zh-TW" dirty="0" smtClean="0">
                <a:solidFill>
                  <a:srgbClr val="00B0F0"/>
                </a:solidFill>
                <a:latin typeface="Times New Roman" panose="02020603050405020304" pitchFamily="18" charset="0"/>
                <a:ea typeface="宋体" panose="02010600030101010101" pitchFamily="2" charset="-122"/>
              </a:rPr>
              <a:t>&amp; Gibbons, 2013; </a:t>
            </a:r>
            <a:r>
              <a:rPr lang="en-US" altLang="zh-TW" dirty="0">
                <a:solidFill>
                  <a:srgbClr val="00B0F0"/>
                </a:solidFill>
                <a:latin typeface="Times New Roman" panose="02020603050405020304" pitchFamily="18" charset="0"/>
                <a:ea typeface="宋体" panose="02010600030101010101" pitchFamily="2" charset="-122"/>
              </a:rPr>
              <a:t>Taylor, Wood, &amp; </a:t>
            </a:r>
            <a:r>
              <a:rPr lang="en-US" altLang="zh-TW" dirty="0" err="1">
                <a:solidFill>
                  <a:srgbClr val="00B0F0"/>
                </a:solidFill>
                <a:latin typeface="Times New Roman" panose="02020603050405020304" pitchFamily="18" charset="0"/>
                <a:ea typeface="宋体" panose="02010600030101010101" pitchFamily="2" charset="-122"/>
              </a:rPr>
              <a:t>Lichtman</a:t>
            </a:r>
            <a:r>
              <a:rPr lang="en-US" altLang="zh-TW" dirty="0">
                <a:solidFill>
                  <a:srgbClr val="00B0F0"/>
                </a:solidFill>
                <a:latin typeface="Times New Roman" panose="02020603050405020304" pitchFamily="18" charset="0"/>
                <a:ea typeface="宋体" panose="02010600030101010101" pitchFamily="2" charset="-122"/>
              </a:rPr>
              <a:t>, 1983; Van der Zee, Buunk, &amp; </a:t>
            </a:r>
            <a:r>
              <a:rPr lang="en-US" altLang="zh-TW" dirty="0" err="1" smtClean="0">
                <a:solidFill>
                  <a:srgbClr val="00B0F0"/>
                </a:solidFill>
                <a:latin typeface="Times New Roman" panose="02020603050405020304" pitchFamily="18" charset="0"/>
                <a:ea typeface="宋体" panose="02010600030101010101" pitchFamily="2" charset="-122"/>
              </a:rPr>
              <a:t>Sanderman</a:t>
            </a:r>
            <a:r>
              <a:rPr lang="en-US" altLang="zh-TW" dirty="0">
                <a:solidFill>
                  <a:srgbClr val="00B0F0"/>
                </a:solidFill>
                <a:latin typeface="Times New Roman" panose="02020603050405020304" pitchFamily="18" charset="0"/>
                <a:ea typeface="宋体" panose="02010600030101010101" pitchFamily="2" charset="-122"/>
              </a:rPr>
              <a:t>, 1995; Wills, 1997). </a:t>
            </a:r>
            <a:endParaRPr lang="zh-TW" altLang="en-US" dirty="0">
              <a:solidFill>
                <a:srgbClr val="00B0F0"/>
              </a:solidFill>
              <a:latin typeface="Times New Roman" panose="02020603050405020304" pitchFamily="18" charset="0"/>
              <a:ea typeface="宋体" panose="02010600030101010101" pitchFamily="2" charset="-122"/>
            </a:endParaRPr>
          </a:p>
        </p:txBody>
      </p:sp>
      <p:sp>
        <p:nvSpPr>
          <p:cNvPr id="7" name="矩形 6"/>
          <p:cNvSpPr/>
          <p:nvPr/>
        </p:nvSpPr>
        <p:spPr>
          <a:xfrm>
            <a:off x="138543" y="3255912"/>
            <a:ext cx="11612123" cy="646331"/>
          </a:xfrm>
          <a:prstGeom prst="rect">
            <a:avLst/>
          </a:prstGeom>
        </p:spPr>
        <p:txBody>
          <a:bodyPr wrap="square">
            <a:spAutoFit/>
          </a:bodyPr>
          <a:lstStyle/>
          <a:p>
            <a:pPr marL="285750" indent="-285750">
              <a:buFont typeface="Wingdings" panose="05000000000000000000" pitchFamily="2" charset="2"/>
              <a:buChar char="n"/>
            </a:pPr>
            <a:r>
              <a:rPr lang="zh-CN" altLang="en-US" b="1" dirty="0"/>
              <a:t>向下比较常常会带来积极的</a:t>
            </a:r>
            <a:r>
              <a:rPr lang="zh-CN" altLang="en-US" b="1" dirty="0" smtClean="0"/>
              <a:t>效果，比如，</a:t>
            </a:r>
            <a:r>
              <a:rPr lang="zh-TW" altLang="en-US" dirty="0" smtClean="0">
                <a:latin typeface="Times New Roman" panose="02020603050405020304" pitchFamily="18" charset="0"/>
              </a:rPr>
              <a:t>增加</a:t>
            </a:r>
            <a:r>
              <a:rPr lang="zh-TW" altLang="en-US" dirty="0">
                <a:latin typeface="Times New Roman" panose="02020603050405020304" pitchFamily="18" charset="0"/>
              </a:rPr>
              <a:t>人们的自尊，产生自豪感</a:t>
            </a:r>
            <a:r>
              <a:rPr lang="zh-TW" altLang="en-US" dirty="0">
                <a:solidFill>
                  <a:srgbClr val="00B0F0"/>
                </a:solidFill>
                <a:latin typeface="Times New Roman" panose="02020603050405020304" pitchFamily="18" charset="0"/>
              </a:rPr>
              <a:t>(e.g., Gibbons, 1986; Gilbert, Giesler, &amp; Morris, 1995; Klein, 1997; Kulik &amp; Gump, 1997; Morse &amp; Gergen, 1970; Wills, 1981</a:t>
            </a:r>
            <a:r>
              <a:rPr lang="zh-TW" altLang="en-US" dirty="0" smtClean="0">
                <a:solidFill>
                  <a:srgbClr val="00B0F0"/>
                </a:solidFill>
                <a:latin typeface="Times New Roman" panose="02020603050405020304" pitchFamily="18" charset="0"/>
              </a:rPr>
              <a:t>)</a:t>
            </a:r>
            <a:endParaRPr lang="zh-TW" altLang="en-US" dirty="0">
              <a:solidFill>
                <a:srgbClr val="00B0F0"/>
              </a:solidFill>
              <a:latin typeface="Times New Roman" panose="02020603050405020304" pitchFamily="18" charset="0"/>
            </a:endParaRPr>
          </a:p>
        </p:txBody>
      </p:sp>
      <p:sp>
        <p:nvSpPr>
          <p:cNvPr id="9" name="矩形 8"/>
          <p:cNvSpPr/>
          <p:nvPr/>
        </p:nvSpPr>
        <p:spPr>
          <a:xfrm>
            <a:off x="479758" y="3902243"/>
            <a:ext cx="11270910" cy="369332"/>
          </a:xfrm>
          <a:prstGeom prst="rect">
            <a:avLst/>
          </a:prstGeom>
        </p:spPr>
        <p:txBody>
          <a:bodyPr wrap="square">
            <a:spAutoFit/>
          </a:bodyPr>
          <a:lstStyle/>
          <a:p>
            <a:pPr marL="285750" indent="-285750">
              <a:buFont typeface="Wingdings" panose="05000000000000000000" pitchFamily="2" charset="2"/>
              <a:buChar char="ü"/>
            </a:pPr>
            <a:r>
              <a:rPr lang="zh-CN" altLang="en-US" dirty="0">
                <a:latin typeface="Times New Roman" panose="02020603050405020304" pitchFamily="18" charset="0"/>
              </a:rPr>
              <a:t>人们也可以</a:t>
            </a:r>
            <a:r>
              <a:rPr lang="zh-CN" altLang="en-US" dirty="0" smtClean="0">
                <a:latin typeface="Times New Roman" panose="02020603050405020304" pitchFamily="18" charset="0"/>
              </a:rPr>
              <a:t>通过向下比较来</a:t>
            </a:r>
            <a:r>
              <a:rPr lang="zh-CN" altLang="en-US" dirty="0">
                <a:latin typeface="Times New Roman" panose="02020603050405020304" pitchFamily="18" charset="0"/>
              </a:rPr>
              <a:t>提高自己的主观幸福感</a:t>
            </a:r>
            <a:r>
              <a:rPr lang="en-US" altLang="zh-TW" dirty="0">
                <a:solidFill>
                  <a:srgbClr val="00B0F0"/>
                </a:solidFill>
                <a:latin typeface="Times New Roman" panose="02020603050405020304" pitchFamily="18" charset="0"/>
              </a:rPr>
              <a:t>(</a:t>
            </a:r>
            <a:r>
              <a:rPr lang="en-US" altLang="zh-TW" dirty="0" smtClean="0">
                <a:solidFill>
                  <a:srgbClr val="00B0F0"/>
                </a:solidFill>
                <a:latin typeface="Times New Roman" panose="02020603050405020304" pitchFamily="18" charset="0"/>
              </a:rPr>
              <a:t>Wood, </a:t>
            </a:r>
            <a:r>
              <a:rPr lang="en-US" altLang="zh-TW" dirty="0">
                <a:solidFill>
                  <a:srgbClr val="00B0F0"/>
                </a:solidFill>
                <a:latin typeface="Times New Roman" panose="02020603050405020304" pitchFamily="18" charset="0"/>
              </a:rPr>
              <a:t>1989</a:t>
            </a:r>
            <a:r>
              <a:rPr lang="en-US" altLang="zh-TW" dirty="0" smtClean="0">
                <a:solidFill>
                  <a:srgbClr val="00B0F0"/>
                </a:solidFill>
                <a:latin typeface="Times New Roman" panose="02020603050405020304" pitchFamily="18" charset="0"/>
              </a:rPr>
              <a:t>)</a:t>
            </a:r>
            <a:endParaRPr lang="zh-TW" altLang="en-US" dirty="0">
              <a:solidFill>
                <a:srgbClr val="00B0F0"/>
              </a:solidFill>
              <a:latin typeface="Times New Roman" panose="02020603050405020304" pitchFamily="18" charset="0"/>
            </a:endParaRPr>
          </a:p>
        </p:txBody>
      </p:sp>
      <p:sp>
        <p:nvSpPr>
          <p:cNvPr id="10" name="矩形 9"/>
          <p:cNvSpPr/>
          <p:nvPr/>
        </p:nvSpPr>
        <p:spPr>
          <a:xfrm>
            <a:off x="791688" y="4294676"/>
            <a:ext cx="10958978" cy="923330"/>
          </a:xfrm>
          <a:prstGeom prst="rect">
            <a:avLst/>
          </a:prstGeom>
        </p:spPr>
        <p:txBody>
          <a:bodyPr wrap="square">
            <a:spAutoFit/>
          </a:bodyPr>
          <a:lstStyle/>
          <a:p>
            <a:pPr marL="285750" indent="-285750">
              <a:buFont typeface="Arial" panose="020B0604020202020204" pitchFamily="34" charset="0"/>
              <a:buChar char="•"/>
            </a:pPr>
            <a:r>
              <a:rPr lang="zh-TW" altLang="en-US" dirty="0">
                <a:latin typeface="Times New Roman" panose="02020603050405020304" pitchFamily="18" charset="0"/>
              </a:rPr>
              <a:t>如果一个人感觉到幸福感降低了，那么他倾向于和比自己差的对比来提高幸福感</a:t>
            </a:r>
            <a:r>
              <a:rPr lang="zh-CN" altLang="en-US" dirty="0">
                <a:latin typeface="Times New Roman" panose="02020603050405020304" pitchFamily="18" charset="0"/>
              </a:rPr>
              <a:t>。人们也会和那些和自己经历同样事情，且结果一样糟糕的人进行对比，以此来提高幸福感</a:t>
            </a:r>
            <a:r>
              <a:rPr lang="en-US" altLang="zh-TW" dirty="0">
                <a:solidFill>
                  <a:srgbClr val="00B0F0"/>
                </a:solidFill>
                <a:latin typeface="Times New Roman" panose="02020603050405020304" pitchFamily="18" charset="0"/>
              </a:rPr>
              <a:t>Wills (1981)</a:t>
            </a:r>
          </a:p>
          <a:p>
            <a:pPr marL="285750" indent="-285750">
              <a:buFont typeface="Arial" panose="020B0604020202020204" pitchFamily="34" charset="0"/>
              <a:buChar char="•"/>
            </a:pPr>
            <a:r>
              <a:rPr lang="zh-TW" altLang="en-US" dirty="0">
                <a:latin typeface="Times New Roman" panose="02020603050405020304" pitchFamily="18" charset="0"/>
              </a:rPr>
              <a:t>进行更多向下比较的人，在未来一年都会觉得更高兴</a:t>
            </a:r>
            <a:r>
              <a:rPr lang="en-US" altLang="zh-TW" dirty="0">
                <a:solidFill>
                  <a:srgbClr val="00B0F0"/>
                </a:solidFill>
                <a:latin typeface="Times New Roman" panose="02020603050405020304" pitchFamily="18" charset="0"/>
              </a:rPr>
              <a:t>Buunk and </a:t>
            </a:r>
            <a:r>
              <a:rPr lang="en-US" altLang="zh-TW" dirty="0" err="1">
                <a:solidFill>
                  <a:srgbClr val="00B0F0"/>
                </a:solidFill>
                <a:latin typeface="Times New Roman" panose="02020603050405020304" pitchFamily="18" charset="0"/>
              </a:rPr>
              <a:t>Ybema</a:t>
            </a:r>
            <a:r>
              <a:rPr lang="en-US" altLang="zh-TW" dirty="0">
                <a:solidFill>
                  <a:srgbClr val="00B0F0"/>
                </a:solidFill>
                <a:latin typeface="Times New Roman" panose="02020603050405020304" pitchFamily="18" charset="0"/>
              </a:rPr>
              <a:t> (1995) </a:t>
            </a:r>
          </a:p>
        </p:txBody>
      </p:sp>
    </p:spTree>
    <p:extLst>
      <p:ext uri="{BB962C8B-B14F-4D97-AF65-F5344CB8AC3E}">
        <p14:creationId xmlns:p14="http://schemas.microsoft.com/office/powerpoint/2010/main" val="3892118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2708" y="3634770"/>
            <a:ext cx="8221686" cy="369332"/>
          </a:xfrm>
          <a:prstGeom prst="rect">
            <a:avLst/>
          </a:prstGeom>
        </p:spPr>
        <p:txBody>
          <a:bodyPr wrap="square">
            <a:spAutoFit/>
          </a:bodyPr>
          <a:lstStyle/>
          <a:p>
            <a:pPr marL="285750" indent="-285750">
              <a:buFont typeface="Wingdings" panose="05000000000000000000" pitchFamily="2" charset="2"/>
              <a:buChar char="n"/>
            </a:pPr>
            <a:r>
              <a:rPr lang="zh-CN" altLang="en-US" b="1" dirty="0">
                <a:latin typeface="Times New Roman" panose="02020603050405020304" pitchFamily="18" charset="0"/>
              </a:rPr>
              <a:t>我们认为，</a:t>
            </a:r>
            <a:r>
              <a:rPr lang="zh-CN" altLang="en-US" b="1" dirty="0" smtClean="0">
                <a:latin typeface="Times New Roman" panose="02020603050405020304" pitchFamily="18" charset="0"/>
              </a:rPr>
              <a:t>假设</a:t>
            </a:r>
            <a:r>
              <a:rPr lang="en-US" altLang="zh-CN" b="1" dirty="0">
                <a:latin typeface="Times New Roman" panose="02020603050405020304" pitchFamily="18" charset="0"/>
              </a:rPr>
              <a:t>3</a:t>
            </a:r>
            <a:r>
              <a:rPr lang="zh-CN" altLang="en-US" b="1" dirty="0" smtClean="0">
                <a:latin typeface="Times New Roman" panose="02020603050405020304" pitchFamily="18" charset="0"/>
              </a:rPr>
              <a:t>：</a:t>
            </a:r>
            <a:r>
              <a:rPr lang="zh-CN" altLang="en-US" b="1" dirty="0">
                <a:latin typeface="Times New Roman" panose="02020603050405020304" pitchFamily="18" charset="0"/>
              </a:rPr>
              <a:t>当人们</a:t>
            </a:r>
            <a:r>
              <a:rPr lang="zh-CN" altLang="en-US" b="1" dirty="0" smtClean="0">
                <a:latin typeface="Times New Roman" panose="02020603050405020304" pitchFamily="18" charset="0"/>
              </a:rPr>
              <a:t>进行向下比较的</a:t>
            </a:r>
            <a:r>
              <a:rPr lang="zh-CN" altLang="en-US" b="1" dirty="0">
                <a:latin typeface="Times New Roman" panose="02020603050405020304" pitchFamily="18" charset="0"/>
              </a:rPr>
              <a:t>时候，会</a:t>
            </a:r>
            <a:r>
              <a:rPr lang="zh-CN" altLang="en-US" b="1" dirty="0" smtClean="0">
                <a:latin typeface="Times New Roman" panose="02020603050405020304" pitchFamily="18" charset="0"/>
              </a:rPr>
              <a:t>产生优越感</a:t>
            </a:r>
            <a:endParaRPr lang="en-US" altLang="zh-CN" b="1" dirty="0">
              <a:latin typeface="Times New Roman" panose="02020603050405020304" pitchFamily="18" charset="0"/>
            </a:endParaRPr>
          </a:p>
        </p:txBody>
      </p:sp>
      <p:sp>
        <p:nvSpPr>
          <p:cNvPr id="3" name="矩形 2"/>
          <p:cNvSpPr/>
          <p:nvPr/>
        </p:nvSpPr>
        <p:spPr>
          <a:xfrm>
            <a:off x="122708" y="4038966"/>
            <a:ext cx="11131140" cy="369332"/>
          </a:xfrm>
          <a:prstGeom prst="rect">
            <a:avLst/>
          </a:prstGeom>
        </p:spPr>
        <p:txBody>
          <a:bodyPr wrap="square">
            <a:spAutoFit/>
          </a:bodyPr>
          <a:lstStyle/>
          <a:p>
            <a:pPr marL="285750" indent="-285750">
              <a:buFont typeface="Wingdings" panose="05000000000000000000" pitchFamily="2" charset="2"/>
              <a:buChar char="n"/>
            </a:pPr>
            <a:r>
              <a:rPr lang="zh-CN" altLang="en-US" b="1" dirty="0" smtClean="0">
                <a:latin typeface="Times New Roman" panose="02020603050405020304" pitchFamily="18" charset="0"/>
              </a:rPr>
              <a:t>优越感可能既是这一次向下比较中产生的积极结果的核心，又是驱使人们再次进行向下比较的动力</a:t>
            </a:r>
            <a:endParaRPr lang="en-US" altLang="zh-CN" b="1" dirty="0">
              <a:latin typeface="Times New Roman" panose="02020603050405020304" pitchFamily="18" charset="0"/>
            </a:endParaRPr>
          </a:p>
        </p:txBody>
      </p:sp>
      <p:sp>
        <p:nvSpPr>
          <p:cNvPr id="4" name="文本框 3"/>
          <p:cNvSpPr txBox="1"/>
          <p:nvPr/>
        </p:nvSpPr>
        <p:spPr>
          <a:xfrm>
            <a:off x="122709" y="189868"/>
            <a:ext cx="6843575" cy="369332"/>
          </a:xfrm>
          <a:prstGeom prst="rect">
            <a:avLst/>
          </a:prstGeom>
          <a:noFill/>
        </p:spPr>
        <p:txBody>
          <a:bodyPr wrap="square" rtlCol="0">
            <a:spAutoFit/>
          </a:bodyPr>
          <a:lstStyle/>
          <a:p>
            <a:pPr marL="285750" indent="-285750">
              <a:buFont typeface="Wingdings" panose="05000000000000000000" pitchFamily="2" charset="2"/>
              <a:buChar char="n"/>
            </a:pPr>
            <a:r>
              <a:rPr lang="zh-CN" altLang="en-US" b="1" dirty="0" smtClean="0"/>
              <a:t>以往很少有研究讨论，为什么向下比较会产生这些积极的效果</a:t>
            </a:r>
            <a:endParaRPr lang="en-US" altLang="zh-CN" b="1" dirty="0" smtClean="0"/>
          </a:p>
        </p:txBody>
      </p:sp>
      <p:sp>
        <p:nvSpPr>
          <p:cNvPr id="5" name="文本框 4"/>
          <p:cNvSpPr txBox="1"/>
          <p:nvPr/>
        </p:nvSpPr>
        <p:spPr>
          <a:xfrm>
            <a:off x="122709" y="653673"/>
            <a:ext cx="10109862" cy="369332"/>
          </a:xfrm>
          <a:prstGeom prst="rect">
            <a:avLst/>
          </a:prstGeom>
          <a:noFill/>
        </p:spPr>
        <p:txBody>
          <a:bodyPr wrap="square" rtlCol="0">
            <a:spAutoFit/>
          </a:bodyPr>
          <a:lstStyle/>
          <a:p>
            <a:pPr marL="285750" indent="-285750">
              <a:buFont typeface="Wingdings" panose="05000000000000000000" pitchFamily="2" charset="2"/>
              <a:buChar char="p"/>
            </a:pPr>
            <a:r>
              <a:rPr lang="zh-CN" altLang="en-US" dirty="0" smtClean="0"/>
              <a:t>优越感最早是作为“自恋”这个人格变量中的一个维度而存在的</a:t>
            </a:r>
            <a:r>
              <a:rPr lang="en-US" altLang="zh-CN" dirty="0" smtClean="0">
                <a:solidFill>
                  <a:srgbClr val="00B0F0"/>
                </a:solidFill>
              </a:rPr>
              <a:t>(Emmons</a:t>
            </a:r>
            <a:r>
              <a:rPr lang="en-US" altLang="zh-CN" dirty="0">
                <a:solidFill>
                  <a:srgbClr val="00B0F0"/>
                </a:solidFill>
              </a:rPr>
              <a:t>, </a:t>
            </a:r>
            <a:r>
              <a:rPr lang="en-US" altLang="zh-CN" dirty="0" smtClean="0">
                <a:solidFill>
                  <a:srgbClr val="00B0F0"/>
                </a:solidFill>
              </a:rPr>
              <a:t>1987</a:t>
            </a:r>
            <a:r>
              <a:rPr lang="en-US" altLang="zh-CN" dirty="0">
                <a:solidFill>
                  <a:srgbClr val="00B0F0"/>
                </a:solidFill>
              </a:rPr>
              <a:t>). </a:t>
            </a:r>
            <a:endParaRPr lang="zh-TW" altLang="en-US" dirty="0">
              <a:solidFill>
                <a:srgbClr val="00B0F0"/>
              </a:solidFill>
            </a:endParaRPr>
          </a:p>
        </p:txBody>
      </p:sp>
      <p:sp>
        <p:nvSpPr>
          <p:cNvPr id="6" name="文本框 5"/>
          <p:cNvSpPr txBox="1"/>
          <p:nvPr/>
        </p:nvSpPr>
        <p:spPr>
          <a:xfrm>
            <a:off x="395841" y="1105601"/>
            <a:ext cx="11269683" cy="923330"/>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smtClean="0"/>
              <a:t>有研究发现，自恋的人，相较于向上比较，更倾向于进行向下比较。并且他们也认为，这其中的核心是因为自恋的人想从向下比较中获得优越感</a:t>
            </a:r>
            <a:r>
              <a:rPr lang="en-US" altLang="zh-CN" dirty="0" smtClean="0">
                <a:solidFill>
                  <a:srgbClr val="00B0F0"/>
                </a:solidFill>
              </a:rPr>
              <a:t>(</a:t>
            </a:r>
            <a:r>
              <a:rPr lang="en-US" altLang="zh-CN" dirty="0" err="1" smtClean="0">
                <a:solidFill>
                  <a:srgbClr val="00B0F0"/>
                </a:solidFill>
              </a:rPr>
              <a:t>Krizan</a:t>
            </a:r>
            <a:r>
              <a:rPr lang="en-US" altLang="zh-CN" dirty="0">
                <a:solidFill>
                  <a:srgbClr val="00B0F0"/>
                </a:solidFill>
              </a:rPr>
              <a:t>, </a:t>
            </a:r>
            <a:r>
              <a:rPr lang="en-US" altLang="zh-CN" dirty="0" smtClean="0">
                <a:solidFill>
                  <a:srgbClr val="00B0F0"/>
                </a:solidFill>
              </a:rPr>
              <a:t>&amp; </a:t>
            </a:r>
            <a:r>
              <a:rPr lang="en-US" altLang="zh-CN" dirty="0">
                <a:solidFill>
                  <a:srgbClr val="00B0F0"/>
                </a:solidFill>
              </a:rPr>
              <a:t>Bushman, </a:t>
            </a:r>
            <a:r>
              <a:rPr lang="en-US" altLang="zh-CN" dirty="0" smtClean="0">
                <a:solidFill>
                  <a:srgbClr val="00B0F0"/>
                </a:solidFill>
              </a:rPr>
              <a:t>2011</a:t>
            </a:r>
            <a:r>
              <a:rPr lang="en-US" altLang="zh-CN" dirty="0">
                <a:solidFill>
                  <a:srgbClr val="00B0F0"/>
                </a:solidFill>
              </a:rPr>
              <a:t>). </a:t>
            </a:r>
            <a:endParaRPr lang="en-US" altLang="zh-CN" dirty="0" smtClean="0">
              <a:solidFill>
                <a:srgbClr val="00B0F0"/>
              </a:solidFill>
            </a:endParaRPr>
          </a:p>
          <a:p>
            <a:pPr marL="285750" indent="-285750">
              <a:buFont typeface="Wingdings" panose="05000000000000000000" pitchFamily="2" charset="2"/>
              <a:buChar char="ü"/>
            </a:pPr>
            <a:r>
              <a:rPr lang="zh-CN" altLang="en-US" dirty="0"/>
              <a:t>也</a:t>
            </a:r>
            <a:r>
              <a:rPr lang="zh-CN" altLang="en-US" dirty="0" smtClean="0"/>
              <a:t>有研究发现，自恋水平越高的人，越容易在向下比较中体验到积极情绪</a:t>
            </a:r>
            <a:r>
              <a:rPr lang="en-US" altLang="zh-CN" dirty="0" smtClean="0">
                <a:solidFill>
                  <a:srgbClr val="00B0F0"/>
                </a:solidFill>
              </a:rPr>
              <a:t>(</a:t>
            </a:r>
            <a:r>
              <a:rPr lang="de-DE" altLang="zh-CN" dirty="0" smtClean="0">
                <a:solidFill>
                  <a:srgbClr val="00B0F0"/>
                </a:solidFill>
              </a:rPr>
              <a:t>Bogart</a:t>
            </a:r>
            <a:r>
              <a:rPr lang="de-DE" altLang="zh-CN" dirty="0">
                <a:solidFill>
                  <a:srgbClr val="00B0F0"/>
                </a:solidFill>
              </a:rPr>
              <a:t>, </a:t>
            </a:r>
            <a:r>
              <a:rPr lang="de-DE" altLang="zh-CN" dirty="0" smtClean="0">
                <a:solidFill>
                  <a:srgbClr val="00B0F0"/>
                </a:solidFill>
              </a:rPr>
              <a:t>Benotsch</a:t>
            </a:r>
            <a:r>
              <a:rPr lang="de-DE" altLang="zh-CN" dirty="0">
                <a:solidFill>
                  <a:srgbClr val="00B0F0"/>
                </a:solidFill>
              </a:rPr>
              <a:t>, </a:t>
            </a:r>
            <a:r>
              <a:rPr lang="de-DE" altLang="zh-CN" dirty="0" smtClean="0">
                <a:solidFill>
                  <a:srgbClr val="00B0F0"/>
                </a:solidFill>
              </a:rPr>
              <a:t>&amp; </a:t>
            </a:r>
            <a:r>
              <a:rPr lang="de-DE" altLang="zh-CN" dirty="0">
                <a:solidFill>
                  <a:srgbClr val="00B0F0"/>
                </a:solidFill>
              </a:rPr>
              <a:t>Pavlovic, </a:t>
            </a:r>
            <a:r>
              <a:rPr lang="de-DE" altLang="zh-CN" dirty="0" smtClean="0">
                <a:solidFill>
                  <a:srgbClr val="00B0F0"/>
                </a:solidFill>
              </a:rPr>
              <a:t>2004</a:t>
            </a:r>
            <a:r>
              <a:rPr lang="de-DE" altLang="zh-CN" dirty="0">
                <a:solidFill>
                  <a:srgbClr val="00B0F0"/>
                </a:solidFill>
              </a:rPr>
              <a:t>). </a:t>
            </a:r>
            <a:endParaRPr lang="zh-TW" altLang="en-US" dirty="0">
              <a:solidFill>
                <a:srgbClr val="00B0F0"/>
              </a:solidFill>
            </a:endParaRPr>
          </a:p>
        </p:txBody>
      </p:sp>
      <p:sp>
        <p:nvSpPr>
          <p:cNvPr id="7" name="文本框 6"/>
          <p:cNvSpPr txBox="1"/>
          <p:nvPr/>
        </p:nvSpPr>
        <p:spPr>
          <a:xfrm>
            <a:off x="122708" y="2063795"/>
            <a:ext cx="11784283" cy="1477328"/>
          </a:xfrm>
          <a:prstGeom prst="rect">
            <a:avLst/>
          </a:prstGeom>
          <a:noFill/>
        </p:spPr>
        <p:txBody>
          <a:bodyPr wrap="square" rtlCol="0">
            <a:spAutoFit/>
          </a:bodyPr>
          <a:lstStyle/>
          <a:p>
            <a:pPr marL="285750" indent="-285750">
              <a:buFont typeface="Wingdings" panose="05000000000000000000" pitchFamily="2" charset="2"/>
              <a:buChar char="n"/>
            </a:pPr>
            <a:r>
              <a:rPr lang="zh-CN" altLang="en-US" dirty="0" smtClean="0"/>
              <a:t>我们这里想讨论的，并不是人格特质上的优越感，而是一种感知到的优越感</a:t>
            </a:r>
            <a:r>
              <a:rPr lang="en-US" altLang="zh-CN" dirty="0" smtClean="0">
                <a:solidFill>
                  <a:srgbClr val="00B0F0"/>
                </a:solidFill>
              </a:rPr>
              <a:t>(</a:t>
            </a:r>
            <a:r>
              <a:rPr lang="en-US" altLang="zh-CN" dirty="0" err="1" smtClean="0">
                <a:solidFill>
                  <a:srgbClr val="00B0F0"/>
                </a:solidFill>
              </a:rPr>
              <a:t>Freis</a:t>
            </a:r>
            <a:r>
              <a:rPr lang="en-US" altLang="zh-CN" dirty="0">
                <a:solidFill>
                  <a:srgbClr val="00B0F0"/>
                </a:solidFill>
              </a:rPr>
              <a:t>, </a:t>
            </a:r>
            <a:r>
              <a:rPr lang="en-US" altLang="zh-CN" dirty="0" smtClean="0">
                <a:solidFill>
                  <a:srgbClr val="00B0F0"/>
                </a:solidFill>
              </a:rPr>
              <a:t>&amp; </a:t>
            </a:r>
            <a:r>
              <a:rPr lang="en-US" altLang="zh-CN" dirty="0">
                <a:solidFill>
                  <a:srgbClr val="00B0F0"/>
                </a:solidFill>
              </a:rPr>
              <a:t>Hansen-Brown, </a:t>
            </a:r>
            <a:r>
              <a:rPr lang="en-US" altLang="zh-CN" dirty="0" smtClean="0">
                <a:solidFill>
                  <a:srgbClr val="00B0F0"/>
                </a:solidFill>
              </a:rPr>
              <a:t>2021).</a:t>
            </a:r>
          </a:p>
          <a:p>
            <a:pPr marL="285750" indent="-285750">
              <a:buFont typeface="Wingdings" panose="05000000000000000000" pitchFamily="2" charset="2"/>
              <a:buChar char="n"/>
            </a:pPr>
            <a:r>
              <a:rPr lang="zh-CN" altLang="en-US" dirty="0"/>
              <a:t>尽管感知到的优越感和自恋之间存在者中等程度的相关</a:t>
            </a:r>
            <a:r>
              <a:rPr lang="en-US" altLang="zh-CN" dirty="0">
                <a:solidFill>
                  <a:srgbClr val="00B0F0"/>
                </a:solidFill>
              </a:rPr>
              <a:t>(</a:t>
            </a:r>
            <a:r>
              <a:rPr lang="en-US" altLang="zh-CN" dirty="0" err="1">
                <a:solidFill>
                  <a:srgbClr val="00B0F0"/>
                </a:solidFill>
              </a:rPr>
              <a:t>Freis</a:t>
            </a:r>
            <a:r>
              <a:rPr lang="en-US" altLang="zh-CN" dirty="0">
                <a:solidFill>
                  <a:srgbClr val="00B0F0"/>
                </a:solidFill>
              </a:rPr>
              <a:t>, &amp; Hansen-Brown, 2021). </a:t>
            </a:r>
          </a:p>
          <a:p>
            <a:pPr marL="285750" indent="-285750">
              <a:buFont typeface="Wingdings" panose="05000000000000000000" pitchFamily="2" charset="2"/>
              <a:buChar char="n"/>
            </a:pPr>
            <a:r>
              <a:rPr lang="zh-CN" altLang="en-US" dirty="0"/>
              <a:t>但作为自恋这个人格特质下的优越感维度，更像是一个人倾向于进行向下比较的</a:t>
            </a:r>
            <a:r>
              <a:rPr lang="zh-CN" altLang="en-US" dirty="0" smtClean="0"/>
              <a:t>原因（如，“我认为我自己生来就是一个领导者”，“我可以让任何人相信任意一件事”，摘自自恋量表中的优越感维度</a:t>
            </a:r>
            <a:r>
              <a:rPr lang="en-US" altLang="zh-CN" dirty="0">
                <a:solidFill>
                  <a:srgbClr val="00B0F0"/>
                </a:solidFill>
              </a:rPr>
              <a:t>(Emmons, 1987</a:t>
            </a:r>
            <a:r>
              <a:rPr lang="en-US" altLang="zh-CN" dirty="0" smtClean="0">
                <a:solidFill>
                  <a:srgbClr val="00B0F0"/>
                </a:solidFill>
              </a:rPr>
              <a:t>).</a:t>
            </a:r>
            <a:r>
              <a:rPr lang="zh-CN" altLang="en-US" dirty="0" smtClean="0"/>
              <a:t>），</a:t>
            </a:r>
            <a:r>
              <a:rPr lang="zh-CN" altLang="en-US" dirty="0"/>
              <a:t>而感知到的优越感，更像是一个人在向下比较后得到的结果</a:t>
            </a:r>
            <a:r>
              <a:rPr lang="zh-CN" altLang="en-US" dirty="0" smtClean="0"/>
              <a:t>，或者</a:t>
            </a:r>
            <a:r>
              <a:rPr lang="zh-CN" altLang="en-US" dirty="0"/>
              <a:t>说，人们想要进行向下比较而达到的目标</a:t>
            </a:r>
            <a:r>
              <a:rPr lang="zh-CN" altLang="en-US" dirty="0" smtClean="0"/>
              <a:t>。</a:t>
            </a:r>
            <a:r>
              <a:rPr lang="en-US" altLang="zh-CN" dirty="0" smtClean="0">
                <a:solidFill>
                  <a:srgbClr val="00B0F0"/>
                </a:solidFill>
              </a:rPr>
              <a:t> </a:t>
            </a:r>
            <a:endParaRPr lang="zh-TW" altLang="en-US" dirty="0">
              <a:solidFill>
                <a:srgbClr val="00B0F0"/>
              </a:solidFill>
            </a:endParaRPr>
          </a:p>
        </p:txBody>
      </p:sp>
      <p:sp>
        <p:nvSpPr>
          <p:cNvPr id="9" name="文本框 8"/>
          <p:cNvSpPr txBox="1"/>
          <p:nvPr/>
        </p:nvSpPr>
        <p:spPr>
          <a:xfrm>
            <a:off x="7192488" y="225883"/>
            <a:ext cx="1151906" cy="369332"/>
          </a:xfrm>
          <a:prstGeom prst="rect">
            <a:avLst/>
          </a:prstGeom>
          <a:noFill/>
          <a:ln w="28575">
            <a:solidFill>
              <a:srgbClr val="FF0000"/>
            </a:solidFill>
          </a:ln>
        </p:spPr>
        <p:txBody>
          <a:bodyPr wrap="square" rtlCol="0">
            <a:spAutoFit/>
          </a:bodyPr>
          <a:lstStyle/>
          <a:p>
            <a:r>
              <a:rPr lang="zh-CN" altLang="en-US" dirty="0" smtClean="0"/>
              <a:t>向下比较</a:t>
            </a:r>
            <a:endParaRPr lang="zh-TW" altLang="en-US" dirty="0"/>
          </a:p>
        </p:txBody>
      </p:sp>
      <p:sp>
        <p:nvSpPr>
          <p:cNvPr id="10" name="文本框 9"/>
          <p:cNvSpPr txBox="1"/>
          <p:nvPr/>
        </p:nvSpPr>
        <p:spPr>
          <a:xfrm>
            <a:off x="9016945" y="225824"/>
            <a:ext cx="894994" cy="369332"/>
          </a:xfrm>
          <a:prstGeom prst="rect">
            <a:avLst/>
          </a:prstGeom>
          <a:noFill/>
          <a:ln w="28575">
            <a:solidFill>
              <a:srgbClr val="92D050"/>
            </a:solidFill>
          </a:ln>
        </p:spPr>
        <p:txBody>
          <a:bodyPr wrap="square" rtlCol="0">
            <a:spAutoFit/>
          </a:bodyPr>
          <a:lstStyle/>
          <a:p>
            <a:r>
              <a:rPr lang="zh-CN" altLang="en-US" dirty="0" smtClean="0"/>
              <a:t>优越感</a:t>
            </a:r>
            <a:endParaRPr lang="zh-TW" altLang="en-US" dirty="0"/>
          </a:p>
        </p:txBody>
      </p:sp>
      <p:cxnSp>
        <p:nvCxnSpPr>
          <p:cNvPr id="11" name="直接箭头连接符 10"/>
          <p:cNvCxnSpPr>
            <a:stCxn id="9" idx="3"/>
            <a:endCxn id="10" idx="1"/>
          </p:cNvCxnSpPr>
          <p:nvPr/>
        </p:nvCxnSpPr>
        <p:spPr>
          <a:xfrm flipV="1">
            <a:off x="8344394" y="410490"/>
            <a:ext cx="672551" cy="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69068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97528" y="2778825"/>
            <a:ext cx="11293433" cy="923330"/>
          </a:xfrm>
          <a:prstGeom prst="rect">
            <a:avLst/>
          </a:prstGeom>
          <a:noFill/>
        </p:spPr>
        <p:txBody>
          <a:bodyPr wrap="square" rtlCol="0">
            <a:spAutoFit/>
          </a:bodyPr>
          <a:lstStyle/>
          <a:p>
            <a:r>
              <a:rPr lang="zh-CN" altLang="en-US" sz="5400" b="1" dirty="0" smtClean="0"/>
              <a:t>向下比较→优越感→</a:t>
            </a:r>
            <a:r>
              <a:rPr lang="zh-CN" altLang="en-US" sz="5400" b="1" dirty="0"/>
              <a:t>生活满意度</a:t>
            </a:r>
            <a:endParaRPr lang="zh-TW" altLang="en-US" sz="5400" b="1" dirty="0"/>
          </a:p>
        </p:txBody>
      </p:sp>
    </p:spTree>
    <p:extLst>
      <p:ext uri="{BB962C8B-B14F-4D97-AF65-F5344CB8AC3E}">
        <p14:creationId xmlns:p14="http://schemas.microsoft.com/office/powerpoint/2010/main" val="1225351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2920" y="172630"/>
            <a:ext cx="8269184" cy="369332"/>
          </a:xfrm>
          <a:prstGeom prst="rect">
            <a:avLst/>
          </a:prstGeom>
        </p:spPr>
        <p:txBody>
          <a:bodyPr wrap="square">
            <a:spAutoFit/>
          </a:bodyPr>
          <a:lstStyle/>
          <a:p>
            <a:pPr marL="285750" indent="-285750">
              <a:buFont typeface="Wingdings" panose="05000000000000000000" pitchFamily="2" charset="2"/>
              <a:buChar char="n"/>
            </a:pPr>
            <a:r>
              <a:rPr lang="zh-CN" altLang="en-US" b="1" dirty="0"/>
              <a:t>向下比较时，人们可能会产生优越感，认为被比较者没有自己所拥有的东西。</a:t>
            </a:r>
            <a:endParaRPr lang="en-US" altLang="zh-CN" b="1" dirty="0"/>
          </a:p>
        </p:txBody>
      </p:sp>
      <p:sp>
        <p:nvSpPr>
          <p:cNvPr id="3" name="矩形 2"/>
          <p:cNvSpPr/>
          <p:nvPr/>
        </p:nvSpPr>
        <p:spPr>
          <a:xfrm>
            <a:off x="102919" y="541962"/>
            <a:ext cx="11594275" cy="923330"/>
          </a:xfrm>
          <a:prstGeom prst="rect">
            <a:avLst/>
          </a:prstGeom>
        </p:spPr>
        <p:txBody>
          <a:bodyPr wrap="square">
            <a:spAutoFit/>
          </a:bodyPr>
          <a:lstStyle/>
          <a:p>
            <a:pPr marL="285750" indent="-285750">
              <a:buFont typeface="Wingdings" panose="05000000000000000000" pitchFamily="2" charset="2"/>
              <a:buChar char="n"/>
            </a:pPr>
            <a:r>
              <a:rPr lang="zh-CN" altLang="en-US" dirty="0" smtClean="0"/>
              <a:t>尽管</a:t>
            </a:r>
            <a:r>
              <a:rPr lang="zh-CN" altLang="en-US" dirty="0"/>
              <a:t>几乎没有</a:t>
            </a:r>
            <a:r>
              <a:rPr lang="zh-CN" altLang="en-US" dirty="0" smtClean="0"/>
              <a:t>研究</a:t>
            </a:r>
            <a:r>
              <a:rPr lang="zh-CN" altLang="en-US" dirty="0"/>
              <a:t>指出优越感与生活满意度之间的关系</a:t>
            </a:r>
            <a:endParaRPr lang="en-US" altLang="zh-CN" dirty="0"/>
          </a:p>
          <a:p>
            <a:pPr marL="285750" indent="-285750">
              <a:buFont typeface="Wingdings" panose="05000000000000000000" pitchFamily="2" charset="2"/>
              <a:buChar char="n"/>
            </a:pPr>
            <a:r>
              <a:rPr lang="zh-CN" altLang="en-US" dirty="0"/>
              <a:t>但类似于相对剥夺感，我们认为，当人们在比较中发现，自己相较于其他人更优越时，可能对自己的评价更高，因此对自己的生活满意度评价更</a:t>
            </a:r>
            <a:r>
              <a:rPr lang="zh-CN" altLang="en-US" dirty="0" smtClean="0"/>
              <a:t>高</a:t>
            </a:r>
            <a:endParaRPr lang="en-US" altLang="zh-CN" dirty="0"/>
          </a:p>
        </p:txBody>
      </p:sp>
      <p:sp>
        <p:nvSpPr>
          <p:cNvPr id="5" name="文本框 4"/>
          <p:cNvSpPr txBox="1"/>
          <p:nvPr/>
        </p:nvSpPr>
        <p:spPr>
          <a:xfrm>
            <a:off x="486888" y="1480399"/>
            <a:ext cx="11210306" cy="646331"/>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smtClean="0"/>
              <a:t>一个经验研究中发现，大多数人会认为自己处于平均值以上，即认为自己相较于大多数人是更优越的，这种优越感被认为是一个人产生主观幸福感的关键</a:t>
            </a:r>
            <a:r>
              <a:rPr lang="en-US" altLang="zh-CN" dirty="0" smtClean="0">
                <a:solidFill>
                  <a:srgbClr val="00B0F0"/>
                </a:solidFill>
              </a:rPr>
              <a:t>(</a:t>
            </a:r>
            <a:r>
              <a:rPr lang="en-US" altLang="zh-CN" dirty="0" err="1" smtClean="0">
                <a:solidFill>
                  <a:srgbClr val="00B0F0"/>
                </a:solidFill>
              </a:rPr>
              <a:t>Headey</a:t>
            </a:r>
            <a:r>
              <a:rPr lang="en-US" altLang="zh-CN" dirty="0" smtClean="0">
                <a:solidFill>
                  <a:srgbClr val="00B0F0"/>
                </a:solidFill>
              </a:rPr>
              <a:t> &amp; </a:t>
            </a:r>
            <a:r>
              <a:rPr lang="en-US" altLang="zh-CN" dirty="0">
                <a:solidFill>
                  <a:srgbClr val="00B0F0"/>
                </a:solidFill>
              </a:rPr>
              <a:t>Wearing, </a:t>
            </a:r>
            <a:r>
              <a:rPr lang="en-US" altLang="zh-CN" dirty="0" smtClean="0">
                <a:solidFill>
                  <a:srgbClr val="00B0F0"/>
                </a:solidFill>
              </a:rPr>
              <a:t>1988</a:t>
            </a:r>
            <a:r>
              <a:rPr lang="en-US" altLang="zh-CN" dirty="0">
                <a:solidFill>
                  <a:srgbClr val="00B0F0"/>
                </a:solidFill>
              </a:rPr>
              <a:t>).</a:t>
            </a:r>
            <a:r>
              <a:rPr lang="en-US" altLang="zh-CN" dirty="0"/>
              <a:t> </a:t>
            </a:r>
            <a:endParaRPr lang="zh-TW" altLang="en-US" dirty="0"/>
          </a:p>
        </p:txBody>
      </p:sp>
      <p:sp>
        <p:nvSpPr>
          <p:cNvPr id="6" name="矩形 5"/>
          <p:cNvSpPr/>
          <p:nvPr/>
        </p:nvSpPr>
        <p:spPr>
          <a:xfrm>
            <a:off x="486888" y="2716253"/>
            <a:ext cx="11379333" cy="923330"/>
          </a:xfrm>
          <a:prstGeom prst="rect">
            <a:avLst/>
          </a:prstGeom>
        </p:spPr>
        <p:txBody>
          <a:bodyPr wrap="square">
            <a:spAutoFit/>
          </a:bodyPr>
          <a:lstStyle/>
          <a:p>
            <a:pPr marL="342900" indent="-342900">
              <a:buFont typeface="Wingdings" panose="05000000000000000000" pitchFamily="2" charset="2"/>
              <a:buChar char="ü"/>
            </a:pPr>
            <a:r>
              <a:rPr lang="zh-TW" altLang="en-US" dirty="0">
                <a:latin typeface="Times New Roman" panose="02020603050405020304" pitchFamily="18" charset="0"/>
                <a:ea typeface="宋体" panose="02010600030101010101" pitchFamily="2" charset="-122"/>
              </a:rPr>
              <a:t>人们在和比自己优秀的人比较时，常常会想到自己比他强</a:t>
            </a:r>
            <a:r>
              <a:rPr lang="zh-TW" altLang="en-US" dirty="0" smtClean="0">
                <a:latin typeface="Times New Roman" panose="02020603050405020304" pitchFamily="18" charset="0"/>
                <a:ea typeface="宋体" panose="02010600030101010101" pitchFamily="2" charset="-122"/>
              </a:rPr>
              <a:t>的</a:t>
            </a:r>
            <a:r>
              <a:rPr lang="zh-CN" altLang="en-US" dirty="0" smtClean="0">
                <a:latin typeface="Times New Roman" panose="02020603050405020304" pitchFamily="18" charset="0"/>
                <a:ea typeface="宋体" panose="02010600030101010101" pitchFamily="2" charset="-122"/>
              </a:rPr>
              <a:t>方面。更有甚者，</a:t>
            </a:r>
            <a:r>
              <a:rPr lang="zh-TW" altLang="en-US" dirty="0" smtClean="0">
                <a:latin typeface="Times New Roman" panose="02020603050405020304" pitchFamily="18" charset="0"/>
                <a:ea typeface="宋体" panose="02010600030101010101" pitchFamily="2" charset="-122"/>
              </a:rPr>
              <a:t>会</a:t>
            </a:r>
            <a:r>
              <a:rPr lang="zh-CN" altLang="en-US" dirty="0" smtClean="0">
                <a:latin typeface="Times New Roman" panose="02020603050405020304" pitchFamily="18" charset="0"/>
                <a:ea typeface="宋体" panose="02010600030101010101" pitchFamily="2" charset="-122"/>
              </a:rPr>
              <a:t>在比较时，</a:t>
            </a:r>
            <a:r>
              <a:rPr lang="zh-TW" altLang="en-US" dirty="0" smtClean="0">
                <a:latin typeface="Times New Roman" panose="02020603050405020304" pitchFamily="18" charset="0"/>
                <a:ea typeface="宋体" panose="02010600030101010101" pitchFamily="2" charset="-122"/>
              </a:rPr>
              <a:t>想象</a:t>
            </a:r>
            <a:r>
              <a:rPr lang="zh-TW" altLang="en-US" dirty="0">
                <a:latin typeface="Times New Roman" panose="02020603050405020304" pitchFamily="18" charset="0"/>
                <a:ea typeface="宋体" panose="02010600030101010101" pitchFamily="2" charset="-122"/>
              </a:rPr>
              <a:t>一个比他自己糟糕的人，作为比较对象</a:t>
            </a:r>
            <a:r>
              <a:rPr lang="en-US" altLang="zh-TW" dirty="0">
                <a:solidFill>
                  <a:srgbClr val="00B0F0"/>
                </a:solidFill>
                <a:latin typeface="Times New Roman" panose="02020603050405020304" pitchFamily="18" charset="0"/>
                <a:ea typeface="宋体" panose="02010600030101010101" pitchFamily="2" charset="-122"/>
              </a:rPr>
              <a:t>(e.g. Buunk &amp; </a:t>
            </a:r>
            <a:r>
              <a:rPr lang="en-US" altLang="zh-TW" dirty="0" err="1">
                <a:solidFill>
                  <a:srgbClr val="00B0F0"/>
                </a:solidFill>
                <a:latin typeface="Times New Roman" panose="02020603050405020304" pitchFamily="18" charset="0"/>
                <a:ea typeface="宋体" panose="02010600030101010101" pitchFamily="2" charset="-122"/>
              </a:rPr>
              <a:t>Ybema</a:t>
            </a:r>
            <a:r>
              <a:rPr lang="en-US" altLang="zh-TW" dirty="0">
                <a:solidFill>
                  <a:srgbClr val="00B0F0"/>
                </a:solidFill>
                <a:latin typeface="Times New Roman" panose="02020603050405020304" pitchFamily="18" charset="0"/>
                <a:ea typeface="宋体" panose="02010600030101010101" pitchFamily="2" charset="-122"/>
              </a:rPr>
              <a:t>, 1995, 1997; Gerrard </a:t>
            </a:r>
            <a:r>
              <a:rPr lang="en-US" altLang="zh-TW" dirty="0" smtClean="0">
                <a:solidFill>
                  <a:srgbClr val="00B0F0"/>
                </a:solidFill>
                <a:latin typeface="Times New Roman" panose="02020603050405020304" pitchFamily="18" charset="0"/>
                <a:ea typeface="宋体" panose="02010600030101010101" pitchFamily="2" charset="-122"/>
              </a:rPr>
              <a:t>&amp; Gibbons, 2013; </a:t>
            </a:r>
            <a:r>
              <a:rPr lang="en-US" altLang="zh-TW" dirty="0">
                <a:solidFill>
                  <a:srgbClr val="00B0F0"/>
                </a:solidFill>
                <a:latin typeface="Times New Roman" panose="02020603050405020304" pitchFamily="18" charset="0"/>
                <a:ea typeface="宋体" panose="02010600030101010101" pitchFamily="2" charset="-122"/>
              </a:rPr>
              <a:t>Taylor, Wood, &amp; </a:t>
            </a:r>
            <a:r>
              <a:rPr lang="en-US" altLang="zh-TW" dirty="0" err="1">
                <a:solidFill>
                  <a:srgbClr val="00B0F0"/>
                </a:solidFill>
                <a:latin typeface="Times New Roman" panose="02020603050405020304" pitchFamily="18" charset="0"/>
                <a:ea typeface="宋体" panose="02010600030101010101" pitchFamily="2" charset="-122"/>
              </a:rPr>
              <a:t>Lichtman</a:t>
            </a:r>
            <a:r>
              <a:rPr lang="en-US" altLang="zh-TW" dirty="0">
                <a:solidFill>
                  <a:srgbClr val="00B0F0"/>
                </a:solidFill>
                <a:latin typeface="Times New Roman" panose="02020603050405020304" pitchFamily="18" charset="0"/>
                <a:ea typeface="宋体" panose="02010600030101010101" pitchFamily="2" charset="-122"/>
              </a:rPr>
              <a:t>, 1983; Van der Zee, Buunk, &amp; </a:t>
            </a:r>
            <a:r>
              <a:rPr lang="en-US" altLang="zh-TW" dirty="0" err="1" smtClean="0">
                <a:solidFill>
                  <a:srgbClr val="00B0F0"/>
                </a:solidFill>
                <a:latin typeface="Times New Roman" panose="02020603050405020304" pitchFamily="18" charset="0"/>
                <a:ea typeface="宋体" panose="02010600030101010101" pitchFamily="2" charset="-122"/>
              </a:rPr>
              <a:t>Sanderman</a:t>
            </a:r>
            <a:r>
              <a:rPr lang="en-US" altLang="zh-TW" dirty="0">
                <a:solidFill>
                  <a:srgbClr val="00B0F0"/>
                </a:solidFill>
                <a:latin typeface="Times New Roman" panose="02020603050405020304" pitchFamily="18" charset="0"/>
                <a:ea typeface="宋体" panose="02010600030101010101" pitchFamily="2" charset="-122"/>
              </a:rPr>
              <a:t>, 1995; Wills, 1997). </a:t>
            </a:r>
            <a:endParaRPr lang="zh-TW" altLang="en-US" dirty="0">
              <a:solidFill>
                <a:srgbClr val="00B0F0"/>
              </a:solidFill>
              <a:latin typeface="Times New Roman" panose="02020603050405020304" pitchFamily="18" charset="0"/>
              <a:ea typeface="宋体" panose="02010600030101010101" pitchFamily="2" charset="-122"/>
            </a:endParaRPr>
          </a:p>
        </p:txBody>
      </p:sp>
      <p:sp>
        <p:nvSpPr>
          <p:cNvPr id="7" name="文本框 6"/>
          <p:cNvSpPr txBox="1"/>
          <p:nvPr/>
        </p:nvSpPr>
        <p:spPr>
          <a:xfrm>
            <a:off x="102919" y="2334955"/>
            <a:ext cx="2141517" cy="369332"/>
          </a:xfrm>
          <a:prstGeom prst="rect">
            <a:avLst/>
          </a:prstGeom>
          <a:noFill/>
        </p:spPr>
        <p:txBody>
          <a:bodyPr wrap="square" rtlCol="0">
            <a:spAutoFit/>
          </a:bodyPr>
          <a:lstStyle/>
          <a:p>
            <a:pPr marL="285750" indent="-285750">
              <a:buFont typeface="Wingdings" panose="05000000000000000000" pitchFamily="2" charset="2"/>
              <a:buChar char="n"/>
            </a:pPr>
            <a:r>
              <a:rPr lang="zh-CN" altLang="en-US" dirty="0" smtClean="0"/>
              <a:t>正如前文所说</a:t>
            </a:r>
            <a:endParaRPr lang="zh-TW" altLang="en-US" dirty="0"/>
          </a:p>
        </p:txBody>
      </p:sp>
      <p:sp>
        <p:nvSpPr>
          <p:cNvPr id="17" name="文本框 16"/>
          <p:cNvSpPr txBox="1"/>
          <p:nvPr/>
        </p:nvSpPr>
        <p:spPr>
          <a:xfrm>
            <a:off x="102918" y="3847808"/>
            <a:ext cx="11594275" cy="923330"/>
          </a:xfrm>
          <a:prstGeom prst="rect">
            <a:avLst/>
          </a:prstGeom>
          <a:noFill/>
        </p:spPr>
        <p:txBody>
          <a:bodyPr wrap="square" rtlCol="0">
            <a:spAutoFit/>
          </a:bodyPr>
          <a:lstStyle/>
          <a:p>
            <a:pPr marL="285750" indent="-285750">
              <a:buFont typeface="Wingdings" panose="05000000000000000000" pitchFamily="2" charset="2"/>
              <a:buChar char="n"/>
            </a:pPr>
            <a:r>
              <a:rPr lang="zh-CN" altLang="en-US" dirty="0" smtClean="0"/>
              <a:t>人们是乐于进行向下比较的，这可能不仅仅是因为向上比较常常会带来不好的结果，也可能是因为，在向下比较中，人们可以获得积极的反馈</a:t>
            </a:r>
            <a:endParaRPr lang="en-US" altLang="zh-CN" dirty="0" smtClean="0"/>
          </a:p>
          <a:p>
            <a:pPr marL="285750" indent="-285750">
              <a:buFont typeface="Wingdings" panose="05000000000000000000" pitchFamily="2" charset="2"/>
              <a:buChar char="n"/>
            </a:pPr>
            <a:r>
              <a:rPr lang="zh-CN" altLang="en-US" dirty="0" smtClean="0"/>
              <a:t>以下，我将从“犯错误效应”和“幽默理论”两个角度来解释这个过程</a:t>
            </a:r>
            <a:endParaRPr lang="zh-TW" altLang="en-US" dirty="0"/>
          </a:p>
        </p:txBody>
      </p:sp>
    </p:spTree>
    <p:extLst>
      <p:ext uri="{BB962C8B-B14F-4D97-AF65-F5344CB8AC3E}">
        <p14:creationId xmlns:p14="http://schemas.microsoft.com/office/powerpoint/2010/main" val="1212857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209" y="5265762"/>
            <a:ext cx="11295995" cy="646331"/>
          </a:xfrm>
          <a:prstGeom prst="rect">
            <a:avLst/>
          </a:prstGeom>
        </p:spPr>
        <p:txBody>
          <a:bodyPr wrap="square">
            <a:spAutoFit/>
          </a:bodyPr>
          <a:lstStyle/>
          <a:p>
            <a:pPr marL="285750" indent="-285750">
              <a:buFont typeface="Wingdings" panose="05000000000000000000" pitchFamily="2" charset="2"/>
              <a:buChar char="n"/>
            </a:pPr>
            <a:r>
              <a:rPr lang="zh-CN" altLang="en-US" b="1" dirty="0" smtClean="0">
                <a:latin typeface="Times New Roman" panose="02020603050405020304" pitchFamily="18" charset="0"/>
              </a:rPr>
              <a:t>本文是第一次引入优越感来解释向下比较和生活满意度之间的关系</a:t>
            </a:r>
            <a:endParaRPr lang="en-US" altLang="zh-CN" b="1" dirty="0" smtClean="0">
              <a:latin typeface="Times New Roman" panose="02020603050405020304" pitchFamily="18" charset="0"/>
            </a:endParaRPr>
          </a:p>
          <a:p>
            <a:pPr marL="285750" indent="-285750">
              <a:buFont typeface="Wingdings" panose="05000000000000000000" pitchFamily="2" charset="2"/>
              <a:buChar char="n"/>
            </a:pPr>
            <a:r>
              <a:rPr lang="zh-CN" altLang="en-US" b="1" dirty="0" smtClean="0">
                <a:latin typeface="Times New Roman" panose="02020603050405020304" pitchFamily="18" charset="0"/>
              </a:rPr>
              <a:t>我们</a:t>
            </a:r>
            <a:r>
              <a:rPr lang="zh-CN" altLang="en-US" b="1" dirty="0">
                <a:latin typeface="Times New Roman" panose="02020603050405020304" pitchFamily="18" charset="0"/>
              </a:rPr>
              <a:t>认为，</a:t>
            </a:r>
            <a:r>
              <a:rPr lang="zh-CN" altLang="en-US" b="1" dirty="0" smtClean="0">
                <a:latin typeface="Times New Roman" panose="02020603050405020304" pitchFamily="18" charset="0"/>
              </a:rPr>
              <a:t>假设</a:t>
            </a:r>
            <a:r>
              <a:rPr lang="en-US" altLang="zh-CN" b="1" dirty="0" smtClean="0">
                <a:latin typeface="Times New Roman" panose="02020603050405020304" pitchFamily="18" charset="0"/>
              </a:rPr>
              <a:t>4</a:t>
            </a:r>
            <a:r>
              <a:rPr lang="zh-CN" altLang="en-US" b="1" dirty="0" smtClean="0">
                <a:latin typeface="Times New Roman" panose="02020603050405020304" pitchFamily="18" charset="0"/>
              </a:rPr>
              <a:t>：人们在向下比较时会产生优越感，这种优越感越高，则对自己的生活满意度评价越高</a:t>
            </a:r>
            <a:endParaRPr lang="en-US" altLang="zh-CN" b="1" dirty="0">
              <a:latin typeface="Times New Roman" panose="02020603050405020304" pitchFamily="18" charset="0"/>
            </a:endParaRPr>
          </a:p>
        </p:txBody>
      </p:sp>
      <p:sp>
        <p:nvSpPr>
          <p:cNvPr id="3" name="文本框 2"/>
          <p:cNvSpPr txBox="1"/>
          <p:nvPr/>
        </p:nvSpPr>
        <p:spPr>
          <a:xfrm>
            <a:off x="75209" y="123934"/>
            <a:ext cx="11879283" cy="369332"/>
          </a:xfrm>
          <a:prstGeom prst="rect">
            <a:avLst/>
          </a:prstGeom>
          <a:noFill/>
        </p:spPr>
        <p:txBody>
          <a:bodyPr wrap="square" rtlCol="0">
            <a:spAutoFit/>
          </a:bodyPr>
          <a:lstStyle/>
          <a:p>
            <a:pPr marL="285750" indent="-285750">
              <a:buFont typeface="Wingdings" panose="05000000000000000000" pitchFamily="2" charset="2"/>
              <a:buChar char="n"/>
            </a:pPr>
            <a:r>
              <a:rPr lang="zh-CN" altLang="en-US" dirty="0" smtClean="0"/>
              <a:t>犯错误效应</a:t>
            </a:r>
            <a:r>
              <a:rPr lang="en-US" altLang="zh-CN" dirty="0" smtClean="0"/>
              <a:t>(Pratfall effect)——</a:t>
            </a:r>
            <a:r>
              <a:rPr lang="zh-CN" altLang="en-US" dirty="0" smtClean="0"/>
              <a:t>一个优秀的人，如果犯了小错误，则更加让人喜爱</a:t>
            </a:r>
            <a:r>
              <a:rPr lang="en-US" altLang="zh-CN" dirty="0" smtClean="0">
                <a:solidFill>
                  <a:srgbClr val="00B0F0"/>
                </a:solidFill>
              </a:rPr>
              <a:t>(Aronson</a:t>
            </a:r>
            <a:r>
              <a:rPr lang="en-US" altLang="zh-CN" dirty="0">
                <a:solidFill>
                  <a:srgbClr val="00B0F0"/>
                </a:solidFill>
              </a:rPr>
              <a:t>, </a:t>
            </a:r>
            <a:r>
              <a:rPr lang="en-US" altLang="zh-CN" dirty="0" err="1" smtClean="0">
                <a:solidFill>
                  <a:srgbClr val="00B0F0"/>
                </a:solidFill>
              </a:rPr>
              <a:t>Willerman</a:t>
            </a:r>
            <a:r>
              <a:rPr lang="en-US" altLang="zh-CN" dirty="0" smtClean="0">
                <a:solidFill>
                  <a:srgbClr val="00B0F0"/>
                </a:solidFill>
              </a:rPr>
              <a:t> &amp; </a:t>
            </a:r>
            <a:r>
              <a:rPr lang="en-US" altLang="zh-CN" dirty="0">
                <a:solidFill>
                  <a:srgbClr val="00B0F0"/>
                </a:solidFill>
              </a:rPr>
              <a:t>Floyd</a:t>
            </a:r>
            <a:r>
              <a:rPr lang="en-US" altLang="zh-CN" dirty="0" smtClean="0">
                <a:solidFill>
                  <a:srgbClr val="00B0F0"/>
                </a:solidFill>
              </a:rPr>
              <a:t>, 1966</a:t>
            </a:r>
            <a:r>
              <a:rPr lang="en-US" altLang="zh-CN" dirty="0">
                <a:solidFill>
                  <a:srgbClr val="00B0F0"/>
                </a:solidFill>
              </a:rPr>
              <a:t>). </a:t>
            </a:r>
            <a:endParaRPr lang="zh-TW" altLang="en-US" dirty="0">
              <a:solidFill>
                <a:srgbClr val="00B0F0"/>
              </a:solidFill>
            </a:endParaRPr>
          </a:p>
        </p:txBody>
      </p:sp>
      <p:sp>
        <p:nvSpPr>
          <p:cNvPr id="4" name="文本框 3"/>
          <p:cNvSpPr txBox="1"/>
          <p:nvPr/>
        </p:nvSpPr>
        <p:spPr>
          <a:xfrm>
            <a:off x="459179" y="663522"/>
            <a:ext cx="11495313"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尽管，这个效应并没有这样被解释过，但是我们假设</a:t>
            </a:r>
            <a:endParaRPr lang="en-US" altLang="zh-CN" dirty="0" smtClean="0"/>
          </a:p>
          <a:p>
            <a:pPr marL="285750" indent="-285750">
              <a:buFont typeface="Arial" panose="020B0604020202020204" pitchFamily="34" charset="0"/>
              <a:buChar char="•"/>
            </a:pPr>
            <a:r>
              <a:rPr lang="zh-CN" altLang="en-US" dirty="0" smtClean="0"/>
              <a:t>此时，作为旁观者，也可能发生了一次对当事者的向下比较</a:t>
            </a:r>
            <a:r>
              <a:rPr lang="en-US" altLang="zh-CN" dirty="0" smtClean="0"/>
              <a:t>——</a:t>
            </a:r>
            <a:r>
              <a:rPr lang="zh-CN" altLang="en-US" dirty="0" smtClean="0"/>
              <a:t>相较于这个优秀的人而言，至少我不会犯这样的小错误。因此产生了一些优越感。于是对这样的人更加喜欢</a:t>
            </a:r>
            <a:endParaRPr lang="en-US" altLang="zh-CN" dirty="0" smtClean="0"/>
          </a:p>
          <a:p>
            <a:pPr marL="285750" indent="-285750">
              <a:buFont typeface="Arial" panose="020B0604020202020204" pitchFamily="34" charset="0"/>
              <a:buChar char="•"/>
            </a:pPr>
            <a:r>
              <a:rPr lang="zh-CN" altLang="en-US" dirty="0" smtClean="0"/>
              <a:t>类似的，在日常生活中，我注意到，诸多游戏主播中，人气最高的，往往并不是技术最好的（比如退役职业选手），而是技术相对好，但会时常犯错误的。</a:t>
            </a:r>
            <a:endParaRPr lang="zh-TW" altLang="en-US" dirty="0"/>
          </a:p>
        </p:txBody>
      </p:sp>
      <p:sp>
        <p:nvSpPr>
          <p:cNvPr id="5" name="文本框 4"/>
          <p:cNvSpPr txBox="1"/>
          <p:nvPr/>
        </p:nvSpPr>
        <p:spPr>
          <a:xfrm>
            <a:off x="459179" y="6106304"/>
            <a:ext cx="1151906" cy="369332"/>
          </a:xfrm>
          <a:prstGeom prst="rect">
            <a:avLst/>
          </a:prstGeom>
          <a:noFill/>
          <a:ln w="28575">
            <a:solidFill>
              <a:srgbClr val="FF0000"/>
            </a:solidFill>
          </a:ln>
        </p:spPr>
        <p:txBody>
          <a:bodyPr wrap="square" rtlCol="0">
            <a:spAutoFit/>
          </a:bodyPr>
          <a:lstStyle/>
          <a:p>
            <a:r>
              <a:rPr lang="zh-CN" altLang="en-US" dirty="0" smtClean="0"/>
              <a:t>向下比较</a:t>
            </a:r>
            <a:endParaRPr lang="zh-TW" altLang="en-US" dirty="0"/>
          </a:p>
        </p:txBody>
      </p:sp>
      <p:sp>
        <p:nvSpPr>
          <p:cNvPr id="6" name="文本框 5"/>
          <p:cNvSpPr txBox="1"/>
          <p:nvPr/>
        </p:nvSpPr>
        <p:spPr>
          <a:xfrm>
            <a:off x="2283635" y="6106245"/>
            <a:ext cx="942495" cy="369332"/>
          </a:xfrm>
          <a:prstGeom prst="rect">
            <a:avLst/>
          </a:prstGeom>
          <a:noFill/>
          <a:ln w="28575">
            <a:solidFill>
              <a:srgbClr val="92D050"/>
            </a:solidFill>
          </a:ln>
        </p:spPr>
        <p:txBody>
          <a:bodyPr wrap="square" rtlCol="0">
            <a:spAutoFit/>
          </a:bodyPr>
          <a:lstStyle/>
          <a:p>
            <a:r>
              <a:rPr lang="zh-CN" altLang="en-US" dirty="0" smtClean="0"/>
              <a:t>优越感</a:t>
            </a:r>
            <a:endParaRPr lang="zh-TW" altLang="en-US" dirty="0"/>
          </a:p>
        </p:txBody>
      </p:sp>
      <p:cxnSp>
        <p:nvCxnSpPr>
          <p:cNvPr id="7" name="直接箭头连接符 6"/>
          <p:cNvCxnSpPr>
            <a:stCxn id="5" idx="3"/>
            <a:endCxn id="6" idx="1"/>
          </p:cNvCxnSpPr>
          <p:nvPr/>
        </p:nvCxnSpPr>
        <p:spPr>
          <a:xfrm flipV="1">
            <a:off x="1611085" y="6290911"/>
            <a:ext cx="672550" cy="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文本框 7"/>
          <p:cNvSpPr txBox="1"/>
          <p:nvPr/>
        </p:nvSpPr>
        <p:spPr>
          <a:xfrm>
            <a:off x="3956246" y="6106245"/>
            <a:ext cx="1373337" cy="369332"/>
          </a:xfrm>
          <a:prstGeom prst="rect">
            <a:avLst/>
          </a:prstGeom>
          <a:noFill/>
          <a:ln w="28575">
            <a:solidFill>
              <a:srgbClr val="00B0F0"/>
            </a:solidFill>
          </a:ln>
        </p:spPr>
        <p:txBody>
          <a:bodyPr wrap="square" rtlCol="0">
            <a:spAutoFit/>
          </a:bodyPr>
          <a:lstStyle/>
          <a:p>
            <a:r>
              <a:rPr lang="zh-CN" altLang="en-US" dirty="0" smtClean="0"/>
              <a:t>生活满意度</a:t>
            </a:r>
            <a:endParaRPr lang="zh-TW" altLang="en-US" dirty="0"/>
          </a:p>
        </p:txBody>
      </p:sp>
      <p:cxnSp>
        <p:nvCxnSpPr>
          <p:cNvPr id="9" name="直接箭头连接符 8"/>
          <p:cNvCxnSpPr>
            <a:stCxn id="6" idx="3"/>
            <a:endCxn id="8" idx="1"/>
          </p:cNvCxnSpPr>
          <p:nvPr/>
        </p:nvCxnSpPr>
        <p:spPr>
          <a:xfrm>
            <a:off x="3226130" y="6290911"/>
            <a:ext cx="73011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文本框 9"/>
          <p:cNvSpPr txBox="1"/>
          <p:nvPr/>
        </p:nvSpPr>
        <p:spPr>
          <a:xfrm>
            <a:off x="1808453" y="5921579"/>
            <a:ext cx="225631" cy="369332"/>
          </a:xfrm>
          <a:prstGeom prst="rect">
            <a:avLst/>
          </a:prstGeom>
          <a:noFill/>
        </p:spPr>
        <p:txBody>
          <a:bodyPr wrap="square" rtlCol="0">
            <a:spAutoFit/>
          </a:bodyPr>
          <a:lstStyle/>
          <a:p>
            <a:r>
              <a:rPr lang="en-US" altLang="zh-TW" dirty="0" smtClean="0"/>
              <a:t>+</a:t>
            </a:r>
            <a:endParaRPr lang="zh-TW" altLang="en-US" dirty="0"/>
          </a:p>
        </p:txBody>
      </p:sp>
      <p:sp>
        <p:nvSpPr>
          <p:cNvPr id="11" name="文本框 10"/>
          <p:cNvSpPr txBox="1"/>
          <p:nvPr/>
        </p:nvSpPr>
        <p:spPr>
          <a:xfrm>
            <a:off x="3432464" y="5925346"/>
            <a:ext cx="225631" cy="369332"/>
          </a:xfrm>
          <a:prstGeom prst="rect">
            <a:avLst/>
          </a:prstGeom>
          <a:noFill/>
        </p:spPr>
        <p:txBody>
          <a:bodyPr wrap="square" rtlCol="0">
            <a:spAutoFit/>
          </a:bodyPr>
          <a:lstStyle/>
          <a:p>
            <a:r>
              <a:rPr lang="en-US" altLang="zh-TW" dirty="0" smtClean="0"/>
              <a:t>+</a:t>
            </a:r>
            <a:endParaRPr lang="zh-TW" altLang="en-US" dirty="0"/>
          </a:p>
        </p:txBody>
      </p:sp>
      <p:sp>
        <p:nvSpPr>
          <p:cNvPr id="12" name="文本框 11"/>
          <p:cNvSpPr txBox="1"/>
          <p:nvPr/>
        </p:nvSpPr>
        <p:spPr>
          <a:xfrm>
            <a:off x="75209" y="2310129"/>
            <a:ext cx="11879283" cy="369332"/>
          </a:xfrm>
          <a:prstGeom prst="rect">
            <a:avLst/>
          </a:prstGeom>
          <a:noFill/>
        </p:spPr>
        <p:txBody>
          <a:bodyPr wrap="square" rtlCol="0">
            <a:spAutoFit/>
          </a:bodyPr>
          <a:lstStyle/>
          <a:p>
            <a:pPr marL="285750" indent="-285750">
              <a:buFont typeface="Wingdings" panose="05000000000000000000" pitchFamily="2" charset="2"/>
              <a:buChar char="n"/>
            </a:pPr>
            <a:r>
              <a:rPr lang="zh-CN" altLang="en-US" dirty="0" smtClean="0"/>
              <a:t>另一个角度，是幽默理论中的优越论。</a:t>
            </a:r>
            <a:endParaRPr lang="en-US" altLang="zh-CN" dirty="0" smtClean="0"/>
          </a:p>
        </p:txBody>
      </p:sp>
      <p:sp>
        <p:nvSpPr>
          <p:cNvPr id="13" name="文本框 12"/>
          <p:cNvSpPr txBox="1"/>
          <p:nvPr/>
        </p:nvSpPr>
        <p:spPr>
          <a:xfrm>
            <a:off x="459179" y="2801023"/>
            <a:ext cx="11238016"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优越理论，是三种幽默理论中的一种。这种理论认为，我们为什么会发笑，是因为我们在和某个对象的比较中，产生了优越感 </a:t>
            </a:r>
            <a:r>
              <a:rPr lang="en-US" altLang="zh-CN" dirty="0" smtClean="0">
                <a:solidFill>
                  <a:srgbClr val="00B0F0"/>
                </a:solidFill>
              </a:rPr>
              <a:t>(</a:t>
            </a:r>
            <a:r>
              <a:rPr lang="en-US" altLang="zh-CN" dirty="0" err="1" smtClean="0">
                <a:solidFill>
                  <a:srgbClr val="00B0F0"/>
                </a:solidFill>
              </a:rPr>
              <a:t>Lintott</a:t>
            </a:r>
            <a:r>
              <a:rPr lang="en-US" altLang="zh-CN" dirty="0">
                <a:solidFill>
                  <a:srgbClr val="00B0F0"/>
                </a:solidFill>
              </a:rPr>
              <a:t>, </a:t>
            </a:r>
            <a:r>
              <a:rPr lang="en-US" altLang="zh-CN" dirty="0" smtClean="0">
                <a:solidFill>
                  <a:srgbClr val="00B0F0"/>
                </a:solidFill>
              </a:rPr>
              <a:t>2016</a:t>
            </a:r>
            <a:r>
              <a:rPr lang="en-US" altLang="zh-CN" dirty="0">
                <a:solidFill>
                  <a:srgbClr val="00B0F0"/>
                </a:solidFill>
              </a:rPr>
              <a:t>). </a:t>
            </a:r>
            <a:endParaRPr lang="en-US" altLang="zh-CN" dirty="0" smtClean="0">
              <a:solidFill>
                <a:srgbClr val="00B0F0"/>
              </a:solidFill>
            </a:endParaRPr>
          </a:p>
          <a:p>
            <a:pPr marL="285750" indent="-285750">
              <a:buFont typeface="Arial" panose="020B0604020202020204" pitchFamily="34" charset="0"/>
              <a:buChar char="•"/>
            </a:pPr>
            <a:r>
              <a:rPr lang="zh-CN" altLang="en-US" dirty="0" smtClean="0"/>
              <a:t>亚里士多德说也曾经说过，我们会嘲笑劣等或丑陋的人，是因为我们在和他们的比较中，感到了优越，从而觉得高兴</a:t>
            </a:r>
            <a:endParaRPr lang="zh-TW" altLang="en-US" dirty="0"/>
          </a:p>
        </p:txBody>
      </p:sp>
      <p:sp>
        <p:nvSpPr>
          <p:cNvPr id="14" name="文本框 13"/>
          <p:cNvSpPr txBox="1"/>
          <p:nvPr/>
        </p:nvSpPr>
        <p:spPr>
          <a:xfrm>
            <a:off x="75209" y="4001352"/>
            <a:ext cx="11503233" cy="1200329"/>
          </a:xfrm>
          <a:prstGeom prst="rect">
            <a:avLst/>
          </a:prstGeom>
          <a:noFill/>
        </p:spPr>
        <p:txBody>
          <a:bodyPr wrap="square" rtlCol="0">
            <a:spAutoFit/>
          </a:bodyPr>
          <a:lstStyle/>
          <a:p>
            <a:pPr marL="285750" indent="-285750">
              <a:buFont typeface="Wingdings" panose="05000000000000000000" pitchFamily="2" charset="2"/>
              <a:buChar char="n"/>
            </a:pPr>
            <a:r>
              <a:rPr lang="zh-CN" altLang="en-US" dirty="0" smtClean="0"/>
              <a:t>我们会更喜欢犯小错误的人，可能是因为，我们从这个小错误中，产生了向下比较。我们会发笑，也可能是因为，我们在比较中产生了优越感。</a:t>
            </a:r>
            <a:endParaRPr lang="en-US" altLang="zh-CN" dirty="0" smtClean="0"/>
          </a:p>
          <a:p>
            <a:pPr marL="285750" indent="-285750">
              <a:buFont typeface="Wingdings" panose="05000000000000000000" pitchFamily="2" charset="2"/>
              <a:buChar char="n"/>
            </a:pPr>
            <a:r>
              <a:rPr lang="zh-CN" altLang="en-US" dirty="0"/>
              <a:t>这</a:t>
            </a:r>
            <a:r>
              <a:rPr lang="zh-CN" altLang="en-US" dirty="0" smtClean="0"/>
              <a:t>似乎是意味着，优越感，是向下比较后产生的积极效果的核心，它解释了为什么我们想进行向下比较（诱因），也解释了，为什么向下比较后会产生生活满意度的提升。</a:t>
            </a:r>
            <a:endParaRPr lang="zh-TW" altLang="en-US" dirty="0"/>
          </a:p>
        </p:txBody>
      </p:sp>
    </p:spTree>
    <p:extLst>
      <p:ext uri="{BB962C8B-B14F-4D97-AF65-F5344CB8AC3E}">
        <p14:creationId xmlns:p14="http://schemas.microsoft.com/office/powerpoint/2010/main" val="1452656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83178" y="1650670"/>
            <a:ext cx="7980219" cy="3785652"/>
          </a:xfrm>
          <a:prstGeom prst="rect">
            <a:avLst/>
          </a:prstGeom>
          <a:noFill/>
        </p:spPr>
        <p:txBody>
          <a:bodyPr wrap="square" rtlCol="0">
            <a:spAutoFit/>
          </a:bodyPr>
          <a:lstStyle/>
          <a:p>
            <a:pPr algn="ctr"/>
            <a:r>
              <a:rPr lang="zh-CN" altLang="en-US" sz="6000" b="1" dirty="0" smtClean="0"/>
              <a:t>社会比较倾向</a:t>
            </a:r>
            <a:endParaRPr lang="en-US" altLang="zh-CN" sz="6000" b="1" dirty="0" smtClean="0"/>
          </a:p>
          <a:p>
            <a:pPr algn="ctr"/>
            <a:r>
              <a:rPr lang="zh-CN" altLang="en-US" sz="6000" b="1" dirty="0" smtClean="0"/>
              <a:t>和</a:t>
            </a:r>
            <a:endParaRPr lang="en-US" altLang="zh-CN" sz="6000" b="1" dirty="0" smtClean="0"/>
          </a:p>
          <a:p>
            <a:pPr algn="ctr"/>
            <a:r>
              <a:rPr lang="zh-CN" altLang="en-US" sz="6000" b="1" dirty="0"/>
              <a:t>社会</a:t>
            </a:r>
            <a:r>
              <a:rPr lang="zh-CN" altLang="en-US" sz="6000" b="1" dirty="0" smtClean="0"/>
              <a:t>比较方向：</a:t>
            </a:r>
            <a:endParaRPr lang="en-US" altLang="zh-CN" sz="6000" b="1" dirty="0" smtClean="0"/>
          </a:p>
          <a:p>
            <a:pPr algn="ctr"/>
            <a:r>
              <a:rPr lang="zh-CN" altLang="en-US" sz="6000" b="1" dirty="0"/>
              <a:t>（</a:t>
            </a:r>
            <a:r>
              <a:rPr lang="zh-CN" altLang="en-US" sz="6000" b="1" dirty="0" smtClean="0"/>
              <a:t>向上或向下）</a:t>
            </a:r>
            <a:endParaRPr lang="zh-TW" altLang="en-US" sz="6000" b="1" dirty="0"/>
          </a:p>
        </p:txBody>
      </p:sp>
    </p:spTree>
    <p:extLst>
      <p:ext uri="{BB962C8B-B14F-4D97-AF65-F5344CB8AC3E}">
        <p14:creationId xmlns:p14="http://schemas.microsoft.com/office/powerpoint/2010/main" val="2649013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6669" y="149017"/>
            <a:ext cx="10691751" cy="369332"/>
          </a:xfrm>
          <a:prstGeom prst="rect">
            <a:avLst/>
          </a:prstGeom>
        </p:spPr>
        <p:txBody>
          <a:bodyPr wrap="square">
            <a:spAutoFit/>
          </a:bodyPr>
          <a:lstStyle/>
          <a:p>
            <a:pPr marL="285750" indent="-285750">
              <a:buFont typeface="Wingdings" panose="05000000000000000000" pitchFamily="2" charset="2"/>
              <a:buChar char="n"/>
            </a:pPr>
            <a:r>
              <a:rPr lang="zh-CN" altLang="en-US" b="1" dirty="0"/>
              <a:t>社会比较倾向指的是，人们多么倾向于和其他人进行社会比较</a:t>
            </a:r>
            <a:r>
              <a:rPr lang="zh-CN" altLang="en-US" b="1" dirty="0" smtClean="0"/>
              <a:t>。</a:t>
            </a:r>
            <a:endParaRPr lang="en-US" altLang="zh-CN" b="1" dirty="0"/>
          </a:p>
        </p:txBody>
      </p:sp>
      <p:sp>
        <p:nvSpPr>
          <p:cNvPr id="3" name="矩形 2"/>
          <p:cNvSpPr/>
          <p:nvPr/>
        </p:nvSpPr>
        <p:spPr>
          <a:xfrm>
            <a:off x="126669" y="3790153"/>
            <a:ext cx="10893632" cy="369332"/>
          </a:xfrm>
          <a:prstGeom prst="rect">
            <a:avLst/>
          </a:prstGeom>
        </p:spPr>
        <p:txBody>
          <a:bodyPr wrap="square">
            <a:spAutoFit/>
          </a:bodyPr>
          <a:lstStyle/>
          <a:p>
            <a:pPr marL="285750" indent="-285750">
              <a:buFont typeface="Wingdings" panose="05000000000000000000" pitchFamily="2" charset="2"/>
              <a:buChar char="n"/>
            </a:pPr>
            <a:r>
              <a:rPr lang="zh-CN" altLang="en-US" b="1" dirty="0" smtClean="0"/>
              <a:t>但是社会比较倾向并不涉及社会比较的方向</a:t>
            </a:r>
            <a:endParaRPr lang="en-US" altLang="zh-CN" b="1" dirty="0" smtClean="0"/>
          </a:p>
        </p:txBody>
      </p:sp>
      <p:sp>
        <p:nvSpPr>
          <p:cNvPr id="4" name="矩形 3"/>
          <p:cNvSpPr/>
          <p:nvPr/>
        </p:nvSpPr>
        <p:spPr>
          <a:xfrm>
            <a:off x="126669" y="543573"/>
            <a:ext cx="11202467" cy="369332"/>
          </a:xfrm>
          <a:prstGeom prst="rect">
            <a:avLst/>
          </a:prstGeom>
        </p:spPr>
        <p:txBody>
          <a:bodyPr wrap="square">
            <a:spAutoFit/>
          </a:bodyPr>
          <a:lstStyle/>
          <a:p>
            <a:pPr marL="285750" indent="-285750">
              <a:buFont typeface="Wingdings" panose="05000000000000000000" pitchFamily="2" charset="2"/>
              <a:buChar char="p"/>
            </a:pPr>
            <a:r>
              <a:rPr lang="zh-TW" altLang="en-US" dirty="0" smtClean="0"/>
              <a:t>社会</a:t>
            </a:r>
            <a:r>
              <a:rPr lang="zh-TW" altLang="en-US" dirty="0"/>
              <a:t>比较可能</a:t>
            </a:r>
            <a:r>
              <a:rPr lang="zh-TW" altLang="en-US" dirty="0" smtClean="0"/>
              <a:t>是</a:t>
            </a:r>
            <a:r>
              <a:rPr lang="zh-CN" altLang="en-US" dirty="0" smtClean="0"/>
              <a:t>体现个体差异的人格特质变量</a:t>
            </a:r>
            <a:r>
              <a:rPr lang="en-US" altLang="zh-TW" dirty="0" smtClean="0">
                <a:solidFill>
                  <a:srgbClr val="00B0F0"/>
                </a:solidFill>
              </a:rPr>
              <a:t>(Hemphill </a:t>
            </a:r>
            <a:r>
              <a:rPr lang="en-US" altLang="zh-TW" dirty="0">
                <a:solidFill>
                  <a:srgbClr val="00B0F0"/>
                </a:solidFill>
              </a:rPr>
              <a:t>&amp; Lehman, 1991</a:t>
            </a:r>
            <a:r>
              <a:rPr lang="en-US" altLang="zh-TW" dirty="0" smtClean="0">
                <a:solidFill>
                  <a:srgbClr val="00B0F0"/>
                </a:solidFill>
              </a:rPr>
              <a:t>)</a:t>
            </a:r>
            <a:endParaRPr lang="en-US" altLang="zh-TW" dirty="0">
              <a:solidFill>
                <a:srgbClr val="00B0F0"/>
              </a:solidFill>
            </a:endParaRPr>
          </a:p>
        </p:txBody>
      </p:sp>
      <p:sp>
        <p:nvSpPr>
          <p:cNvPr id="5" name="文本框 4"/>
          <p:cNvSpPr txBox="1"/>
          <p:nvPr/>
        </p:nvSpPr>
        <p:spPr>
          <a:xfrm>
            <a:off x="126669" y="978366"/>
            <a:ext cx="11882170" cy="646331"/>
          </a:xfrm>
          <a:prstGeom prst="rect">
            <a:avLst/>
          </a:prstGeom>
          <a:noFill/>
        </p:spPr>
        <p:txBody>
          <a:bodyPr wrap="square" rtlCol="0">
            <a:spAutoFit/>
          </a:bodyPr>
          <a:lstStyle/>
          <a:p>
            <a:pPr marL="285750" indent="-285750">
              <a:buFont typeface="Wingdings" panose="05000000000000000000" pitchFamily="2" charset="2"/>
              <a:buChar char="p"/>
            </a:pPr>
            <a:r>
              <a:rPr lang="en-US" altLang="zh-TW" dirty="0" smtClean="0">
                <a:solidFill>
                  <a:srgbClr val="00B0F0"/>
                </a:solidFill>
              </a:rPr>
              <a:t>G</a:t>
            </a:r>
            <a:r>
              <a:rPr lang="en-US" altLang="zh-CN" dirty="0" smtClean="0">
                <a:solidFill>
                  <a:srgbClr val="00B0F0"/>
                </a:solidFill>
              </a:rPr>
              <a:t>ibbons. &amp; Buunk</a:t>
            </a:r>
            <a:r>
              <a:rPr lang="zh-CN" altLang="en-US" dirty="0">
                <a:solidFill>
                  <a:srgbClr val="00B0F0"/>
                </a:solidFill>
              </a:rPr>
              <a:t> </a:t>
            </a:r>
            <a:r>
              <a:rPr lang="en-US" altLang="zh-CN" dirty="0" smtClean="0">
                <a:solidFill>
                  <a:srgbClr val="00B0F0"/>
                </a:solidFill>
              </a:rPr>
              <a:t>(1999)</a:t>
            </a:r>
            <a:r>
              <a:rPr lang="zh-CN" altLang="en-US" dirty="0" smtClean="0"/>
              <a:t>第一次提出了</a:t>
            </a:r>
            <a:r>
              <a:rPr lang="en-US" altLang="zh-CN" dirty="0" smtClean="0"/>
              <a:t>SCO</a:t>
            </a:r>
            <a:r>
              <a:rPr lang="zh-CN" altLang="en-US" dirty="0" smtClean="0"/>
              <a:t>，并且建立了</a:t>
            </a:r>
            <a:r>
              <a:rPr lang="en-US" altLang="zh-CN" dirty="0"/>
              <a:t>INCOM (Iowa-Netherlands Comparison Orientation </a:t>
            </a:r>
            <a:r>
              <a:rPr lang="en-US" altLang="zh-CN" dirty="0" smtClean="0"/>
              <a:t>Measure) </a:t>
            </a:r>
            <a:r>
              <a:rPr lang="zh-CN" altLang="en-US" dirty="0" smtClean="0"/>
              <a:t>量表</a:t>
            </a:r>
            <a:endParaRPr lang="zh-TW" altLang="en-US" dirty="0"/>
          </a:p>
        </p:txBody>
      </p:sp>
      <p:sp>
        <p:nvSpPr>
          <p:cNvPr id="10" name="矩形 9"/>
          <p:cNvSpPr/>
          <p:nvPr/>
        </p:nvSpPr>
        <p:spPr>
          <a:xfrm>
            <a:off x="126670" y="3094658"/>
            <a:ext cx="11202466" cy="646331"/>
          </a:xfrm>
          <a:prstGeom prst="rect">
            <a:avLst/>
          </a:prstGeom>
        </p:spPr>
        <p:txBody>
          <a:bodyPr wrap="square">
            <a:spAutoFit/>
          </a:bodyPr>
          <a:lstStyle/>
          <a:p>
            <a:pPr marL="285750" indent="-285750">
              <a:buFont typeface="Wingdings" panose="05000000000000000000" pitchFamily="2" charset="2"/>
              <a:buChar char="p"/>
            </a:pPr>
            <a:r>
              <a:rPr lang="zh-CN" altLang="en-US" dirty="0" smtClean="0"/>
              <a:t>社会比较倾向</a:t>
            </a:r>
            <a:r>
              <a:rPr lang="zh-TW" altLang="en-US" dirty="0" smtClean="0"/>
              <a:t>越</a:t>
            </a:r>
            <a:r>
              <a:rPr lang="zh-TW" altLang="en-US" dirty="0"/>
              <a:t>高</a:t>
            </a:r>
            <a:r>
              <a:rPr lang="zh-TW" altLang="en-US" dirty="0" smtClean="0"/>
              <a:t>，</a:t>
            </a:r>
            <a:r>
              <a:rPr lang="zh-CN" altLang="en-US" dirty="0" smtClean="0"/>
              <a:t>意味着</a:t>
            </a:r>
            <a:r>
              <a:rPr lang="zh-TW" altLang="en-US" dirty="0" smtClean="0"/>
              <a:t>社会</a:t>
            </a:r>
            <a:r>
              <a:rPr lang="zh-TW" altLang="en-US" dirty="0"/>
              <a:t>比较的频率越</a:t>
            </a:r>
            <a:r>
              <a:rPr lang="zh-TW" altLang="en-US" dirty="0" smtClean="0"/>
              <a:t>高</a:t>
            </a:r>
            <a:r>
              <a:rPr lang="en-US" altLang="zh-TW" dirty="0" smtClean="0">
                <a:solidFill>
                  <a:srgbClr val="00B0F0"/>
                </a:solidFill>
              </a:rPr>
              <a:t>(Buunk</a:t>
            </a:r>
            <a:r>
              <a:rPr lang="en-US" altLang="zh-TW" dirty="0">
                <a:solidFill>
                  <a:srgbClr val="00B0F0"/>
                </a:solidFill>
              </a:rPr>
              <a:t>, </a:t>
            </a:r>
            <a:r>
              <a:rPr lang="en-US" altLang="zh-TW" dirty="0" err="1">
                <a:solidFill>
                  <a:srgbClr val="00B0F0"/>
                </a:solidFill>
              </a:rPr>
              <a:t>Zurriaga</a:t>
            </a:r>
            <a:r>
              <a:rPr lang="en-US" altLang="zh-TW" dirty="0">
                <a:solidFill>
                  <a:srgbClr val="00B0F0"/>
                </a:solidFill>
              </a:rPr>
              <a:t>, Gonzalez-Roma, &amp; </a:t>
            </a:r>
            <a:r>
              <a:rPr lang="en-US" altLang="zh-TW" dirty="0" err="1">
                <a:solidFill>
                  <a:srgbClr val="00B0F0"/>
                </a:solidFill>
              </a:rPr>
              <a:t>Subirats</a:t>
            </a:r>
            <a:r>
              <a:rPr lang="en-US" altLang="zh-TW" dirty="0">
                <a:solidFill>
                  <a:srgbClr val="00B0F0"/>
                </a:solidFill>
              </a:rPr>
              <a:t>, 2003; Buunk, </a:t>
            </a:r>
            <a:r>
              <a:rPr lang="en-US" altLang="zh-TW" dirty="0" err="1">
                <a:solidFill>
                  <a:srgbClr val="00B0F0"/>
                </a:solidFill>
              </a:rPr>
              <a:t>Zurriaga</a:t>
            </a:r>
            <a:r>
              <a:rPr lang="en-US" altLang="zh-TW" dirty="0">
                <a:solidFill>
                  <a:srgbClr val="00B0F0"/>
                </a:solidFill>
              </a:rPr>
              <a:t> </a:t>
            </a:r>
            <a:r>
              <a:rPr lang="en-US" altLang="zh-TW" dirty="0" err="1">
                <a:solidFill>
                  <a:srgbClr val="00B0F0"/>
                </a:solidFill>
              </a:rPr>
              <a:t>Peíró</a:t>
            </a:r>
            <a:r>
              <a:rPr lang="en-US" altLang="zh-TW" dirty="0">
                <a:solidFill>
                  <a:srgbClr val="00B0F0"/>
                </a:solidFill>
              </a:rPr>
              <a:t>, </a:t>
            </a:r>
            <a:r>
              <a:rPr lang="en-US" altLang="zh-TW" dirty="0" err="1">
                <a:solidFill>
                  <a:srgbClr val="00B0F0"/>
                </a:solidFill>
              </a:rPr>
              <a:t>Nauta</a:t>
            </a:r>
            <a:r>
              <a:rPr lang="en-US" altLang="zh-TW" dirty="0">
                <a:solidFill>
                  <a:srgbClr val="00B0F0"/>
                </a:solidFill>
              </a:rPr>
              <a:t>, &amp; </a:t>
            </a:r>
            <a:r>
              <a:rPr lang="en-US" altLang="zh-TW" dirty="0" err="1">
                <a:solidFill>
                  <a:srgbClr val="00B0F0"/>
                </a:solidFill>
              </a:rPr>
              <a:t>Gosalvez</a:t>
            </a:r>
            <a:r>
              <a:rPr lang="en-US" altLang="zh-TW" dirty="0">
                <a:solidFill>
                  <a:srgbClr val="00B0F0"/>
                </a:solidFill>
              </a:rPr>
              <a:t>, 2005</a:t>
            </a:r>
            <a:r>
              <a:rPr lang="en-US" altLang="zh-TW" dirty="0" smtClean="0">
                <a:solidFill>
                  <a:srgbClr val="00B0F0"/>
                </a:solidFill>
              </a:rPr>
              <a:t>).</a:t>
            </a:r>
            <a:endParaRPr lang="en-US" altLang="zh-TW" dirty="0">
              <a:solidFill>
                <a:srgbClr val="00B0F0"/>
              </a:solidFill>
            </a:endParaRPr>
          </a:p>
        </p:txBody>
      </p:sp>
      <p:sp>
        <p:nvSpPr>
          <p:cNvPr id="11" name="矩形 10"/>
          <p:cNvSpPr/>
          <p:nvPr/>
        </p:nvSpPr>
        <p:spPr>
          <a:xfrm>
            <a:off x="425566" y="4263184"/>
            <a:ext cx="11236003" cy="369332"/>
          </a:xfrm>
          <a:prstGeom prst="rect">
            <a:avLst/>
          </a:prstGeom>
        </p:spPr>
        <p:txBody>
          <a:bodyPr wrap="square">
            <a:spAutoFit/>
          </a:bodyPr>
          <a:lstStyle/>
          <a:p>
            <a:pPr marL="285750" indent="-285750">
              <a:buFont typeface="Wingdings" panose="05000000000000000000" pitchFamily="2" charset="2"/>
              <a:buChar char="ü"/>
            </a:pPr>
            <a:r>
              <a:rPr lang="en-US" altLang="zh-CN" dirty="0" err="1" smtClean="0">
                <a:solidFill>
                  <a:srgbClr val="00B0F0"/>
                </a:solidFill>
                <a:latin typeface="Times New Roman" panose="02020603050405020304" pitchFamily="18" charset="0"/>
              </a:rPr>
              <a:t>Butzer</a:t>
            </a:r>
            <a:r>
              <a:rPr lang="en-US" altLang="zh-CN" dirty="0" smtClean="0">
                <a:solidFill>
                  <a:srgbClr val="00B0F0"/>
                </a:solidFill>
                <a:latin typeface="Times New Roman" panose="02020603050405020304" pitchFamily="18" charset="0"/>
              </a:rPr>
              <a:t> &amp; Kuiper (2006)</a:t>
            </a:r>
            <a:r>
              <a:rPr lang="zh-CN" altLang="en-US" dirty="0" smtClean="0">
                <a:latin typeface="Times New Roman" panose="02020603050405020304" pitchFamily="18" charset="0"/>
              </a:rPr>
              <a:t> 发现，社会比较倾向高的人，向上比较的倾向和向下比较的倾向会更高</a:t>
            </a:r>
            <a:endParaRPr lang="zh-TW" altLang="en-US" dirty="0">
              <a:latin typeface="Times New Roman" panose="02020603050405020304" pitchFamily="18" charset="0"/>
            </a:endParaRPr>
          </a:p>
        </p:txBody>
      </p:sp>
      <p:sp>
        <p:nvSpPr>
          <p:cNvPr id="7" name="矩形 6"/>
          <p:cNvSpPr/>
          <p:nvPr/>
        </p:nvSpPr>
        <p:spPr>
          <a:xfrm>
            <a:off x="425566" y="1607538"/>
            <a:ext cx="11497259" cy="1477328"/>
          </a:xfrm>
          <a:prstGeom prst="rect">
            <a:avLst/>
          </a:prstGeom>
        </p:spPr>
        <p:txBody>
          <a:bodyPr wrap="square">
            <a:spAutoFit/>
          </a:bodyPr>
          <a:lstStyle/>
          <a:p>
            <a:pPr marL="285750" indent="-285750">
              <a:buFont typeface="Wingdings" panose="05000000000000000000" pitchFamily="2" charset="2"/>
              <a:buChar char="ü"/>
            </a:pPr>
            <a:r>
              <a:rPr lang="zh-TW" altLang="en-US" dirty="0"/>
              <a:t>社会比较倾向</a:t>
            </a:r>
            <a:r>
              <a:rPr lang="zh-TW" altLang="en-US" dirty="0" smtClean="0"/>
              <a:t>分为</a:t>
            </a:r>
            <a:endParaRPr lang="en-US" altLang="zh-TW" dirty="0" smtClean="0"/>
          </a:p>
          <a:p>
            <a:pPr marL="285750" lvl="1" indent="-285750">
              <a:buFont typeface="Arial" panose="020B0604020202020204" pitchFamily="34" charset="0"/>
              <a:buChar char="•"/>
            </a:pPr>
            <a:r>
              <a:rPr lang="zh-TW" altLang="en-US" dirty="0" smtClean="0"/>
              <a:t>基于</a:t>
            </a:r>
            <a:r>
              <a:rPr lang="zh-TW" altLang="en-US" dirty="0"/>
              <a:t>能力的社会比较倾向</a:t>
            </a:r>
            <a:r>
              <a:rPr lang="en-US" altLang="zh-TW" dirty="0"/>
              <a:t>(ability-based social comparison orientation</a:t>
            </a:r>
            <a:r>
              <a:rPr lang="en-US" altLang="zh-TW" dirty="0" smtClean="0"/>
              <a:t>)</a:t>
            </a:r>
            <a:r>
              <a:rPr lang="zh-CN" altLang="en-US" dirty="0" smtClean="0"/>
              <a:t>：倾向于通过比较而得知</a:t>
            </a:r>
            <a:r>
              <a:rPr lang="zh-TW" altLang="en-US" dirty="0" smtClean="0"/>
              <a:t>“</a:t>
            </a:r>
            <a:r>
              <a:rPr lang="zh-TW" altLang="en-US" dirty="0"/>
              <a:t>我做的怎么样</a:t>
            </a:r>
            <a:r>
              <a:rPr lang="zh-TW" altLang="en-US" dirty="0" smtClean="0"/>
              <a:t>”</a:t>
            </a:r>
            <a:endParaRPr lang="en-US" altLang="zh-TW" dirty="0" smtClean="0"/>
          </a:p>
          <a:p>
            <a:pPr marL="285750" lvl="1" indent="-285750">
              <a:buFont typeface="Arial" panose="020B0604020202020204" pitchFamily="34" charset="0"/>
              <a:buChar char="•"/>
            </a:pPr>
            <a:r>
              <a:rPr lang="zh-TW" altLang="en-US" dirty="0" smtClean="0"/>
              <a:t>基于</a:t>
            </a:r>
            <a:r>
              <a:rPr lang="zh-TW" altLang="en-US" dirty="0"/>
              <a:t>观点的社会比较倾向</a:t>
            </a:r>
            <a:r>
              <a:rPr lang="en-US" altLang="zh-TW" dirty="0"/>
              <a:t>(opinion-based social comparison orientation</a:t>
            </a:r>
            <a:r>
              <a:rPr lang="en-US" altLang="zh-TW" dirty="0" smtClean="0"/>
              <a:t>)</a:t>
            </a:r>
            <a:r>
              <a:rPr lang="zh-CN" altLang="en-US" dirty="0"/>
              <a:t>：倾向于通过比较而得知</a:t>
            </a:r>
            <a:r>
              <a:rPr lang="zh-TW" altLang="en-US" dirty="0" smtClean="0"/>
              <a:t>“</a:t>
            </a:r>
            <a:r>
              <a:rPr lang="zh-TW" altLang="en-US" dirty="0"/>
              <a:t>我应该怎样思考或</a:t>
            </a:r>
            <a:r>
              <a:rPr lang="zh-TW" altLang="en-US" dirty="0" smtClean="0"/>
              <a:t>感受”</a:t>
            </a:r>
            <a:endParaRPr lang="en-US" altLang="zh-TW" dirty="0"/>
          </a:p>
          <a:p>
            <a:pPr marL="285750" lvl="1" indent="-285750">
              <a:buFont typeface="Wingdings" panose="05000000000000000000" pitchFamily="2" charset="2"/>
              <a:buChar char="u"/>
            </a:pPr>
            <a:r>
              <a:rPr lang="zh-TW" altLang="en-US" dirty="0" smtClean="0"/>
              <a:t>这</a:t>
            </a:r>
            <a:r>
              <a:rPr lang="zh-TW" altLang="en-US" dirty="0"/>
              <a:t>两个维度都是体现了一个人向他人寻求信息以增加自我理解的倾向</a:t>
            </a:r>
            <a:r>
              <a:rPr lang="en-US" altLang="zh-TW" dirty="0">
                <a:solidFill>
                  <a:srgbClr val="00B0F0"/>
                </a:solidFill>
              </a:rPr>
              <a:t>(Gibbons &amp; Buunk, 1999)</a:t>
            </a:r>
            <a:r>
              <a:rPr lang="zh-TW" altLang="en-US" dirty="0">
                <a:solidFill>
                  <a:srgbClr val="00B0F0"/>
                </a:solidFill>
              </a:rPr>
              <a:t>。</a:t>
            </a:r>
          </a:p>
        </p:txBody>
      </p:sp>
      <p:sp>
        <p:nvSpPr>
          <p:cNvPr id="9" name="矩形 8"/>
          <p:cNvSpPr/>
          <p:nvPr/>
        </p:nvSpPr>
        <p:spPr>
          <a:xfrm>
            <a:off x="126669" y="4866346"/>
            <a:ext cx="11534900" cy="1200329"/>
          </a:xfrm>
          <a:prstGeom prst="rect">
            <a:avLst/>
          </a:prstGeom>
        </p:spPr>
        <p:txBody>
          <a:bodyPr wrap="square">
            <a:spAutoFit/>
          </a:bodyPr>
          <a:lstStyle/>
          <a:p>
            <a:pPr marL="285750" indent="-285750">
              <a:buFont typeface="Wingdings" panose="05000000000000000000" pitchFamily="2" charset="2"/>
              <a:buChar char="n"/>
            </a:pPr>
            <a:r>
              <a:rPr lang="zh-CN" altLang="en-US" b="1" dirty="0" smtClean="0"/>
              <a:t>但是，具体到某一个社会</a:t>
            </a:r>
            <a:r>
              <a:rPr lang="zh-CN" altLang="en-US" b="1" dirty="0"/>
              <a:t>比较倾向</a:t>
            </a:r>
            <a:r>
              <a:rPr lang="zh-CN" altLang="en-US" b="1" dirty="0" smtClean="0"/>
              <a:t>高的人，他可能单单是向上</a:t>
            </a:r>
            <a:r>
              <a:rPr lang="zh-CN" altLang="en-US" b="1" dirty="0"/>
              <a:t>比较的频率高，也</a:t>
            </a:r>
            <a:r>
              <a:rPr lang="zh-CN" altLang="en-US" b="1" dirty="0" smtClean="0"/>
              <a:t>可能单单是向下</a:t>
            </a:r>
            <a:r>
              <a:rPr lang="zh-CN" altLang="en-US" b="1" dirty="0"/>
              <a:t>比较的频率高，或者</a:t>
            </a:r>
            <a:r>
              <a:rPr lang="zh-CN" altLang="en-US" b="1" dirty="0" smtClean="0"/>
              <a:t>是向下</a:t>
            </a:r>
            <a:r>
              <a:rPr lang="zh-CN" altLang="en-US" b="1" dirty="0"/>
              <a:t>和向下比较的频率都很</a:t>
            </a:r>
            <a:r>
              <a:rPr lang="zh-CN" altLang="en-US" b="1" dirty="0" smtClean="0"/>
              <a:t>高</a:t>
            </a:r>
            <a:endParaRPr lang="en-US" altLang="zh-CN" b="1" dirty="0" smtClean="0"/>
          </a:p>
          <a:p>
            <a:pPr marL="285750" indent="-285750">
              <a:buFont typeface="Wingdings" panose="05000000000000000000" pitchFamily="2" charset="2"/>
              <a:buChar char="n"/>
            </a:pPr>
            <a:r>
              <a:rPr lang="zh-CN" altLang="en-US" b="1" dirty="0" smtClean="0"/>
              <a:t>如果是一个单单向下比较倾向较高的人，他不太可能会在向上比较中体验到相对剥夺感，对他而言，生活满意度应该是比较高的，因为他常常会在向下比较中获得优越感的体验。</a:t>
            </a:r>
            <a:endParaRPr lang="zh-TW" altLang="en-US" b="1" dirty="0"/>
          </a:p>
        </p:txBody>
      </p:sp>
    </p:spTree>
    <p:extLst>
      <p:ext uri="{BB962C8B-B14F-4D97-AF65-F5344CB8AC3E}">
        <p14:creationId xmlns:p14="http://schemas.microsoft.com/office/powerpoint/2010/main" val="2769140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0421" y="109021"/>
            <a:ext cx="11333018" cy="369332"/>
          </a:xfrm>
          <a:prstGeom prst="rect">
            <a:avLst/>
          </a:prstGeom>
        </p:spPr>
        <p:txBody>
          <a:bodyPr wrap="square">
            <a:spAutoFit/>
          </a:bodyPr>
          <a:lstStyle/>
          <a:p>
            <a:pPr marL="285750" indent="-285750">
              <a:buFont typeface="Wingdings" panose="05000000000000000000" pitchFamily="2" charset="2"/>
              <a:buChar char="n"/>
            </a:pPr>
            <a:r>
              <a:rPr lang="zh-CN" altLang="en-US" b="1" dirty="0" smtClean="0"/>
              <a:t>尽管已经有文章讨论了社会比较倾向越高的人，越容易体验到相对剥夺感。</a:t>
            </a:r>
            <a:endParaRPr lang="en-US" altLang="zh-CN" b="1" dirty="0"/>
          </a:p>
        </p:txBody>
      </p:sp>
      <p:sp>
        <p:nvSpPr>
          <p:cNvPr id="3" name="矩形 2"/>
          <p:cNvSpPr/>
          <p:nvPr/>
        </p:nvSpPr>
        <p:spPr>
          <a:xfrm>
            <a:off x="459178" y="1376811"/>
            <a:ext cx="11226141" cy="1477328"/>
          </a:xfrm>
          <a:prstGeom prst="rect">
            <a:avLst/>
          </a:prstGeom>
        </p:spPr>
        <p:txBody>
          <a:bodyPr wrap="square">
            <a:spAutoFit/>
          </a:bodyPr>
          <a:lstStyle/>
          <a:p>
            <a:pPr marL="285750" indent="-285750">
              <a:buFont typeface="Wingdings" panose="05000000000000000000" pitchFamily="2" charset="2"/>
              <a:buChar char="ü"/>
            </a:pPr>
            <a:r>
              <a:rPr lang="zh-CN" altLang="en-US" dirty="0" smtClean="0"/>
              <a:t>仅</a:t>
            </a:r>
            <a:r>
              <a:rPr lang="zh-CN" altLang="en-US" dirty="0"/>
              <a:t>有</a:t>
            </a:r>
            <a:r>
              <a:rPr lang="en-US" altLang="zh-CN" dirty="0">
                <a:solidFill>
                  <a:srgbClr val="00B0F0"/>
                </a:solidFill>
              </a:rPr>
              <a:t>(</a:t>
            </a:r>
            <a:r>
              <a:rPr lang="es-ES" altLang="zh-CN" dirty="0">
                <a:solidFill>
                  <a:srgbClr val="00B0F0"/>
                </a:solidFill>
              </a:rPr>
              <a:t>Buunk, Zurriaga, Gonzalez-Roma, &amp; Subirats, 2003).</a:t>
            </a:r>
            <a:r>
              <a:rPr lang="zh-CN" altLang="en-US" dirty="0" smtClean="0"/>
              <a:t>讨论了社会</a:t>
            </a:r>
            <a:r>
              <a:rPr lang="zh-CN" altLang="en-US" dirty="0"/>
              <a:t>比较方向和社会比较倾向的交互作用。他们发现，</a:t>
            </a:r>
            <a:r>
              <a:rPr lang="zh-CN" altLang="en-US" dirty="0" smtClean="0"/>
              <a:t>只有对于社会</a:t>
            </a:r>
            <a:r>
              <a:rPr lang="zh-CN" altLang="en-US" dirty="0"/>
              <a:t>比较倾向高的人</a:t>
            </a:r>
            <a:r>
              <a:rPr lang="zh-CN" altLang="en-US" dirty="0" smtClean="0"/>
              <a:t>，向上比较的频率越高，体验到的</a:t>
            </a:r>
            <a:r>
              <a:rPr lang="zh-CN" altLang="en-US" dirty="0"/>
              <a:t>相对剥夺</a:t>
            </a:r>
            <a:r>
              <a:rPr lang="zh-CN" altLang="en-US" dirty="0" smtClean="0"/>
              <a:t>感越多；对于社会</a:t>
            </a:r>
            <a:r>
              <a:rPr lang="zh-CN" altLang="en-US" dirty="0"/>
              <a:t>比较倾向较低的人，不论他们进行社会比较的频率高低，他们体验到的相对剥夺感均适中</a:t>
            </a:r>
            <a:r>
              <a:rPr lang="zh-CN" altLang="en-US" dirty="0" smtClean="0"/>
              <a:t>。</a:t>
            </a:r>
            <a:endParaRPr lang="en-US" altLang="zh-CN" dirty="0" smtClean="0"/>
          </a:p>
          <a:p>
            <a:pPr marL="285750" indent="-285750">
              <a:buFont typeface="Wingdings" panose="05000000000000000000" pitchFamily="2" charset="2"/>
              <a:buChar char="ü"/>
            </a:pPr>
            <a:r>
              <a:rPr lang="en-US" altLang="zh-TW" dirty="0">
                <a:solidFill>
                  <a:srgbClr val="00B0F0"/>
                </a:solidFill>
              </a:rPr>
              <a:t>Buunk, </a:t>
            </a:r>
            <a:r>
              <a:rPr lang="en-US" altLang="zh-TW" dirty="0" err="1" smtClean="0">
                <a:solidFill>
                  <a:srgbClr val="00B0F0"/>
                </a:solidFill>
              </a:rPr>
              <a:t>Groothof</a:t>
            </a:r>
            <a:r>
              <a:rPr lang="en-US" altLang="zh-TW" dirty="0">
                <a:solidFill>
                  <a:srgbClr val="00B0F0"/>
                </a:solidFill>
              </a:rPr>
              <a:t>, </a:t>
            </a:r>
            <a:r>
              <a:rPr lang="en-US" altLang="zh-TW" dirty="0" smtClean="0">
                <a:solidFill>
                  <a:srgbClr val="00B0F0"/>
                </a:solidFill>
              </a:rPr>
              <a:t>&amp; </a:t>
            </a:r>
            <a:r>
              <a:rPr lang="en-US" altLang="zh-TW" dirty="0" err="1">
                <a:solidFill>
                  <a:srgbClr val="00B0F0"/>
                </a:solidFill>
              </a:rPr>
              <a:t>Siero</a:t>
            </a:r>
            <a:r>
              <a:rPr lang="en-US" altLang="zh-TW" dirty="0">
                <a:solidFill>
                  <a:srgbClr val="00B0F0"/>
                </a:solidFill>
              </a:rPr>
              <a:t>, </a:t>
            </a:r>
            <a:r>
              <a:rPr lang="en-US" altLang="zh-TW" dirty="0" smtClean="0">
                <a:solidFill>
                  <a:srgbClr val="00B0F0"/>
                </a:solidFill>
              </a:rPr>
              <a:t>(</a:t>
            </a:r>
            <a:r>
              <a:rPr lang="en-US" altLang="zh-TW" dirty="0">
                <a:solidFill>
                  <a:srgbClr val="00B0F0"/>
                </a:solidFill>
              </a:rPr>
              <a:t>2007). </a:t>
            </a:r>
            <a:r>
              <a:rPr lang="zh-CN" altLang="en-US" dirty="0" smtClean="0"/>
              <a:t>发现，向上比较时，社会比较倾向越高意味着生活满意度越低，向下比较时，社会比较倾向越高意味着生活满意度越高。但他并没有引入相对剥夺感和优越感解释这个过程</a:t>
            </a:r>
            <a:endParaRPr lang="zh-TW" altLang="en-US" dirty="0"/>
          </a:p>
        </p:txBody>
      </p:sp>
      <p:sp>
        <p:nvSpPr>
          <p:cNvPr id="4" name="矩形 3"/>
          <p:cNvSpPr/>
          <p:nvPr/>
        </p:nvSpPr>
        <p:spPr>
          <a:xfrm>
            <a:off x="150419" y="2824956"/>
            <a:ext cx="11534900" cy="1477328"/>
          </a:xfrm>
          <a:prstGeom prst="rect">
            <a:avLst/>
          </a:prstGeom>
        </p:spPr>
        <p:txBody>
          <a:bodyPr wrap="square">
            <a:spAutoFit/>
          </a:bodyPr>
          <a:lstStyle/>
          <a:p>
            <a:pPr marL="285750" indent="-285750">
              <a:buFont typeface="Wingdings" panose="05000000000000000000" pitchFamily="2" charset="2"/>
              <a:buChar char="n"/>
            </a:pPr>
            <a:r>
              <a:rPr lang="zh-CN" altLang="en-US" b="1" dirty="0"/>
              <a:t>已有很多研究发现，社会比较倾向越高，往往意味着向上或向下社会比较的频率均越高</a:t>
            </a:r>
            <a:r>
              <a:rPr lang="es-ES" altLang="zh-CN" dirty="0">
                <a:solidFill>
                  <a:srgbClr val="00B0F0"/>
                </a:solidFill>
              </a:rPr>
              <a:t>(Buunk, Zurriaga, Gonzalez-Roma, &amp; Subirats, 2003</a:t>
            </a:r>
            <a:r>
              <a:rPr lang="en-US" altLang="zh-CN" dirty="0">
                <a:solidFill>
                  <a:srgbClr val="00B0F0"/>
                </a:solidFill>
              </a:rPr>
              <a:t>; </a:t>
            </a:r>
            <a:r>
              <a:rPr lang="de-DE" altLang="zh-CN" dirty="0">
                <a:solidFill>
                  <a:srgbClr val="00B0F0"/>
                </a:solidFill>
              </a:rPr>
              <a:t>Butzer, &amp; Kuiper, 2006</a:t>
            </a:r>
            <a:r>
              <a:rPr lang="en-US" altLang="zh-CN" dirty="0">
                <a:solidFill>
                  <a:srgbClr val="00B0F0"/>
                </a:solidFill>
              </a:rPr>
              <a:t>; </a:t>
            </a:r>
            <a:r>
              <a:rPr lang="de-DE" altLang="zh-CN" dirty="0">
                <a:solidFill>
                  <a:srgbClr val="00B0F0"/>
                </a:solidFill>
              </a:rPr>
              <a:t>Lee, 2014; </a:t>
            </a:r>
            <a:r>
              <a:rPr lang="en-US" altLang="zh-TW" dirty="0">
                <a:solidFill>
                  <a:srgbClr val="00B0F0"/>
                </a:solidFill>
              </a:rPr>
              <a:t>Buunk et al., 2005</a:t>
            </a:r>
            <a:r>
              <a:rPr lang="de-DE" altLang="zh-CN" dirty="0">
                <a:solidFill>
                  <a:srgbClr val="00B0F0"/>
                </a:solidFill>
              </a:rPr>
              <a:t>). </a:t>
            </a:r>
            <a:endParaRPr lang="zh-TW" altLang="en-US" dirty="0">
              <a:solidFill>
                <a:srgbClr val="00B0F0"/>
              </a:solidFill>
            </a:endParaRPr>
          </a:p>
          <a:p>
            <a:pPr marL="285750" indent="-285750">
              <a:buFont typeface="Wingdings" panose="05000000000000000000" pitchFamily="2" charset="2"/>
              <a:buChar char="n"/>
            </a:pPr>
            <a:r>
              <a:rPr lang="zh-CN" altLang="en-US" b="1" dirty="0" smtClean="0"/>
              <a:t>而前人关于社会比较倾向的文章中，很少考虑社会比较方向的问题。并且，以往的研究，常常探讨的是向上比较产生的相对剥夺感，而忽略了社会比较倾向高的人，很可能向下比较的频率也会比较高。而向下比较，可能会让人产生优越感</a:t>
            </a:r>
            <a:endParaRPr lang="en-US" altLang="zh-CN" b="1" dirty="0" smtClean="0"/>
          </a:p>
        </p:txBody>
      </p:sp>
      <p:sp>
        <p:nvSpPr>
          <p:cNvPr id="5" name="文本框 4"/>
          <p:cNvSpPr txBox="1"/>
          <p:nvPr/>
        </p:nvSpPr>
        <p:spPr>
          <a:xfrm>
            <a:off x="3379015" y="5209380"/>
            <a:ext cx="1151906" cy="369332"/>
          </a:xfrm>
          <a:prstGeom prst="rect">
            <a:avLst/>
          </a:prstGeom>
          <a:noFill/>
          <a:ln w="28575">
            <a:solidFill>
              <a:srgbClr val="FFC000"/>
            </a:solidFill>
          </a:ln>
        </p:spPr>
        <p:txBody>
          <a:bodyPr wrap="square" rtlCol="0">
            <a:spAutoFit/>
          </a:bodyPr>
          <a:lstStyle/>
          <a:p>
            <a:r>
              <a:rPr lang="zh-CN" altLang="en-US" dirty="0" smtClean="0"/>
              <a:t>向上比较</a:t>
            </a:r>
            <a:endParaRPr lang="zh-TW" altLang="en-US" dirty="0"/>
          </a:p>
        </p:txBody>
      </p:sp>
      <p:sp>
        <p:nvSpPr>
          <p:cNvPr id="6" name="文本框 5"/>
          <p:cNvSpPr txBox="1"/>
          <p:nvPr/>
        </p:nvSpPr>
        <p:spPr>
          <a:xfrm>
            <a:off x="4752352" y="5338303"/>
            <a:ext cx="1373337" cy="369332"/>
          </a:xfrm>
          <a:prstGeom prst="rect">
            <a:avLst/>
          </a:prstGeom>
          <a:noFill/>
          <a:ln w="28575">
            <a:solidFill>
              <a:srgbClr val="92D050"/>
            </a:solidFill>
          </a:ln>
        </p:spPr>
        <p:txBody>
          <a:bodyPr wrap="square" rtlCol="0">
            <a:spAutoFit/>
          </a:bodyPr>
          <a:lstStyle/>
          <a:p>
            <a:r>
              <a:rPr lang="zh-CN" altLang="en-US" dirty="0" smtClean="0"/>
              <a:t>相对剥夺感</a:t>
            </a:r>
            <a:endParaRPr lang="zh-TW" altLang="en-US" dirty="0"/>
          </a:p>
        </p:txBody>
      </p:sp>
      <p:cxnSp>
        <p:nvCxnSpPr>
          <p:cNvPr id="7" name="直接箭头连接符 6"/>
          <p:cNvCxnSpPr>
            <a:stCxn id="18" idx="3"/>
            <a:endCxn id="6" idx="1"/>
          </p:cNvCxnSpPr>
          <p:nvPr/>
        </p:nvCxnSpPr>
        <p:spPr>
          <a:xfrm flipV="1">
            <a:off x="3279232" y="5522969"/>
            <a:ext cx="1473120" cy="4880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直接箭头连接符 7"/>
          <p:cNvCxnSpPr>
            <a:stCxn id="6" idx="3"/>
            <a:endCxn id="14" idx="1"/>
          </p:cNvCxnSpPr>
          <p:nvPr/>
        </p:nvCxnSpPr>
        <p:spPr>
          <a:xfrm>
            <a:off x="6125689" y="5522969"/>
            <a:ext cx="1535005" cy="4880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文本框 8"/>
          <p:cNvSpPr txBox="1"/>
          <p:nvPr/>
        </p:nvSpPr>
        <p:spPr>
          <a:xfrm>
            <a:off x="4065683" y="5641719"/>
            <a:ext cx="225631" cy="369332"/>
          </a:xfrm>
          <a:prstGeom prst="rect">
            <a:avLst/>
          </a:prstGeom>
          <a:noFill/>
        </p:spPr>
        <p:txBody>
          <a:bodyPr wrap="square" rtlCol="0">
            <a:spAutoFit/>
          </a:bodyPr>
          <a:lstStyle/>
          <a:p>
            <a:r>
              <a:rPr lang="en-US" altLang="zh-TW" dirty="0" smtClean="0"/>
              <a:t>+</a:t>
            </a:r>
            <a:endParaRPr lang="zh-TW" altLang="en-US" dirty="0"/>
          </a:p>
        </p:txBody>
      </p:sp>
      <p:sp>
        <p:nvSpPr>
          <p:cNvPr id="10" name="文本框 9"/>
          <p:cNvSpPr txBox="1"/>
          <p:nvPr/>
        </p:nvSpPr>
        <p:spPr>
          <a:xfrm>
            <a:off x="6549856" y="5598263"/>
            <a:ext cx="225631" cy="400110"/>
          </a:xfrm>
          <a:prstGeom prst="rect">
            <a:avLst/>
          </a:prstGeom>
          <a:noFill/>
        </p:spPr>
        <p:txBody>
          <a:bodyPr wrap="square" rtlCol="0">
            <a:spAutoFit/>
          </a:bodyPr>
          <a:lstStyle/>
          <a:p>
            <a:r>
              <a:rPr lang="en-US" altLang="zh-TW" sz="2000" b="1" dirty="0" smtClean="0"/>
              <a:t>-</a:t>
            </a:r>
            <a:endParaRPr lang="zh-TW" altLang="en-US" sz="2000" b="1" dirty="0"/>
          </a:p>
        </p:txBody>
      </p:sp>
      <p:sp>
        <p:nvSpPr>
          <p:cNvPr id="11" name="文本框 10"/>
          <p:cNvSpPr txBox="1"/>
          <p:nvPr/>
        </p:nvSpPr>
        <p:spPr>
          <a:xfrm>
            <a:off x="3379015" y="6488668"/>
            <a:ext cx="1151906" cy="369332"/>
          </a:xfrm>
          <a:prstGeom prst="rect">
            <a:avLst/>
          </a:prstGeom>
          <a:noFill/>
          <a:ln w="28575">
            <a:solidFill>
              <a:srgbClr val="FFC000"/>
            </a:solidFill>
          </a:ln>
        </p:spPr>
        <p:txBody>
          <a:bodyPr wrap="square" rtlCol="0">
            <a:spAutoFit/>
          </a:bodyPr>
          <a:lstStyle/>
          <a:p>
            <a:r>
              <a:rPr lang="zh-CN" altLang="en-US" dirty="0" smtClean="0"/>
              <a:t>向下比较</a:t>
            </a:r>
            <a:endParaRPr lang="zh-TW" altLang="en-US" dirty="0"/>
          </a:p>
        </p:txBody>
      </p:sp>
      <p:sp>
        <p:nvSpPr>
          <p:cNvPr id="12" name="文本框 11"/>
          <p:cNvSpPr txBox="1"/>
          <p:nvPr/>
        </p:nvSpPr>
        <p:spPr>
          <a:xfrm>
            <a:off x="4752352" y="6320824"/>
            <a:ext cx="1373337" cy="369332"/>
          </a:xfrm>
          <a:prstGeom prst="rect">
            <a:avLst/>
          </a:prstGeom>
          <a:noFill/>
          <a:ln w="28575">
            <a:solidFill>
              <a:srgbClr val="92D050"/>
            </a:solidFill>
          </a:ln>
        </p:spPr>
        <p:txBody>
          <a:bodyPr wrap="square" rtlCol="0">
            <a:spAutoFit/>
          </a:bodyPr>
          <a:lstStyle/>
          <a:p>
            <a:pPr algn="ctr"/>
            <a:r>
              <a:rPr lang="zh-CN" altLang="en-US" dirty="0" smtClean="0"/>
              <a:t>优越感</a:t>
            </a:r>
            <a:endParaRPr lang="zh-TW" altLang="en-US" dirty="0"/>
          </a:p>
        </p:txBody>
      </p:sp>
      <p:cxnSp>
        <p:nvCxnSpPr>
          <p:cNvPr id="13" name="直接箭头连接符 12"/>
          <p:cNvCxnSpPr>
            <a:stCxn id="18" idx="3"/>
            <a:endCxn id="12" idx="1"/>
          </p:cNvCxnSpPr>
          <p:nvPr/>
        </p:nvCxnSpPr>
        <p:spPr>
          <a:xfrm>
            <a:off x="3279232" y="6011051"/>
            <a:ext cx="1473120" cy="4944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文本框 13"/>
          <p:cNvSpPr txBox="1"/>
          <p:nvPr/>
        </p:nvSpPr>
        <p:spPr>
          <a:xfrm>
            <a:off x="7660694" y="5826385"/>
            <a:ext cx="1373337" cy="369332"/>
          </a:xfrm>
          <a:prstGeom prst="rect">
            <a:avLst/>
          </a:prstGeom>
          <a:noFill/>
          <a:ln w="28575">
            <a:solidFill>
              <a:srgbClr val="00B0F0"/>
            </a:solidFill>
          </a:ln>
        </p:spPr>
        <p:txBody>
          <a:bodyPr wrap="square" rtlCol="0">
            <a:spAutoFit/>
          </a:bodyPr>
          <a:lstStyle/>
          <a:p>
            <a:r>
              <a:rPr lang="zh-CN" altLang="en-US" dirty="0" smtClean="0"/>
              <a:t>生活满意度</a:t>
            </a:r>
            <a:endParaRPr lang="zh-TW" altLang="en-US" dirty="0"/>
          </a:p>
        </p:txBody>
      </p:sp>
      <p:cxnSp>
        <p:nvCxnSpPr>
          <p:cNvPr id="15" name="直接箭头连接符 14"/>
          <p:cNvCxnSpPr>
            <a:stCxn id="12" idx="3"/>
            <a:endCxn id="14" idx="1"/>
          </p:cNvCxnSpPr>
          <p:nvPr/>
        </p:nvCxnSpPr>
        <p:spPr>
          <a:xfrm flipV="1">
            <a:off x="6125689" y="6011051"/>
            <a:ext cx="1535005" cy="4944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文本框 15"/>
          <p:cNvSpPr txBox="1"/>
          <p:nvPr/>
        </p:nvSpPr>
        <p:spPr>
          <a:xfrm>
            <a:off x="4065682" y="5998373"/>
            <a:ext cx="225631" cy="369332"/>
          </a:xfrm>
          <a:prstGeom prst="rect">
            <a:avLst/>
          </a:prstGeom>
          <a:noFill/>
        </p:spPr>
        <p:txBody>
          <a:bodyPr wrap="square" rtlCol="0">
            <a:spAutoFit/>
          </a:bodyPr>
          <a:lstStyle/>
          <a:p>
            <a:r>
              <a:rPr lang="en-US" altLang="zh-TW" dirty="0" smtClean="0"/>
              <a:t>+</a:t>
            </a:r>
            <a:endParaRPr lang="zh-TW" altLang="en-US" dirty="0"/>
          </a:p>
        </p:txBody>
      </p:sp>
      <p:sp>
        <p:nvSpPr>
          <p:cNvPr id="17" name="文本框 16"/>
          <p:cNvSpPr txBox="1"/>
          <p:nvPr/>
        </p:nvSpPr>
        <p:spPr>
          <a:xfrm>
            <a:off x="6549857" y="5998460"/>
            <a:ext cx="225631" cy="369332"/>
          </a:xfrm>
          <a:prstGeom prst="rect">
            <a:avLst/>
          </a:prstGeom>
          <a:noFill/>
        </p:spPr>
        <p:txBody>
          <a:bodyPr wrap="square" rtlCol="0">
            <a:spAutoFit/>
          </a:bodyPr>
          <a:lstStyle/>
          <a:p>
            <a:r>
              <a:rPr lang="en-US" altLang="zh-TW" dirty="0" smtClean="0"/>
              <a:t>+</a:t>
            </a:r>
            <a:endParaRPr lang="zh-TW" altLang="en-US" dirty="0"/>
          </a:p>
        </p:txBody>
      </p:sp>
      <p:sp>
        <p:nvSpPr>
          <p:cNvPr id="18" name="文本框 17"/>
          <p:cNvSpPr txBox="1"/>
          <p:nvPr/>
        </p:nvSpPr>
        <p:spPr>
          <a:xfrm>
            <a:off x="1706333" y="5826385"/>
            <a:ext cx="1572899" cy="369332"/>
          </a:xfrm>
          <a:prstGeom prst="rect">
            <a:avLst/>
          </a:prstGeom>
          <a:noFill/>
          <a:ln w="28575">
            <a:solidFill>
              <a:srgbClr val="FF0000"/>
            </a:solidFill>
          </a:ln>
        </p:spPr>
        <p:txBody>
          <a:bodyPr wrap="square" rtlCol="0">
            <a:spAutoFit/>
          </a:bodyPr>
          <a:lstStyle/>
          <a:p>
            <a:r>
              <a:rPr lang="zh-CN" altLang="en-US" dirty="0" smtClean="0"/>
              <a:t>社会比较倾向</a:t>
            </a:r>
            <a:endParaRPr lang="zh-TW" altLang="en-US" dirty="0"/>
          </a:p>
        </p:txBody>
      </p:sp>
      <p:sp>
        <p:nvSpPr>
          <p:cNvPr id="24" name="矩形 23"/>
          <p:cNvSpPr/>
          <p:nvPr/>
        </p:nvSpPr>
        <p:spPr>
          <a:xfrm>
            <a:off x="150419" y="4297992"/>
            <a:ext cx="11736779" cy="923330"/>
          </a:xfrm>
          <a:prstGeom prst="rect">
            <a:avLst/>
          </a:prstGeom>
        </p:spPr>
        <p:txBody>
          <a:bodyPr wrap="square">
            <a:spAutoFit/>
          </a:bodyPr>
          <a:lstStyle/>
          <a:p>
            <a:pPr marL="285750" indent="-285750">
              <a:buFont typeface="Wingdings" panose="05000000000000000000" pitchFamily="2" charset="2"/>
              <a:buChar char="n"/>
            </a:pPr>
            <a:r>
              <a:rPr lang="zh-CN" altLang="en-US" b="1" dirty="0"/>
              <a:t>因此，我们认为，假设</a:t>
            </a:r>
            <a:r>
              <a:rPr lang="en-US" altLang="zh-CN" b="1" dirty="0"/>
              <a:t>5</a:t>
            </a:r>
            <a:r>
              <a:rPr lang="zh-CN" altLang="en-US" b="1" dirty="0" smtClean="0"/>
              <a:t>：社会比较方向调节了社会比较倾向和相对剥夺感以及和优越感之间的关系，具体而言当人们进行向上比较时，</a:t>
            </a:r>
            <a:r>
              <a:rPr lang="zh-CN" altLang="en-US" b="1" dirty="0"/>
              <a:t>他的社会比较倾向越高，</a:t>
            </a:r>
            <a:r>
              <a:rPr lang="zh-CN" altLang="en-US" b="1" dirty="0" smtClean="0"/>
              <a:t>则体验到的</a:t>
            </a:r>
            <a:r>
              <a:rPr lang="zh-CN" altLang="en-US" b="1" dirty="0"/>
              <a:t>相对剥夺</a:t>
            </a:r>
            <a:r>
              <a:rPr lang="zh-CN" altLang="en-US" b="1" dirty="0" smtClean="0"/>
              <a:t>感越高；当人们进行向下比较时，</a:t>
            </a:r>
            <a:r>
              <a:rPr lang="zh-CN" altLang="en-US" b="1" dirty="0"/>
              <a:t>他的社会比较倾向越高，</a:t>
            </a:r>
            <a:r>
              <a:rPr lang="zh-CN" altLang="en-US" b="1" dirty="0" smtClean="0"/>
              <a:t>则体验到的优越感越高</a:t>
            </a:r>
            <a:endParaRPr lang="en-US" altLang="zh-CN" b="1" dirty="0"/>
          </a:p>
        </p:txBody>
      </p:sp>
      <p:sp>
        <p:nvSpPr>
          <p:cNvPr id="19" name="矩形 18"/>
          <p:cNvSpPr/>
          <p:nvPr/>
        </p:nvSpPr>
        <p:spPr>
          <a:xfrm>
            <a:off x="150419" y="1019354"/>
            <a:ext cx="11048012" cy="369332"/>
          </a:xfrm>
          <a:prstGeom prst="rect">
            <a:avLst/>
          </a:prstGeom>
        </p:spPr>
        <p:txBody>
          <a:bodyPr wrap="square">
            <a:spAutoFit/>
          </a:bodyPr>
          <a:lstStyle/>
          <a:p>
            <a:pPr marL="285750" indent="-285750">
              <a:buFont typeface="Wingdings" panose="05000000000000000000" pitchFamily="2" charset="2"/>
              <a:buChar char="n"/>
            </a:pPr>
            <a:r>
              <a:rPr lang="zh-CN" altLang="en-US" b="1" dirty="0" smtClean="0"/>
              <a:t>很少有研究考虑</a:t>
            </a:r>
            <a:r>
              <a:rPr lang="zh-CN" altLang="en-US" b="1" dirty="0"/>
              <a:t>社会比较倾向和社会比较方向的交互作用</a:t>
            </a:r>
            <a:endParaRPr lang="en-US" altLang="zh-CN" b="1" dirty="0"/>
          </a:p>
        </p:txBody>
      </p:sp>
      <p:sp>
        <p:nvSpPr>
          <p:cNvPr id="20" name="矩形 19"/>
          <p:cNvSpPr/>
          <p:nvPr/>
        </p:nvSpPr>
        <p:spPr>
          <a:xfrm>
            <a:off x="459179" y="428613"/>
            <a:ext cx="11345930" cy="646331"/>
          </a:xfrm>
          <a:prstGeom prst="rect">
            <a:avLst/>
          </a:prstGeom>
        </p:spPr>
        <p:txBody>
          <a:bodyPr wrap="square">
            <a:spAutoFit/>
          </a:bodyPr>
          <a:lstStyle/>
          <a:p>
            <a:pPr marL="285750" indent="-285750">
              <a:buFont typeface="Wingdings" panose="05000000000000000000" pitchFamily="2" charset="2"/>
              <a:buChar char="ü"/>
            </a:pPr>
            <a:r>
              <a:rPr lang="en-US" altLang="zh-CN" dirty="0">
                <a:solidFill>
                  <a:srgbClr val="00B0F0"/>
                </a:solidFill>
              </a:rPr>
              <a:t>Callan, Kim &amp; </a:t>
            </a:r>
            <a:r>
              <a:rPr lang="en-US" altLang="zh-CN" dirty="0" err="1">
                <a:solidFill>
                  <a:srgbClr val="00B0F0"/>
                </a:solidFill>
              </a:rPr>
              <a:t>Watthews</a:t>
            </a:r>
            <a:r>
              <a:rPr lang="en-US" altLang="zh-CN" dirty="0">
                <a:solidFill>
                  <a:srgbClr val="00B0F0"/>
                </a:solidFill>
              </a:rPr>
              <a:t> (2015) </a:t>
            </a:r>
            <a:r>
              <a:rPr lang="zh-CN" altLang="en-US" dirty="0"/>
              <a:t>年龄越大的人社会比较倾向越低，社会比较倾向越低，感受到的相对剥夺感越少。</a:t>
            </a:r>
            <a:r>
              <a:rPr lang="en-US" altLang="zh-TW" dirty="0">
                <a:solidFill>
                  <a:srgbClr val="00B0F0"/>
                </a:solidFill>
              </a:rPr>
              <a:t>Kim et al (2017)</a:t>
            </a:r>
            <a:r>
              <a:rPr lang="en-US" altLang="zh-TW" dirty="0"/>
              <a:t> </a:t>
            </a:r>
            <a:r>
              <a:rPr lang="zh-CN" altLang="en-US" dirty="0"/>
              <a:t>和 </a:t>
            </a:r>
            <a:r>
              <a:rPr lang="en-US" altLang="zh-TW" dirty="0">
                <a:solidFill>
                  <a:srgbClr val="00B0F0"/>
                </a:solidFill>
              </a:rPr>
              <a:t>K</a:t>
            </a:r>
            <a:r>
              <a:rPr lang="en-US" altLang="zh-CN" dirty="0">
                <a:solidFill>
                  <a:srgbClr val="00B0F0"/>
                </a:solidFill>
              </a:rPr>
              <a:t>im, </a:t>
            </a:r>
            <a:r>
              <a:rPr lang="en-US" altLang="zh-CN" dirty="0" err="1">
                <a:solidFill>
                  <a:srgbClr val="00B0F0"/>
                </a:solidFill>
              </a:rPr>
              <a:t>Schlicht</a:t>
            </a:r>
            <a:r>
              <a:rPr lang="en-US" altLang="zh-CN" dirty="0">
                <a:solidFill>
                  <a:srgbClr val="00B0F0"/>
                </a:solidFill>
              </a:rPr>
              <a:t>, </a:t>
            </a:r>
            <a:r>
              <a:rPr lang="en-US" altLang="zh-CN" dirty="0" err="1">
                <a:solidFill>
                  <a:srgbClr val="00B0F0"/>
                </a:solidFill>
              </a:rPr>
              <a:t>Schardt</a:t>
            </a:r>
            <a:r>
              <a:rPr lang="en-US" altLang="zh-CN" dirty="0">
                <a:solidFill>
                  <a:srgbClr val="00B0F0"/>
                </a:solidFill>
              </a:rPr>
              <a:t> and </a:t>
            </a:r>
            <a:r>
              <a:rPr lang="en-US" altLang="zh-CN" dirty="0" err="1">
                <a:solidFill>
                  <a:srgbClr val="00B0F0"/>
                </a:solidFill>
              </a:rPr>
              <a:t>Florack</a:t>
            </a:r>
            <a:r>
              <a:rPr lang="en-US" altLang="zh-CN" dirty="0">
                <a:solidFill>
                  <a:srgbClr val="00B0F0"/>
                </a:solidFill>
              </a:rPr>
              <a:t> (2021)</a:t>
            </a:r>
            <a:r>
              <a:rPr lang="zh-CN" altLang="en-US" dirty="0"/>
              <a:t>的结果与他们类似</a:t>
            </a:r>
            <a:endParaRPr lang="en-US" altLang="zh-CN" dirty="0"/>
          </a:p>
        </p:txBody>
      </p:sp>
    </p:spTree>
    <p:extLst>
      <p:ext uri="{BB962C8B-B14F-4D97-AF65-F5344CB8AC3E}">
        <p14:creationId xmlns:p14="http://schemas.microsoft.com/office/powerpoint/2010/main" val="3001880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41963" y="2850078"/>
            <a:ext cx="4536374" cy="1015663"/>
          </a:xfrm>
          <a:prstGeom prst="rect">
            <a:avLst/>
          </a:prstGeom>
          <a:noFill/>
        </p:spPr>
        <p:txBody>
          <a:bodyPr wrap="square" rtlCol="0">
            <a:spAutoFit/>
          </a:bodyPr>
          <a:lstStyle/>
          <a:p>
            <a:r>
              <a:rPr lang="zh-CN" altLang="en-US" sz="6000" b="1" dirty="0" smtClean="0"/>
              <a:t>引言</a:t>
            </a:r>
            <a:endParaRPr lang="zh-TW" altLang="en-US" sz="6000" b="1" dirty="0"/>
          </a:p>
        </p:txBody>
      </p:sp>
    </p:spTree>
    <p:extLst>
      <p:ext uri="{BB962C8B-B14F-4D97-AF65-F5344CB8AC3E}">
        <p14:creationId xmlns:p14="http://schemas.microsoft.com/office/powerpoint/2010/main" val="2893737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71301" y="1543792"/>
            <a:ext cx="7980219" cy="3785652"/>
          </a:xfrm>
          <a:prstGeom prst="rect">
            <a:avLst/>
          </a:prstGeom>
          <a:noFill/>
        </p:spPr>
        <p:txBody>
          <a:bodyPr wrap="square" rtlCol="0">
            <a:spAutoFit/>
          </a:bodyPr>
          <a:lstStyle/>
          <a:p>
            <a:pPr algn="ctr"/>
            <a:r>
              <a:rPr lang="zh-CN" altLang="en-US" sz="6000" b="1" dirty="0" smtClean="0"/>
              <a:t>社会比较方向</a:t>
            </a:r>
            <a:endParaRPr lang="en-US" altLang="zh-CN" sz="6000" b="1" dirty="0" smtClean="0"/>
          </a:p>
          <a:p>
            <a:pPr algn="ctr"/>
            <a:r>
              <a:rPr lang="zh-CN" altLang="en-US" sz="6000" b="1" dirty="0"/>
              <a:t>和</a:t>
            </a:r>
            <a:endParaRPr lang="en-US" altLang="zh-CN" sz="6000" b="1" dirty="0" smtClean="0"/>
          </a:p>
          <a:p>
            <a:pPr algn="ctr"/>
            <a:r>
              <a:rPr lang="zh-CN" altLang="en-US" sz="6000" b="1" dirty="0" smtClean="0"/>
              <a:t>社会比较策略：</a:t>
            </a:r>
            <a:endParaRPr lang="en-US" altLang="zh-CN" sz="6000" b="1" dirty="0"/>
          </a:p>
          <a:p>
            <a:pPr algn="ctr"/>
            <a:r>
              <a:rPr lang="zh-CN" altLang="en-US" sz="6000" b="1" dirty="0" smtClean="0"/>
              <a:t>（认同或对比）</a:t>
            </a:r>
            <a:endParaRPr lang="zh-TW" altLang="en-US" sz="6000" b="1" dirty="0"/>
          </a:p>
        </p:txBody>
      </p:sp>
    </p:spTree>
    <p:extLst>
      <p:ext uri="{BB962C8B-B14F-4D97-AF65-F5344CB8AC3E}">
        <p14:creationId xmlns:p14="http://schemas.microsoft.com/office/powerpoint/2010/main" val="619197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0421" y="157026"/>
            <a:ext cx="11333018" cy="923330"/>
          </a:xfrm>
          <a:prstGeom prst="rect">
            <a:avLst/>
          </a:prstGeom>
        </p:spPr>
        <p:txBody>
          <a:bodyPr wrap="square">
            <a:spAutoFit/>
          </a:bodyPr>
          <a:lstStyle/>
          <a:p>
            <a:pPr marL="285750" indent="-285750">
              <a:buFont typeface="Wingdings" panose="05000000000000000000" pitchFamily="2" charset="2"/>
              <a:buChar char="n"/>
            </a:pPr>
            <a:r>
              <a:rPr lang="zh-CN" altLang="en-US" b="1" dirty="0"/>
              <a:t>此外，也有研究发现，人们进行向上比较的时候，可能会体验到积极效果，进行向下比较时，可能会体验到消极</a:t>
            </a:r>
            <a:r>
              <a:rPr lang="zh-CN" altLang="en-US" b="1" dirty="0" smtClean="0"/>
              <a:t>效果</a:t>
            </a:r>
            <a:r>
              <a:rPr lang="en-US" altLang="zh-CN" dirty="0">
                <a:solidFill>
                  <a:srgbClr val="00B0F0"/>
                </a:solidFill>
              </a:rPr>
              <a:t>(e.g., Buunk, Collins, Taylor, </a:t>
            </a:r>
            <a:r>
              <a:rPr lang="en-US" altLang="zh-CN" dirty="0" err="1">
                <a:solidFill>
                  <a:srgbClr val="00B0F0"/>
                </a:solidFill>
              </a:rPr>
              <a:t>VanYperen</a:t>
            </a:r>
            <a:r>
              <a:rPr lang="en-US" altLang="zh-CN" dirty="0">
                <a:solidFill>
                  <a:srgbClr val="00B0F0"/>
                </a:solidFill>
              </a:rPr>
              <a:t>, &amp; </a:t>
            </a:r>
            <a:r>
              <a:rPr lang="en-US" altLang="zh-CN" dirty="0" err="1">
                <a:solidFill>
                  <a:srgbClr val="00B0F0"/>
                </a:solidFill>
              </a:rPr>
              <a:t>Dakof</a:t>
            </a:r>
            <a:r>
              <a:rPr lang="en-US" altLang="zh-CN" dirty="0">
                <a:solidFill>
                  <a:srgbClr val="00B0F0"/>
                </a:solidFill>
              </a:rPr>
              <a:t>, 1990; Hemphill &amp; Lehman, 1991) </a:t>
            </a:r>
            <a:r>
              <a:rPr lang="zh-CN" altLang="en-US" b="1" dirty="0" smtClean="0"/>
              <a:t>这与之前的研究结论产生了矛盾</a:t>
            </a:r>
            <a:endParaRPr lang="en-US" altLang="zh-CN" b="1" dirty="0"/>
          </a:p>
        </p:txBody>
      </p:sp>
      <p:sp>
        <p:nvSpPr>
          <p:cNvPr id="3" name="矩形 2"/>
          <p:cNvSpPr/>
          <p:nvPr/>
        </p:nvSpPr>
        <p:spPr>
          <a:xfrm>
            <a:off x="150421" y="1154941"/>
            <a:ext cx="11606150" cy="923330"/>
          </a:xfrm>
          <a:prstGeom prst="rect">
            <a:avLst/>
          </a:prstGeom>
        </p:spPr>
        <p:txBody>
          <a:bodyPr wrap="square">
            <a:spAutoFit/>
          </a:bodyPr>
          <a:lstStyle/>
          <a:p>
            <a:pPr marL="285750" indent="-285750">
              <a:buFont typeface="Wingdings" panose="05000000000000000000" pitchFamily="2" charset="2"/>
              <a:buChar char="n"/>
            </a:pPr>
            <a:r>
              <a:rPr lang="en-US" altLang="zh-TW" b="1" dirty="0">
                <a:solidFill>
                  <a:srgbClr val="00B0F0"/>
                </a:solidFill>
                <a:latin typeface="Times New Roman" panose="02020603050405020304" pitchFamily="18" charset="0"/>
              </a:rPr>
              <a:t>Buunk and </a:t>
            </a:r>
            <a:r>
              <a:rPr lang="en-US" altLang="zh-TW" b="1" dirty="0" err="1">
                <a:solidFill>
                  <a:srgbClr val="00B0F0"/>
                </a:solidFill>
                <a:latin typeface="Times New Roman" panose="02020603050405020304" pitchFamily="18" charset="0"/>
              </a:rPr>
              <a:t>Ybema</a:t>
            </a:r>
            <a:r>
              <a:rPr lang="en-US" altLang="zh-TW" b="1" dirty="0">
                <a:solidFill>
                  <a:srgbClr val="00B0F0"/>
                </a:solidFill>
                <a:latin typeface="Times New Roman" panose="02020603050405020304" pitchFamily="18" charset="0"/>
              </a:rPr>
              <a:t> (1997</a:t>
            </a:r>
            <a:r>
              <a:rPr lang="en-US" altLang="zh-TW" b="1" dirty="0" smtClean="0">
                <a:solidFill>
                  <a:srgbClr val="00B0F0"/>
                </a:solidFill>
                <a:latin typeface="Times New Roman" panose="02020603050405020304" pitchFamily="18" charset="0"/>
              </a:rPr>
              <a:t>)</a:t>
            </a:r>
            <a:r>
              <a:rPr lang="zh-CN" altLang="en-US" b="1" dirty="0" smtClean="0">
                <a:latin typeface="Times New Roman" panose="02020603050405020304" pitchFamily="18" charset="0"/>
              </a:rPr>
              <a:t> 解释了这种矛盾</a:t>
            </a:r>
            <a:r>
              <a:rPr lang="zh-TW" altLang="en-US" b="1" dirty="0">
                <a:latin typeface="Times New Roman" panose="02020603050405020304" pitchFamily="18" charset="0"/>
              </a:rPr>
              <a:t>	</a:t>
            </a:r>
            <a:endParaRPr lang="en-US" altLang="zh-TW" b="1" dirty="0">
              <a:latin typeface="Times New Roman" panose="02020603050405020304" pitchFamily="18" charset="0"/>
            </a:endParaRPr>
          </a:p>
          <a:p>
            <a:pPr marL="285750" indent="-285750">
              <a:buFont typeface="Wingdings" panose="05000000000000000000" pitchFamily="2" charset="2"/>
              <a:buChar char="n"/>
            </a:pPr>
            <a:r>
              <a:rPr lang="zh-CN" altLang="en-US" b="1" dirty="0" smtClean="0"/>
              <a:t>他们认为这</a:t>
            </a:r>
            <a:r>
              <a:rPr lang="zh-CN" altLang="en-US" b="1" dirty="0"/>
              <a:t>可能是因为</a:t>
            </a:r>
            <a:r>
              <a:rPr lang="zh-CN" altLang="en-US" b="1" dirty="0" smtClean="0"/>
              <a:t>，人们在</a:t>
            </a:r>
            <a:r>
              <a:rPr lang="zh-CN" altLang="en-US" b="1" dirty="0"/>
              <a:t>进行社会比较时，将比较目标视作了自己未来可能成为的</a:t>
            </a:r>
            <a:r>
              <a:rPr lang="zh-CN" altLang="en-US" b="1" dirty="0" smtClean="0"/>
              <a:t>样子（认同）。</a:t>
            </a:r>
            <a:r>
              <a:rPr lang="zh-CN" altLang="en-US" b="1" dirty="0"/>
              <a:t>相较于，将比较目标视作竞争</a:t>
            </a:r>
            <a:r>
              <a:rPr lang="zh-CN" altLang="en-US" b="1" dirty="0" smtClean="0"/>
              <a:t>对象（对比），这样的</a:t>
            </a:r>
            <a:r>
              <a:rPr lang="zh-CN" altLang="en-US" b="1" dirty="0"/>
              <a:t>社会比较，可能会产生相反的结果。</a:t>
            </a:r>
            <a:endParaRPr lang="zh-TW" altLang="en-US" b="1" dirty="0"/>
          </a:p>
        </p:txBody>
      </p:sp>
      <p:sp>
        <p:nvSpPr>
          <p:cNvPr id="6" name="矩形 5"/>
          <p:cNvSpPr/>
          <p:nvPr/>
        </p:nvSpPr>
        <p:spPr>
          <a:xfrm>
            <a:off x="447304" y="2152856"/>
            <a:ext cx="10739252" cy="1200329"/>
          </a:xfrm>
          <a:prstGeom prst="rect">
            <a:avLst/>
          </a:prstGeom>
        </p:spPr>
        <p:txBody>
          <a:bodyPr wrap="square">
            <a:spAutoFit/>
          </a:bodyPr>
          <a:lstStyle/>
          <a:p>
            <a:pPr marL="285750" indent="-285750">
              <a:buFont typeface="Wingdings" panose="05000000000000000000" pitchFamily="2" charset="2"/>
              <a:buChar char="ü"/>
            </a:pPr>
            <a:r>
              <a:rPr lang="zh-TW" altLang="en-US" dirty="0">
                <a:latin typeface="Times New Roman" panose="02020603050405020304" pitchFamily="18" charset="0"/>
              </a:rPr>
              <a:t>如果</a:t>
            </a:r>
            <a:r>
              <a:rPr lang="zh-CN" altLang="en-US" dirty="0">
                <a:latin typeface="Times New Roman" panose="02020603050405020304" pitchFamily="18" charset="0"/>
              </a:rPr>
              <a:t>人们将被比较对象识别为竞争对象</a:t>
            </a:r>
            <a:r>
              <a:rPr lang="zh-TW" altLang="en-US" dirty="0">
                <a:latin typeface="Times New Roman" panose="02020603050405020304" pitchFamily="18" charset="0"/>
              </a:rPr>
              <a:t>，那么</a:t>
            </a:r>
            <a:r>
              <a:rPr lang="zh-TW" altLang="en-US" dirty="0" smtClean="0">
                <a:latin typeface="Times New Roman" panose="02020603050405020304" pitchFamily="18" charset="0"/>
              </a:rPr>
              <a:t>在向下比较中</a:t>
            </a:r>
            <a:r>
              <a:rPr lang="zh-TW" altLang="en-US" dirty="0">
                <a:latin typeface="Times New Roman" panose="02020603050405020304" pitchFamily="18" charset="0"/>
              </a:rPr>
              <a:t>，人们会觉得自己做的更好，</a:t>
            </a:r>
            <a:r>
              <a:rPr lang="zh-TW" altLang="en-US" dirty="0" smtClean="0">
                <a:latin typeface="Times New Roman" panose="02020603050405020304" pitchFamily="18" charset="0"/>
              </a:rPr>
              <a:t>在向上比较中</a:t>
            </a:r>
            <a:r>
              <a:rPr lang="zh-TW" altLang="en-US" dirty="0">
                <a:latin typeface="Times New Roman" panose="02020603050405020304" pitchFamily="18" charset="0"/>
              </a:rPr>
              <a:t>，觉得自己做的更糟</a:t>
            </a:r>
            <a:r>
              <a:rPr lang="en-US" altLang="zh-TW" dirty="0">
                <a:solidFill>
                  <a:srgbClr val="00B0F0"/>
                </a:solidFill>
                <a:latin typeface="Times New Roman" panose="02020603050405020304" pitchFamily="18" charset="0"/>
              </a:rPr>
              <a:t>(see also Buunk, Collins, Taylor, </a:t>
            </a:r>
            <a:r>
              <a:rPr lang="en-US" altLang="zh-TW" dirty="0" err="1">
                <a:solidFill>
                  <a:srgbClr val="00B0F0"/>
                </a:solidFill>
                <a:latin typeface="Times New Roman" panose="02020603050405020304" pitchFamily="18" charset="0"/>
              </a:rPr>
              <a:t>VanYperen</a:t>
            </a:r>
            <a:r>
              <a:rPr lang="en-US" altLang="zh-TW" dirty="0">
                <a:solidFill>
                  <a:srgbClr val="00B0F0"/>
                </a:solidFill>
                <a:latin typeface="Times New Roman" panose="02020603050405020304" pitchFamily="18" charset="0"/>
              </a:rPr>
              <a:t>, &amp; </a:t>
            </a:r>
            <a:r>
              <a:rPr lang="en-US" altLang="zh-TW" dirty="0" err="1">
                <a:solidFill>
                  <a:srgbClr val="00B0F0"/>
                </a:solidFill>
                <a:latin typeface="Times New Roman" panose="02020603050405020304" pitchFamily="18" charset="0"/>
              </a:rPr>
              <a:t>Dakof</a:t>
            </a:r>
            <a:r>
              <a:rPr lang="en-US" altLang="zh-TW" dirty="0">
                <a:solidFill>
                  <a:srgbClr val="00B0F0"/>
                </a:solidFill>
                <a:latin typeface="Times New Roman" panose="02020603050405020304" pitchFamily="18" charset="0"/>
              </a:rPr>
              <a:t>, 1990).</a:t>
            </a:r>
            <a:endParaRPr lang="zh-TW" altLang="en-US" dirty="0">
              <a:solidFill>
                <a:srgbClr val="00B0F0"/>
              </a:solidFill>
              <a:latin typeface="Times New Roman" panose="02020603050405020304" pitchFamily="18" charset="0"/>
            </a:endParaRPr>
          </a:p>
          <a:p>
            <a:pPr marL="285750" indent="-285750">
              <a:buFont typeface="Wingdings" panose="05000000000000000000" pitchFamily="2" charset="2"/>
              <a:buChar char="ü"/>
            </a:pPr>
            <a:r>
              <a:rPr lang="zh-TW" altLang="en-US" dirty="0" smtClean="0">
                <a:latin typeface="Times New Roman" panose="02020603050405020304" pitchFamily="18" charset="0"/>
              </a:rPr>
              <a:t>如果</a:t>
            </a:r>
            <a:r>
              <a:rPr lang="zh-TW" altLang="en-US" dirty="0">
                <a:latin typeface="Times New Roman" panose="02020603050405020304" pitchFamily="18" charset="0"/>
              </a:rPr>
              <a:t>人们将</a:t>
            </a:r>
            <a:r>
              <a:rPr lang="zh-CN" altLang="en-US" dirty="0">
                <a:latin typeface="Times New Roman" panose="02020603050405020304" pitchFamily="18" charset="0"/>
              </a:rPr>
              <a:t>被比较对象视作自己未来可能的样子</a:t>
            </a:r>
            <a:r>
              <a:rPr lang="zh-TW" altLang="en-US" dirty="0">
                <a:latin typeface="Times New Roman" panose="02020603050405020304" pitchFamily="18" charset="0"/>
              </a:rPr>
              <a:t>，</a:t>
            </a:r>
            <a:r>
              <a:rPr lang="zh-TW" altLang="en-US" dirty="0" smtClean="0">
                <a:latin typeface="Times New Roman" panose="02020603050405020304" pitchFamily="18" charset="0"/>
              </a:rPr>
              <a:t>那么向下比较会</a:t>
            </a:r>
            <a:r>
              <a:rPr lang="zh-TW" altLang="en-US" dirty="0">
                <a:latin typeface="Times New Roman" panose="02020603050405020304" pitchFamily="18" charset="0"/>
              </a:rPr>
              <a:t>让人感觉更</a:t>
            </a:r>
            <a:r>
              <a:rPr lang="zh-TW" altLang="en-US" dirty="0" smtClean="0">
                <a:latin typeface="Times New Roman" panose="02020603050405020304" pitchFamily="18" charset="0"/>
              </a:rPr>
              <a:t>糟</a:t>
            </a:r>
            <a:r>
              <a:rPr lang="en-US" altLang="zh-TW" dirty="0" smtClean="0">
                <a:solidFill>
                  <a:srgbClr val="00B0F0"/>
                </a:solidFill>
                <a:latin typeface="Times New Roman" panose="02020603050405020304" pitchFamily="18" charset="0"/>
              </a:rPr>
              <a:t>(</a:t>
            </a:r>
            <a:r>
              <a:rPr lang="en-US" altLang="zh-TW" dirty="0">
                <a:solidFill>
                  <a:srgbClr val="00B0F0"/>
                </a:solidFill>
                <a:latin typeface="Times New Roman" panose="02020603050405020304" pitchFamily="18" charset="0"/>
              </a:rPr>
              <a:t>e.g. </a:t>
            </a:r>
            <a:r>
              <a:rPr lang="en-US" altLang="zh-TW" dirty="0" err="1">
                <a:solidFill>
                  <a:srgbClr val="00B0F0"/>
                </a:solidFill>
                <a:latin typeface="Times New Roman" panose="02020603050405020304" pitchFamily="18" charset="0"/>
              </a:rPr>
              <a:t>Ybema</a:t>
            </a:r>
            <a:r>
              <a:rPr lang="en-US" altLang="zh-TW" dirty="0">
                <a:solidFill>
                  <a:srgbClr val="00B0F0"/>
                </a:solidFill>
                <a:latin typeface="Times New Roman" panose="02020603050405020304" pitchFamily="18" charset="0"/>
              </a:rPr>
              <a:t>, &amp; Buunk, 1995; Buunk, &amp; </a:t>
            </a:r>
            <a:r>
              <a:rPr lang="en-US" altLang="zh-TW" dirty="0" err="1">
                <a:solidFill>
                  <a:srgbClr val="00B0F0"/>
                </a:solidFill>
                <a:latin typeface="Times New Roman" panose="02020603050405020304" pitchFamily="18" charset="0"/>
              </a:rPr>
              <a:t>Ybema</a:t>
            </a:r>
            <a:r>
              <a:rPr lang="en-US" altLang="zh-TW" dirty="0">
                <a:solidFill>
                  <a:srgbClr val="00B0F0"/>
                </a:solidFill>
                <a:latin typeface="Times New Roman" panose="02020603050405020304" pitchFamily="18" charset="0"/>
              </a:rPr>
              <a:t>, 1997; see also Collins, 1996)</a:t>
            </a:r>
          </a:p>
        </p:txBody>
      </p:sp>
      <p:sp>
        <p:nvSpPr>
          <p:cNvPr id="5" name="矩形 4"/>
          <p:cNvSpPr/>
          <p:nvPr/>
        </p:nvSpPr>
        <p:spPr>
          <a:xfrm>
            <a:off x="150421" y="3677153"/>
            <a:ext cx="11606150" cy="923330"/>
          </a:xfrm>
          <a:prstGeom prst="rect">
            <a:avLst/>
          </a:prstGeom>
        </p:spPr>
        <p:txBody>
          <a:bodyPr wrap="square">
            <a:spAutoFit/>
          </a:bodyPr>
          <a:lstStyle/>
          <a:p>
            <a:pPr marL="285750" indent="-285750">
              <a:buFont typeface="Wingdings" panose="05000000000000000000" pitchFamily="2" charset="2"/>
              <a:buChar char="n"/>
            </a:pPr>
            <a:r>
              <a:rPr lang="nl-NL" altLang="zh-TW" b="1" dirty="0" smtClean="0">
                <a:solidFill>
                  <a:srgbClr val="00B0F0"/>
                </a:solidFill>
              </a:rPr>
              <a:t>Van </a:t>
            </a:r>
            <a:r>
              <a:rPr lang="nl-NL" altLang="zh-TW" b="1" dirty="0">
                <a:solidFill>
                  <a:srgbClr val="00B0F0"/>
                </a:solidFill>
              </a:rPr>
              <a:t>der Zee, </a:t>
            </a:r>
            <a:r>
              <a:rPr lang="nl-NL" altLang="zh-TW" b="1" dirty="0" smtClean="0">
                <a:solidFill>
                  <a:srgbClr val="00B0F0"/>
                </a:solidFill>
              </a:rPr>
              <a:t>Buunk</a:t>
            </a:r>
            <a:r>
              <a:rPr lang="nl-NL" altLang="zh-TW" b="1" dirty="0">
                <a:solidFill>
                  <a:srgbClr val="00B0F0"/>
                </a:solidFill>
              </a:rPr>
              <a:t>, </a:t>
            </a:r>
            <a:r>
              <a:rPr lang="nl-NL" altLang="zh-TW" b="1" dirty="0" smtClean="0">
                <a:solidFill>
                  <a:srgbClr val="00B0F0"/>
                </a:solidFill>
              </a:rPr>
              <a:t>Sanderman</a:t>
            </a:r>
            <a:r>
              <a:rPr lang="nl-NL" altLang="zh-TW" b="1" dirty="0">
                <a:solidFill>
                  <a:srgbClr val="00B0F0"/>
                </a:solidFill>
              </a:rPr>
              <a:t>, </a:t>
            </a:r>
            <a:r>
              <a:rPr lang="nl-NL" altLang="zh-TW" b="1" dirty="0" smtClean="0">
                <a:solidFill>
                  <a:srgbClr val="00B0F0"/>
                </a:solidFill>
              </a:rPr>
              <a:t>Botke</a:t>
            </a:r>
            <a:r>
              <a:rPr lang="nl-NL" altLang="zh-TW" b="1" dirty="0">
                <a:solidFill>
                  <a:srgbClr val="00B0F0"/>
                </a:solidFill>
              </a:rPr>
              <a:t>, </a:t>
            </a:r>
            <a:r>
              <a:rPr lang="nl-NL" altLang="zh-TW" b="1" dirty="0" smtClean="0">
                <a:solidFill>
                  <a:srgbClr val="00B0F0"/>
                </a:solidFill>
              </a:rPr>
              <a:t>&amp; </a:t>
            </a:r>
            <a:r>
              <a:rPr lang="nl-NL" altLang="zh-TW" b="1" dirty="0">
                <a:solidFill>
                  <a:srgbClr val="00B0F0"/>
                </a:solidFill>
              </a:rPr>
              <a:t>Van den Bergh, </a:t>
            </a:r>
            <a:r>
              <a:rPr lang="nl-NL" altLang="zh-TW" b="1" dirty="0" smtClean="0">
                <a:solidFill>
                  <a:srgbClr val="00B0F0"/>
                </a:solidFill>
              </a:rPr>
              <a:t>(2000</a:t>
            </a:r>
            <a:r>
              <a:rPr lang="nl-NL" altLang="zh-TW" b="1" dirty="0">
                <a:solidFill>
                  <a:srgbClr val="00B0F0"/>
                </a:solidFill>
              </a:rPr>
              <a:t>). </a:t>
            </a:r>
            <a:r>
              <a:rPr lang="zh-CN" altLang="en-US" b="1" dirty="0" smtClean="0"/>
              <a:t>发展了这个理论，将社会比较方向</a:t>
            </a:r>
            <a:r>
              <a:rPr lang="en-US" altLang="zh-CN" b="1" dirty="0" smtClean="0"/>
              <a:t>——</a:t>
            </a:r>
            <a:r>
              <a:rPr lang="zh-CN" altLang="en-US" b="1" dirty="0" smtClean="0"/>
              <a:t>向上或向下，和社会比较策略</a:t>
            </a:r>
            <a:r>
              <a:rPr lang="en-US" altLang="zh-CN" b="1" dirty="0" smtClean="0"/>
              <a:t>——</a:t>
            </a:r>
            <a:r>
              <a:rPr lang="zh-CN" altLang="en-US" b="1" dirty="0" smtClean="0"/>
              <a:t>认同或对比，结合起来，将社会比较细分为四种情况，向上</a:t>
            </a:r>
            <a:r>
              <a:rPr lang="en-US" altLang="zh-CN" b="1" dirty="0" smtClean="0"/>
              <a:t>-</a:t>
            </a:r>
            <a:r>
              <a:rPr lang="zh-CN" altLang="en-US" b="1" dirty="0" smtClean="0"/>
              <a:t>对比、向上</a:t>
            </a:r>
            <a:r>
              <a:rPr lang="en-US" altLang="zh-CN" b="1" dirty="0" smtClean="0"/>
              <a:t>-</a:t>
            </a:r>
            <a:r>
              <a:rPr lang="zh-CN" altLang="en-US" b="1" dirty="0" smtClean="0"/>
              <a:t>认同、向下</a:t>
            </a:r>
            <a:r>
              <a:rPr lang="en-US" altLang="zh-CN" b="1" dirty="0" smtClean="0"/>
              <a:t>-</a:t>
            </a:r>
            <a:r>
              <a:rPr lang="zh-CN" altLang="en-US" b="1" dirty="0" smtClean="0"/>
              <a:t>对比、向下</a:t>
            </a:r>
            <a:r>
              <a:rPr lang="en-US" altLang="zh-CN" b="1" dirty="0" smtClean="0"/>
              <a:t>-</a:t>
            </a:r>
            <a:r>
              <a:rPr lang="zh-CN" altLang="en-US" b="1" dirty="0" smtClean="0"/>
              <a:t>认同</a:t>
            </a:r>
            <a:endParaRPr lang="zh-TW" altLang="en-US" b="1" dirty="0"/>
          </a:p>
        </p:txBody>
      </p:sp>
    </p:spTree>
    <p:extLst>
      <p:ext uri="{BB962C8B-B14F-4D97-AF65-F5344CB8AC3E}">
        <p14:creationId xmlns:p14="http://schemas.microsoft.com/office/powerpoint/2010/main" val="2634414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0420" y="4075819"/>
            <a:ext cx="11333018" cy="923330"/>
          </a:xfrm>
          <a:prstGeom prst="rect">
            <a:avLst/>
          </a:prstGeom>
        </p:spPr>
        <p:txBody>
          <a:bodyPr wrap="square">
            <a:spAutoFit/>
          </a:bodyPr>
          <a:lstStyle/>
          <a:p>
            <a:pPr marL="285750" indent="-285750">
              <a:buFont typeface="Wingdings" panose="05000000000000000000" pitchFamily="2" charset="2"/>
              <a:buChar char="n"/>
            </a:pPr>
            <a:r>
              <a:rPr lang="zh-CN" altLang="en-US" b="1" dirty="0" smtClean="0"/>
              <a:t>假设</a:t>
            </a:r>
            <a:r>
              <a:rPr lang="en-US" altLang="zh-CN" b="1" dirty="0" smtClean="0"/>
              <a:t>6</a:t>
            </a:r>
            <a:r>
              <a:rPr lang="zh-CN" altLang="en-US" b="1" dirty="0"/>
              <a:t>：在向上对比时，社会比较倾向越高，体会到越多的相对剥夺感，从而对生活满意度评价降低；在向下对比时，社会比较倾向越高，体会到越多的优越感，从而对生活满意度评价升高。在向上或向下认同时，不会产生这些效应。</a:t>
            </a:r>
            <a:endParaRPr lang="en-US" altLang="zh-CN" b="1" dirty="0"/>
          </a:p>
        </p:txBody>
      </p:sp>
      <p:sp>
        <p:nvSpPr>
          <p:cNvPr id="3" name="文本框 2"/>
          <p:cNvSpPr txBox="1"/>
          <p:nvPr/>
        </p:nvSpPr>
        <p:spPr>
          <a:xfrm>
            <a:off x="2884086" y="5107493"/>
            <a:ext cx="1151906" cy="369332"/>
          </a:xfrm>
          <a:prstGeom prst="rect">
            <a:avLst/>
          </a:prstGeom>
          <a:noFill/>
          <a:ln w="28575">
            <a:solidFill>
              <a:srgbClr val="FFC000"/>
            </a:solidFill>
          </a:ln>
        </p:spPr>
        <p:txBody>
          <a:bodyPr wrap="square" rtlCol="0">
            <a:spAutoFit/>
          </a:bodyPr>
          <a:lstStyle/>
          <a:p>
            <a:r>
              <a:rPr lang="zh-CN" altLang="en-US" dirty="0" smtClean="0"/>
              <a:t>向上</a:t>
            </a:r>
            <a:r>
              <a:rPr lang="zh-CN" altLang="en-US" b="1" dirty="0" smtClean="0"/>
              <a:t>对比</a:t>
            </a:r>
            <a:endParaRPr lang="zh-TW" altLang="en-US" b="1" dirty="0"/>
          </a:p>
        </p:txBody>
      </p:sp>
      <p:sp>
        <p:nvSpPr>
          <p:cNvPr id="4" name="文本框 3"/>
          <p:cNvSpPr txBox="1"/>
          <p:nvPr/>
        </p:nvSpPr>
        <p:spPr>
          <a:xfrm>
            <a:off x="4609846" y="5102167"/>
            <a:ext cx="1373337" cy="369332"/>
          </a:xfrm>
          <a:prstGeom prst="rect">
            <a:avLst/>
          </a:prstGeom>
          <a:noFill/>
          <a:ln w="28575">
            <a:solidFill>
              <a:srgbClr val="92D050"/>
            </a:solidFill>
          </a:ln>
        </p:spPr>
        <p:txBody>
          <a:bodyPr wrap="square" rtlCol="0">
            <a:spAutoFit/>
          </a:bodyPr>
          <a:lstStyle/>
          <a:p>
            <a:r>
              <a:rPr lang="zh-CN" altLang="en-US" dirty="0" smtClean="0"/>
              <a:t>相对剥夺感</a:t>
            </a:r>
            <a:endParaRPr lang="zh-TW" altLang="en-US" dirty="0"/>
          </a:p>
        </p:txBody>
      </p:sp>
      <p:cxnSp>
        <p:nvCxnSpPr>
          <p:cNvPr id="5" name="直接箭头连接符 4"/>
          <p:cNvCxnSpPr>
            <a:stCxn id="16" idx="3"/>
            <a:endCxn id="4" idx="1"/>
          </p:cNvCxnSpPr>
          <p:nvPr/>
        </p:nvCxnSpPr>
        <p:spPr>
          <a:xfrm flipV="1">
            <a:off x="3120441" y="5286833"/>
            <a:ext cx="1489405" cy="6197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 name="直接箭头连接符 5"/>
          <p:cNvCxnSpPr>
            <a:stCxn id="4" idx="3"/>
            <a:endCxn id="12" idx="1"/>
          </p:cNvCxnSpPr>
          <p:nvPr/>
        </p:nvCxnSpPr>
        <p:spPr>
          <a:xfrm>
            <a:off x="5983183" y="5286833"/>
            <a:ext cx="1516578" cy="6265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文本框 6"/>
          <p:cNvSpPr txBox="1"/>
          <p:nvPr/>
        </p:nvSpPr>
        <p:spPr>
          <a:xfrm>
            <a:off x="3923176" y="5492870"/>
            <a:ext cx="225631" cy="369332"/>
          </a:xfrm>
          <a:prstGeom prst="rect">
            <a:avLst/>
          </a:prstGeom>
          <a:noFill/>
        </p:spPr>
        <p:txBody>
          <a:bodyPr wrap="square" rtlCol="0">
            <a:spAutoFit/>
          </a:bodyPr>
          <a:lstStyle/>
          <a:p>
            <a:r>
              <a:rPr lang="en-US" altLang="zh-TW" dirty="0" smtClean="0"/>
              <a:t>+</a:t>
            </a:r>
            <a:endParaRPr lang="zh-TW" altLang="en-US" dirty="0"/>
          </a:p>
        </p:txBody>
      </p:sp>
      <p:sp>
        <p:nvSpPr>
          <p:cNvPr id="8" name="文本框 7"/>
          <p:cNvSpPr txBox="1"/>
          <p:nvPr/>
        </p:nvSpPr>
        <p:spPr>
          <a:xfrm>
            <a:off x="6223286" y="5430624"/>
            <a:ext cx="225631" cy="400110"/>
          </a:xfrm>
          <a:prstGeom prst="rect">
            <a:avLst/>
          </a:prstGeom>
          <a:noFill/>
        </p:spPr>
        <p:txBody>
          <a:bodyPr wrap="square" rtlCol="0">
            <a:spAutoFit/>
          </a:bodyPr>
          <a:lstStyle/>
          <a:p>
            <a:r>
              <a:rPr lang="en-US" altLang="zh-TW" sz="2000" b="1" dirty="0" smtClean="0"/>
              <a:t>-</a:t>
            </a:r>
            <a:endParaRPr lang="zh-TW" altLang="en-US" sz="2000" b="1" dirty="0"/>
          </a:p>
        </p:txBody>
      </p:sp>
      <p:sp>
        <p:nvSpPr>
          <p:cNvPr id="9" name="文本框 8"/>
          <p:cNvSpPr txBox="1"/>
          <p:nvPr/>
        </p:nvSpPr>
        <p:spPr>
          <a:xfrm>
            <a:off x="2884086" y="6341675"/>
            <a:ext cx="1151906" cy="369332"/>
          </a:xfrm>
          <a:prstGeom prst="rect">
            <a:avLst/>
          </a:prstGeom>
          <a:noFill/>
          <a:ln w="28575">
            <a:solidFill>
              <a:srgbClr val="FFC000"/>
            </a:solidFill>
          </a:ln>
        </p:spPr>
        <p:txBody>
          <a:bodyPr wrap="square" rtlCol="0">
            <a:spAutoFit/>
          </a:bodyPr>
          <a:lstStyle/>
          <a:p>
            <a:r>
              <a:rPr lang="zh-CN" altLang="en-US" dirty="0" smtClean="0"/>
              <a:t>向下</a:t>
            </a:r>
            <a:r>
              <a:rPr lang="zh-CN" altLang="en-US" b="1" dirty="0" smtClean="0"/>
              <a:t>对比</a:t>
            </a:r>
            <a:endParaRPr lang="zh-TW" altLang="en-US" b="1" dirty="0"/>
          </a:p>
        </p:txBody>
      </p:sp>
      <p:sp>
        <p:nvSpPr>
          <p:cNvPr id="10" name="文本框 9"/>
          <p:cNvSpPr txBox="1"/>
          <p:nvPr/>
        </p:nvSpPr>
        <p:spPr>
          <a:xfrm>
            <a:off x="4609846" y="6353360"/>
            <a:ext cx="1373337" cy="369332"/>
          </a:xfrm>
          <a:prstGeom prst="rect">
            <a:avLst/>
          </a:prstGeom>
          <a:noFill/>
          <a:ln w="28575">
            <a:solidFill>
              <a:srgbClr val="92D050"/>
            </a:solidFill>
          </a:ln>
        </p:spPr>
        <p:txBody>
          <a:bodyPr wrap="square" rtlCol="0">
            <a:spAutoFit/>
          </a:bodyPr>
          <a:lstStyle/>
          <a:p>
            <a:pPr algn="ctr"/>
            <a:r>
              <a:rPr lang="zh-CN" altLang="en-US" dirty="0" smtClean="0"/>
              <a:t>优越感</a:t>
            </a:r>
            <a:endParaRPr lang="zh-TW" altLang="en-US" dirty="0"/>
          </a:p>
        </p:txBody>
      </p:sp>
      <p:cxnSp>
        <p:nvCxnSpPr>
          <p:cNvPr id="11" name="直接箭头连接符 10"/>
          <p:cNvCxnSpPr>
            <a:stCxn id="16" idx="3"/>
            <a:endCxn id="10" idx="1"/>
          </p:cNvCxnSpPr>
          <p:nvPr/>
        </p:nvCxnSpPr>
        <p:spPr>
          <a:xfrm>
            <a:off x="3120441" y="5906587"/>
            <a:ext cx="1489405" cy="6314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文本框 11"/>
          <p:cNvSpPr txBox="1"/>
          <p:nvPr/>
        </p:nvSpPr>
        <p:spPr>
          <a:xfrm>
            <a:off x="7499761" y="5728691"/>
            <a:ext cx="1373337" cy="369332"/>
          </a:xfrm>
          <a:prstGeom prst="rect">
            <a:avLst/>
          </a:prstGeom>
          <a:noFill/>
          <a:ln w="28575">
            <a:solidFill>
              <a:srgbClr val="00B0F0"/>
            </a:solidFill>
          </a:ln>
        </p:spPr>
        <p:txBody>
          <a:bodyPr wrap="square" rtlCol="0">
            <a:spAutoFit/>
          </a:bodyPr>
          <a:lstStyle/>
          <a:p>
            <a:r>
              <a:rPr lang="zh-CN" altLang="en-US" dirty="0" smtClean="0"/>
              <a:t>生活满意度</a:t>
            </a:r>
            <a:endParaRPr lang="zh-TW" altLang="en-US" dirty="0"/>
          </a:p>
        </p:txBody>
      </p:sp>
      <p:cxnSp>
        <p:nvCxnSpPr>
          <p:cNvPr id="13" name="直接箭头连接符 12"/>
          <p:cNvCxnSpPr>
            <a:stCxn id="10" idx="3"/>
            <a:endCxn id="12" idx="1"/>
          </p:cNvCxnSpPr>
          <p:nvPr/>
        </p:nvCxnSpPr>
        <p:spPr>
          <a:xfrm flipV="1">
            <a:off x="5983183" y="5913357"/>
            <a:ext cx="1516578" cy="6246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文本框 13"/>
          <p:cNvSpPr txBox="1"/>
          <p:nvPr/>
        </p:nvSpPr>
        <p:spPr>
          <a:xfrm>
            <a:off x="3923176" y="5962844"/>
            <a:ext cx="225631" cy="369332"/>
          </a:xfrm>
          <a:prstGeom prst="rect">
            <a:avLst/>
          </a:prstGeom>
          <a:noFill/>
        </p:spPr>
        <p:txBody>
          <a:bodyPr wrap="square" rtlCol="0">
            <a:spAutoFit/>
          </a:bodyPr>
          <a:lstStyle/>
          <a:p>
            <a:r>
              <a:rPr lang="en-US" altLang="zh-TW" dirty="0" smtClean="0"/>
              <a:t>+</a:t>
            </a:r>
            <a:endParaRPr lang="zh-TW" altLang="en-US" dirty="0"/>
          </a:p>
        </p:txBody>
      </p:sp>
      <p:sp>
        <p:nvSpPr>
          <p:cNvPr id="15" name="文本框 14"/>
          <p:cNvSpPr txBox="1"/>
          <p:nvPr/>
        </p:nvSpPr>
        <p:spPr>
          <a:xfrm>
            <a:off x="6223286" y="5968782"/>
            <a:ext cx="225631" cy="369332"/>
          </a:xfrm>
          <a:prstGeom prst="rect">
            <a:avLst/>
          </a:prstGeom>
          <a:noFill/>
        </p:spPr>
        <p:txBody>
          <a:bodyPr wrap="square" rtlCol="0">
            <a:spAutoFit/>
          </a:bodyPr>
          <a:lstStyle/>
          <a:p>
            <a:r>
              <a:rPr lang="en-US" altLang="zh-TW" dirty="0" smtClean="0"/>
              <a:t>+</a:t>
            </a:r>
            <a:endParaRPr lang="zh-TW" altLang="en-US" dirty="0"/>
          </a:p>
        </p:txBody>
      </p:sp>
      <p:sp>
        <p:nvSpPr>
          <p:cNvPr id="16" name="文本框 15"/>
          <p:cNvSpPr txBox="1"/>
          <p:nvPr/>
        </p:nvSpPr>
        <p:spPr>
          <a:xfrm>
            <a:off x="1547542" y="5721921"/>
            <a:ext cx="1572899" cy="369332"/>
          </a:xfrm>
          <a:prstGeom prst="rect">
            <a:avLst/>
          </a:prstGeom>
          <a:noFill/>
          <a:ln w="28575">
            <a:solidFill>
              <a:srgbClr val="FF0000"/>
            </a:solidFill>
          </a:ln>
        </p:spPr>
        <p:txBody>
          <a:bodyPr wrap="square" rtlCol="0">
            <a:spAutoFit/>
          </a:bodyPr>
          <a:lstStyle/>
          <a:p>
            <a:r>
              <a:rPr lang="zh-CN" altLang="en-US" dirty="0" smtClean="0"/>
              <a:t>社会比较倾向</a:t>
            </a:r>
            <a:endParaRPr lang="zh-TW" altLang="en-US" dirty="0"/>
          </a:p>
        </p:txBody>
      </p:sp>
      <p:sp>
        <p:nvSpPr>
          <p:cNvPr id="17" name="文本框 16"/>
          <p:cNvSpPr txBox="1"/>
          <p:nvPr/>
        </p:nvSpPr>
        <p:spPr>
          <a:xfrm>
            <a:off x="150420" y="237506"/>
            <a:ext cx="11629901" cy="646331"/>
          </a:xfrm>
          <a:prstGeom prst="rect">
            <a:avLst/>
          </a:prstGeom>
          <a:noFill/>
        </p:spPr>
        <p:txBody>
          <a:bodyPr wrap="square" rtlCol="0">
            <a:spAutoFit/>
          </a:bodyPr>
          <a:lstStyle/>
          <a:p>
            <a:pPr marL="285750" indent="-285750">
              <a:buFont typeface="Wingdings" panose="05000000000000000000" pitchFamily="2" charset="2"/>
              <a:buChar char="n"/>
            </a:pPr>
            <a:r>
              <a:rPr lang="zh-CN" altLang="en-US" b="1" dirty="0" smtClean="0"/>
              <a:t>以往的研究，通常只从社会比较策略这一个方面来讨论其对人的积极或消极的影响，并没有考虑其与社会比较倾向之间的交互作用</a:t>
            </a:r>
            <a:endParaRPr lang="zh-TW" altLang="en-US" b="1" dirty="0"/>
          </a:p>
        </p:txBody>
      </p:sp>
      <p:sp>
        <p:nvSpPr>
          <p:cNvPr id="18" name="文本框 17"/>
          <p:cNvSpPr txBox="1"/>
          <p:nvPr/>
        </p:nvSpPr>
        <p:spPr>
          <a:xfrm>
            <a:off x="461157" y="966460"/>
            <a:ext cx="11008426" cy="1754326"/>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smtClean="0"/>
              <a:t>比如，</a:t>
            </a:r>
            <a:r>
              <a:rPr lang="en-US" altLang="zh-CN" dirty="0" err="1" smtClean="0">
                <a:solidFill>
                  <a:srgbClr val="00B0F0"/>
                </a:solidFill>
              </a:rPr>
              <a:t>Dibb</a:t>
            </a:r>
            <a:r>
              <a:rPr lang="en-US" altLang="zh-CN" dirty="0" smtClean="0">
                <a:solidFill>
                  <a:srgbClr val="00B0F0"/>
                </a:solidFill>
              </a:rPr>
              <a:t> </a:t>
            </a:r>
            <a:r>
              <a:rPr lang="en-US" altLang="zh-CN" dirty="0">
                <a:solidFill>
                  <a:srgbClr val="00B0F0"/>
                </a:solidFill>
              </a:rPr>
              <a:t>(2019</a:t>
            </a:r>
            <a:r>
              <a:rPr lang="en-US" altLang="zh-CN" dirty="0" smtClean="0">
                <a:solidFill>
                  <a:srgbClr val="00B0F0"/>
                </a:solidFill>
              </a:rPr>
              <a:t>).</a:t>
            </a:r>
            <a:r>
              <a:rPr lang="zh-CN" altLang="en-US" dirty="0" smtClean="0"/>
              <a:t>发现，在</a:t>
            </a:r>
            <a:r>
              <a:rPr lang="en-US" altLang="zh-CN" dirty="0" smtClean="0"/>
              <a:t>FB</a:t>
            </a:r>
            <a:r>
              <a:rPr lang="zh-CN" altLang="en-US" dirty="0" smtClean="0"/>
              <a:t>上，越多地采取 “向上</a:t>
            </a:r>
            <a:r>
              <a:rPr lang="en-US" altLang="zh-CN" dirty="0" smtClean="0"/>
              <a:t>-</a:t>
            </a:r>
            <a:r>
              <a:rPr lang="zh-CN" altLang="en-US" dirty="0" smtClean="0"/>
              <a:t>认同”比较策略的人，会报告更多的生理性症状。同时，在他的研究中，也发现“向上</a:t>
            </a:r>
            <a:r>
              <a:rPr lang="en-US" altLang="zh-CN" dirty="0" smtClean="0"/>
              <a:t>-</a:t>
            </a:r>
            <a:r>
              <a:rPr lang="zh-CN" altLang="en-US" dirty="0" smtClean="0"/>
              <a:t>对比”与“生活满意度”之间存在显著的负相关。</a:t>
            </a:r>
            <a:endParaRPr lang="en-US" altLang="zh-CN" dirty="0" smtClean="0"/>
          </a:p>
          <a:p>
            <a:pPr marL="285750" indent="-285750">
              <a:buFont typeface="Wingdings" panose="05000000000000000000" pitchFamily="2" charset="2"/>
              <a:buChar char="ü"/>
            </a:pPr>
            <a:r>
              <a:rPr lang="zh-CN" altLang="en-US" dirty="0" smtClean="0"/>
              <a:t>一项针对教师的研究发现，如果教师越多的采取“向上</a:t>
            </a:r>
            <a:r>
              <a:rPr lang="en-US" altLang="zh-CN" dirty="0" smtClean="0"/>
              <a:t>-</a:t>
            </a:r>
            <a:r>
              <a:rPr lang="zh-CN" altLang="en-US" dirty="0" smtClean="0"/>
              <a:t>对比”或“向下</a:t>
            </a:r>
            <a:r>
              <a:rPr lang="en-US" altLang="zh-CN" dirty="0" smtClean="0"/>
              <a:t>-</a:t>
            </a:r>
            <a:r>
              <a:rPr lang="zh-CN" altLang="en-US" dirty="0" smtClean="0"/>
              <a:t>认同”的比较策略，在进行比较后，他们会产生更多的耗竭（</a:t>
            </a:r>
            <a:r>
              <a:rPr lang="en-US" altLang="zh-CN" dirty="0" smtClean="0"/>
              <a:t>burn out</a:t>
            </a:r>
            <a:r>
              <a:rPr lang="zh-CN" altLang="en-US" dirty="0" smtClean="0"/>
              <a:t>）</a:t>
            </a:r>
            <a:r>
              <a:rPr lang="en-US" altLang="zh-CN" dirty="0" smtClean="0">
                <a:solidFill>
                  <a:srgbClr val="00B0F0"/>
                </a:solidFill>
              </a:rPr>
              <a:t>(</a:t>
            </a:r>
            <a:r>
              <a:rPr lang="en-US" altLang="zh-TW" dirty="0" smtClean="0">
                <a:solidFill>
                  <a:srgbClr val="00B0F0"/>
                </a:solidFill>
              </a:rPr>
              <a:t>Carmona </a:t>
            </a:r>
            <a:r>
              <a:rPr lang="en-US" altLang="zh-CN" dirty="0" smtClean="0">
                <a:solidFill>
                  <a:srgbClr val="00B0F0"/>
                </a:solidFill>
              </a:rPr>
              <a:t>et al., 2006).</a:t>
            </a:r>
          </a:p>
          <a:p>
            <a:pPr marL="285750" indent="-285750">
              <a:buFont typeface="Wingdings" panose="05000000000000000000" pitchFamily="2" charset="2"/>
              <a:buChar char="ü"/>
            </a:pPr>
            <a:r>
              <a:rPr lang="zh-CN" altLang="en-US" dirty="0"/>
              <a:t>一</a:t>
            </a:r>
            <a:r>
              <a:rPr lang="zh-CN" altLang="en-US" dirty="0" smtClean="0"/>
              <a:t>项针对不同体弱程度的老人的调研发现，采取“向上</a:t>
            </a:r>
            <a:r>
              <a:rPr lang="en-US" altLang="zh-CN" dirty="0" smtClean="0"/>
              <a:t>-</a:t>
            </a:r>
            <a:r>
              <a:rPr lang="zh-CN" altLang="en-US" dirty="0" smtClean="0"/>
              <a:t>对比”或“向下</a:t>
            </a:r>
            <a:r>
              <a:rPr lang="en-US" altLang="zh-CN" dirty="0" smtClean="0"/>
              <a:t>-</a:t>
            </a:r>
            <a:r>
              <a:rPr lang="zh-CN" altLang="en-US" dirty="0" smtClean="0"/>
              <a:t>认同”策略的老人会体验到更低的生活满意度</a:t>
            </a:r>
            <a:r>
              <a:rPr lang="en-US" altLang="zh-CN" dirty="0" smtClean="0">
                <a:solidFill>
                  <a:srgbClr val="00B0F0"/>
                </a:solidFill>
              </a:rPr>
              <a:t>(</a:t>
            </a:r>
            <a:r>
              <a:rPr lang="en-US" altLang="zh-TW" dirty="0" err="1" smtClean="0">
                <a:solidFill>
                  <a:srgbClr val="00B0F0"/>
                </a:solidFill>
              </a:rPr>
              <a:t>Frieswijk</a:t>
            </a:r>
            <a:r>
              <a:rPr lang="en-US" altLang="zh-TW" dirty="0" smtClean="0">
                <a:solidFill>
                  <a:srgbClr val="00B0F0"/>
                </a:solidFill>
              </a:rPr>
              <a:t> </a:t>
            </a:r>
            <a:r>
              <a:rPr lang="en-US" altLang="zh-CN" dirty="0" smtClean="0">
                <a:solidFill>
                  <a:srgbClr val="00B0F0"/>
                </a:solidFill>
              </a:rPr>
              <a:t>et al., 2004)</a:t>
            </a:r>
            <a:r>
              <a:rPr lang="en-US" altLang="zh-CN" dirty="0">
                <a:solidFill>
                  <a:srgbClr val="00B0F0"/>
                </a:solidFill>
              </a:rPr>
              <a:t>.</a:t>
            </a:r>
            <a:endParaRPr lang="zh-TW" altLang="en-US" dirty="0">
              <a:solidFill>
                <a:srgbClr val="00B0F0"/>
              </a:solidFill>
            </a:endParaRPr>
          </a:p>
        </p:txBody>
      </p:sp>
      <p:sp>
        <p:nvSpPr>
          <p:cNvPr id="19" name="文本框 18"/>
          <p:cNvSpPr txBox="1"/>
          <p:nvPr/>
        </p:nvSpPr>
        <p:spPr>
          <a:xfrm>
            <a:off x="150420" y="2814577"/>
            <a:ext cx="12041580" cy="1200329"/>
          </a:xfrm>
          <a:prstGeom prst="rect">
            <a:avLst/>
          </a:prstGeom>
          <a:noFill/>
        </p:spPr>
        <p:txBody>
          <a:bodyPr wrap="square" rtlCol="0">
            <a:spAutoFit/>
          </a:bodyPr>
          <a:lstStyle/>
          <a:p>
            <a:pPr marL="285750" indent="-285750">
              <a:buFont typeface="Wingdings" panose="05000000000000000000" pitchFamily="2" charset="2"/>
              <a:buChar char="n"/>
            </a:pPr>
            <a:r>
              <a:rPr lang="zh-CN" altLang="en-US" b="1" dirty="0" smtClean="0"/>
              <a:t>类似的，</a:t>
            </a:r>
            <a:r>
              <a:rPr lang="zh-CN" altLang="en-US" b="1" dirty="0" smtClean="0"/>
              <a:t>尽管已有元分析总结道 “</a:t>
            </a:r>
            <a:r>
              <a:rPr lang="zh-CN" altLang="en-US" b="1" dirty="0" smtClean="0"/>
              <a:t>向上</a:t>
            </a:r>
            <a:r>
              <a:rPr lang="en-US" altLang="zh-CN" b="1" dirty="0" smtClean="0"/>
              <a:t>-</a:t>
            </a:r>
            <a:r>
              <a:rPr lang="zh-CN" altLang="en-US" b="1" dirty="0" smtClean="0"/>
              <a:t>对比</a:t>
            </a:r>
            <a:r>
              <a:rPr lang="zh-CN" altLang="en-US" b="1" dirty="0" smtClean="0"/>
              <a:t>”</a:t>
            </a:r>
            <a:r>
              <a:rPr lang="zh-CN" altLang="en-US" b="1" dirty="0" smtClean="0"/>
              <a:t>和“向下</a:t>
            </a:r>
            <a:r>
              <a:rPr lang="en-US" altLang="zh-CN" b="1" dirty="0" smtClean="0"/>
              <a:t>-</a:t>
            </a:r>
            <a:r>
              <a:rPr lang="zh-CN" altLang="en-US" b="1" dirty="0" smtClean="0"/>
              <a:t>认同”</a:t>
            </a:r>
            <a:r>
              <a:rPr lang="zh-CN" altLang="en-US" b="1" dirty="0" smtClean="0"/>
              <a:t>会降低幸福感，“向下</a:t>
            </a:r>
            <a:r>
              <a:rPr lang="en-US" altLang="zh-CN" b="1" dirty="0" smtClean="0"/>
              <a:t>-</a:t>
            </a:r>
            <a:r>
              <a:rPr lang="zh-CN" altLang="en-US" b="1" dirty="0" smtClean="0"/>
              <a:t>对比”和“向上</a:t>
            </a:r>
            <a:r>
              <a:rPr lang="en-US" altLang="zh-CN" b="1" dirty="0" smtClean="0"/>
              <a:t>-</a:t>
            </a:r>
            <a:r>
              <a:rPr lang="zh-CN" altLang="en-US" b="1" dirty="0" smtClean="0"/>
              <a:t>认同”会提高幸福感</a:t>
            </a:r>
            <a:r>
              <a:rPr lang="en-US" altLang="zh-CN" dirty="0" smtClean="0">
                <a:solidFill>
                  <a:srgbClr val="00B0F0"/>
                </a:solidFill>
              </a:rPr>
              <a:t>(</a:t>
            </a:r>
            <a:r>
              <a:rPr lang="en-US" altLang="zh-CN" dirty="0" smtClean="0">
                <a:solidFill>
                  <a:srgbClr val="00B0F0"/>
                </a:solidFill>
              </a:rPr>
              <a:t>Gerber</a:t>
            </a:r>
            <a:r>
              <a:rPr lang="en-US" altLang="zh-CN" dirty="0">
                <a:solidFill>
                  <a:srgbClr val="00B0F0"/>
                </a:solidFill>
              </a:rPr>
              <a:t>, </a:t>
            </a:r>
            <a:r>
              <a:rPr lang="en-US" altLang="zh-CN" dirty="0" smtClean="0">
                <a:solidFill>
                  <a:srgbClr val="00B0F0"/>
                </a:solidFill>
              </a:rPr>
              <a:t>Wheeler</a:t>
            </a:r>
            <a:r>
              <a:rPr lang="en-US" altLang="zh-CN" dirty="0">
                <a:solidFill>
                  <a:srgbClr val="00B0F0"/>
                </a:solidFill>
              </a:rPr>
              <a:t>, </a:t>
            </a:r>
            <a:r>
              <a:rPr lang="en-US" altLang="zh-CN" dirty="0" smtClean="0">
                <a:solidFill>
                  <a:srgbClr val="00B0F0"/>
                </a:solidFill>
              </a:rPr>
              <a:t>&amp; </a:t>
            </a:r>
            <a:r>
              <a:rPr lang="en-US" altLang="zh-CN" dirty="0" err="1" smtClean="0">
                <a:solidFill>
                  <a:srgbClr val="00B0F0"/>
                </a:solidFill>
              </a:rPr>
              <a:t>Suls</a:t>
            </a:r>
            <a:r>
              <a:rPr lang="en-US" altLang="zh-CN" dirty="0" smtClean="0">
                <a:solidFill>
                  <a:srgbClr val="00B0F0"/>
                </a:solidFill>
              </a:rPr>
              <a:t>, 2018</a:t>
            </a:r>
            <a:r>
              <a:rPr lang="en-US" altLang="zh-CN" dirty="0">
                <a:solidFill>
                  <a:srgbClr val="00B0F0"/>
                </a:solidFill>
              </a:rPr>
              <a:t>).</a:t>
            </a:r>
            <a:r>
              <a:rPr lang="en-US" altLang="zh-CN" b="1" dirty="0"/>
              <a:t> </a:t>
            </a:r>
            <a:r>
              <a:rPr lang="zh-CN" altLang="en-US" b="1" dirty="0" smtClean="0"/>
              <a:t>，</a:t>
            </a:r>
            <a:r>
              <a:rPr lang="zh-CN" altLang="en-US" b="1" dirty="0" smtClean="0"/>
              <a:t>但他们并没有解释其中的心理机制。</a:t>
            </a:r>
            <a:endParaRPr lang="en-US" altLang="zh-CN" b="1" dirty="0" smtClean="0"/>
          </a:p>
          <a:p>
            <a:pPr marL="285750" indent="-285750">
              <a:buFont typeface="Wingdings" panose="05000000000000000000" pitchFamily="2" charset="2"/>
              <a:buChar char="n"/>
            </a:pPr>
            <a:r>
              <a:rPr lang="zh-CN" altLang="en-US" b="1" dirty="0" smtClean="0"/>
              <a:t>因此，我们打算从“社会比较倾向”和“社会比较策略”的角度出发，通过引入“相对剥夺感”和“优越感”，来解释“社会比较”，在什么情况下，以及如何影响“生活满意度”</a:t>
            </a:r>
            <a:endParaRPr lang="zh-TW" altLang="en-US" b="1" dirty="0"/>
          </a:p>
        </p:txBody>
      </p:sp>
    </p:spTree>
    <p:extLst>
      <p:ext uri="{BB962C8B-B14F-4D97-AF65-F5344CB8AC3E}">
        <p14:creationId xmlns:p14="http://schemas.microsoft.com/office/powerpoint/2010/main" val="3043378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23801" y="2885704"/>
            <a:ext cx="7980219" cy="1015663"/>
          </a:xfrm>
          <a:prstGeom prst="rect">
            <a:avLst/>
          </a:prstGeom>
          <a:noFill/>
        </p:spPr>
        <p:txBody>
          <a:bodyPr wrap="square" rtlCol="0">
            <a:spAutoFit/>
          </a:bodyPr>
          <a:lstStyle/>
          <a:p>
            <a:pPr algn="ctr"/>
            <a:r>
              <a:rPr lang="zh-CN" altLang="en-US" sz="6000" b="1" dirty="0" smtClean="0"/>
              <a:t>理论贡献</a:t>
            </a:r>
            <a:endParaRPr lang="zh-TW" altLang="en-US" sz="6000" b="1" dirty="0"/>
          </a:p>
        </p:txBody>
      </p:sp>
    </p:spTree>
    <p:extLst>
      <p:ext uri="{BB962C8B-B14F-4D97-AF65-F5344CB8AC3E}">
        <p14:creationId xmlns:p14="http://schemas.microsoft.com/office/powerpoint/2010/main" val="1683598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50421" y="239591"/>
            <a:ext cx="11483439" cy="923330"/>
          </a:xfrm>
          <a:prstGeom prst="rect">
            <a:avLst/>
          </a:prstGeom>
        </p:spPr>
        <p:txBody>
          <a:bodyPr wrap="square">
            <a:spAutoFit/>
          </a:bodyPr>
          <a:lstStyle/>
          <a:p>
            <a:pPr marL="285750" indent="-285750">
              <a:buFont typeface="Wingdings" panose="05000000000000000000" pitchFamily="2" charset="2"/>
              <a:buChar char="n"/>
            </a:pPr>
            <a:r>
              <a:rPr lang="en-US" altLang="zh-CN" b="1" dirty="0" smtClean="0"/>
              <a:t>1.</a:t>
            </a:r>
            <a:r>
              <a:rPr lang="zh-CN" altLang="en-US" b="1" dirty="0" smtClean="0"/>
              <a:t>尽管</a:t>
            </a:r>
            <a:r>
              <a:rPr lang="zh-CN" altLang="en-US" b="1" dirty="0"/>
              <a:t>已经有文章讨论了社会比较倾向越高的人，越容易体验到相对剥夺感。但他们的研究中，并没有考虑，这样的社会比较是向上比较，还是向下</a:t>
            </a:r>
            <a:r>
              <a:rPr lang="zh-CN" altLang="en-US" b="1" dirty="0" smtClean="0"/>
              <a:t>比较。亦或者，只从社会比较方向的角度触发，讨论向上比较和向下比较产生积极或消极的结果，而不涉及社会比较倾向。</a:t>
            </a:r>
            <a:endParaRPr lang="en-US" altLang="zh-CN" b="1" dirty="0" smtClean="0"/>
          </a:p>
        </p:txBody>
      </p:sp>
      <p:sp>
        <p:nvSpPr>
          <p:cNvPr id="2" name="矩形 1"/>
          <p:cNvSpPr/>
          <p:nvPr/>
        </p:nvSpPr>
        <p:spPr>
          <a:xfrm>
            <a:off x="150420" y="2583736"/>
            <a:ext cx="11483439" cy="646331"/>
          </a:xfrm>
          <a:prstGeom prst="rect">
            <a:avLst/>
          </a:prstGeom>
        </p:spPr>
        <p:txBody>
          <a:bodyPr wrap="square">
            <a:spAutoFit/>
          </a:bodyPr>
          <a:lstStyle/>
          <a:p>
            <a:pPr marL="285750" indent="-285750">
              <a:buFont typeface="Wingdings" panose="05000000000000000000" pitchFamily="2" charset="2"/>
              <a:buChar char="n"/>
            </a:pPr>
            <a:r>
              <a:rPr lang="en-US" altLang="zh-CN" b="1" dirty="0" smtClean="0"/>
              <a:t>2</a:t>
            </a:r>
            <a:r>
              <a:rPr lang="en-US" altLang="zh-CN" b="1" dirty="0"/>
              <a:t>.</a:t>
            </a:r>
            <a:r>
              <a:rPr lang="zh-CN" altLang="en-US" b="1" dirty="0"/>
              <a:t>以往的研究中，也很少涉及讨论，社会比较是将被比较对象视作了竞争对手，还是视作了自己未来可能成为的</a:t>
            </a:r>
            <a:r>
              <a:rPr lang="zh-CN" altLang="en-US" b="1" dirty="0" smtClean="0"/>
              <a:t>目标</a:t>
            </a:r>
            <a:endParaRPr lang="en-US" altLang="zh-CN" b="1" dirty="0"/>
          </a:p>
        </p:txBody>
      </p:sp>
      <p:sp>
        <p:nvSpPr>
          <p:cNvPr id="3" name="矩形 2"/>
          <p:cNvSpPr/>
          <p:nvPr/>
        </p:nvSpPr>
        <p:spPr>
          <a:xfrm>
            <a:off x="435428" y="1162921"/>
            <a:ext cx="11451772" cy="1200329"/>
          </a:xfrm>
          <a:prstGeom prst="rect">
            <a:avLst/>
          </a:prstGeom>
        </p:spPr>
        <p:txBody>
          <a:bodyPr wrap="square">
            <a:spAutoFit/>
          </a:bodyPr>
          <a:lstStyle/>
          <a:p>
            <a:pPr marL="285750" indent="-285750">
              <a:buFont typeface="Wingdings" panose="05000000000000000000" pitchFamily="2" charset="2"/>
              <a:buChar char="ü"/>
            </a:pPr>
            <a:r>
              <a:rPr lang="zh-CN" altLang="en-US" dirty="0"/>
              <a:t>可能存在这样一种情况，一个频繁的暴露在社会比较的场景中，毫无疑问，他的社会比较频率会比较高，但如果这个是一个不倾向于进行社会比较的人，那么即使他暴露在这样的环境中，也不会因为社会比较对其产生影响</a:t>
            </a:r>
            <a:r>
              <a:rPr lang="zh-CN" altLang="en-US" dirty="0" smtClean="0"/>
              <a:t>。</a:t>
            </a:r>
            <a:endParaRPr lang="en-US" altLang="zh-CN" dirty="0" smtClean="0"/>
          </a:p>
          <a:p>
            <a:pPr marL="285750" indent="-285750">
              <a:buFont typeface="Wingdings" panose="05000000000000000000" pitchFamily="2" charset="2"/>
              <a:buChar char="ü"/>
            </a:pPr>
            <a:r>
              <a:rPr lang="en-US" altLang="zh-CN" dirty="0" smtClean="0">
                <a:solidFill>
                  <a:srgbClr val="00B0F0"/>
                </a:solidFill>
              </a:rPr>
              <a:t>Buunk et al. (2003)</a:t>
            </a:r>
            <a:r>
              <a:rPr lang="zh-CN" altLang="en-US" dirty="0" smtClean="0"/>
              <a:t>就发现，只有社会比较倾向高的人，才会在较多的向上比较中，感受到更多的相对剥夺感。</a:t>
            </a:r>
            <a:endParaRPr lang="en-US" altLang="zh-CN" dirty="0"/>
          </a:p>
        </p:txBody>
      </p:sp>
      <p:sp>
        <p:nvSpPr>
          <p:cNvPr id="4" name="矩形 3"/>
          <p:cNvSpPr/>
          <p:nvPr/>
        </p:nvSpPr>
        <p:spPr>
          <a:xfrm>
            <a:off x="150420" y="4966395"/>
            <a:ext cx="11736780" cy="646331"/>
          </a:xfrm>
          <a:prstGeom prst="rect">
            <a:avLst/>
          </a:prstGeom>
        </p:spPr>
        <p:txBody>
          <a:bodyPr wrap="square">
            <a:spAutoFit/>
          </a:bodyPr>
          <a:lstStyle/>
          <a:p>
            <a:pPr marL="285750" indent="-285750">
              <a:buFont typeface="Wingdings" panose="05000000000000000000" pitchFamily="2" charset="2"/>
              <a:buChar char="n"/>
            </a:pPr>
            <a:r>
              <a:rPr lang="en-US" altLang="zh-CN" b="1" dirty="0"/>
              <a:t>3.</a:t>
            </a:r>
            <a:r>
              <a:rPr lang="zh-CN" altLang="en-US" b="1" dirty="0"/>
              <a:t>此外，以往的研究中，以往的研究也没有讨论过向下比较是如何产生积极效果的。因此，本研究假设这一过程是被优越感所中介的。由于人们在向下比较中产生了优越感，因此对自己的生活满意度评价有所上升。</a:t>
            </a:r>
            <a:endParaRPr lang="en-US" altLang="zh-CN" b="1" dirty="0"/>
          </a:p>
        </p:txBody>
      </p:sp>
      <p:sp>
        <p:nvSpPr>
          <p:cNvPr id="5" name="文本框 4"/>
          <p:cNvSpPr txBox="1"/>
          <p:nvPr/>
        </p:nvSpPr>
        <p:spPr>
          <a:xfrm>
            <a:off x="522514" y="3396343"/>
            <a:ext cx="11111345" cy="1200329"/>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smtClean="0"/>
              <a:t>在</a:t>
            </a:r>
            <a:r>
              <a:rPr lang="en-US" altLang="zh-TW" dirty="0">
                <a:solidFill>
                  <a:srgbClr val="00B0F0"/>
                </a:solidFill>
              </a:rPr>
              <a:t>Van der </a:t>
            </a:r>
            <a:r>
              <a:rPr lang="en-US" altLang="zh-TW" dirty="0" smtClean="0">
                <a:solidFill>
                  <a:srgbClr val="00B0F0"/>
                </a:solidFill>
              </a:rPr>
              <a:t>Zee </a:t>
            </a:r>
            <a:r>
              <a:rPr lang="en-US" altLang="zh-CN" dirty="0" smtClean="0">
                <a:solidFill>
                  <a:srgbClr val="00B0F0"/>
                </a:solidFill>
              </a:rPr>
              <a:t>et al. (2000)</a:t>
            </a:r>
            <a:r>
              <a:rPr lang="zh-CN" altLang="en-US" dirty="0" smtClean="0"/>
              <a:t>提出了社会比较的认同</a:t>
            </a:r>
            <a:r>
              <a:rPr lang="en-US" altLang="zh-CN" dirty="0" smtClean="0"/>
              <a:t>-</a:t>
            </a:r>
            <a:r>
              <a:rPr lang="zh-CN" altLang="en-US" dirty="0" smtClean="0"/>
              <a:t>对比模型后，已有很多研究从这个角度讨论不同社会比较策略所带来的影响</a:t>
            </a:r>
            <a:r>
              <a:rPr lang="en-US" altLang="zh-CN" dirty="0" smtClean="0">
                <a:solidFill>
                  <a:srgbClr val="00B0F0"/>
                </a:solidFill>
              </a:rPr>
              <a:t>(e.g. </a:t>
            </a:r>
            <a:r>
              <a:rPr lang="en-US" altLang="zh-TW" dirty="0" smtClean="0">
                <a:solidFill>
                  <a:srgbClr val="00B0F0"/>
                </a:solidFill>
              </a:rPr>
              <a:t>Carmona </a:t>
            </a:r>
            <a:r>
              <a:rPr lang="en-US" altLang="zh-CN" dirty="0" smtClean="0">
                <a:solidFill>
                  <a:srgbClr val="00B0F0"/>
                </a:solidFill>
              </a:rPr>
              <a:t>et al., </a:t>
            </a:r>
            <a:r>
              <a:rPr lang="en-US" altLang="zh-CN" dirty="0">
                <a:solidFill>
                  <a:srgbClr val="00B0F0"/>
                </a:solidFill>
              </a:rPr>
              <a:t>2006; </a:t>
            </a:r>
            <a:r>
              <a:rPr lang="en-US" altLang="zh-CN" dirty="0" err="1" smtClean="0">
                <a:solidFill>
                  <a:srgbClr val="00B0F0"/>
                </a:solidFill>
              </a:rPr>
              <a:t>Frieswijk</a:t>
            </a:r>
            <a:r>
              <a:rPr lang="en-US" altLang="zh-CN" dirty="0" smtClean="0">
                <a:solidFill>
                  <a:srgbClr val="00B0F0"/>
                </a:solidFill>
              </a:rPr>
              <a:t> et al., 2004)</a:t>
            </a:r>
            <a:endParaRPr lang="en-US" altLang="zh-CN" dirty="0">
              <a:solidFill>
                <a:srgbClr val="00B0F0"/>
              </a:solidFill>
            </a:endParaRPr>
          </a:p>
          <a:p>
            <a:pPr marL="285750" indent="-285750">
              <a:buFont typeface="Wingdings" panose="05000000000000000000" pitchFamily="2" charset="2"/>
              <a:buChar char="ü"/>
            </a:pPr>
            <a:r>
              <a:rPr lang="zh-CN" altLang="en-US" dirty="0" smtClean="0"/>
              <a:t>但是，还没有研究讨论社会比较策略和社会比较倾向之间的交互作用，可能不同社会比较策略下，社会比较倾向与相对剥夺感或优越感之间关系的强弱有所不同。</a:t>
            </a:r>
            <a:endParaRPr lang="zh-TW" altLang="en-US" dirty="0"/>
          </a:p>
        </p:txBody>
      </p:sp>
    </p:spTree>
    <p:extLst>
      <p:ext uri="{BB962C8B-B14F-4D97-AF65-F5344CB8AC3E}">
        <p14:creationId xmlns:p14="http://schemas.microsoft.com/office/powerpoint/2010/main" val="3670244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2611" y="144874"/>
            <a:ext cx="2781531" cy="369332"/>
          </a:xfrm>
          <a:prstGeom prst="rect">
            <a:avLst/>
          </a:prstGeom>
        </p:spPr>
        <p:txBody>
          <a:bodyPr wrap="none">
            <a:spAutoFit/>
          </a:bodyPr>
          <a:lstStyle/>
          <a:p>
            <a:pPr marL="285750" indent="-285750">
              <a:buFont typeface="Wingdings" panose="05000000000000000000" pitchFamily="2" charset="2"/>
              <a:buChar char="n"/>
            </a:pPr>
            <a:r>
              <a:rPr lang="zh-CN" altLang="en-US" b="1" dirty="0">
                <a:latin typeface="Times New Roman" panose="02020603050405020304" pitchFamily="18" charset="0"/>
                <a:ea typeface="宋体" panose="02010600030101010101" pitchFamily="2" charset="-122"/>
              </a:rPr>
              <a:t>社交媒体如今非常流行</a:t>
            </a:r>
            <a:endParaRPr lang="en-US" altLang="zh-CN" b="1" dirty="0">
              <a:latin typeface="Times New Roman" panose="02020603050405020304" pitchFamily="18" charset="0"/>
              <a:ea typeface="宋体" panose="02010600030101010101" pitchFamily="2" charset="-122"/>
            </a:endParaRPr>
          </a:p>
        </p:txBody>
      </p:sp>
      <p:sp>
        <p:nvSpPr>
          <p:cNvPr id="3" name="矩形 2"/>
          <p:cNvSpPr/>
          <p:nvPr/>
        </p:nvSpPr>
        <p:spPr>
          <a:xfrm>
            <a:off x="192610" y="1937125"/>
            <a:ext cx="4859022" cy="369332"/>
          </a:xfrm>
          <a:prstGeom prst="rect">
            <a:avLst/>
          </a:prstGeom>
        </p:spPr>
        <p:txBody>
          <a:bodyPr wrap="none">
            <a:spAutoFit/>
          </a:bodyPr>
          <a:lstStyle/>
          <a:p>
            <a:pPr marL="285750" indent="-285750">
              <a:buFont typeface="Wingdings" panose="05000000000000000000" pitchFamily="2" charset="2"/>
              <a:buChar char="n"/>
            </a:pPr>
            <a:r>
              <a:rPr lang="zh-CN" altLang="en-US" b="1" dirty="0">
                <a:latin typeface="Times New Roman" panose="02020603050405020304" pitchFamily="18" charset="0"/>
                <a:ea typeface="宋体" panose="02010600030101010101" pitchFamily="2" charset="-122"/>
              </a:rPr>
              <a:t>社交媒体的出现，让社会比较变得更加容易</a:t>
            </a:r>
            <a:endParaRPr lang="en-US" altLang="zh-CN" b="1" dirty="0">
              <a:latin typeface="Times New Roman" panose="02020603050405020304" pitchFamily="18" charset="0"/>
              <a:ea typeface="宋体" panose="02010600030101010101" pitchFamily="2" charset="-122"/>
            </a:endParaRPr>
          </a:p>
        </p:txBody>
      </p:sp>
      <p:sp>
        <p:nvSpPr>
          <p:cNvPr id="4" name="矩形 3"/>
          <p:cNvSpPr/>
          <p:nvPr/>
        </p:nvSpPr>
        <p:spPr>
          <a:xfrm>
            <a:off x="192610" y="625501"/>
            <a:ext cx="11860845" cy="1200329"/>
          </a:xfrm>
          <a:prstGeom prst="rect">
            <a:avLst/>
          </a:prstGeom>
        </p:spPr>
        <p:txBody>
          <a:bodyPr wrap="square">
            <a:spAutoFit/>
          </a:bodyPr>
          <a:lstStyle/>
          <a:p>
            <a:pPr marL="285750" indent="-285750">
              <a:buFont typeface="Wingdings" panose="05000000000000000000" pitchFamily="2" charset="2"/>
              <a:buChar char="p"/>
            </a:pPr>
            <a:r>
              <a:rPr lang="zh-CN" altLang="en-US" dirty="0" smtClean="0">
                <a:latin typeface="Times New Roman" panose="02020603050405020304" pitchFamily="18" charset="0"/>
                <a:ea typeface="宋体" panose="02010600030101010101" pitchFamily="2" charset="-122"/>
              </a:rPr>
              <a:t>早在</a:t>
            </a:r>
            <a:r>
              <a:rPr lang="en-US" altLang="zh-TW" dirty="0">
                <a:latin typeface="Times New Roman" panose="02020603050405020304" pitchFamily="18" charset="0"/>
                <a:ea typeface="宋体" panose="02010600030101010101" pitchFamily="2" charset="-122"/>
              </a:rPr>
              <a:t>2008</a:t>
            </a:r>
            <a:r>
              <a:rPr lang="zh-TW" altLang="en-US" dirty="0">
                <a:latin typeface="Times New Roman" panose="02020603050405020304" pitchFamily="18" charset="0"/>
                <a:ea typeface="宋体" panose="02010600030101010101" pitchFamily="2" charset="-122"/>
              </a:rPr>
              <a:t>年，</a:t>
            </a:r>
            <a:r>
              <a:rPr lang="en-US" altLang="zh-TW" dirty="0">
                <a:latin typeface="Times New Roman" panose="02020603050405020304" pitchFamily="18" charset="0"/>
                <a:ea typeface="宋体" panose="02010600030101010101" pitchFamily="2" charset="-122"/>
              </a:rPr>
              <a:t> FB</a:t>
            </a:r>
            <a:r>
              <a:rPr lang="zh-CN" altLang="en-US" dirty="0" smtClean="0">
                <a:latin typeface="Times New Roman" panose="02020603050405020304" pitchFamily="18" charset="0"/>
                <a:ea typeface="宋体" panose="02010600030101010101" pitchFamily="2" charset="-122"/>
              </a:rPr>
              <a:t>就成为了</a:t>
            </a:r>
            <a:r>
              <a:rPr lang="zh-TW" altLang="en-US" dirty="0" smtClean="0">
                <a:latin typeface="Times New Roman" panose="02020603050405020304" pitchFamily="18" charset="0"/>
                <a:ea typeface="宋体" panose="02010600030101010101" pitchFamily="2" charset="-122"/>
              </a:rPr>
              <a:t>最</a:t>
            </a:r>
            <a:r>
              <a:rPr lang="zh-TW" altLang="en-US" dirty="0">
                <a:latin typeface="Times New Roman" panose="02020603050405020304" pitchFamily="18" charset="0"/>
                <a:ea typeface="宋体" panose="02010600030101010101" pitchFamily="2" charset="-122"/>
              </a:rPr>
              <a:t>流行的一个软件之一，几乎</a:t>
            </a:r>
            <a:r>
              <a:rPr lang="en-US" altLang="zh-TW" dirty="0">
                <a:latin typeface="Times New Roman" panose="02020603050405020304" pitchFamily="18" charset="0"/>
                <a:ea typeface="宋体" panose="02010600030101010101" pitchFamily="2" charset="-122"/>
              </a:rPr>
              <a:t>90%</a:t>
            </a:r>
            <a:r>
              <a:rPr lang="zh-TW" altLang="en-US" dirty="0">
                <a:latin typeface="Times New Roman" panose="02020603050405020304" pitchFamily="18" charset="0"/>
                <a:ea typeface="宋体" panose="02010600030101010101" pitchFamily="2" charset="-122"/>
              </a:rPr>
              <a:t>的大学生都会用</a:t>
            </a:r>
            <a:r>
              <a:rPr lang="en-US" altLang="zh-TW" dirty="0">
                <a:latin typeface="Times New Roman" panose="02020603050405020304" pitchFamily="18" charset="0"/>
                <a:ea typeface="宋体" panose="02010600030101010101" pitchFamily="2" charset="-122"/>
              </a:rPr>
              <a:t>FB</a:t>
            </a:r>
            <a:r>
              <a:rPr lang="en-US" altLang="zh-TW" dirty="0">
                <a:solidFill>
                  <a:srgbClr val="00B0F0"/>
                </a:solidFill>
                <a:latin typeface="Times New Roman" panose="02020603050405020304" pitchFamily="18" charset="0"/>
                <a:ea typeface="宋体" panose="02010600030101010101" pitchFamily="2" charset="-122"/>
              </a:rPr>
              <a:t>(</a:t>
            </a:r>
            <a:r>
              <a:rPr lang="en-US" altLang="zh-TW" dirty="0" err="1">
                <a:solidFill>
                  <a:srgbClr val="00B0F0"/>
                </a:solidFill>
                <a:latin typeface="Times New Roman" panose="02020603050405020304" pitchFamily="18" charset="0"/>
                <a:ea typeface="宋体" panose="02010600030101010101" pitchFamily="2" charset="-122"/>
              </a:rPr>
              <a:t>Steinfield</a:t>
            </a:r>
            <a:r>
              <a:rPr lang="en-US" altLang="zh-TW" dirty="0">
                <a:solidFill>
                  <a:srgbClr val="00B0F0"/>
                </a:solidFill>
                <a:latin typeface="Times New Roman" panose="02020603050405020304" pitchFamily="18" charset="0"/>
                <a:ea typeface="宋体" panose="02010600030101010101" pitchFamily="2" charset="-122"/>
              </a:rPr>
              <a:t>, Ellison, &amp; Lampe, 2008). </a:t>
            </a:r>
          </a:p>
          <a:p>
            <a:pPr marL="285750" indent="-285750">
              <a:buFont typeface="Wingdings" panose="05000000000000000000" pitchFamily="2" charset="2"/>
              <a:buChar char="p"/>
            </a:pPr>
            <a:r>
              <a:rPr lang="zh-CN" altLang="en-US" dirty="0">
                <a:latin typeface="Times New Roman" panose="02020603050405020304" pitchFamily="18" charset="0"/>
                <a:ea typeface="宋体" panose="02010600030101010101" pitchFamily="2" charset="-122"/>
              </a:rPr>
              <a:t>近些年的研究显示，</a:t>
            </a:r>
            <a:r>
              <a:rPr lang="en-US" altLang="zh-TW" dirty="0">
                <a:latin typeface="Times New Roman" panose="02020603050405020304" pitchFamily="18" charset="0"/>
                <a:ea typeface="宋体" panose="02010600030101010101" pitchFamily="2" charset="-122"/>
              </a:rPr>
              <a:t>72%</a:t>
            </a:r>
            <a:r>
              <a:rPr lang="zh-TW" altLang="en-US" dirty="0">
                <a:latin typeface="Times New Roman" panose="02020603050405020304" pitchFamily="18" charset="0"/>
                <a:ea typeface="宋体" panose="02010600030101010101" pitchFamily="2" charset="-122"/>
              </a:rPr>
              <a:t>的成年人使用</a:t>
            </a:r>
            <a:r>
              <a:rPr lang="en-US" altLang="zh-TW" dirty="0">
                <a:latin typeface="Times New Roman" panose="02020603050405020304" pitchFamily="18" charset="0"/>
                <a:ea typeface="宋体" panose="02010600030101010101" pitchFamily="2" charset="-122"/>
              </a:rPr>
              <a:t>FB</a:t>
            </a:r>
            <a:r>
              <a:rPr lang="zh-TW" altLang="en-US" dirty="0">
                <a:latin typeface="Times New Roman" panose="02020603050405020304" pitchFamily="18" charset="0"/>
                <a:ea typeface="宋体" panose="02010600030101010101" pitchFamily="2" charset="-122"/>
              </a:rPr>
              <a:t>，</a:t>
            </a:r>
            <a:r>
              <a:rPr lang="en-US" altLang="zh-TW" dirty="0">
                <a:latin typeface="Times New Roman" panose="02020603050405020304" pitchFamily="18" charset="0"/>
                <a:ea typeface="宋体" panose="02010600030101010101" pitchFamily="2" charset="-122"/>
              </a:rPr>
              <a:t>82%</a:t>
            </a:r>
            <a:r>
              <a:rPr lang="zh-TW" altLang="en-US" dirty="0">
                <a:latin typeface="Times New Roman" panose="02020603050405020304" pitchFamily="18" charset="0"/>
                <a:ea typeface="宋体" panose="02010600030101010101" pitchFamily="2" charset="-122"/>
              </a:rPr>
              <a:t>的年轻人（</a:t>
            </a:r>
            <a:r>
              <a:rPr lang="en-US" altLang="zh-TW" dirty="0">
                <a:latin typeface="Times New Roman" panose="02020603050405020304" pitchFamily="18" charset="0"/>
                <a:ea typeface="宋体" panose="02010600030101010101" pitchFamily="2" charset="-122"/>
              </a:rPr>
              <a:t>18-29</a:t>
            </a:r>
            <a:r>
              <a:rPr lang="zh-TW" altLang="en-US" dirty="0">
                <a:latin typeface="Times New Roman" panose="02020603050405020304" pitchFamily="18" charset="0"/>
                <a:ea typeface="宋体" panose="02010600030101010101" pitchFamily="2" charset="-122"/>
              </a:rPr>
              <a:t>）使用</a:t>
            </a:r>
            <a:r>
              <a:rPr lang="en-US" altLang="zh-TW" dirty="0">
                <a:latin typeface="Times New Roman" panose="02020603050405020304" pitchFamily="18" charset="0"/>
                <a:ea typeface="宋体" panose="02010600030101010101" pitchFamily="2" charset="-122"/>
              </a:rPr>
              <a:t>FB</a:t>
            </a:r>
            <a:r>
              <a:rPr lang="en-US" altLang="zh-TW" dirty="0">
                <a:solidFill>
                  <a:srgbClr val="00B0F0"/>
                </a:solidFill>
                <a:latin typeface="Times New Roman" panose="02020603050405020304" pitchFamily="18" charset="0"/>
                <a:ea typeface="宋体" panose="02010600030101010101" pitchFamily="2" charset="-122"/>
              </a:rPr>
              <a:t>(Duggan, 2015</a:t>
            </a:r>
            <a:r>
              <a:rPr lang="en-US" altLang="zh-TW" dirty="0" smtClean="0">
                <a:solidFill>
                  <a:srgbClr val="00B0F0"/>
                </a:solidFill>
                <a:latin typeface="Times New Roman" panose="02020603050405020304" pitchFamily="18" charset="0"/>
                <a:ea typeface="宋体" panose="02010600030101010101" pitchFamily="2" charset="-122"/>
              </a:rPr>
              <a:t>)</a:t>
            </a:r>
          </a:p>
          <a:p>
            <a:pPr marL="285750" indent="-285750">
              <a:buFont typeface="Wingdings" panose="05000000000000000000" pitchFamily="2" charset="2"/>
              <a:buChar char="p"/>
            </a:pPr>
            <a:r>
              <a:rPr lang="zh-TW" altLang="en-US" dirty="0" smtClean="0">
                <a:latin typeface="Times New Roman" panose="02020603050405020304" pitchFamily="18" charset="0"/>
                <a:ea typeface="宋体" panose="02010600030101010101" pitchFamily="2" charset="-122"/>
              </a:rPr>
              <a:t>有些学者将这样的在社交平台上的交际方式，认为是一种超人际的交流</a:t>
            </a:r>
            <a:r>
              <a:rPr lang="en-US" altLang="zh-TW" dirty="0" smtClean="0">
                <a:solidFill>
                  <a:srgbClr val="00B0F0"/>
                </a:solidFill>
                <a:latin typeface="Times New Roman" panose="02020603050405020304" pitchFamily="18" charset="0"/>
                <a:ea typeface="宋体" panose="02010600030101010101" pitchFamily="2" charset="-122"/>
              </a:rPr>
              <a:t>(Gonzales &amp; Hancock, 2011; Underwood, </a:t>
            </a:r>
            <a:r>
              <a:rPr lang="en-US" altLang="zh-TW" dirty="0" err="1" smtClean="0">
                <a:solidFill>
                  <a:srgbClr val="00B0F0"/>
                </a:solidFill>
                <a:latin typeface="Times New Roman" panose="02020603050405020304" pitchFamily="18" charset="0"/>
                <a:ea typeface="宋体" panose="02010600030101010101" pitchFamily="2" charset="-122"/>
              </a:rPr>
              <a:t>Kerlin</a:t>
            </a:r>
            <a:r>
              <a:rPr lang="en-US" altLang="zh-TW" dirty="0" smtClean="0">
                <a:solidFill>
                  <a:srgbClr val="00B0F0"/>
                </a:solidFill>
                <a:latin typeface="Times New Roman" panose="02020603050405020304" pitchFamily="18" charset="0"/>
                <a:ea typeface="宋体" panose="02010600030101010101" pitchFamily="2" charset="-122"/>
              </a:rPr>
              <a:t>, &amp; Farrington-Flint, 2011; Wang, Moon, </a:t>
            </a:r>
            <a:r>
              <a:rPr lang="en-US" altLang="zh-TW" dirty="0" err="1" smtClean="0">
                <a:solidFill>
                  <a:srgbClr val="00B0F0"/>
                </a:solidFill>
                <a:latin typeface="Times New Roman" panose="02020603050405020304" pitchFamily="18" charset="0"/>
                <a:ea typeface="宋体" panose="02010600030101010101" pitchFamily="2" charset="-122"/>
              </a:rPr>
              <a:t>Kwon,Evans</a:t>
            </a:r>
            <a:r>
              <a:rPr lang="en-US" altLang="zh-TW" dirty="0" smtClean="0">
                <a:solidFill>
                  <a:srgbClr val="00B0F0"/>
                </a:solidFill>
                <a:latin typeface="Times New Roman" panose="02020603050405020304" pitchFamily="18" charset="0"/>
                <a:ea typeface="宋体" panose="02010600030101010101" pitchFamily="2" charset="-122"/>
              </a:rPr>
              <a:t>, &amp; </a:t>
            </a:r>
            <a:r>
              <a:rPr lang="en-US" altLang="zh-TW" dirty="0" err="1" smtClean="0">
                <a:solidFill>
                  <a:srgbClr val="00B0F0"/>
                </a:solidFill>
                <a:latin typeface="Times New Roman" panose="02020603050405020304" pitchFamily="18" charset="0"/>
                <a:ea typeface="宋体" panose="02010600030101010101" pitchFamily="2" charset="-122"/>
              </a:rPr>
              <a:t>Stefanone</a:t>
            </a:r>
            <a:r>
              <a:rPr lang="en-US" altLang="zh-TW" dirty="0" smtClean="0">
                <a:solidFill>
                  <a:srgbClr val="00B0F0"/>
                </a:solidFill>
                <a:latin typeface="Times New Roman" panose="02020603050405020304" pitchFamily="18" charset="0"/>
                <a:ea typeface="宋体" panose="02010600030101010101" pitchFamily="2" charset="-122"/>
              </a:rPr>
              <a:t>, 2010)</a:t>
            </a:r>
            <a:r>
              <a:rPr lang="en-US" altLang="zh-TW" dirty="0" smtClean="0">
                <a:latin typeface="Times New Roman" panose="02020603050405020304" pitchFamily="18" charset="0"/>
                <a:ea typeface="宋体" panose="02010600030101010101" pitchFamily="2" charset="-122"/>
              </a:rPr>
              <a:t>	</a:t>
            </a:r>
            <a:endParaRPr lang="en-US" altLang="zh-TW" dirty="0">
              <a:latin typeface="Times New Roman" panose="02020603050405020304" pitchFamily="18" charset="0"/>
              <a:ea typeface="宋体" panose="02010600030101010101" pitchFamily="2" charset="-122"/>
            </a:endParaRPr>
          </a:p>
        </p:txBody>
      </p:sp>
      <p:sp>
        <p:nvSpPr>
          <p:cNvPr id="5" name="矩形 4"/>
          <p:cNvSpPr/>
          <p:nvPr/>
        </p:nvSpPr>
        <p:spPr>
          <a:xfrm>
            <a:off x="192610" y="2378652"/>
            <a:ext cx="11373956" cy="646331"/>
          </a:xfrm>
          <a:prstGeom prst="rect">
            <a:avLst/>
          </a:prstGeom>
        </p:spPr>
        <p:txBody>
          <a:bodyPr wrap="square">
            <a:spAutoFit/>
          </a:bodyPr>
          <a:lstStyle/>
          <a:p>
            <a:pPr marL="285750" indent="-285750">
              <a:buFont typeface="Wingdings" panose="05000000000000000000" pitchFamily="2" charset="2"/>
              <a:buChar char="p"/>
            </a:pPr>
            <a:r>
              <a:rPr lang="zh-TW" altLang="en-US" dirty="0">
                <a:latin typeface="Times New Roman" panose="02020603050405020304" pitchFamily="18" charset="0"/>
                <a:ea typeface="宋体" panose="02010600030101010101" pitchFamily="2" charset="-122"/>
              </a:rPr>
              <a:t>新媒体的出现</a:t>
            </a:r>
            <a:r>
              <a:rPr lang="zh-TW" altLang="en-US" dirty="0" smtClean="0">
                <a:latin typeface="Times New Roman" panose="02020603050405020304" pitchFamily="18" charset="0"/>
                <a:ea typeface="宋体" panose="02010600030101010101" pitchFamily="2" charset="-122"/>
              </a:rPr>
              <a:t>，</a:t>
            </a:r>
            <a:r>
              <a:rPr lang="zh-CN" altLang="en-US" dirty="0" smtClean="0">
                <a:latin typeface="Times New Roman" panose="02020603050405020304" pitchFamily="18" charset="0"/>
                <a:ea typeface="宋体" panose="02010600030101010101" pitchFamily="2" charset="-122"/>
              </a:rPr>
              <a:t>比如</a:t>
            </a:r>
            <a:r>
              <a:rPr lang="en-US" altLang="zh-CN" dirty="0" smtClean="0">
                <a:latin typeface="Times New Roman" panose="02020603050405020304" pitchFamily="18" charset="0"/>
                <a:ea typeface="宋体" panose="02010600030101010101" pitchFamily="2" charset="-122"/>
              </a:rPr>
              <a:t>FB</a:t>
            </a:r>
            <a:r>
              <a:rPr lang="zh-CN" altLang="en-US" dirty="0" smtClean="0">
                <a:latin typeface="Times New Roman" panose="02020603050405020304" pitchFamily="18" charset="0"/>
                <a:ea typeface="宋体" panose="02010600030101010101" pitchFamily="2" charset="-122"/>
              </a:rPr>
              <a:t>这样的社交网站，让人们有更多机会发布和自己相关的东西</a:t>
            </a:r>
            <a:r>
              <a:rPr lang="zh-TW" altLang="en-US" dirty="0" smtClean="0">
                <a:latin typeface="Times New Roman" panose="02020603050405020304" pitchFamily="18" charset="0"/>
                <a:ea typeface="宋体" panose="02010600030101010101" pitchFamily="2" charset="-122"/>
              </a:rPr>
              <a:t>，</a:t>
            </a:r>
            <a:r>
              <a:rPr lang="zh-CN" altLang="en-US" dirty="0" smtClean="0">
                <a:latin typeface="Times New Roman" panose="02020603050405020304" pitchFamily="18" charset="0"/>
                <a:ea typeface="宋体" panose="02010600030101010101" pitchFamily="2" charset="-122"/>
              </a:rPr>
              <a:t>类似平台的出现增加了</a:t>
            </a:r>
            <a:r>
              <a:rPr lang="zh-TW" altLang="en-US" dirty="0" smtClean="0">
                <a:latin typeface="Times New Roman" panose="02020603050405020304" pitchFamily="18" charset="0"/>
                <a:ea typeface="宋体" panose="02010600030101010101" pitchFamily="2" charset="-122"/>
              </a:rPr>
              <a:t>社会</a:t>
            </a:r>
            <a:r>
              <a:rPr lang="zh-TW" altLang="en-US" dirty="0">
                <a:latin typeface="Times New Roman" panose="02020603050405020304" pitchFamily="18" charset="0"/>
                <a:ea typeface="宋体" panose="02010600030101010101" pitchFamily="2" charset="-122"/>
              </a:rPr>
              <a:t>比较的机会</a:t>
            </a:r>
            <a:r>
              <a:rPr lang="en-US" altLang="zh-TW" dirty="0">
                <a:solidFill>
                  <a:srgbClr val="00B0F0"/>
                </a:solidFill>
                <a:latin typeface="Times New Roman" panose="02020603050405020304" pitchFamily="18" charset="0"/>
                <a:ea typeface="宋体" panose="02010600030101010101" pitchFamily="2" charset="-122"/>
              </a:rPr>
              <a:t>(</a:t>
            </a:r>
            <a:r>
              <a:rPr lang="en-US" altLang="zh-TW" dirty="0" err="1">
                <a:solidFill>
                  <a:srgbClr val="00B0F0"/>
                </a:solidFill>
                <a:latin typeface="Times New Roman" panose="02020603050405020304" pitchFamily="18" charset="0"/>
                <a:ea typeface="宋体" panose="02010600030101010101" pitchFamily="2" charset="-122"/>
              </a:rPr>
              <a:t>Haferkamp</a:t>
            </a:r>
            <a:r>
              <a:rPr lang="en-US" altLang="zh-TW" dirty="0">
                <a:solidFill>
                  <a:srgbClr val="00B0F0"/>
                </a:solidFill>
                <a:latin typeface="Times New Roman" panose="02020603050405020304" pitchFamily="18" charset="0"/>
                <a:ea typeface="宋体" panose="02010600030101010101" pitchFamily="2" charset="-122"/>
              </a:rPr>
              <a:t> &amp; </a:t>
            </a:r>
            <a:r>
              <a:rPr lang="en-US" altLang="zh-TW" dirty="0" err="1">
                <a:solidFill>
                  <a:srgbClr val="00B0F0"/>
                </a:solidFill>
                <a:latin typeface="Times New Roman" panose="02020603050405020304" pitchFamily="18" charset="0"/>
                <a:ea typeface="宋体" panose="02010600030101010101" pitchFamily="2" charset="-122"/>
              </a:rPr>
              <a:t>Krämer</a:t>
            </a:r>
            <a:r>
              <a:rPr lang="en-US" altLang="zh-TW" dirty="0">
                <a:solidFill>
                  <a:srgbClr val="00B0F0"/>
                </a:solidFill>
                <a:latin typeface="Times New Roman" panose="02020603050405020304" pitchFamily="18" charset="0"/>
                <a:ea typeface="宋体" panose="02010600030101010101" pitchFamily="2" charset="-122"/>
              </a:rPr>
              <a:t>, 2011; Vogel, Rose, Roberts</a:t>
            </a:r>
            <a:r>
              <a:rPr lang="en-US" altLang="zh-TW" dirty="0" smtClean="0">
                <a:solidFill>
                  <a:srgbClr val="00B0F0"/>
                </a:solidFill>
                <a:latin typeface="Times New Roman" panose="02020603050405020304" pitchFamily="18" charset="0"/>
                <a:ea typeface="宋体" panose="02010600030101010101" pitchFamily="2" charset="-122"/>
              </a:rPr>
              <a:t>, </a:t>
            </a:r>
            <a:r>
              <a:rPr lang="en-US" altLang="zh-TW" dirty="0">
                <a:solidFill>
                  <a:srgbClr val="00B0F0"/>
                </a:solidFill>
                <a:latin typeface="Times New Roman" panose="02020603050405020304" pitchFamily="18" charset="0"/>
                <a:ea typeface="宋体" panose="02010600030101010101" pitchFamily="2" charset="-122"/>
              </a:rPr>
              <a:t>&amp; </a:t>
            </a:r>
            <a:r>
              <a:rPr lang="en-US" altLang="zh-TW" dirty="0" err="1">
                <a:solidFill>
                  <a:srgbClr val="00B0F0"/>
                </a:solidFill>
                <a:latin typeface="Times New Roman" panose="02020603050405020304" pitchFamily="18" charset="0"/>
                <a:ea typeface="宋体" panose="02010600030101010101" pitchFamily="2" charset="-122"/>
              </a:rPr>
              <a:t>Eckles</a:t>
            </a:r>
            <a:r>
              <a:rPr lang="en-US" altLang="zh-TW" dirty="0">
                <a:solidFill>
                  <a:srgbClr val="00B0F0"/>
                </a:solidFill>
                <a:latin typeface="Times New Roman" panose="02020603050405020304" pitchFamily="18" charset="0"/>
                <a:ea typeface="宋体" panose="02010600030101010101" pitchFamily="2" charset="-122"/>
              </a:rPr>
              <a:t>, </a:t>
            </a:r>
            <a:r>
              <a:rPr lang="en-US" altLang="zh-TW" dirty="0" smtClean="0">
                <a:solidFill>
                  <a:srgbClr val="00B0F0"/>
                </a:solidFill>
                <a:latin typeface="Times New Roman" panose="02020603050405020304" pitchFamily="18" charset="0"/>
                <a:ea typeface="宋体" panose="02010600030101010101" pitchFamily="2" charset="-122"/>
              </a:rPr>
              <a:t>2015).</a:t>
            </a:r>
            <a:endParaRPr lang="en-US" altLang="zh-TW" dirty="0">
              <a:solidFill>
                <a:srgbClr val="00B0F0"/>
              </a:solidFill>
              <a:latin typeface="Times New Roman" panose="02020603050405020304" pitchFamily="18" charset="0"/>
              <a:ea typeface="宋体" panose="02010600030101010101" pitchFamily="2" charset="-122"/>
            </a:endParaRPr>
          </a:p>
        </p:txBody>
      </p:sp>
      <p:sp>
        <p:nvSpPr>
          <p:cNvPr id="6" name="矩形 5"/>
          <p:cNvSpPr/>
          <p:nvPr/>
        </p:nvSpPr>
        <p:spPr>
          <a:xfrm>
            <a:off x="513401" y="3096144"/>
            <a:ext cx="10751127" cy="1477328"/>
          </a:xfrm>
          <a:prstGeom prst="rect">
            <a:avLst/>
          </a:prstGeom>
        </p:spPr>
        <p:txBody>
          <a:bodyPr wrap="square">
            <a:spAutoFit/>
          </a:bodyPr>
          <a:lstStyle/>
          <a:p>
            <a:pPr marL="285750" indent="-285750">
              <a:buFont typeface="Wingdings" panose="05000000000000000000" pitchFamily="2" charset="2"/>
              <a:buChar char="ü"/>
            </a:pPr>
            <a:r>
              <a:rPr lang="zh-CN" altLang="en-US" dirty="0">
                <a:latin typeface="Times New Roman" panose="02020603050405020304" pitchFamily="18" charset="0"/>
                <a:ea typeface="宋体" panose="02010600030101010101" pitchFamily="2" charset="-122"/>
              </a:rPr>
              <a:t>由于可以从网络上获取丰富的信息，社交媒体成了一个社会比较容易发生的平台</a:t>
            </a:r>
            <a:r>
              <a:rPr lang="en-US" altLang="zh-CN" dirty="0">
                <a:solidFill>
                  <a:srgbClr val="00B0F0"/>
                </a:solidFill>
                <a:latin typeface="Times New Roman" panose="02020603050405020304" pitchFamily="18" charset="0"/>
                <a:ea typeface="宋体" panose="02010600030101010101" pitchFamily="2" charset="-122"/>
              </a:rPr>
              <a:t>(</a:t>
            </a:r>
            <a:r>
              <a:rPr lang="en-US" altLang="zh-CN" dirty="0" err="1">
                <a:solidFill>
                  <a:srgbClr val="00B0F0"/>
                </a:solidFill>
                <a:latin typeface="Times New Roman" panose="02020603050405020304" pitchFamily="18" charset="0"/>
                <a:ea typeface="宋体" panose="02010600030101010101" pitchFamily="2" charset="-122"/>
              </a:rPr>
              <a:t>Acar</a:t>
            </a:r>
            <a:r>
              <a:rPr lang="en-US" altLang="zh-CN" dirty="0">
                <a:solidFill>
                  <a:srgbClr val="00B0F0"/>
                </a:solidFill>
                <a:latin typeface="Times New Roman" panose="02020603050405020304" pitchFamily="18" charset="0"/>
                <a:ea typeface="宋体" panose="02010600030101010101" pitchFamily="2" charset="-122"/>
              </a:rPr>
              <a:t>, </a:t>
            </a:r>
            <a:r>
              <a:rPr lang="en-US" altLang="zh-CN" dirty="0" smtClean="0">
                <a:solidFill>
                  <a:srgbClr val="00B0F0"/>
                </a:solidFill>
                <a:latin typeface="Times New Roman" panose="02020603050405020304" pitchFamily="18" charset="0"/>
                <a:ea typeface="宋体" panose="02010600030101010101" pitchFamily="2" charset="-122"/>
              </a:rPr>
              <a:t>2008</a:t>
            </a:r>
            <a:r>
              <a:rPr lang="en-US" altLang="zh-TW" dirty="0">
                <a:solidFill>
                  <a:srgbClr val="00B0F0"/>
                </a:solidFill>
                <a:latin typeface="Times New Roman" panose="02020603050405020304" pitchFamily="18" charset="0"/>
                <a:ea typeface="宋体" panose="02010600030101010101" pitchFamily="2" charset="-122"/>
              </a:rPr>
              <a:t> ; Vogel, Rose, Roberts, &amp; </a:t>
            </a:r>
            <a:r>
              <a:rPr lang="en-US" altLang="zh-TW" dirty="0" err="1">
                <a:solidFill>
                  <a:srgbClr val="00B0F0"/>
                </a:solidFill>
                <a:latin typeface="Times New Roman" panose="02020603050405020304" pitchFamily="18" charset="0"/>
                <a:ea typeface="宋体" panose="02010600030101010101" pitchFamily="2" charset="-122"/>
              </a:rPr>
              <a:t>Eckles</a:t>
            </a:r>
            <a:r>
              <a:rPr lang="en-US" altLang="zh-TW" dirty="0">
                <a:solidFill>
                  <a:srgbClr val="00B0F0"/>
                </a:solidFill>
                <a:latin typeface="Times New Roman" panose="02020603050405020304" pitchFamily="18" charset="0"/>
                <a:ea typeface="宋体" panose="02010600030101010101" pitchFamily="2" charset="-122"/>
              </a:rPr>
              <a:t>, 2015</a:t>
            </a:r>
            <a:r>
              <a:rPr lang="en-US" altLang="zh-CN" dirty="0" smtClean="0">
                <a:solidFill>
                  <a:srgbClr val="00B0F0"/>
                </a:solidFill>
                <a:latin typeface="Times New Roman" panose="02020603050405020304" pitchFamily="18" charset="0"/>
                <a:ea typeface="宋体" panose="02010600030101010101" pitchFamily="2" charset="-122"/>
              </a:rPr>
              <a:t>)</a:t>
            </a:r>
          </a:p>
          <a:p>
            <a:pPr marL="285750" indent="-285750">
              <a:buFont typeface="Wingdings" panose="05000000000000000000" pitchFamily="2" charset="2"/>
              <a:buChar char="ü"/>
            </a:pPr>
            <a:r>
              <a:rPr lang="zh-TW" altLang="en-US" dirty="0">
                <a:latin typeface="Times New Roman" panose="02020603050405020304" pitchFamily="18" charset="0"/>
                <a:ea typeface="宋体" panose="02010600030101010101" pitchFamily="2" charset="-122"/>
              </a:rPr>
              <a:t>网络让人们可以分享自己的照片，信息</a:t>
            </a:r>
            <a:r>
              <a:rPr lang="en-US" altLang="zh-TW" dirty="0">
                <a:solidFill>
                  <a:srgbClr val="00B0F0"/>
                </a:solidFill>
                <a:latin typeface="Times New Roman" panose="02020603050405020304" pitchFamily="18" charset="0"/>
                <a:ea typeface="宋体" panose="02010600030101010101" pitchFamily="2" charset="-122"/>
              </a:rPr>
              <a:t>(</a:t>
            </a:r>
            <a:r>
              <a:rPr lang="en-US" altLang="zh-TW" dirty="0" err="1">
                <a:solidFill>
                  <a:srgbClr val="00B0F0"/>
                </a:solidFill>
                <a:latin typeface="Times New Roman" panose="02020603050405020304" pitchFamily="18" charset="0"/>
                <a:ea typeface="宋体" panose="02010600030101010101" pitchFamily="2" charset="-122"/>
              </a:rPr>
              <a:t>Manago</a:t>
            </a:r>
            <a:r>
              <a:rPr lang="en-US" altLang="zh-TW" dirty="0">
                <a:solidFill>
                  <a:srgbClr val="00B0F0"/>
                </a:solidFill>
                <a:latin typeface="Times New Roman" panose="02020603050405020304" pitchFamily="18" charset="0"/>
                <a:ea typeface="宋体" panose="02010600030101010101" pitchFamily="2" charset="-122"/>
              </a:rPr>
              <a:t> et al. 2012) </a:t>
            </a:r>
            <a:r>
              <a:rPr lang="zh-CN" altLang="en-US" dirty="0">
                <a:latin typeface="Times New Roman" panose="02020603050405020304" pitchFamily="18" charset="0"/>
                <a:ea typeface="宋体" panose="02010600030101010101" pitchFamily="2" charset="-122"/>
              </a:rPr>
              <a:t>。</a:t>
            </a:r>
            <a:r>
              <a:rPr lang="zh-TW" altLang="en-US" dirty="0">
                <a:latin typeface="Times New Roman" panose="02020603050405020304" pitchFamily="18" charset="0"/>
                <a:ea typeface="宋体" panose="02010600030101010101" pitchFamily="2" charset="-122"/>
              </a:rPr>
              <a:t>这让人们可以不断接收到来自朋友们的评价，</a:t>
            </a:r>
            <a:r>
              <a:rPr lang="zh-CN" altLang="en-US" dirty="0">
                <a:latin typeface="Times New Roman" panose="02020603050405020304" pitchFamily="18" charset="0"/>
                <a:ea typeface="宋体" panose="02010600030101010101" pitchFamily="2" charset="-122"/>
              </a:rPr>
              <a:t>从而进行社会比较</a:t>
            </a:r>
            <a:r>
              <a:rPr lang="en-US" altLang="zh-TW" dirty="0">
                <a:solidFill>
                  <a:srgbClr val="00B0F0"/>
                </a:solidFill>
                <a:latin typeface="Times New Roman" panose="02020603050405020304" pitchFamily="18" charset="0"/>
                <a:ea typeface="宋体" panose="02010600030101010101" pitchFamily="2" charset="-122"/>
              </a:rPr>
              <a:t>(</a:t>
            </a:r>
            <a:r>
              <a:rPr lang="en-US" altLang="zh-TW" dirty="0" err="1">
                <a:solidFill>
                  <a:srgbClr val="00B0F0"/>
                </a:solidFill>
                <a:latin typeface="Times New Roman" panose="02020603050405020304" pitchFamily="18" charset="0"/>
                <a:ea typeface="宋体" panose="02010600030101010101" pitchFamily="2" charset="-122"/>
              </a:rPr>
              <a:t>Manago</a:t>
            </a:r>
            <a:r>
              <a:rPr lang="en-US" altLang="zh-TW" dirty="0">
                <a:solidFill>
                  <a:srgbClr val="00B0F0"/>
                </a:solidFill>
                <a:latin typeface="Times New Roman" panose="02020603050405020304" pitchFamily="18" charset="0"/>
                <a:ea typeface="宋体" panose="02010600030101010101" pitchFamily="2" charset="-122"/>
              </a:rPr>
              <a:t> et al. 2008</a:t>
            </a:r>
            <a:r>
              <a:rPr lang="en-US" altLang="zh-TW" dirty="0" smtClean="0">
                <a:solidFill>
                  <a:srgbClr val="00B0F0"/>
                </a:solidFill>
                <a:latin typeface="Times New Roman" panose="02020603050405020304" pitchFamily="18" charset="0"/>
                <a:ea typeface="宋体" panose="02010600030101010101" pitchFamily="2" charset="-122"/>
              </a:rPr>
              <a:t>)</a:t>
            </a:r>
          </a:p>
          <a:p>
            <a:pPr marL="285750" indent="-285750">
              <a:buFont typeface="Wingdings" panose="05000000000000000000" pitchFamily="2" charset="2"/>
              <a:buChar char="ü"/>
            </a:pPr>
            <a:r>
              <a:rPr lang="zh-CN" altLang="en-US" dirty="0" smtClean="0">
                <a:latin typeface="Times New Roman" panose="02020603050405020304" pitchFamily="18" charset="0"/>
                <a:ea typeface="宋体" panose="02010600030101010101" pitchFamily="2" charset="-122"/>
              </a:rPr>
              <a:t>通过</a:t>
            </a:r>
            <a:r>
              <a:rPr lang="zh-TW" altLang="en-US" dirty="0" smtClean="0">
                <a:latin typeface="Times New Roman" panose="02020603050405020304" pitchFamily="18" charset="0"/>
                <a:ea typeface="宋体" panose="02010600030101010101" pitchFamily="2" charset="-122"/>
              </a:rPr>
              <a:t>看</a:t>
            </a:r>
            <a:r>
              <a:rPr lang="zh-TW" altLang="en-US" dirty="0">
                <a:latin typeface="Times New Roman" panose="02020603050405020304" pitchFamily="18" charset="0"/>
                <a:ea typeface="宋体" panose="02010600030101010101" pitchFamily="2" charset="-122"/>
              </a:rPr>
              <a:t>他人的</a:t>
            </a:r>
            <a:r>
              <a:rPr lang="zh-CN" altLang="en-US" dirty="0">
                <a:latin typeface="Times New Roman" panose="02020603050405020304" pitchFamily="18" charset="0"/>
                <a:ea typeface="宋体" panose="02010600030101010101" pitchFamily="2" charset="-122"/>
              </a:rPr>
              <a:t>推文</a:t>
            </a:r>
            <a:r>
              <a:rPr lang="zh-TW" altLang="en-US" dirty="0">
                <a:latin typeface="Times New Roman" panose="02020603050405020304" pitchFamily="18" charset="0"/>
                <a:ea typeface="宋体" panose="02010600030101010101" pitchFamily="2" charset="-122"/>
              </a:rPr>
              <a:t>和</a:t>
            </a:r>
            <a:r>
              <a:rPr lang="zh-TW" altLang="en-US" dirty="0" smtClean="0">
                <a:latin typeface="Times New Roman" panose="02020603050405020304" pitchFamily="18" charset="0"/>
                <a:ea typeface="宋体" panose="02010600030101010101" pitchFamily="2" charset="-122"/>
              </a:rPr>
              <a:t>照片</a:t>
            </a:r>
            <a:r>
              <a:rPr lang="zh-CN" altLang="en-US" dirty="0" smtClean="0">
                <a:latin typeface="Times New Roman" panose="02020603050405020304" pitchFamily="18" charset="0"/>
                <a:ea typeface="宋体" panose="02010600030101010101" pitchFamily="2" charset="-122"/>
              </a:rPr>
              <a:t>，人们在社交媒体的使用中发生了社会比较</a:t>
            </a:r>
            <a:r>
              <a:rPr lang="en-US" altLang="zh-TW" dirty="0" smtClean="0">
                <a:solidFill>
                  <a:srgbClr val="00B0F0"/>
                </a:solidFill>
                <a:latin typeface="Times New Roman" panose="02020603050405020304" pitchFamily="18" charset="0"/>
                <a:ea typeface="宋体" panose="02010600030101010101" pitchFamily="2" charset="-122"/>
              </a:rPr>
              <a:t>(Lee</a:t>
            </a:r>
            <a:r>
              <a:rPr lang="en-US" altLang="zh-TW" dirty="0">
                <a:solidFill>
                  <a:srgbClr val="00B0F0"/>
                </a:solidFill>
                <a:latin typeface="Times New Roman" panose="02020603050405020304" pitchFamily="18" charset="0"/>
                <a:ea typeface="宋体" panose="02010600030101010101" pitchFamily="2" charset="-122"/>
              </a:rPr>
              <a:t>, 2014</a:t>
            </a:r>
            <a:r>
              <a:rPr lang="en-US" altLang="zh-TW" dirty="0" smtClean="0">
                <a:solidFill>
                  <a:srgbClr val="00B0F0"/>
                </a:solidFill>
                <a:latin typeface="Times New Roman" panose="02020603050405020304" pitchFamily="18" charset="0"/>
                <a:ea typeface="宋体" panose="02010600030101010101" pitchFamily="2" charset="-122"/>
              </a:rPr>
              <a:t>)</a:t>
            </a:r>
            <a:endParaRPr lang="en-US" altLang="zh-TW" dirty="0">
              <a:solidFill>
                <a:srgbClr val="00B0F0"/>
              </a:solidFill>
              <a:latin typeface="Times New Roman" panose="02020603050405020304" pitchFamily="18" charset="0"/>
              <a:ea typeface="宋体" panose="02010600030101010101" pitchFamily="2" charset="-122"/>
            </a:endParaRPr>
          </a:p>
        </p:txBody>
      </p:sp>
      <p:sp>
        <p:nvSpPr>
          <p:cNvPr id="8" name="矩形 7"/>
          <p:cNvSpPr/>
          <p:nvPr/>
        </p:nvSpPr>
        <p:spPr>
          <a:xfrm>
            <a:off x="513401" y="4644633"/>
            <a:ext cx="11375366" cy="646331"/>
          </a:xfrm>
          <a:prstGeom prst="rect">
            <a:avLst/>
          </a:prstGeom>
        </p:spPr>
        <p:txBody>
          <a:bodyPr wrap="square">
            <a:spAutoFit/>
          </a:bodyPr>
          <a:lstStyle/>
          <a:p>
            <a:pPr marL="285750" indent="-285750">
              <a:buFont typeface="Wingdings" panose="05000000000000000000" pitchFamily="2" charset="2"/>
              <a:buChar char="u"/>
            </a:pPr>
            <a:r>
              <a:rPr lang="zh-TW" altLang="en-US" dirty="0" smtClean="0">
                <a:latin typeface="Times New Roman" panose="02020603050405020304" pitchFamily="18" charset="0"/>
                <a:ea typeface="宋体" panose="02010600030101010101" pitchFamily="2" charset="-122"/>
              </a:rPr>
              <a:t>事实上</a:t>
            </a:r>
            <a:r>
              <a:rPr lang="zh-TW" altLang="en-US" dirty="0">
                <a:latin typeface="Times New Roman" panose="02020603050405020304" pitchFamily="18" charset="0"/>
                <a:ea typeface="宋体" panose="02010600030101010101" pitchFamily="2" charset="-122"/>
              </a:rPr>
              <a:t>，大家也乐于在社交媒体上了解其他人的信息</a:t>
            </a:r>
            <a:r>
              <a:rPr lang="zh-TW" altLang="en-US" dirty="0" smtClean="0">
                <a:latin typeface="Times New Roman" panose="02020603050405020304" pitchFamily="18" charset="0"/>
                <a:ea typeface="宋体" panose="02010600030101010101" pitchFamily="2" charset="-122"/>
              </a:rPr>
              <a:t>，</a:t>
            </a:r>
            <a:r>
              <a:rPr lang="zh-CN" altLang="en-US" dirty="0" smtClean="0">
                <a:latin typeface="Times New Roman" panose="02020603050405020304" pitchFamily="18" charset="0"/>
                <a:ea typeface="宋体" panose="02010600030101010101" pitchFamily="2" charset="-122"/>
              </a:rPr>
              <a:t>比如，人们</a:t>
            </a:r>
            <a:r>
              <a:rPr lang="zh-TW" altLang="en-US" dirty="0" smtClean="0">
                <a:latin typeface="Times New Roman" panose="02020603050405020304" pitchFamily="18" charset="0"/>
                <a:ea typeface="宋体" panose="02010600030101010101" pitchFamily="2" charset="-122"/>
              </a:rPr>
              <a:t>喜欢在</a:t>
            </a:r>
            <a:r>
              <a:rPr lang="zh-CN" altLang="en-US" dirty="0" smtClean="0">
                <a:latin typeface="Times New Roman" panose="02020603050405020304" pitchFamily="18" charset="0"/>
                <a:ea typeface="宋体" panose="02010600030101010101" pitchFamily="2" charset="-122"/>
              </a:rPr>
              <a:t>初次见面</a:t>
            </a:r>
            <a:r>
              <a:rPr lang="zh-TW" altLang="en-US" dirty="0" smtClean="0">
                <a:latin typeface="Times New Roman" panose="02020603050405020304" pitchFamily="18" charset="0"/>
                <a:ea typeface="宋体" panose="02010600030101010101" pitchFamily="2" charset="-122"/>
              </a:rPr>
              <a:t>之前浏览</a:t>
            </a:r>
            <a:r>
              <a:rPr lang="zh-CN" altLang="en-US" dirty="0" smtClean="0">
                <a:latin typeface="Times New Roman" panose="02020603050405020304" pitchFamily="18" charset="0"/>
                <a:ea typeface="宋体" panose="02010600030101010101" pitchFamily="2" charset="-122"/>
              </a:rPr>
              <a:t>对方社交网站上的</a:t>
            </a:r>
            <a:r>
              <a:rPr lang="zh-TW" altLang="en-US" dirty="0" smtClean="0">
                <a:latin typeface="Times New Roman" panose="02020603050405020304" pitchFamily="18" charset="0"/>
                <a:ea typeface="宋体" panose="02010600030101010101" pitchFamily="2" charset="-122"/>
              </a:rPr>
              <a:t>信息</a:t>
            </a:r>
            <a:r>
              <a:rPr lang="en-US" altLang="zh-TW" dirty="0" smtClean="0">
                <a:solidFill>
                  <a:srgbClr val="00B0F0"/>
                </a:solidFill>
                <a:latin typeface="Times New Roman" panose="02020603050405020304" pitchFamily="18" charset="0"/>
                <a:ea typeface="宋体" panose="02010600030101010101" pitchFamily="2" charset="-122"/>
              </a:rPr>
              <a:t>(</a:t>
            </a:r>
            <a:r>
              <a:rPr lang="en-US" altLang="zh-TW" dirty="0" err="1">
                <a:solidFill>
                  <a:srgbClr val="00B0F0"/>
                </a:solidFill>
                <a:latin typeface="Times New Roman" panose="02020603050405020304" pitchFamily="18" charset="0"/>
                <a:ea typeface="宋体" panose="02010600030101010101" pitchFamily="2" charset="-122"/>
              </a:rPr>
              <a:t>Joinson</a:t>
            </a:r>
            <a:r>
              <a:rPr lang="en-US" altLang="zh-TW" dirty="0">
                <a:solidFill>
                  <a:srgbClr val="00B0F0"/>
                </a:solidFill>
                <a:latin typeface="Times New Roman" panose="02020603050405020304" pitchFamily="18" charset="0"/>
                <a:ea typeface="宋体" panose="02010600030101010101" pitchFamily="2" charset="-122"/>
              </a:rPr>
              <a:t>, 2008; </a:t>
            </a:r>
            <a:r>
              <a:rPr lang="en-US" altLang="zh-TW" dirty="0" err="1">
                <a:solidFill>
                  <a:srgbClr val="00B0F0"/>
                </a:solidFill>
                <a:latin typeface="Times New Roman" panose="02020603050405020304" pitchFamily="18" charset="0"/>
                <a:ea typeface="宋体" panose="02010600030101010101" pitchFamily="2" charset="-122"/>
              </a:rPr>
              <a:t>Pempek</a:t>
            </a:r>
            <a:r>
              <a:rPr lang="en-US" altLang="zh-TW" dirty="0">
                <a:solidFill>
                  <a:srgbClr val="00B0F0"/>
                </a:solidFill>
                <a:latin typeface="Times New Roman" panose="02020603050405020304" pitchFamily="18" charset="0"/>
                <a:ea typeface="宋体" panose="02010600030101010101" pitchFamily="2" charset="-122"/>
              </a:rPr>
              <a:t>, </a:t>
            </a:r>
            <a:r>
              <a:rPr lang="en-US" altLang="zh-TW" dirty="0" err="1">
                <a:solidFill>
                  <a:srgbClr val="00B0F0"/>
                </a:solidFill>
                <a:latin typeface="Times New Roman" panose="02020603050405020304" pitchFamily="18" charset="0"/>
                <a:ea typeface="宋体" panose="02010600030101010101" pitchFamily="2" charset="-122"/>
              </a:rPr>
              <a:t>Yermolayeva</a:t>
            </a:r>
            <a:r>
              <a:rPr lang="en-US" altLang="zh-TW" dirty="0">
                <a:solidFill>
                  <a:srgbClr val="00B0F0"/>
                </a:solidFill>
                <a:latin typeface="Times New Roman" panose="02020603050405020304" pitchFamily="18" charset="0"/>
                <a:ea typeface="宋体" panose="02010600030101010101" pitchFamily="2" charset="-122"/>
              </a:rPr>
              <a:t>, &amp; Calvert, 2009</a:t>
            </a:r>
            <a:r>
              <a:rPr lang="en-US" altLang="zh-TW" dirty="0" smtClean="0">
                <a:solidFill>
                  <a:srgbClr val="00B0F0"/>
                </a:solidFill>
                <a:latin typeface="Times New Roman" panose="02020603050405020304" pitchFamily="18" charset="0"/>
                <a:ea typeface="宋体" panose="02010600030101010101" pitchFamily="2" charset="-122"/>
              </a:rPr>
              <a:t>).</a:t>
            </a:r>
            <a:endParaRPr lang="zh-TW" altLang="en-US" dirty="0">
              <a:solidFill>
                <a:srgbClr val="00B0F0"/>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74449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6047" y="212259"/>
            <a:ext cx="6096000" cy="369332"/>
          </a:xfrm>
          <a:prstGeom prst="rect">
            <a:avLst/>
          </a:prstGeom>
        </p:spPr>
        <p:txBody>
          <a:bodyPr>
            <a:spAutoFit/>
          </a:bodyPr>
          <a:lstStyle/>
          <a:p>
            <a:pPr marL="285750" indent="-285750">
              <a:buFont typeface="Wingdings" panose="05000000000000000000" pitchFamily="2" charset="2"/>
              <a:buChar char="n"/>
            </a:pPr>
            <a:r>
              <a:rPr lang="zh-CN" altLang="en-US" b="1" dirty="0">
                <a:latin typeface="Times New Roman" panose="02020603050405020304" pitchFamily="18" charset="0"/>
                <a:ea typeface="宋体" panose="02010600030101010101" pitchFamily="2" charset="-122"/>
              </a:rPr>
              <a:t>而在社交媒体上，人们大多喜欢展示自己好的</a:t>
            </a:r>
            <a:r>
              <a:rPr lang="zh-CN" altLang="en-US" b="1" dirty="0" smtClean="0">
                <a:latin typeface="Times New Roman" panose="02020603050405020304" pitchFamily="18" charset="0"/>
                <a:ea typeface="宋体" panose="02010600030101010101" pitchFamily="2" charset="-122"/>
              </a:rPr>
              <a:t>一面</a:t>
            </a:r>
            <a:endParaRPr lang="en-US" altLang="zh-CN" b="1" dirty="0">
              <a:latin typeface="Times New Roman" panose="02020603050405020304" pitchFamily="18" charset="0"/>
              <a:ea typeface="宋体" panose="02010600030101010101" pitchFamily="2" charset="-122"/>
            </a:endParaRPr>
          </a:p>
        </p:txBody>
      </p:sp>
      <p:sp>
        <p:nvSpPr>
          <p:cNvPr id="3" name="矩形 2"/>
          <p:cNvSpPr/>
          <p:nvPr/>
        </p:nvSpPr>
        <p:spPr>
          <a:xfrm>
            <a:off x="186044" y="2518930"/>
            <a:ext cx="11558651" cy="646331"/>
          </a:xfrm>
          <a:prstGeom prst="rect">
            <a:avLst/>
          </a:prstGeom>
        </p:spPr>
        <p:txBody>
          <a:bodyPr wrap="square">
            <a:spAutoFit/>
          </a:bodyPr>
          <a:lstStyle/>
          <a:p>
            <a:pPr marL="285750" indent="-285750">
              <a:buFont typeface="Wingdings" panose="05000000000000000000" pitchFamily="2" charset="2"/>
              <a:buChar char="n"/>
            </a:pPr>
            <a:r>
              <a:rPr lang="zh-CN" altLang="en-US" b="1" dirty="0">
                <a:latin typeface="Times New Roman" panose="02020603050405020304" pitchFamily="18" charset="0"/>
                <a:ea typeface="宋体" panose="02010600030101010101" pitchFamily="2" charset="-122"/>
              </a:rPr>
              <a:t>因此，在社交媒体上</a:t>
            </a:r>
            <a:r>
              <a:rPr lang="zh-CN" altLang="en-US" b="1" dirty="0" smtClean="0">
                <a:latin typeface="Times New Roman" panose="02020603050405020304" pitchFamily="18" charset="0"/>
                <a:ea typeface="宋体" panose="02010600030101010101" pitchFamily="2" charset="-122"/>
              </a:rPr>
              <a:t>，相较于向下比较，人们更容易发生向上</a:t>
            </a:r>
            <a:r>
              <a:rPr lang="zh-CN" altLang="en-US" b="1" dirty="0">
                <a:latin typeface="Times New Roman" panose="02020603050405020304" pitchFamily="18" charset="0"/>
                <a:ea typeface="宋体" panose="02010600030101010101" pitchFamily="2" charset="-122"/>
              </a:rPr>
              <a:t>比较</a:t>
            </a:r>
            <a:r>
              <a:rPr lang="en-US" altLang="zh-CN" b="1" dirty="0">
                <a:latin typeface="Times New Roman" panose="02020603050405020304" pitchFamily="18" charset="0"/>
                <a:ea typeface="宋体" panose="02010600030101010101" pitchFamily="2" charset="-122"/>
              </a:rPr>
              <a:t>——</a:t>
            </a:r>
            <a:r>
              <a:rPr lang="zh-CN" altLang="en-US" b="1" dirty="0">
                <a:latin typeface="Times New Roman" panose="02020603050405020304" pitchFamily="18" charset="0"/>
                <a:ea typeface="宋体" panose="02010600030101010101" pitchFamily="2" charset="-122"/>
              </a:rPr>
              <a:t>自己与一个比自己更好的人进行</a:t>
            </a:r>
            <a:r>
              <a:rPr lang="zh-CN" altLang="en-US" b="1" dirty="0" smtClean="0">
                <a:latin typeface="Times New Roman" panose="02020603050405020304" pitchFamily="18" charset="0"/>
                <a:ea typeface="宋体" panose="02010600030101010101" pitchFamily="2" charset="-122"/>
              </a:rPr>
              <a:t>比较</a:t>
            </a:r>
            <a:r>
              <a:rPr lang="en-US" altLang="zh-TW" dirty="0">
                <a:solidFill>
                  <a:srgbClr val="00B0F0"/>
                </a:solidFill>
                <a:latin typeface="Times New Roman" panose="02020603050405020304" pitchFamily="18" charset="0"/>
                <a:ea typeface="宋体" panose="02010600030101010101" pitchFamily="2" charset="-122"/>
              </a:rPr>
              <a:t>(Feinstein et al., 2013; </a:t>
            </a:r>
            <a:r>
              <a:rPr lang="en-US" altLang="zh-TW" dirty="0" err="1">
                <a:solidFill>
                  <a:srgbClr val="00B0F0"/>
                </a:solidFill>
                <a:latin typeface="Times New Roman" panose="02020603050405020304" pitchFamily="18" charset="0"/>
                <a:ea typeface="宋体" panose="02010600030101010101" pitchFamily="2" charset="-122"/>
              </a:rPr>
              <a:t>Haferkamp</a:t>
            </a:r>
            <a:r>
              <a:rPr lang="en-US" altLang="zh-TW" dirty="0">
                <a:solidFill>
                  <a:srgbClr val="00B0F0"/>
                </a:solidFill>
                <a:latin typeface="Times New Roman" panose="02020603050405020304" pitchFamily="18" charset="0"/>
                <a:ea typeface="宋体" panose="02010600030101010101" pitchFamily="2" charset="-122"/>
              </a:rPr>
              <a:t> &amp; </a:t>
            </a:r>
            <a:r>
              <a:rPr lang="en-US" altLang="zh-TW" dirty="0" err="1">
                <a:solidFill>
                  <a:srgbClr val="00B0F0"/>
                </a:solidFill>
                <a:latin typeface="Times New Roman" panose="02020603050405020304" pitchFamily="18" charset="0"/>
                <a:ea typeface="宋体" panose="02010600030101010101" pitchFamily="2" charset="-122"/>
              </a:rPr>
              <a:t>Krämer</a:t>
            </a:r>
            <a:r>
              <a:rPr lang="en-US" altLang="zh-TW" dirty="0" smtClean="0">
                <a:solidFill>
                  <a:srgbClr val="00B0F0"/>
                </a:solidFill>
                <a:latin typeface="Times New Roman" panose="02020603050405020304" pitchFamily="18" charset="0"/>
                <a:ea typeface="宋体" panose="02010600030101010101" pitchFamily="2" charset="-122"/>
              </a:rPr>
              <a:t>, </a:t>
            </a:r>
            <a:r>
              <a:rPr lang="en-US" altLang="zh-TW" dirty="0">
                <a:solidFill>
                  <a:srgbClr val="00B0F0"/>
                </a:solidFill>
                <a:latin typeface="Times New Roman" panose="02020603050405020304" pitchFamily="18" charset="0"/>
                <a:ea typeface="宋体" panose="02010600030101010101" pitchFamily="2" charset="-122"/>
              </a:rPr>
              <a:t>2011; Lee, 2014; Vogel, Rose, Roberts, &amp; </a:t>
            </a:r>
            <a:r>
              <a:rPr lang="en-US" altLang="zh-TW" dirty="0" err="1">
                <a:solidFill>
                  <a:srgbClr val="00B0F0"/>
                </a:solidFill>
                <a:latin typeface="Times New Roman" panose="02020603050405020304" pitchFamily="18" charset="0"/>
                <a:ea typeface="宋体" panose="02010600030101010101" pitchFamily="2" charset="-122"/>
              </a:rPr>
              <a:t>Eckles</a:t>
            </a:r>
            <a:r>
              <a:rPr lang="en-US" altLang="zh-TW" dirty="0">
                <a:solidFill>
                  <a:srgbClr val="00B0F0"/>
                </a:solidFill>
                <a:latin typeface="Times New Roman" panose="02020603050405020304" pitchFamily="18" charset="0"/>
                <a:ea typeface="宋体" panose="02010600030101010101" pitchFamily="2" charset="-122"/>
              </a:rPr>
              <a:t>, 2014; Vogel et al., 2015</a:t>
            </a:r>
            <a:r>
              <a:rPr lang="en-US" altLang="zh-TW" dirty="0" smtClean="0">
                <a:solidFill>
                  <a:srgbClr val="00B0F0"/>
                </a:solidFill>
                <a:latin typeface="Times New Roman" panose="02020603050405020304" pitchFamily="18" charset="0"/>
                <a:ea typeface="宋体" panose="02010600030101010101" pitchFamily="2" charset="-122"/>
              </a:rPr>
              <a:t>)</a:t>
            </a:r>
            <a:endParaRPr lang="en-US" altLang="zh-TW" dirty="0">
              <a:solidFill>
                <a:srgbClr val="00B0F0"/>
              </a:solidFill>
              <a:latin typeface="Times New Roman" panose="02020603050405020304" pitchFamily="18" charset="0"/>
              <a:ea typeface="宋体" panose="02010600030101010101" pitchFamily="2" charset="-122"/>
            </a:endParaRPr>
          </a:p>
        </p:txBody>
      </p:sp>
      <p:sp>
        <p:nvSpPr>
          <p:cNvPr id="4" name="矩形 3"/>
          <p:cNvSpPr/>
          <p:nvPr/>
        </p:nvSpPr>
        <p:spPr>
          <a:xfrm>
            <a:off x="186047" y="581591"/>
            <a:ext cx="11375366" cy="923330"/>
          </a:xfrm>
          <a:prstGeom prst="rect">
            <a:avLst/>
          </a:prstGeom>
        </p:spPr>
        <p:txBody>
          <a:bodyPr wrap="square">
            <a:spAutoFit/>
          </a:bodyPr>
          <a:lstStyle/>
          <a:p>
            <a:pPr marL="285750" indent="-285750">
              <a:buFont typeface="Wingdings" panose="05000000000000000000" pitchFamily="2" charset="2"/>
              <a:buChar char="p"/>
            </a:pPr>
            <a:r>
              <a:rPr lang="zh-CN" altLang="en-US" dirty="0" smtClean="0">
                <a:latin typeface="Times New Roman" panose="02020603050405020304" pitchFamily="18" charset="0"/>
                <a:ea typeface="宋体" panose="02010600030101010101" pitchFamily="2" charset="-122"/>
              </a:rPr>
              <a:t>社交媒体</a:t>
            </a:r>
            <a:r>
              <a:rPr lang="zh-TW" altLang="en-US" dirty="0" smtClean="0">
                <a:latin typeface="Times New Roman" panose="02020603050405020304" pitchFamily="18" charset="0"/>
                <a:ea typeface="宋体" panose="02010600030101010101" pitchFamily="2" charset="-122"/>
              </a:rPr>
              <a:t>让</a:t>
            </a:r>
            <a:r>
              <a:rPr lang="zh-TW" altLang="en-US" dirty="0">
                <a:latin typeface="Times New Roman" panose="02020603050405020304" pitchFamily="18" charset="0"/>
                <a:ea typeface="宋体" panose="02010600030101010101" pitchFamily="2" charset="-122"/>
              </a:rPr>
              <a:t>你有时间为你</a:t>
            </a:r>
            <a:r>
              <a:rPr lang="zh-TW" altLang="en-US" dirty="0" smtClean="0">
                <a:latin typeface="Times New Roman" panose="02020603050405020304" pitchFamily="18" charset="0"/>
                <a:ea typeface="宋体" panose="02010600030101010101" pitchFamily="2" charset="-122"/>
              </a:rPr>
              <a:t>的</a:t>
            </a:r>
            <a:r>
              <a:rPr lang="en-US" altLang="zh-CN" dirty="0" smtClean="0">
                <a:latin typeface="Times New Roman" panose="02020603050405020304" pitchFamily="18" charset="0"/>
                <a:ea typeface="宋体" panose="02010600030101010101" pitchFamily="2" charset="-122"/>
              </a:rPr>
              <a:t>post</a:t>
            </a:r>
            <a:r>
              <a:rPr lang="zh-TW" altLang="en-US" dirty="0" smtClean="0">
                <a:latin typeface="Times New Roman" panose="02020603050405020304" pitchFamily="18" charset="0"/>
                <a:ea typeface="宋体" panose="02010600030101010101" pitchFamily="2" charset="-122"/>
              </a:rPr>
              <a:t>润色</a:t>
            </a:r>
            <a:r>
              <a:rPr lang="zh-TW" altLang="en-US" dirty="0">
                <a:latin typeface="Times New Roman" panose="02020603050405020304" pitchFamily="18" charset="0"/>
                <a:ea typeface="宋体" panose="02010600030101010101" pitchFamily="2" charset="-122"/>
              </a:rPr>
              <a:t>，</a:t>
            </a:r>
            <a:r>
              <a:rPr lang="zh-TW" altLang="en-US" dirty="0" smtClean="0">
                <a:latin typeface="Times New Roman" panose="02020603050405020304" pitchFamily="18" charset="0"/>
                <a:ea typeface="宋体" panose="02010600030101010101" pitchFamily="2" charset="-122"/>
              </a:rPr>
              <a:t>发</a:t>
            </a:r>
            <a:r>
              <a:rPr lang="zh-CN" altLang="en-US" dirty="0" smtClean="0">
                <a:latin typeface="Times New Roman" panose="02020603050405020304" pitchFamily="18" charset="0"/>
                <a:ea typeface="宋体" panose="02010600030101010101" pitchFamily="2" charset="-122"/>
              </a:rPr>
              <a:t>表相较于原始素材更</a:t>
            </a:r>
            <a:r>
              <a:rPr lang="zh-TW" altLang="en-US" dirty="0" smtClean="0">
                <a:latin typeface="Times New Roman" panose="02020603050405020304" pitchFamily="18" charset="0"/>
                <a:ea typeface="宋体" panose="02010600030101010101" pitchFamily="2" charset="-122"/>
              </a:rPr>
              <a:t>好的</a:t>
            </a:r>
            <a:r>
              <a:rPr lang="zh-TW" altLang="en-US" dirty="0">
                <a:latin typeface="Times New Roman" panose="02020603050405020304" pitchFamily="18" charset="0"/>
                <a:ea typeface="宋体" panose="02010600030101010101" pitchFamily="2" charset="-122"/>
              </a:rPr>
              <a:t>文章或照片，这让人们可以以更讨人喜欢的样子出现</a:t>
            </a:r>
            <a:r>
              <a:rPr lang="zh-TW" altLang="en-US" dirty="0" smtClean="0">
                <a:latin typeface="Times New Roman" panose="02020603050405020304" pitchFamily="18" charset="0"/>
                <a:ea typeface="宋体" panose="02010600030101010101" pitchFamily="2" charset="-122"/>
              </a:rPr>
              <a:t>。</a:t>
            </a:r>
            <a:r>
              <a:rPr lang="en-US" altLang="zh-TW" dirty="0">
                <a:solidFill>
                  <a:srgbClr val="00B0F0"/>
                </a:solidFill>
                <a:latin typeface="Times New Roman" panose="02020603050405020304" pitchFamily="18" charset="0"/>
                <a:ea typeface="宋体" panose="02010600030101010101" pitchFamily="2" charset="-122"/>
              </a:rPr>
              <a:t>(</a:t>
            </a:r>
            <a:r>
              <a:rPr lang="en-US" altLang="zh-TW" dirty="0" err="1">
                <a:solidFill>
                  <a:srgbClr val="00B0F0"/>
                </a:solidFill>
                <a:latin typeface="Times New Roman" panose="02020603050405020304" pitchFamily="18" charset="0"/>
                <a:ea typeface="宋体" panose="02010600030101010101" pitchFamily="2" charset="-122"/>
              </a:rPr>
              <a:t>Barash</a:t>
            </a:r>
            <a:r>
              <a:rPr lang="en-US" altLang="zh-TW" dirty="0">
                <a:solidFill>
                  <a:srgbClr val="00B0F0"/>
                </a:solidFill>
                <a:latin typeface="Times New Roman" panose="02020603050405020304" pitchFamily="18" charset="0"/>
                <a:ea typeface="宋体" panose="02010600030101010101" pitchFamily="2" charset="-122"/>
              </a:rPr>
              <a:t>, </a:t>
            </a:r>
            <a:r>
              <a:rPr lang="en-US" altLang="zh-TW" dirty="0" err="1">
                <a:solidFill>
                  <a:srgbClr val="00B0F0"/>
                </a:solidFill>
                <a:latin typeface="Times New Roman" panose="02020603050405020304" pitchFamily="18" charset="0"/>
                <a:ea typeface="宋体" panose="02010600030101010101" pitchFamily="2" charset="-122"/>
              </a:rPr>
              <a:t>Ducheneaut</a:t>
            </a:r>
            <a:r>
              <a:rPr lang="en-US" altLang="zh-TW" dirty="0">
                <a:solidFill>
                  <a:srgbClr val="00B0F0"/>
                </a:solidFill>
                <a:latin typeface="Times New Roman" panose="02020603050405020304" pitchFamily="18" charset="0"/>
                <a:ea typeface="宋体" panose="02010600030101010101" pitchFamily="2" charset="-122"/>
              </a:rPr>
              <a:t>, Isaacs, &amp; </a:t>
            </a:r>
            <a:r>
              <a:rPr lang="en-US" altLang="zh-TW" dirty="0" err="1">
                <a:solidFill>
                  <a:srgbClr val="00B0F0"/>
                </a:solidFill>
                <a:latin typeface="Times New Roman" panose="02020603050405020304" pitchFamily="18" charset="0"/>
                <a:ea typeface="宋体" panose="02010600030101010101" pitchFamily="2" charset="-122"/>
              </a:rPr>
              <a:t>Bellotti</a:t>
            </a:r>
            <a:r>
              <a:rPr lang="en-US" altLang="zh-TW" dirty="0">
                <a:solidFill>
                  <a:srgbClr val="00B0F0"/>
                </a:solidFill>
                <a:latin typeface="Times New Roman" panose="02020603050405020304" pitchFamily="18" charset="0"/>
                <a:ea typeface="宋体" panose="02010600030101010101" pitchFamily="2" charset="-122"/>
              </a:rPr>
              <a:t>, </a:t>
            </a:r>
            <a:r>
              <a:rPr lang="en-US" altLang="zh-TW" dirty="0" smtClean="0">
                <a:solidFill>
                  <a:srgbClr val="00B0F0"/>
                </a:solidFill>
                <a:latin typeface="Times New Roman" panose="02020603050405020304" pitchFamily="18" charset="0"/>
                <a:ea typeface="宋体" panose="02010600030101010101" pitchFamily="2" charset="-122"/>
              </a:rPr>
              <a:t>2010; </a:t>
            </a:r>
            <a:r>
              <a:rPr lang="en-US" altLang="zh-TW" dirty="0" err="1">
                <a:solidFill>
                  <a:srgbClr val="00B0F0"/>
                </a:solidFill>
                <a:latin typeface="Times New Roman" panose="02020603050405020304" pitchFamily="18" charset="0"/>
                <a:ea typeface="宋体" panose="02010600030101010101" pitchFamily="2" charset="-122"/>
              </a:rPr>
              <a:t>Kross</a:t>
            </a:r>
            <a:r>
              <a:rPr lang="en-US" altLang="zh-TW" dirty="0">
                <a:solidFill>
                  <a:srgbClr val="00B0F0"/>
                </a:solidFill>
                <a:latin typeface="Times New Roman" panose="02020603050405020304" pitchFamily="18" charset="0"/>
                <a:ea typeface="宋体" panose="02010600030101010101" pitchFamily="2" charset="-122"/>
              </a:rPr>
              <a:t> et al., 2013; </a:t>
            </a:r>
            <a:r>
              <a:rPr lang="en-US" altLang="zh-TW" dirty="0" err="1">
                <a:solidFill>
                  <a:srgbClr val="00B0F0"/>
                </a:solidFill>
                <a:latin typeface="Times New Roman" panose="02020603050405020304" pitchFamily="18" charset="0"/>
                <a:ea typeface="宋体" panose="02010600030101010101" pitchFamily="2" charset="-122"/>
              </a:rPr>
              <a:t>Mehdizadeh</a:t>
            </a:r>
            <a:r>
              <a:rPr lang="en-US" altLang="zh-TW" dirty="0">
                <a:solidFill>
                  <a:srgbClr val="00B0F0"/>
                </a:solidFill>
                <a:latin typeface="Times New Roman" panose="02020603050405020304" pitchFamily="18" charset="0"/>
                <a:ea typeface="宋体" panose="02010600030101010101" pitchFamily="2" charset="-122"/>
              </a:rPr>
              <a:t>, 2010; Newman, </a:t>
            </a:r>
            <a:r>
              <a:rPr lang="en-US" altLang="zh-TW" dirty="0" err="1">
                <a:solidFill>
                  <a:srgbClr val="00B0F0"/>
                </a:solidFill>
                <a:latin typeface="Times New Roman" panose="02020603050405020304" pitchFamily="18" charset="0"/>
                <a:ea typeface="宋体" panose="02010600030101010101" pitchFamily="2" charset="-122"/>
              </a:rPr>
              <a:t>Lauterbach</a:t>
            </a:r>
            <a:r>
              <a:rPr lang="en-US" altLang="zh-TW" dirty="0">
                <a:solidFill>
                  <a:srgbClr val="00B0F0"/>
                </a:solidFill>
                <a:latin typeface="Times New Roman" panose="02020603050405020304" pitchFamily="18" charset="0"/>
                <a:ea typeface="宋体" panose="02010600030101010101" pitchFamily="2" charset="-122"/>
              </a:rPr>
              <a:t>, Munson, </a:t>
            </a:r>
            <a:r>
              <a:rPr lang="en-US" altLang="zh-TW" dirty="0" err="1">
                <a:solidFill>
                  <a:srgbClr val="00B0F0"/>
                </a:solidFill>
                <a:latin typeface="Times New Roman" panose="02020603050405020304" pitchFamily="18" charset="0"/>
                <a:ea typeface="宋体" panose="02010600030101010101" pitchFamily="2" charset="-122"/>
              </a:rPr>
              <a:t>Resnick</a:t>
            </a:r>
            <a:r>
              <a:rPr lang="en-US" altLang="zh-TW" dirty="0">
                <a:solidFill>
                  <a:srgbClr val="00B0F0"/>
                </a:solidFill>
                <a:latin typeface="Times New Roman" panose="02020603050405020304" pitchFamily="18" charset="0"/>
                <a:ea typeface="宋体" panose="02010600030101010101" pitchFamily="2" charset="-122"/>
              </a:rPr>
              <a:t>, &amp; Morris, </a:t>
            </a:r>
            <a:r>
              <a:rPr lang="en-US" altLang="zh-TW" dirty="0" smtClean="0">
                <a:solidFill>
                  <a:srgbClr val="00B0F0"/>
                </a:solidFill>
                <a:latin typeface="Times New Roman" panose="02020603050405020304" pitchFamily="18" charset="0"/>
                <a:ea typeface="宋体" panose="02010600030101010101" pitchFamily="2" charset="-122"/>
              </a:rPr>
              <a:t>2011; </a:t>
            </a:r>
            <a:r>
              <a:rPr lang="en-US" altLang="zh-TW" dirty="0" err="1" smtClean="0">
                <a:solidFill>
                  <a:srgbClr val="00B0F0"/>
                </a:solidFill>
                <a:latin typeface="Times New Roman" panose="02020603050405020304" pitchFamily="18" charset="0"/>
                <a:ea typeface="宋体" panose="02010600030101010101" pitchFamily="2" charset="-122"/>
              </a:rPr>
              <a:t>Verduyn</a:t>
            </a:r>
            <a:r>
              <a:rPr lang="en-US" altLang="zh-TW" dirty="0" smtClean="0">
                <a:solidFill>
                  <a:srgbClr val="00B0F0"/>
                </a:solidFill>
                <a:latin typeface="Times New Roman" panose="02020603050405020304" pitchFamily="18" charset="0"/>
                <a:ea typeface="宋体" panose="02010600030101010101" pitchFamily="2" charset="-122"/>
              </a:rPr>
              <a:t> et al., 2015)</a:t>
            </a:r>
            <a:endParaRPr lang="zh-TW" altLang="en-US" dirty="0">
              <a:solidFill>
                <a:srgbClr val="00B0F0"/>
              </a:solidFill>
              <a:latin typeface="Times New Roman" panose="02020603050405020304" pitchFamily="18" charset="0"/>
              <a:ea typeface="宋体" panose="02010600030101010101" pitchFamily="2" charset="-122"/>
            </a:endParaRPr>
          </a:p>
        </p:txBody>
      </p:sp>
      <p:sp>
        <p:nvSpPr>
          <p:cNvPr id="5" name="矩形 4"/>
          <p:cNvSpPr/>
          <p:nvPr/>
        </p:nvSpPr>
        <p:spPr>
          <a:xfrm>
            <a:off x="486066" y="1550235"/>
            <a:ext cx="10987177" cy="923330"/>
          </a:xfrm>
          <a:prstGeom prst="rect">
            <a:avLst/>
          </a:prstGeom>
        </p:spPr>
        <p:txBody>
          <a:bodyPr wrap="square">
            <a:spAutoFit/>
          </a:bodyPr>
          <a:lstStyle/>
          <a:p>
            <a:pPr marL="285750" indent="-285750">
              <a:buFont typeface="Wingdings" panose="05000000000000000000" pitchFamily="2" charset="2"/>
              <a:buChar char="ü"/>
            </a:pPr>
            <a:r>
              <a:rPr lang="zh-TW" altLang="en-US" dirty="0">
                <a:latin typeface="Times New Roman" panose="02020603050405020304" pitchFamily="18" charset="0"/>
                <a:ea typeface="宋体" panose="02010600030101010101" pitchFamily="2" charset="-122"/>
              </a:rPr>
              <a:t>社交媒体上人们的样子，通常都是最好的样子</a:t>
            </a:r>
            <a:r>
              <a:rPr lang="en-US" altLang="zh-TW" dirty="0">
                <a:solidFill>
                  <a:srgbClr val="00B0F0"/>
                </a:solidFill>
                <a:latin typeface="Times New Roman" panose="02020603050405020304" pitchFamily="18" charset="0"/>
                <a:ea typeface="宋体" panose="02010600030101010101" pitchFamily="2" charset="-122"/>
              </a:rPr>
              <a:t>(e.g., </a:t>
            </a:r>
            <a:r>
              <a:rPr lang="en-US" altLang="zh-TW" dirty="0" err="1">
                <a:solidFill>
                  <a:srgbClr val="00B0F0"/>
                </a:solidFill>
                <a:latin typeface="Times New Roman" panose="02020603050405020304" pitchFamily="18" charset="0"/>
                <a:ea typeface="宋体" panose="02010600030101010101" pitchFamily="2" charset="-122"/>
              </a:rPr>
              <a:t>Nadkarni</a:t>
            </a:r>
            <a:r>
              <a:rPr lang="en-US" altLang="zh-TW" dirty="0">
                <a:solidFill>
                  <a:srgbClr val="00B0F0"/>
                </a:solidFill>
                <a:latin typeface="Times New Roman" panose="02020603050405020304" pitchFamily="18" charset="0"/>
                <a:ea typeface="宋体" panose="02010600030101010101" pitchFamily="2" charset="-122"/>
              </a:rPr>
              <a:t> &amp; Hofmann, 2012; Rosenberg &amp; Egbert, 2011</a:t>
            </a:r>
            <a:r>
              <a:rPr lang="en-US" altLang="zh-TW" dirty="0" smtClean="0">
                <a:solidFill>
                  <a:srgbClr val="00B0F0"/>
                </a:solidFill>
                <a:latin typeface="Times New Roman" panose="02020603050405020304" pitchFamily="18" charset="0"/>
                <a:ea typeface="宋体" panose="02010600030101010101" pitchFamily="2" charset="-122"/>
              </a:rPr>
              <a:t>)</a:t>
            </a:r>
            <a:endParaRPr lang="en-US" altLang="zh-TW" dirty="0" smtClean="0">
              <a:latin typeface="Times New Roman" panose="02020603050405020304" pitchFamily="18" charset="0"/>
              <a:ea typeface="宋体" panose="02010600030101010101" pitchFamily="2" charset="-122"/>
            </a:endParaRPr>
          </a:p>
          <a:p>
            <a:pPr marL="285750" indent="-285750">
              <a:buFont typeface="Wingdings" panose="05000000000000000000" pitchFamily="2" charset="2"/>
              <a:buChar char="ü"/>
            </a:pPr>
            <a:r>
              <a:rPr lang="zh-TW" altLang="en-US" dirty="0" smtClean="0">
                <a:latin typeface="Times New Roman" panose="02020603050405020304" pitchFamily="18" charset="0"/>
                <a:ea typeface="宋体" panose="02010600030101010101" pitchFamily="2" charset="-122"/>
              </a:rPr>
              <a:t>在</a:t>
            </a:r>
            <a:r>
              <a:rPr lang="zh-CN" altLang="en-US" dirty="0" smtClean="0">
                <a:latin typeface="Times New Roman" panose="02020603050405020304" pitchFamily="18" charset="0"/>
                <a:ea typeface="宋体" panose="02010600030101010101" pitchFamily="2" charset="-122"/>
              </a:rPr>
              <a:t>网络上</a:t>
            </a:r>
            <a:r>
              <a:rPr lang="zh-TW" altLang="en-US" dirty="0" smtClean="0">
                <a:latin typeface="Times New Roman" panose="02020603050405020304" pitchFamily="18" charset="0"/>
                <a:ea typeface="宋体" panose="02010600030101010101" pitchFamily="2" charset="-122"/>
              </a:rPr>
              <a:t>，</a:t>
            </a:r>
            <a:r>
              <a:rPr lang="zh-TW" altLang="en-US" dirty="0">
                <a:latin typeface="Times New Roman" panose="02020603050405020304" pitchFamily="18" charset="0"/>
                <a:ea typeface="宋体" panose="02010600030101010101" pitchFamily="2" charset="-122"/>
              </a:rPr>
              <a:t>人们更倾向于将</a:t>
            </a:r>
            <a:r>
              <a:rPr lang="zh-TW" altLang="en-US" dirty="0" smtClean="0">
                <a:latin typeface="Times New Roman" panose="02020603050405020304" pitchFamily="18" charset="0"/>
                <a:ea typeface="宋体" panose="02010600030101010101" pitchFamily="2" charset="-122"/>
              </a:rPr>
              <a:t>自己</a:t>
            </a:r>
            <a:r>
              <a:rPr lang="zh-CN" altLang="en-US" dirty="0" smtClean="0">
                <a:latin typeface="Times New Roman" panose="02020603050405020304" pitchFamily="18" charset="0"/>
                <a:ea typeface="宋体" panose="02010600030101010101" pitchFamily="2" charset="-122"/>
              </a:rPr>
              <a:t>表现得光鲜亮丽</a:t>
            </a:r>
            <a:r>
              <a:rPr lang="en-US" altLang="zh-TW" dirty="0" smtClean="0">
                <a:solidFill>
                  <a:srgbClr val="00B0F0"/>
                </a:solidFill>
                <a:latin typeface="Times New Roman" panose="02020603050405020304" pitchFamily="18" charset="0"/>
                <a:ea typeface="宋体" panose="02010600030101010101" pitchFamily="2" charset="-122"/>
              </a:rPr>
              <a:t>(Chou </a:t>
            </a:r>
            <a:r>
              <a:rPr lang="en-US" altLang="zh-TW" dirty="0">
                <a:solidFill>
                  <a:srgbClr val="00B0F0"/>
                </a:solidFill>
                <a:latin typeface="Times New Roman" panose="02020603050405020304" pitchFamily="18" charset="0"/>
                <a:ea typeface="宋体" panose="02010600030101010101" pitchFamily="2" charset="-122"/>
              </a:rPr>
              <a:t>&amp; Edge, 2012; Ellison, </a:t>
            </a:r>
            <a:r>
              <a:rPr lang="en-US" altLang="zh-TW" dirty="0" err="1">
                <a:solidFill>
                  <a:srgbClr val="00B0F0"/>
                </a:solidFill>
                <a:latin typeface="Times New Roman" panose="02020603050405020304" pitchFamily="18" charset="0"/>
                <a:ea typeface="宋体" panose="02010600030101010101" pitchFamily="2" charset="-122"/>
              </a:rPr>
              <a:t>Heino</a:t>
            </a:r>
            <a:r>
              <a:rPr lang="en-US" altLang="zh-TW" dirty="0">
                <a:solidFill>
                  <a:srgbClr val="00B0F0"/>
                </a:solidFill>
                <a:latin typeface="Times New Roman" panose="02020603050405020304" pitchFamily="18" charset="0"/>
                <a:ea typeface="宋体" panose="02010600030101010101" pitchFamily="2" charset="-122"/>
              </a:rPr>
              <a:t>, &amp; Gibbs, 2006; Gonzales &amp; Hancock, 2011). </a:t>
            </a:r>
            <a:endParaRPr lang="zh-TW" altLang="en-US" dirty="0">
              <a:solidFill>
                <a:srgbClr val="00B0F0"/>
              </a:solidFill>
              <a:latin typeface="Times New Roman" panose="02020603050405020304" pitchFamily="18" charset="0"/>
              <a:ea typeface="宋体" panose="02010600030101010101" pitchFamily="2" charset="-122"/>
            </a:endParaRPr>
          </a:p>
        </p:txBody>
      </p:sp>
      <p:sp>
        <p:nvSpPr>
          <p:cNvPr id="6" name="文本框 5"/>
          <p:cNvSpPr txBox="1"/>
          <p:nvPr/>
        </p:nvSpPr>
        <p:spPr>
          <a:xfrm>
            <a:off x="186045" y="3210626"/>
            <a:ext cx="9088583" cy="369332"/>
          </a:xfrm>
          <a:prstGeom prst="rect">
            <a:avLst/>
          </a:prstGeom>
          <a:noFill/>
        </p:spPr>
        <p:txBody>
          <a:bodyPr wrap="square" rtlCol="0">
            <a:spAutoFit/>
          </a:bodyPr>
          <a:lstStyle/>
          <a:p>
            <a:pPr marL="285750" indent="-285750">
              <a:buFont typeface="Wingdings" panose="05000000000000000000" pitchFamily="2" charset="2"/>
              <a:buChar char="n"/>
            </a:pPr>
            <a:r>
              <a:rPr lang="zh-CN" altLang="en-US" dirty="0" smtClean="0">
                <a:latin typeface="Times New Roman" panose="02020603050405020304" pitchFamily="18" charset="0"/>
                <a:ea typeface="宋体" panose="02010600030101010101" pitchFamily="2" charset="-122"/>
              </a:rPr>
              <a:t>以往的研究发现，社交媒体的使用频率，与一些消极的结果相关</a:t>
            </a:r>
            <a:endParaRPr lang="zh-TW" altLang="en-US" dirty="0">
              <a:latin typeface="Times New Roman" panose="02020603050405020304" pitchFamily="18" charset="0"/>
              <a:ea typeface="宋体" panose="02010600030101010101" pitchFamily="2" charset="-122"/>
            </a:endParaRPr>
          </a:p>
        </p:txBody>
      </p:sp>
      <p:sp>
        <p:nvSpPr>
          <p:cNvPr id="8" name="矩形 7"/>
          <p:cNvSpPr/>
          <p:nvPr/>
        </p:nvSpPr>
        <p:spPr>
          <a:xfrm>
            <a:off x="486066" y="3625323"/>
            <a:ext cx="11258630" cy="1477328"/>
          </a:xfrm>
          <a:prstGeom prst="rect">
            <a:avLst/>
          </a:prstGeom>
        </p:spPr>
        <p:txBody>
          <a:bodyPr wrap="square">
            <a:spAutoFit/>
          </a:bodyPr>
          <a:lstStyle/>
          <a:p>
            <a:pPr marL="285750" indent="-285750">
              <a:buFont typeface="Wingdings" panose="05000000000000000000" pitchFamily="2" charset="2"/>
              <a:buChar char="ü"/>
            </a:pPr>
            <a:r>
              <a:rPr lang="en-US" altLang="zh-TW" dirty="0">
                <a:solidFill>
                  <a:srgbClr val="00B0F0"/>
                </a:solidFill>
                <a:latin typeface="Times New Roman" panose="02020603050405020304" pitchFamily="18" charset="0"/>
                <a:ea typeface="宋体" panose="02010600030101010101" pitchFamily="2" charset="-122"/>
              </a:rPr>
              <a:t>Chou and Edge (2012)</a:t>
            </a:r>
            <a:r>
              <a:rPr lang="zh-CN" altLang="en-US" dirty="0">
                <a:latin typeface="Times New Roman" panose="02020603050405020304" pitchFamily="18" charset="0"/>
                <a:ea typeface="宋体" panose="02010600030101010101" pitchFamily="2" charset="-122"/>
              </a:rPr>
              <a:t>发现，</a:t>
            </a:r>
            <a:r>
              <a:rPr lang="zh-TW" altLang="en-US" dirty="0">
                <a:latin typeface="Times New Roman" panose="02020603050405020304" pitchFamily="18" charset="0"/>
                <a:ea typeface="宋体" panose="02010600030101010101" pitchFamily="2" charset="-122"/>
              </a:rPr>
              <a:t>经常使用</a:t>
            </a:r>
            <a:r>
              <a:rPr lang="en-US" altLang="zh-TW" dirty="0">
                <a:latin typeface="Times New Roman" panose="02020603050405020304" pitchFamily="18" charset="0"/>
                <a:ea typeface="宋体" panose="02010600030101010101" pitchFamily="2" charset="-122"/>
              </a:rPr>
              <a:t>FB</a:t>
            </a:r>
            <a:r>
              <a:rPr lang="zh-TW" altLang="en-US" dirty="0">
                <a:latin typeface="Times New Roman" panose="02020603050405020304" pitchFamily="18" charset="0"/>
                <a:ea typeface="宋体" panose="02010600030101010101" pitchFamily="2" charset="-122"/>
              </a:rPr>
              <a:t>的人</a:t>
            </a:r>
            <a:r>
              <a:rPr lang="zh-CN" altLang="en-US" dirty="0">
                <a:latin typeface="Times New Roman" panose="02020603050405020304" pitchFamily="18" charset="0"/>
                <a:ea typeface="宋体" panose="02010600030101010101" pitchFamily="2" charset="-122"/>
              </a:rPr>
              <a:t>认为</a:t>
            </a:r>
            <a:r>
              <a:rPr lang="zh-TW" altLang="en-US" dirty="0">
                <a:latin typeface="Times New Roman" panose="02020603050405020304" pitchFamily="18" charset="0"/>
                <a:ea typeface="宋体" panose="02010600030101010101" pitchFamily="2" charset="-122"/>
              </a:rPr>
              <a:t>其他人比他更开心，过得更好，认为生活是不那么公平的</a:t>
            </a:r>
            <a:endParaRPr lang="en-US" altLang="zh-TW" dirty="0">
              <a:latin typeface="Times New Roman" panose="02020603050405020304" pitchFamily="18" charset="0"/>
              <a:ea typeface="宋体" panose="02010600030101010101" pitchFamily="2" charset="-122"/>
            </a:endParaRPr>
          </a:p>
          <a:p>
            <a:pPr marL="285750" indent="-285750">
              <a:buFont typeface="Wingdings" panose="05000000000000000000" pitchFamily="2" charset="2"/>
              <a:buChar char="ü"/>
            </a:pPr>
            <a:r>
              <a:rPr lang="zh-TW" altLang="en-US" dirty="0">
                <a:latin typeface="Times New Roman" panose="02020603050405020304" pitchFamily="18" charset="0"/>
                <a:ea typeface="宋体" panose="02010600030101010101" pitchFamily="2" charset="-122"/>
              </a:rPr>
              <a:t>使用</a:t>
            </a:r>
            <a:r>
              <a:rPr lang="zh-CN" altLang="en-US" dirty="0">
                <a:latin typeface="Times New Roman" panose="02020603050405020304" pitchFamily="18" charset="0"/>
                <a:ea typeface="宋体" panose="02010600030101010101" pitchFamily="2" charset="-122"/>
              </a:rPr>
              <a:t>社交媒体</a:t>
            </a:r>
            <a:r>
              <a:rPr lang="zh-TW" altLang="en-US" dirty="0">
                <a:latin typeface="Times New Roman" panose="02020603050405020304" pitchFamily="18" charset="0"/>
                <a:ea typeface="宋体" panose="02010600030101010101" pitchFamily="2" charset="-122"/>
              </a:rPr>
              <a:t>的频率与抑郁症相关</a:t>
            </a:r>
            <a:r>
              <a:rPr lang="en-US" altLang="zh-TW" dirty="0">
                <a:solidFill>
                  <a:srgbClr val="00B0F0"/>
                </a:solidFill>
                <a:latin typeface="Times New Roman" panose="02020603050405020304" pitchFamily="18" charset="0"/>
                <a:ea typeface="宋体" panose="02010600030101010101" pitchFamily="2" charset="-122"/>
              </a:rPr>
              <a:t>(van den </a:t>
            </a:r>
            <a:r>
              <a:rPr lang="en-US" altLang="zh-TW" dirty="0" err="1">
                <a:solidFill>
                  <a:srgbClr val="00B0F0"/>
                </a:solidFill>
                <a:latin typeface="Times New Roman" panose="02020603050405020304" pitchFamily="18" charset="0"/>
                <a:ea typeface="宋体" panose="02010600030101010101" pitchFamily="2" charset="-122"/>
              </a:rPr>
              <a:t>Eijnden</a:t>
            </a:r>
            <a:r>
              <a:rPr lang="en-US" altLang="zh-TW" dirty="0">
                <a:solidFill>
                  <a:srgbClr val="00B0F0"/>
                </a:solidFill>
                <a:latin typeface="Times New Roman" panose="02020603050405020304" pitchFamily="18" charset="0"/>
                <a:ea typeface="宋体" panose="02010600030101010101" pitchFamily="2" charset="-122"/>
              </a:rPr>
              <a:t> et al. 2008)</a:t>
            </a:r>
            <a:r>
              <a:rPr lang="zh-CN" altLang="en-US" dirty="0">
                <a:solidFill>
                  <a:srgbClr val="00B0F0"/>
                </a:solidFill>
                <a:latin typeface="Times New Roman" panose="02020603050405020304" pitchFamily="18" charset="0"/>
                <a:ea typeface="宋体" panose="02010600030101010101" pitchFamily="2" charset="-122"/>
              </a:rPr>
              <a:t>，</a:t>
            </a:r>
            <a:r>
              <a:rPr lang="zh-TW" altLang="en-US" dirty="0">
                <a:latin typeface="Times New Roman" panose="02020603050405020304" pitchFamily="18" charset="0"/>
                <a:ea typeface="宋体" panose="02010600030101010101" pitchFamily="2" charset="-122"/>
              </a:rPr>
              <a:t>与短期的幸福感降低相关</a:t>
            </a:r>
            <a:r>
              <a:rPr lang="en-US" altLang="zh-TW" dirty="0">
                <a:solidFill>
                  <a:srgbClr val="00B0F0"/>
                </a:solidFill>
                <a:latin typeface="Times New Roman" panose="02020603050405020304" pitchFamily="18" charset="0"/>
                <a:ea typeface="宋体" panose="02010600030101010101" pitchFamily="2" charset="-122"/>
              </a:rPr>
              <a:t>(</a:t>
            </a:r>
            <a:r>
              <a:rPr lang="en-US" altLang="zh-TW" dirty="0" err="1">
                <a:solidFill>
                  <a:srgbClr val="00B0F0"/>
                </a:solidFill>
                <a:latin typeface="Times New Roman" panose="02020603050405020304" pitchFamily="18" charset="0"/>
                <a:ea typeface="宋体" panose="02010600030101010101" pitchFamily="2" charset="-122"/>
              </a:rPr>
              <a:t>Kross</a:t>
            </a:r>
            <a:r>
              <a:rPr lang="en-US" altLang="zh-TW" dirty="0">
                <a:solidFill>
                  <a:srgbClr val="00B0F0"/>
                </a:solidFill>
                <a:latin typeface="Times New Roman" panose="02020603050405020304" pitchFamily="18" charset="0"/>
                <a:ea typeface="宋体" panose="02010600030101010101" pitchFamily="2" charset="-122"/>
              </a:rPr>
              <a:t> et al. 2013)</a:t>
            </a:r>
            <a:r>
              <a:rPr lang="zh-CN" altLang="en-US" dirty="0">
                <a:solidFill>
                  <a:srgbClr val="00B0F0"/>
                </a:solidFill>
                <a:latin typeface="Times New Roman" panose="02020603050405020304" pitchFamily="18" charset="0"/>
                <a:ea typeface="宋体" panose="02010600030101010101" pitchFamily="2" charset="-122"/>
              </a:rPr>
              <a:t>，</a:t>
            </a:r>
            <a:r>
              <a:rPr lang="zh-TW" altLang="en-US" dirty="0">
                <a:latin typeface="Times New Roman" panose="02020603050405020304" pitchFamily="18" charset="0"/>
                <a:ea typeface="宋体" panose="02010600030101010101" pitchFamily="2" charset="-122"/>
              </a:rPr>
              <a:t>与</a:t>
            </a:r>
            <a:r>
              <a:rPr lang="zh-CN" altLang="en-US" dirty="0">
                <a:latin typeface="Times New Roman" panose="02020603050405020304" pitchFamily="18" charset="0"/>
                <a:ea typeface="宋体" panose="02010600030101010101" pitchFamily="2" charset="-122"/>
              </a:rPr>
              <a:t>对</a:t>
            </a:r>
            <a:r>
              <a:rPr lang="zh-TW" altLang="en-US" dirty="0">
                <a:latin typeface="Times New Roman" panose="02020603050405020304" pitchFamily="18" charset="0"/>
                <a:ea typeface="宋体" panose="02010600030101010101" pitchFamily="2" charset="-122"/>
              </a:rPr>
              <a:t>浪漫关系的嫉妒相关</a:t>
            </a:r>
            <a:r>
              <a:rPr lang="en-US" altLang="zh-TW" dirty="0">
                <a:solidFill>
                  <a:srgbClr val="00B0F0"/>
                </a:solidFill>
                <a:latin typeface="Times New Roman" panose="02020603050405020304" pitchFamily="18" charset="0"/>
                <a:ea typeface="宋体" panose="02010600030101010101" pitchFamily="2" charset="-122"/>
              </a:rPr>
              <a:t>(</a:t>
            </a:r>
            <a:r>
              <a:rPr lang="en-US" altLang="zh-TW" dirty="0" err="1">
                <a:solidFill>
                  <a:srgbClr val="00B0F0"/>
                </a:solidFill>
                <a:latin typeface="Times New Roman" panose="02020603050405020304" pitchFamily="18" charset="0"/>
                <a:ea typeface="宋体" panose="02010600030101010101" pitchFamily="2" charset="-122"/>
              </a:rPr>
              <a:t>Muise</a:t>
            </a:r>
            <a:r>
              <a:rPr lang="en-US" altLang="zh-TW" dirty="0">
                <a:solidFill>
                  <a:srgbClr val="00B0F0"/>
                </a:solidFill>
                <a:latin typeface="Times New Roman" panose="02020603050405020304" pitchFamily="18" charset="0"/>
                <a:ea typeface="宋体" panose="02010600030101010101" pitchFamily="2" charset="-122"/>
              </a:rPr>
              <a:t> et al. 2009)</a:t>
            </a:r>
            <a:r>
              <a:rPr lang="zh-CN" altLang="en-US" dirty="0">
                <a:solidFill>
                  <a:srgbClr val="00B0F0"/>
                </a:solidFill>
                <a:latin typeface="Times New Roman" panose="02020603050405020304" pitchFamily="18" charset="0"/>
                <a:ea typeface="宋体" panose="02010600030101010101" pitchFamily="2" charset="-122"/>
              </a:rPr>
              <a:t>，</a:t>
            </a:r>
            <a:r>
              <a:rPr lang="zh-TW" altLang="en-US" dirty="0">
                <a:latin typeface="Times New Roman" panose="02020603050405020304" pitchFamily="18" charset="0"/>
                <a:ea typeface="宋体" panose="02010600030101010101" pitchFamily="2" charset="-122"/>
              </a:rPr>
              <a:t>觉得他人比自己生活的更幸福，更好</a:t>
            </a:r>
            <a:r>
              <a:rPr lang="en-US" altLang="zh-TW" dirty="0">
                <a:solidFill>
                  <a:srgbClr val="00B0F0"/>
                </a:solidFill>
                <a:latin typeface="Times New Roman" panose="02020603050405020304" pitchFamily="18" charset="0"/>
                <a:ea typeface="宋体" panose="02010600030101010101" pitchFamily="2" charset="-122"/>
              </a:rPr>
              <a:t>(Chou and Edge 2012)</a:t>
            </a:r>
          </a:p>
          <a:p>
            <a:pPr marL="285750" indent="-285750">
              <a:buFont typeface="Wingdings" panose="05000000000000000000" pitchFamily="2" charset="2"/>
              <a:buChar char="ü"/>
            </a:pPr>
            <a:r>
              <a:rPr lang="zh-TW" altLang="en-US" dirty="0">
                <a:latin typeface="Times New Roman" panose="02020603050405020304" pitchFamily="18" charset="0"/>
                <a:ea typeface="宋体" panose="02010600030101010101" pitchFamily="2" charset="-122"/>
              </a:rPr>
              <a:t>相较于浏览</a:t>
            </a:r>
            <a:r>
              <a:rPr lang="zh-CN" altLang="en-US" dirty="0">
                <a:latin typeface="Times New Roman" panose="02020603050405020304" pitchFamily="18" charset="0"/>
                <a:ea typeface="宋体" panose="02010600030101010101" pitchFamily="2" charset="-122"/>
              </a:rPr>
              <a:t>普通</a:t>
            </a:r>
            <a:r>
              <a:rPr lang="zh-TW" altLang="en-US" dirty="0">
                <a:latin typeface="Times New Roman" panose="02020603050405020304" pitchFamily="18" charset="0"/>
                <a:ea typeface="宋体" panose="02010600030101010101" pitchFamily="2" charset="-122"/>
              </a:rPr>
              <a:t>网页，女性</a:t>
            </a:r>
            <a:r>
              <a:rPr lang="zh-CN" altLang="en-US" dirty="0">
                <a:latin typeface="Times New Roman" panose="02020603050405020304" pitchFamily="18" charset="0"/>
                <a:ea typeface="宋体" panose="02010600030101010101" pitchFamily="2" charset="-122"/>
              </a:rPr>
              <a:t>被试</a:t>
            </a:r>
            <a:r>
              <a:rPr lang="zh-TW" altLang="en-US" dirty="0">
                <a:latin typeface="Times New Roman" panose="02020603050405020304" pitchFamily="18" charset="0"/>
                <a:ea typeface="宋体" panose="02010600030101010101" pitchFamily="2" charset="-122"/>
              </a:rPr>
              <a:t>在浏览</a:t>
            </a:r>
            <a:r>
              <a:rPr lang="en-US" altLang="zh-TW" dirty="0">
                <a:latin typeface="Times New Roman" panose="02020603050405020304" pitchFamily="18" charset="0"/>
                <a:ea typeface="宋体" panose="02010600030101010101" pitchFamily="2" charset="-122"/>
              </a:rPr>
              <a:t>FB</a:t>
            </a:r>
            <a:r>
              <a:rPr lang="zh-TW" altLang="en-US" dirty="0">
                <a:latin typeface="Times New Roman" panose="02020603050405020304" pitchFamily="18" charset="0"/>
                <a:ea typeface="宋体" panose="02010600030101010101" pitchFamily="2" charset="-122"/>
              </a:rPr>
              <a:t>十分钟后，</a:t>
            </a:r>
            <a:r>
              <a:rPr lang="zh-CN" altLang="en-US" dirty="0">
                <a:latin typeface="Times New Roman" panose="02020603050405020304" pitchFamily="18" charset="0"/>
                <a:ea typeface="宋体" panose="02010600030101010101" pitchFamily="2" charset="-122"/>
              </a:rPr>
              <a:t>会觉得自己相较于自己朋友圈的人而言，外貌并不出众</a:t>
            </a:r>
            <a:r>
              <a:rPr lang="zh-TW" altLang="en-US" dirty="0">
                <a:latin typeface="Times New Roman" panose="02020603050405020304" pitchFamily="18" charset="0"/>
                <a:ea typeface="宋体" panose="02010600030101010101" pitchFamily="2" charset="-122"/>
              </a:rPr>
              <a:t>。</a:t>
            </a:r>
            <a:r>
              <a:rPr lang="en-US" altLang="zh-TW" dirty="0">
                <a:solidFill>
                  <a:srgbClr val="00B0F0"/>
                </a:solidFill>
                <a:latin typeface="Times New Roman" panose="02020603050405020304" pitchFamily="18" charset="0"/>
                <a:ea typeface="宋体" panose="02010600030101010101" pitchFamily="2" charset="-122"/>
              </a:rPr>
              <a:t>(</a:t>
            </a:r>
            <a:r>
              <a:rPr lang="en-US" altLang="zh-TW" dirty="0" err="1">
                <a:solidFill>
                  <a:srgbClr val="00B0F0"/>
                </a:solidFill>
                <a:latin typeface="Times New Roman" panose="02020603050405020304" pitchFamily="18" charset="0"/>
                <a:ea typeface="宋体" panose="02010600030101010101" pitchFamily="2" charset="-122"/>
              </a:rPr>
              <a:t>Fardouly</a:t>
            </a:r>
            <a:r>
              <a:rPr lang="en-US" altLang="zh-TW" dirty="0">
                <a:solidFill>
                  <a:srgbClr val="00B0F0"/>
                </a:solidFill>
                <a:latin typeface="Times New Roman" panose="02020603050405020304" pitchFamily="18" charset="0"/>
                <a:ea typeface="宋体" panose="02010600030101010101" pitchFamily="2" charset="-122"/>
              </a:rPr>
              <a:t> et al., 2015)</a:t>
            </a:r>
          </a:p>
        </p:txBody>
      </p:sp>
      <p:sp>
        <p:nvSpPr>
          <p:cNvPr id="9" name="文本框 8"/>
          <p:cNvSpPr txBox="1"/>
          <p:nvPr/>
        </p:nvSpPr>
        <p:spPr>
          <a:xfrm>
            <a:off x="186045" y="5334286"/>
            <a:ext cx="11119265" cy="646331"/>
          </a:xfrm>
          <a:prstGeom prst="rect">
            <a:avLst/>
          </a:prstGeom>
          <a:noFill/>
        </p:spPr>
        <p:txBody>
          <a:bodyPr wrap="square" rtlCol="0">
            <a:spAutoFit/>
          </a:bodyPr>
          <a:lstStyle/>
          <a:p>
            <a:pPr marL="285750" indent="-285750">
              <a:buFont typeface="Wingdings" panose="05000000000000000000" pitchFamily="2" charset="2"/>
              <a:buChar char="n"/>
            </a:pPr>
            <a:r>
              <a:rPr lang="zh-CN" altLang="en-US" dirty="0">
                <a:latin typeface="Times New Roman" panose="02020603050405020304" pitchFamily="18" charset="0"/>
                <a:ea typeface="宋体" panose="02010600030101010101" pitchFamily="2" charset="-122"/>
              </a:rPr>
              <a:t>已</a:t>
            </a:r>
            <a:r>
              <a:rPr lang="zh-CN" altLang="en-US" dirty="0" smtClean="0">
                <a:latin typeface="Times New Roman" panose="02020603050405020304" pitchFamily="18" charset="0"/>
                <a:ea typeface="宋体" panose="02010600030101010101" pitchFamily="2" charset="-122"/>
              </a:rPr>
              <a:t>有研究证实，这些消极结果的产生，是因为在社交媒体的使用中发生了向上比较</a:t>
            </a:r>
            <a:r>
              <a:rPr lang="en-US" altLang="zh-TW" dirty="0" smtClean="0">
                <a:solidFill>
                  <a:srgbClr val="00B0F0"/>
                </a:solidFill>
                <a:latin typeface="Times New Roman" panose="02020603050405020304" pitchFamily="18" charset="0"/>
                <a:ea typeface="宋体" panose="02010600030101010101" pitchFamily="2" charset="-122"/>
              </a:rPr>
              <a:t> (Steers</a:t>
            </a:r>
            <a:r>
              <a:rPr lang="en-US" altLang="zh-TW" dirty="0">
                <a:solidFill>
                  <a:srgbClr val="00B0F0"/>
                </a:solidFill>
                <a:latin typeface="Times New Roman" panose="02020603050405020304" pitchFamily="18" charset="0"/>
                <a:ea typeface="宋体" panose="02010600030101010101" pitchFamily="2" charset="-122"/>
              </a:rPr>
              <a:t>, Wickham, &amp; </a:t>
            </a:r>
            <a:r>
              <a:rPr lang="en-US" altLang="zh-TW" dirty="0" err="1">
                <a:solidFill>
                  <a:srgbClr val="00B0F0"/>
                </a:solidFill>
                <a:latin typeface="Times New Roman" panose="02020603050405020304" pitchFamily="18" charset="0"/>
                <a:ea typeface="宋体" panose="02010600030101010101" pitchFamily="2" charset="-122"/>
              </a:rPr>
              <a:t>Acitelli</a:t>
            </a:r>
            <a:r>
              <a:rPr lang="en-US" altLang="zh-TW" dirty="0">
                <a:solidFill>
                  <a:srgbClr val="00B0F0"/>
                </a:solidFill>
                <a:latin typeface="Times New Roman" panose="02020603050405020304" pitchFamily="18" charset="0"/>
                <a:ea typeface="宋体" panose="02010600030101010101" pitchFamily="2" charset="-122"/>
              </a:rPr>
              <a:t>, </a:t>
            </a:r>
            <a:r>
              <a:rPr lang="en-US" altLang="zh-TW" dirty="0" smtClean="0">
                <a:solidFill>
                  <a:srgbClr val="00B0F0"/>
                </a:solidFill>
                <a:latin typeface="Times New Roman" panose="02020603050405020304" pitchFamily="18" charset="0"/>
                <a:ea typeface="宋体" panose="02010600030101010101" pitchFamily="2" charset="-122"/>
              </a:rPr>
              <a:t>2014</a:t>
            </a:r>
            <a:r>
              <a:rPr lang="en-US" altLang="zh-TW" dirty="0">
                <a:solidFill>
                  <a:srgbClr val="00B0F0"/>
                </a:solidFill>
                <a:latin typeface="Times New Roman" panose="02020603050405020304" pitchFamily="18" charset="0"/>
                <a:ea typeface="宋体" panose="02010600030101010101" pitchFamily="2" charset="-122"/>
              </a:rPr>
              <a:t>; </a:t>
            </a:r>
            <a:r>
              <a:rPr lang="en-US" altLang="zh-TW" dirty="0" err="1">
                <a:solidFill>
                  <a:srgbClr val="00B0F0"/>
                </a:solidFill>
                <a:latin typeface="Times New Roman" panose="02020603050405020304" pitchFamily="18" charset="0"/>
                <a:ea typeface="宋体" panose="02010600030101010101" pitchFamily="2" charset="-122"/>
              </a:rPr>
              <a:t>Vannucci</a:t>
            </a:r>
            <a:r>
              <a:rPr lang="en-US" altLang="zh-TW" dirty="0">
                <a:solidFill>
                  <a:srgbClr val="00B0F0"/>
                </a:solidFill>
                <a:latin typeface="Times New Roman" panose="02020603050405020304" pitchFamily="18" charset="0"/>
                <a:ea typeface="宋体" panose="02010600030101010101" pitchFamily="2" charset="-122"/>
              </a:rPr>
              <a:t>, </a:t>
            </a:r>
            <a:r>
              <a:rPr lang="en-US" altLang="zh-TW" dirty="0" smtClean="0">
                <a:solidFill>
                  <a:srgbClr val="00B0F0"/>
                </a:solidFill>
                <a:latin typeface="Times New Roman" panose="02020603050405020304" pitchFamily="18" charset="0"/>
                <a:ea typeface="宋体" panose="02010600030101010101" pitchFamily="2" charset="-122"/>
              </a:rPr>
              <a:t>Flannery</a:t>
            </a:r>
            <a:r>
              <a:rPr lang="en-US" altLang="zh-TW" dirty="0">
                <a:solidFill>
                  <a:srgbClr val="00B0F0"/>
                </a:solidFill>
                <a:latin typeface="Times New Roman" panose="02020603050405020304" pitchFamily="18" charset="0"/>
                <a:ea typeface="宋体" panose="02010600030101010101" pitchFamily="2" charset="-122"/>
              </a:rPr>
              <a:t>, </a:t>
            </a:r>
            <a:r>
              <a:rPr lang="en-US" altLang="zh-TW" dirty="0" smtClean="0">
                <a:solidFill>
                  <a:srgbClr val="00B0F0"/>
                </a:solidFill>
                <a:latin typeface="Times New Roman" panose="02020603050405020304" pitchFamily="18" charset="0"/>
                <a:ea typeface="宋体" panose="02010600030101010101" pitchFamily="2" charset="-122"/>
              </a:rPr>
              <a:t>&amp; </a:t>
            </a:r>
            <a:r>
              <a:rPr lang="en-US" altLang="zh-TW" dirty="0" err="1">
                <a:solidFill>
                  <a:srgbClr val="00B0F0"/>
                </a:solidFill>
                <a:latin typeface="Times New Roman" panose="02020603050405020304" pitchFamily="18" charset="0"/>
                <a:ea typeface="宋体" panose="02010600030101010101" pitchFamily="2" charset="-122"/>
              </a:rPr>
              <a:t>Ohannessian</a:t>
            </a:r>
            <a:r>
              <a:rPr lang="en-US" altLang="zh-TW" dirty="0">
                <a:solidFill>
                  <a:srgbClr val="00B0F0"/>
                </a:solidFill>
                <a:latin typeface="Times New Roman" panose="02020603050405020304" pitchFamily="18" charset="0"/>
                <a:ea typeface="宋体" panose="02010600030101010101" pitchFamily="2" charset="-122"/>
              </a:rPr>
              <a:t>, </a:t>
            </a:r>
            <a:r>
              <a:rPr lang="en-US" altLang="zh-TW" dirty="0" smtClean="0">
                <a:solidFill>
                  <a:srgbClr val="00B0F0"/>
                </a:solidFill>
                <a:latin typeface="Times New Roman" panose="02020603050405020304" pitchFamily="18" charset="0"/>
                <a:ea typeface="宋体" panose="02010600030101010101" pitchFamily="2" charset="-122"/>
              </a:rPr>
              <a:t>2017</a:t>
            </a:r>
            <a:r>
              <a:rPr lang="en-US" altLang="zh-TW" dirty="0">
                <a:solidFill>
                  <a:srgbClr val="00B0F0"/>
                </a:solidFill>
                <a:latin typeface="Times New Roman" panose="02020603050405020304" pitchFamily="18" charset="0"/>
                <a:ea typeface="宋体" panose="02010600030101010101" pitchFamily="2" charset="-122"/>
              </a:rPr>
              <a:t>).</a:t>
            </a:r>
            <a:endParaRPr lang="zh-TW"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668523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28798" y="2766951"/>
            <a:ext cx="8633363" cy="1015663"/>
          </a:xfrm>
          <a:prstGeom prst="rect">
            <a:avLst/>
          </a:prstGeom>
          <a:noFill/>
        </p:spPr>
        <p:txBody>
          <a:bodyPr wrap="square" rtlCol="0">
            <a:spAutoFit/>
          </a:bodyPr>
          <a:lstStyle/>
          <a:p>
            <a:r>
              <a:rPr lang="zh-CN" altLang="en-US" sz="6000" b="1" dirty="0" smtClean="0"/>
              <a:t>向上比较→相对剥夺感</a:t>
            </a:r>
            <a:endParaRPr lang="zh-TW" altLang="en-US" sz="6000" b="1" dirty="0"/>
          </a:p>
        </p:txBody>
      </p:sp>
    </p:spTree>
    <p:extLst>
      <p:ext uri="{BB962C8B-B14F-4D97-AF65-F5344CB8AC3E}">
        <p14:creationId xmlns:p14="http://schemas.microsoft.com/office/powerpoint/2010/main" val="1744755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6046" y="225408"/>
            <a:ext cx="3704860" cy="369332"/>
          </a:xfrm>
          <a:prstGeom prst="rect">
            <a:avLst/>
          </a:prstGeom>
        </p:spPr>
        <p:txBody>
          <a:bodyPr wrap="none">
            <a:spAutoFit/>
          </a:bodyPr>
          <a:lstStyle/>
          <a:p>
            <a:pPr marL="285750" indent="-285750">
              <a:buFont typeface="Wingdings" panose="05000000000000000000" pitchFamily="2" charset="2"/>
              <a:buChar char="n"/>
            </a:pPr>
            <a:r>
              <a:rPr lang="zh-CN" altLang="en-US" b="1" dirty="0">
                <a:latin typeface="Times New Roman" panose="02020603050405020304" pitchFamily="18" charset="0"/>
                <a:ea typeface="宋体" panose="02010600030101010101" pitchFamily="2" charset="-122"/>
              </a:rPr>
              <a:t>向上比较常常会带来消极的效果</a:t>
            </a:r>
            <a:endParaRPr lang="en-US" altLang="zh-CN" b="1" dirty="0">
              <a:latin typeface="Times New Roman" panose="02020603050405020304" pitchFamily="18" charset="0"/>
              <a:ea typeface="宋体" panose="02010600030101010101" pitchFamily="2" charset="-122"/>
            </a:endParaRPr>
          </a:p>
        </p:txBody>
      </p:sp>
      <p:sp>
        <p:nvSpPr>
          <p:cNvPr id="3" name="矩形 2"/>
          <p:cNvSpPr/>
          <p:nvPr/>
        </p:nvSpPr>
        <p:spPr>
          <a:xfrm>
            <a:off x="491536" y="661659"/>
            <a:ext cx="10923918" cy="923330"/>
          </a:xfrm>
          <a:prstGeom prst="rect">
            <a:avLst/>
          </a:prstGeom>
        </p:spPr>
        <p:txBody>
          <a:bodyPr wrap="square">
            <a:spAutoFit/>
          </a:bodyPr>
          <a:lstStyle/>
          <a:p>
            <a:pPr marL="285750" indent="-285750">
              <a:buFont typeface="Wingdings" panose="05000000000000000000" pitchFamily="2" charset="2"/>
              <a:buChar char="ü"/>
            </a:pPr>
            <a:r>
              <a:rPr lang="zh-TW" altLang="en-US" dirty="0" smtClean="0">
                <a:latin typeface="Times New Roman" panose="02020603050405020304" pitchFamily="18" charset="0"/>
                <a:ea typeface="宋体" panose="02010600030101010101" pitchFamily="2" charset="-122"/>
              </a:rPr>
              <a:t>在</a:t>
            </a:r>
            <a:r>
              <a:rPr lang="zh-TW" altLang="en-US" dirty="0">
                <a:latin typeface="Times New Roman" panose="02020603050405020304" pitchFamily="18" charset="0"/>
                <a:ea typeface="宋体" panose="02010600030101010101" pitchFamily="2" charset="-122"/>
              </a:rPr>
              <a:t>网络上的向上比较，常常会带来消极的后果</a:t>
            </a:r>
            <a:r>
              <a:rPr lang="zh-CN" altLang="en-US" dirty="0" smtClean="0">
                <a:latin typeface="Times New Roman" panose="02020603050405020304" pitchFamily="18" charset="0"/>
                <a:ea typeface="宋体" panose="02010600030101010101" pitchFamily="2" charset="-122"/>
              </a:rPr>
              <a:t>，比如抑郁</a:t>
            </a:r>
            <a:r>
              <a:rPr lang="en-US" altLang="zh-TW" dirty="0" smtClean="0">
                <a:solidFill>
                  <a:srgbClr val="00B0F0"/>
                </a:solidFill>
                <a:latin typeface="Times New Roman" panose="02020603050405020304" pitchFamily="18" charset="0"/>
                <a:ea typeface="宋体" panose="02010600030101010101" pitchFamily="2" charset="-122"/>
              </a:rPr>
              <a:t>(Feinstein </a:t>
            </a:r>
            <a:r>
              <a:rPr lang="en-US" altLang="zh-TW" dirty="0">
                <a:solidFill>
                  <a:srgbClr val="00B0F0"/>
                </a:solidFill>
                <a:latin typeface="Times New Roman" panose="02020603050405020304" pitchFamily="18" charset="0"/>
                <a:ea typeface="宋体" panose="02010600030101010101" pitchFamily="2" charset="-122"/>
              </a:rPr>
              <a:t>et al., </a:t>
            </a:r>
            <a:r>
              <a:rPr lang="en-US" altLang="zh-TW" dirty="0" smtClean="0">
                <a:solidFill>
                  <a:srgbClr val="00B0F0"/>
                </a:solidFill>
                <a:latin typeface="Times New Roman" panose="02020603050405020304" pitchFamily="18" charset="0"/>
                <a:ea typeface="宋体" panose="02010600030101010101" pitchFamily="2" charset="-122"/>
              </a:rPr>
              <a:t>2013; Liu et al., 2017),</a:t>
            </a:r>
            <a:r>
              <a:rPr lang="zh-TW" altLang="en-US" dirty="0">
                <a:latin typeface="Times New Roman" panose="02020603050405020304" pitchFamily="18" charset="0"/>
                <a:ea typeface="宋体" panose="02010600030101010101" pitchFamily="2" charset="-122"/>
              </a:rPr>
              <a:t>、自尊</a:t>
            </a:r>
            <a:r>
              <a:rPr lang="zh-CN" altLang="en-US" dirty="0">
                <a:latin typeface="Times New Roman" panose="02020603050405020304" pitchFamily="18" charset="0"/>
                <a:ea typeface="宋体" panose="02010600030101010101" pitchFamily="2" charset="-122"/>
              </a:rPr>
              <a:t>降低</a:t>
            </a:r>
            <a:r>
              <a:rPr lang="en-US" altLang="zh-TW" dirty="0">
                <a:solidFill>
                  <a:srgbClr val="00B0F0"/>
                </a:solidFill>
                <a:latin typeface="Times New Roman" panose="02020603050405020304" pitchFamily="18" charset="0"/>
                <a:ea typeface="宋体" panose="02010600030101010101" pitchFamily="2" charset="-122"/>
              </a:rPr>
              <a:t>(</a:t>
            </a:r>
            <a:r>
              <a:rPr lang="en-US" altLang="zh-TW" dirty="0" err="1">
                <a:solidFill>
                  <a:srgbClr val="00B0F0"/>
                </a:solidFill>
                <a:latin typeface="Times New Roman" panose="02020603050405020304" pitchFamily="18" charset="0"/>
                <a:ea typeface="宋体" panose="02010600030101010101" pitchFamily="2" charset="-122"/>
              </a:rPr>
              <a:t>Kalpidou</a:t>
            </a:r>
            <a:r>
              <a:rPr lang="en-US" altLang="zh-TW" dirty="0">
                <a:solidFill>
                  <a:srgbClr val="00B0F0"/>
                </a:solidFill>
                <a:latin typeface="Times New Roman" panose="02020603050405020304" pitchFamily="18" charset="0"/>
                <a:ea typeface="宋体" panose="02010600030101010101" pitchFamily="2" charset="-122"/>
              </a:rPr>
              <a:t>, </a:t>
            </a:r>
            <a:r>
              <a:rPr lang="en-US" altLang="zh-TW" dirty="0" err="1">
                <a:solidFill>
                  <a:srgbClr val="00B0F0"/>
                </a:solidFill>
                <a:latin typeface="Times New Roman" panose="02020603050405020304" pitchFamily="18" charset="0"/>
                <a:ea typeface="宋体" panose="02010600030101010101" pitchFamily="2" charset="-122"/>
              </a:rPr>
              <a:t>Costin</a:t>
            </a:r>
            <a:r>
              <a:rPr lang="en-US" altLang="zh-TW" dirty="0">
                <a:solidFill>
                  <a:srgbClr val="00B0F0"/>
                </a:solidFill>
                <a:latin typeface="Times New Roman" panose="02020603050405020304" pitchFamily="18" charset="0"/>
                <a:ea typeface="宋体" panose="02010600030101010101" pitchFamily="2" charset="-122"/>
              </a:rPr>
              <a:t>, &amp; Morris, 2011; Lee, 2014; Vogel et al., </a:t>
            </a:r>
            <a:r>
              <a:rPr lang="en-US" altLang="zh-TW" dirty="0" smtClean="0">
                <a:solidFill>
                  <a:srgbClr val="00B0F0"/>
                </a:solidFill>
                <a:latin typeface="Times New Roman" panose="02020603050405020304" pitchFamily="18" charset="0"/>
                <a:ea typeface="宋体" panose="02010600030101010101" pitchFamily="2" charset="-122"/>
              </a:rPr>
              <a:t>2014; </a:t>
            </a:r>
            <a:r>
              <a:rPr lang="en-US" altLang="zh-TW" dirty="0">
                <a:solidFill>
                  <a:srgbClr val="00B0F0"/>
                </a:solidFill>
                <a:latin typeface="Times New Roman" panose="02020603050405020304" pitchFamily="18" charset="0"/>
                <a:ea typeface="宋体" panose="02010600030101010101" pitchFamily="2" charset="-122"/>
              </a:rPr>
              <a:t>Liu et al., 2017)</a:t>
            </a:r>
            <a:r>
              <a:rPr lang="zh-TW" altLang="en-US" dirty="0">
                <a:latin typeface="Times New Roman" panose="02020603050405020304" pitchFamily="18" charset="0"/>
                <a:ea typeface="宋体" panose="02010600030101010101" pitchFamily="2" charset="-122"/>
              </a:rPr>
              <a:t>、自我评估</a:t>
            </a:r>
            <a:r>
              <a:rPr lang="zh-CN" altLang="en-US" dirty="0">
                <a:latin typeface="Times New Roman" panose="02020603050405020304" pitchFamily="18" charset="0"/>
                <a:ea typeface="宋体" panose="02010600030101010101" pitchFamily="2" charset="-122"/>
              </a:rPr>
              <a:t>降低</a:t>
            </a:r>
            <a:r>
              <a:rPr lang="en-US" altLang="zh-TW" dirty="0">
                <a:solidFill>
                  <a:srgbClr val="00B0F0"/>
                </a:solidFill>
                <a:latin typeface="Times New Roman" panose="02020603050405020304" pitchFamily="18" charset="0"/>
                <a:ea typeface="宋体" panose="02010600030101010101" pitchFamily="2" charset="-122"/>
              </a:rPr>
              <a:t>(</a:t>
            </a:r>
            <a:r>
              <a:rPr lang="en-US" altLang="zh-TW" dirty="0" err="1">
                <a:solidFill>
                  <a:srgbClr val="00B0F0"/>
                </a:solidFill>
                <a:latin typeface="Times New Roman" panose="02020603050405020304" pitchFamily="18" charset="0"/>
                <a:ea typeface="宋体" panose="02010600030101010101" pitchFamily="2" charset="-122"/>
              </a:rPr>
              <a:t>Haferkamp</a:t>
            </a:r>
            <a:r>
              <a:rPr lang="en-US" altLang="zh-TW" dirty="0">
                <a:solidFill>
                  <a:srgbClr val="00B0F0"/>
                </a:solidFill>
                <a:latin typeface="Times New Roman" panose="02020603050405020304" pitchFamily="18" charset="0"/>
                <a:ea typeface="宋体" panose="02010600030101010101" pitchFamily="2" charset="-122"/>
              </a:rPr>
              <a:t> &amp; </a:t>
            </a:r>
            <a:r>
              <a:rPr lang="en-US" altLang="zh-TW" dirty="0" err="1">
                <a:solidFill>
                  <a:srgbClr val="00B0F0"/>
                </a:solidFill>
                <a:latin typeface="Times New Roman" panose="02020603050405020304" pitchFamily="18" charset="0"/>
                <a:ea typeface="宋体" panose="02010600030101010101" pitchFamily="2" charset="-122"/>
              </a:rPr>
              <a:t>Krämer</a:t>
            </a:r>
            <a:r>
              <a:rPr lang="en-US" altLang="zh-TW" dirty="0">
                <a:solidFill>
                  <a:srgbClr val="00B0F0"/>
                </a:solidFill>
                <a:latin typeface="Times New Roman" panose="02020603050405020304" pitchFamily="18" charset="0"/>
                <a:ea typeface="宋体" panose="02010600030101010101" pitchFamily="2" charset="-122"/>
              </a:rPr>
              <a:t>, 2011)</a:t>
            </a:r>
            <a:r>
              <a:rPr lang="zh-TW" altLang="en-US" dirty="0">
                <a:latin typeface="Times New Roman" panose="02020603050405020304" pitchFamily="18" charset="0"/>
                <a:ea typeface="宋体" panose="02010600030101010101" pitchFamily="2" charset="-122"/>
              </a:rPr>
              <a:t>、幸福感</a:t>
            </a:r>
            <a:r>
              <a:rPr lang="zh-CN" altLang="en-US" dirty="0">
                <a:latin typeface="Times New Roman" panose="02020603050405020304" pitchFamily="18" charset="0"/>
                <a:ea typeface="宋体" panose="02010600030101010101" pitchFamily="2" charset="-122"/>
              </a:rPr>
              <a:t>降低</a:t>
            </a:r>
            <a:r>
              <a:rPr lang="en-US" altLang="zh-TW" dirty="0">
                <a:solidFill>
                  <a:srgbClr val="00B0F0"/>
                </a:solidFill>
                <a:latin typeface="Times New Roman" panose="02020603050405020304" pitchFamily="18" charset="0"/>
                <a:ea typeface="宋体" panose="02010600030101010101" pitchFamily="2" charset="-122"/>
              </a:rPr>
              <a:t>(</a:t>
            </a:r>
            <a:r>
              <a:rPr lang="en-US" altLang="zh-TW" dirty="0" err="1">
                <a:solidFill>
                  <a:srgbClr val="00B0F0"/>
                </a:solidFill>
                <a:latin typeface="Times New Roman" panose="02020603050405020304" pitchFamily="18" charset="0"/>
                <a:ea typeface="宋体" panose="02010600030101010101" pitchFamily="2" charset="-122"/>
              </a:rPr>
              <a:t>Kross</a:t>
            </a:r>
            <a:r>
              <a:rPr lang="en-US" altLang="zh-TW" dirty="0">
                <a:solidFill>
                  <a:srgbClr val="00B0F0"/>
                </a:solidFill>
                <a:latin typeface="Times New Roman" panose="02020603050405020304" pitchFamily="18" charset="0"/>
                <a:ea typeface="宋体" panose="02010600030101010101" pitchFamily="2" charset="-122"/>
              </a:rPr>
              <a:t> et al., 2013</a:t>
            </a:r>
            <a:r>
              <a:rPr lang="en-US" altLang="zh-TW" dirty="0" smtClean="0">
                <a:solidFill>
                  <a:srgbClr val="00B0F0"/>
                </a:solidFill>
                <a:latin typeface="Times New Roman" panose="02020603050405020304" pitchFamily="18" charset="0"/>
                <a:ea typeface="宋体" panose="02010600030101010101" pitchFamily="2" charset="-122"/>
              </a:rPr>
              <a:t>)</a:t>
            </a:r>
            <a:endParaRPr lang="en-US" altLang="zh-TW" dirty="0">
              <a:solidFill>
                <a:srgbClr val="00B0F0"/>
              </a:solidFill>
              <a:latin typeface="Times New Roman" panose="02020603050405020304" pitchFamily="18" charset="0"/>
              <a:ea typeface="宋体" panose="02010600030101010101" pitchFamily="2" charset="-122"/>
            </a:endParaRPr>
          </a:p>
        </p:txBody>
      </p:sp>
      <p:sp>
        <p:nvSpPr>
          <p:cNvPr id="4" name="矩形 3"/>
          <p:cNvSpPr/>
          <p:nvPr/>
        </p:nvSpPr>
        <p:spPr>
          <a:xfrm>
            <a:off x="450392" y="2295177"/>
            <a:ext cx="11369614" cy="2862322"/>
          </a:xfrm>
          <a:prstGeom prst="rect">
            <a:avLst/>
          </a:prstGeom>
        </p:spPr>
        <p:txBody>
          <a:bodyPr wrap="square">
            <a:spAutoFit/>
          </a:bodyPr>
          <a:lstStyle/>
          <a:p>
            <a:pPr marL="285750" indent="-285750">
              <a:buFont typeface="Wingdings" panose="05000000000000000000" pitchFamily="2" charset="2"/>
              <a:buChar char="ü"/>
            </a:pPr>
            <a:r>
              <a:rPr lang="zh-CN" altLang="en-US" dirty="0" smtClean="0">
                <a:latin typeface="Times New Roman" panose="02020603050405020304" pitchFamily="18" charset="0"/>
                <a:ea typeface="宋体" panose="02010600030101010101" pitchFamily="2" charset="-122"/>
              </a:rPr>
              <a:t>这可能是因为</a:t>
            </a:r>
            <a:endParaRPr lang="en-US" altLang="zh-CN" dirty="0" smtClean="0">
              <a:latin typeface="Times New Roman" panose="02020603050405020304" pitchFamily="18" charset="0"/>
              <a:ea typeface="宋体" panose="02010600030101010101" pitchFamily="2" charset="-122"/>
            </a:endParaRPr>
          </a:p>
          <a:p>
            <a:pPr marL="285750" indent="-285750">
              <a:buFont typeface="Wingdings" panose="05000000000000000000" pitchFamily="2" charset="2"/>
              <a:buChar char="ü"/>
            </a:pPr>
            <a:r>
              <a:rPr lang="zh-CN" altLang="en-US" dirty="0" smtClean="0">
                <a:latin typeface="Times New Roman" panose="02020603050405020304" pitchFamily="18" charset="0"/>
                <a:ea typeface="宋体" panose="02010600030101010101" pitchFamily="2" charset="-122"/>
              </a:rPr>
              <a:t>首先，社交</a:t>
            </a:r>
            <a:r>
              <a:rPr lang="zh-CN" altLang="en-US" dirty="0">
                <a:latin typeface="Times New Roman" panose="02020603050405020304" pitchFamily="18" charset="0"/>
                <a:ea typeface="宋体" panose="02010600030101010101" pitchFamily="2" charset="-122"/>
              </a:rPr>
              <a:t>媒体</a:t>
            </a:r>
            <a:r>
              <a:rPr lang="zh-TW" altLang="en-US" dirty="0" smtClean="0">
                <a:latin typeface="Times New Roman" panose="02020603050405020304" pitchFamily="18" charset="0"/>
                <a:ea typeface="宋体" panose="02010600030101010101" pitchFamily="2" charset="-122"/>
              </a:rPr>
              <a:t>提供</a:t>
            </a:r>
            <a:r>
              <a:rPr lang="zh-TW" altLang="en-US" dirty="0">
                <a:latin typeface="Times New Roman" panose="02020603050405020304" pitchFamily="18" charset="0"/>
                <a:ea typeface="宋体" panose="02010600030101010101" pitchFamily="2" charset="-122"/>
              </a:rPr>
              <a:t>了一个便捷的方式，让人和自己相似的人产生联系</a:t>
            </a:r>
            <a:r>
              <a:rPr lang="zh-TW" altLang="en-US" dirty="0" smtClean="0">
                <a:latin typeface="Times New Roman" panose="02020603050405020304" pitchFamily="18" charset="0"/>
                <a:ea typeface="宋体" panose="02010600030101010101" pitchFamily="2" charset="-122"/>
              </a:rPr>
              <a:t>，提升</a:t>
            </a:r>
            <a:r>
              <a:rPr lang="zh-TW" altLang="en-US" dirty="0">
                <a:latin typeface="Times New Roman" panose="02020603050405020304" pitchFamily="18" charset="0"/>
                <a:ea typeface="宋体" panose="02010600030101010101" pitchFamily="2" charset="-122"/>
              </a:rPr>
              <a:t>了人们体验到嫉妒的可能性</a:t>
            </a:r>
            <a:r>
              <a:rPr lang="en-US" altLang="zh-TW" dirty="0">
                <a:solidFill>
                  <a:srgbClr val="00B0F0"/>
                </a:solidFill>
                <a:latin typeface="Times New Roman" panose="02020603050405020304" pitchFamily="18" charset="0"/>
                <a:ea typeface="宋体" panose="02010600030101010101" pitchFamily="2" charset="-122"/>
              </a:rPr>
              <a:t>(Hill &amp; Buss, 2006; </a:t>
            </a:r>
            <a:r>
              <a:rPr lang="en-US" altLang="zh-TW" dirty="0" err="1">
                <a:solidFill>
                  <a:srgbClr val="00B0F0"/>
                </a:solidFill>
                <a:latin typeface="Times New Roman" panose="02020603050405020304" pitchFamily="18" charset="0"/>
                <a:ea typeface="宋体" panose="02010600030101010101" pitchFamily="2" charset="-122"/>
              </a:rPr>
              <a:t>Salovey</a:t>
            </a:r>
            <a:r>
              <a:rPr lang="en-US" altLang="zh-TW" dirty="0">
                <a:solidFill>
                  <a:srgbClr val="00B0F0"/>
                </a:solidFill>
                <a:latin typeface="Times New Roman" panose="02020603050405020304" pitchFamily="18" charset="0"/>
                <a:ea typeface="宋体" panose="02010600030101010101" pitchFamily="2" charset="-122"/>
              </a:rPr>
              <a:t> &amp; Rodin, 1991).</a:t>
            </a:r>
          </a:p>
          <a:p>
            <a:pPr marL="285750" indent="-285750">
              <a:buFont typeface="Wingdings" panose="05000000000000000000" pitchFamily="2" charset="2"/>
              <a:buChar char="ü"/>
            </a:pPr>
            <a:r>
              <a:rPr lang="zh-CN" altLang="en-US" dirty="0" smtClean="0">
                <a:latin typeface="Times New Roman" panose="02020603050405020304" pitchFamily="18" charset="0"/>
                <a:ea typeface="宋体" panose="02010600030101010101" pitchFamily="2" charset="-122"/>
              </a:rPr>
              <a:t>其次，浏览了社交媒体后，由于陷入向上比较中，人们对自我的感觉相较于浏览普通网站会更差</a:t>
            </a:r>
            <a:r>
              <a:rPr lang="zh-TW" altLang="en-US" dirty="0" smtClean="0">
                <a:latin typeface="Times New Roman" panose="02020603050405020304" pitchFamily="18" charset="0"/>
                <a:ea typeface="宋体" panose="02010600030101010101" pitchFamily="2" charset="-122"/>
              </a:rPr>
              <a:t> </a:t>
            </a:r>
            <a:r>
              <a:rPr lang="en-US" altLang="zh-TW" dirty="0" smtClean="0">
                <a:solidFill>
                  <a:srgbClr val="00B0F0"/>
                </a:solidFill>
                <a:latin typeface="Times New Roman" panose="02020603050405020304" pitchFamily="18" charset="0"/>
                <a:ea typeface="宋体" panose="02010600030101010101" pitchFamily="2" charset="-122"/>
              </a:rPr>
              <a:t>(</a:t>
            </a:r>
            <a:r>
              <a:rPr lang="en-US" altLang="zh-TW" dirty="0">
                <a:solidFill>
                  <a:srgbClr val="00B0F0"/>
                </a:solidFill>
                <a:latin typeface="Times New Roman" panose="02020603050405020304" pitchFamily="18" charset="0"/>
                <a:ea typeface="宋体" panose="02010600030101010101" pitchFamily="2" charset="-122"/>
              </a:rPr>
              <a:t>Vogel, Rose, </a:t>
            </a:r>
            <a:r>
              <a:rPr lang="en-US" altLang="zh-TW" dirty="0" err="1">
                <a:solidFill>
                  <a:srgbClr val="00B0F0"/>
                </a:solidFill>
                <a:latin typeface="Times New Roman" panose="02020603050405020304" pitchFamily="18" charset="0"/>
                <a:ea typeface="宋体" panose="02010600030101010101" pitchFamily="2" charset="-122"/>
              </a:rPr>
              <a:t>Okdie</a:t>
            </a:r>
            <a:r>
              <a:rPr lang="en-US" altLang="zh-TW" dirty="0">
                <a:solidFill>
                  <a:srgbClr val="00B0F0"/>
                </a:solidFill>
                <a:latin typeface="Times New Roman" panose="02020603050405020304" pitchFamily="18" charset="0"/>
                <a:ea typeface="宋体" panose="02010600030101010101" pitchFamily="2" charset="-122"/>
              </a:rPr>
              <a:t>, </a:t>
            </a:r>
            <a:r>
              <a:rPr lang="en-US" altLang="zh-TW" dirty="0" err="1">
                <a:solidFill>
                  <a:srgbClr val="00B0F0"/>
                </a:solidFill>
                <a:latin typeface="Times New Roman" panose="02020603050405020304" pitchFamily="18" charset="0"/>
                <a:ea typeface="宋体" panose="02010600030101010101" pitchFamily="2" charset="-122"/>
              </a:rPr>
              <a:t>Eckles</a:t>
            </a:r>
            <a:r>
              <a:rPr lang="en-US" altLang="zh-TW" dirty="0">
                <a:solidFill>
                  <a:srgbClr val="00B0F0"/>
                </a:solidFill>
                <a:latin typeface="Times New Roman" panose="02020603050405020304" pitchFamily="18" charset="0"/>
                <a:ea typeface="宋体" panose="02010600030101010101" pitchFamily="2" charset="-122"/>
              </a:rPr>
              <a:t>, &amp; </a:t>
            </a:r>
            <a:r>
              <a:rPr lang="en-US" altLang="zh-TW" dirty="0" err="1">
                <a:solidFill>
                  <a:srgbClr val="00B0F0"/>
                </a:solidFill>
                <a:latin typeface="Times New Roman" panose="02020603050405020304" pitchFamily="18" charset="0"/>
                <a:ea typeface="宋体" panose="02010600030101010101" pitchFamily="2" charset="-122"/>
              </a:rPr>
              <a:t>Fraternalnz</a:t>
            </a:r>
            <a:r>
              <a:rPr lang="en-US" altLang="zh-TW" dirty="0">
                <a:solidFill>
                  <a:srgbClr val="00B0F0"/>
                </a:solidFill>
                <a:latin typeface="Times New Roman" panose="02020603050405020304" pitchFamily="18" charset="0"/>
                <a:ea typeface="宋体" panose="02010600030101010101" pitchFamily="2" charset="-122"/>
              </a:rPr>
              <a:t>, 2015).</a:t>
            </a:r>
          </a:p>
          <a:p>
            <a:pPr marL="285750" indent="-285750">
              <a:buFont typeface="Wingdings" panose="05000000000000000000" pitchFamily="2" charset="2"/>
              <a:buChar char="ü"/>
            </a:pPr>
            <a:r>
              <a:rPr lang="zh-CN" altLang="en-US" dirty="0" smtClean="0">
                <a:latin typeface="Times New Roman" panose="02020603050405020304" pitchFamily="18" charset="0"/>
                <a:ea typeface="宋体" panose="02010600030101010101" pitchFamily="2" charset="-122"/>
              </a:rPr>
              <a:t>因此，</a:t>
            </a:r>
            <a:r>
              <a:rPr lang="zh-TW" altLang="en-US" dirty="0" smtClean="0">
                <a:latin typeface="Times New Roman" panose="02020603050405020304" pitchFamily="18" charset="0"/>
                <a:ea typeface="宋体" panose="02010600030101010101" pitchFamily="2" charset="-122"/>
              </a:rPr>
              <a:t>在</a:t>
            </a:r>
            <a:r>
              <a:rPr lang="zh-CN" altLang="en-US" dirty="0" smtClean="0">
                <a:latin typeface="Times New Roman" panose="02020603050405020304" pitchFamily="18" charset="0"/>
                <a:ea typeface="宋体" panose="02010600030101010101" pitchFamily="2" charset="-122"/>
              </a:rPr>
              <a:t>社交网络上看到更加有</a:t>
            </a:r>
            <a:r>
              <a:rPr lang="zh-TW" altLang="en-US" dirty="0" smtClean="0">
                <a:latin typeface="Times New Roman" panose="02020603050405020304" pitchFamily="18" charset="0"/>
                <a:ea typeface="宋体" panose="02010600030101010101" pitchFamily="2" charset="-122"/>
              </a:rPr>
              <a:t>吸引力</a:t>
            </a:r>
            <a:r>
              <a:rPr lang="zh-TW" altLang="en-US" dirty="0">
                <a:latin typeface="Times New Roman" panose="02020603050405020304" pitchFamily="18" charset="0"/>
                <a:ea typeface="宋体" panose="02010600030101010101" pitchFamily="2" charset="-122"/>
              </a:rPr>
              <a:t>的照片或者成功</a:t>
            </a:r>
            <a:r>
              <a:rPr lang="zh-TW" altLang="en-US" dirty="0" smtClean="0">
                <a:latin typeface="Times New Roman" panose="02020603050405020304" pitchFamily="18" charset="0"/>
                <a:ea typeface="宋体" panose="02010600030101010101" pitchFamily="2" charset="-122"/>
              </a:rPr>
              <a:t>人士</a:t>
            </a:r>
            <a:r>
              <a:rPr lang="zh-CN" altLang="en-US" dirty="0" smtClean="0">
                <a:latin typeface="Times New Roman" panose="02020603050405020304" pitchFamily="18" charset="0"/>
                <a:ea typeface="宋体" panose="02010600030101010101" pitchFamily="2" charset="-122"/>
              </a:rPr>
              <a:t>相关</a:t>
            </a:r>
            <a:r>
              <a:rPr lang="zh-TW" altLang="en-US" dirty="0" smtClean="0">
                <a:latin typeface="Times New Roman" panose="02020603050405020304" pitchFamily="18" charset="0"/>
                <a:ea typeface="宋体" panose="02010600030101010101" pitchFamily="2" charset="-122"/>
              </a:rPr>
              <a:t>的照片</a:t>
            </a:r>
            <a:r>
              <a:rPr lang="zh-CN" altLang="en-US" dirty="0" smtClean="0">
                <a:latin typeface="Times New Roman" panose="02020603050405020304" pitchFamily="18" charset="0"/>
                <a:ea typeface="宋体" panose="02010600030101010101" pitchFamily="2" charset="-122"/>
              </a:rPr>
              <a:t>后</a:t>
            </a:r>
            <a:r>
              <a:rPr lang="zh-TW" altLang="en-US" dirty="0" smtClean="0">
                <a:latin typeface="Times New Roman" panose="02020603050405020304" pitchFamily="18" charset="0"/>
                <a:ea typeface="宋体" panose="02010600030101010101" pitchFamily="2" charset="-122"/>
              </a:rPr>
              <a:t>，</a:t>
            </a:r>
            <a:r>
              <a:rPr lang="zh-TW" altLang="en-US" dirty="0">
                <a:latin typeface="Times New Roman" panose="02020603050405020304" pitchFamily="18" charset="0"/>
                <a:ea typeface="宋体" panose="02010600030101010101" pitchFamily="2" charset="-122"/>
              </a:rPr>
              <a:t>人们</a:t>
            </a:r>
            <a:r>
              <a:rPr lang="zh-TW" altLang="en-US" dirty="0" smtClean="0">
                <a:latin typeface="Times New Roman" panose="02020603050405020304" pitchFamily="18" charset="0"/>
                <a:ea typeface="宋体" panose="02010600030101010101" pitchFamily="2" charset="-122"/>
              </a:rPr>
              <a:t>会</a:t>
            </a:r>
            <a:r>
              <a:rPr lang="zh-CN" altLang="en-US" dirty="0" smtClean="0">
                <a:latin typeface="Times New Roman" panose="02020603050405020304" pitchFamily="18" charset="0"/>
                <a:ea typeface="宋体" panose="02010600030101010101" pitchFamily="2" charset="-122"/>
              </a:rPr>
              <a:t>体验到</a:t>
            </a:r>
            <a:r>
              <a:rPr lang="zh-TW" altLang="en-US" dirty="0" smtClean="0">
                <a:latin typeface="Times New Roman" panose="02020603050405020304" pitchFamily="18" charset="0"/>
                <a:ea typeface="宋体" panose="02010600030101010101" pitchFamily="2" charset="-122"/>
              </a:rPr>
              <a:t>更</a:t>
            </a:r>
            <a:r>
              <a:rPr lang="zh-TW" altLang="en-US" dirty="0">
                <a:latin typeface="Times New Roman" panose="02020603050405020304" pitchFamily="18" charset="0"/>
                <a:ea typeface="宋体" panose="02010600030101010101" pitchFamily="2" charset="-122"/>
              </a:rPr>
              <a:t>高的</a:t>
            </a:r>
            <a:r>
              <a:rPr lang="zh-TW" altLang="en-US" dirty="0" smtClean="0">
                <a:latin typeface="Times New Roman" panose="02020603050405020304" pitchFamily="18" charset="0"/>
                <a:ea typeface="宋体" panose="02010600030101010101" pitchFamily="2" charset="-122"/>
              </a:rPr>
              <a:t>嫉妒</a:t>
            </a:r>
            <a:r>
              <a:rPr lang="zh-CN" altLang="en-US" dirty="0" smtClean="0">
                <a:latin typeface="Times New Roman" panose="02020603050405020304" pitchFamily="18" charset="0"/>
                <a:ea typeface="宋体" panose="02010600030101010101" pitchFamily="2" charset="-122"/>
              </a:rPr>
              <a:t>感</a:t>
            </a:r>
            <a:r>
              <a:rPr lang="en-US" altLang="zh-TW" dirty="0" smtClean="0">
                <a:solidFill>
                  <a:srgbClr val="00B0F0"/>
                </a:solidFill>
                <a:latin typeface="Times New Roman" panose="02020603050405020304" pitchFamily="18" charset="0"/>
                <a:ea typeface="宋体" panose="02010600030101010101" pitchFamily="2" charset="-122"/>
              </a:rPr>
              <a:t>(</a:t>
            </a:r>
            <a:r>
              <a:rPr lang="en-US" altLang="zh-TW" dirty="0" err="1" smtClean="0">
                <a:solidFill>
                  <a:srgbClr val="00B0F0"/>
                </a:solidFill>
                <a:latin typeface="Times New Roman" panose="02020603050405020304" pitchFamily="18" charset="0"/>
                <a:ea typeface="宋体" panose="02010600030101010101" pitchFamily="2" charset="-122"/>
              </a:rPr>
              <a:t>Appel</a:t>
            </a:r>
            <a:r>
              <a:rPr lang="en-US" altLang="zh-TW" dirty="0">
                <a:solidFill>
                  <a:srgbClr val="00B0F0"/>
                </a:solidFill>
                <a:latin typeface="Times New Roman" panose="02020603050405020304" pitchFamily="18" charset="0"/>
                <a:ea typeface="宋体" panose="02010600030101010101" pitchFamily="2" charset="-122"/>
              </a:rPr>
              <a:t>, </a:t>
            </a:r>
            <a:r>
              <a:rPr lang="en-US" altLang="zh-TW" dirty="0" err="1">
                <a:solidFill>
                  <a:srgbClr val="00B0F0"/>
                </a:solidFill>
                <a:latin typeface="Times New Roman" panose="02020603050405020304" pitchFamily="18" charset="0"/>
                <a:ea typeface="宋体" panose="02010600030101010101" pitchFamily="2" charset="-122"/>
              </a:rPr>
              <a:t>Crusius</a:t>
            </a:r>
            <a:r>
              <a:rPr lang="en-US" altLang="zh-TW" dirty="0">
                <a:solidFill>
                  <a:srgbClr val="00B0F0"/>
                </a:solidFill>
                <a:latin typeface="Times New Roman" panose="02020603050405020304" pitchFamily="18" charset="0"/>
                <a:ea typeface="宋体" panose="02010600030101010101" pitchFamily="2" charset="-122"/>
              </a:rPr>
              <a:t>, &amp; </a:t>
            </a:r>
            <a:r>
              <a:rPr lang="en-US" altLang="zh-TW" dirty="0" err="1">
                <a:solidFill>
                  <a:srgbClr val="00B0F0"/>
                </a:solidFill>
                <a:latin typeface="Times New Roman" panose="02020603050405020304" pitchFamily="18" charset="0"/>
                <a:ea typeface="宋体" panose="02010600030101010101" pitchFamily="2" charset="-122"/>
              </a:rPr>
              <a:t>Gerlach</a:t>
            </a:r>
            <a:r>
              <a:rPr lang="en-US" altLang="zh-TW" dirty="0">
                <a:solidFill>
                  <a:srgbClr val="00B0F0"/>
                </a:solidFill>
                <a:latin typeface="Times New Roman" panose="02020603050405020304" pitchFamily="18" charset="0"/>
                <a:ea typeface="宋体" panose="02010600030101010101" pitchFamily="2" charset="-122"/>
              </a:rPr>
              <a:t>, 2015; </a:t>
            </a:r>
            <a:r>
              <a:rPr lang="en-US" altLang="zh-TW" dirty="0" err="1">
                <a:solidFill>
                  <a:srgbClr val="00B0F0"/>
                </a:solidFill>
                <a:latin typeface="Times New Roman" panose="02020603050405020304" pitchFamily="18" charset="0"/>
                <a:ea typeface="宋体" panose="02010600030101010101" pitchFamily="2" charset="-122"/>
              </a:rPr>
              <a:t>Haferkamp</a:t>
            </a:r>
            <a:r>
              <a:rPr lang="en-US" altLang="zh-TW" dirty="0">
                <a:solidFill>
                  <a:srgbClr val="00B0F0"/>
                </a:solidFill>
                <a:latin typeface="Times New Roman" panose="02020603050405020304" pitchFamily="18" charset="0"/>
                <a:ea typeface="宋体" panose="02010600030101010101" pitchFamily="2" charset="-122"/>
              </a:rPr>
              <a:t> &amp; </a:t>
            </a:r>
            <a:r>
              <a:rPr lang="en-US" altLang="zh-TW" dirty="0" err="1">
                <a:solidFill>
                  <a:srgbClr val="00B0F0"/>
                </a:solidFill>
                <a:latin typeface="Times New Roman" panose="02020603050405020304" pitchFamily="18" charset="0"/>
                <a:ea typeface="宋体" panose="02010600030101010101" pitchFamily="2" charset="-122"/>
              </a:rPr>
              <a:t>Krämer</a:t>
            </a:r>
            <a:r>
              <a:rPr lang="en-US" altLang="zh-TW" dirty="0">
                <a:solidFill>
                  <a:srgbClr val="00B0F0"/>
                </a:solidFill>
                <a:latin typeface="Times New Roman" panose="02020603050405020304" pitchFamily="18" charset="0"/>
                <a:ea typeface="宋体" panose="02010600030101010101" pitchFamily="2" charset="-122"/>
              </a:rPr>
              <a:t>, 2011; Vogel, Rose, Roberts, &amp; </a:t>
            </a:r>
            <a:r>
              <a:rPr lang="en-US" altLang="zh-TW" dirty="0" err="1">
                <a:solidFill>
                  <a:srgbClr val="00B0F0"/>
                </a:solidFill>
                <a:latin typeface="Times New Roman" panose="02020603050405020304" pitchFamily="18" charset="0"/>
                <a:ea typeface="宋体" panose="02010600030101010101" pitchFamily="2" charset="-122"/>
              </a:rPr>
              <a:t>Eckles</a:t>
            </a:r>
            <a:r>
              <a:rPr lang="en-US" altLang="zh-TW" dirty="0">
                <a:solidFill>
                  <a:srgbClr val="00B0F0"/>
                </a:solidFill>
                <a:latin typeface="Times New Roman" panose="02020603050405020304" pitchFamily="18" charset="0"/>
                <a:ea typeface="宋体" panose="02010600030101010101" pitchFamily="2" charset="-122"/>
              </a:rPr>
              <a:t>, 2014; </a:t>
            </a:r>
            <a:r>
              <a:rPr lang="en-US" altLang="zh-TW" dirty="0" err="1">
                <a:solidFill>
                  <a:srgbClr val="00B0F0"/>
                </a:solidFill>
                <a:latin typeface="Times New Roman" panose="02020603050405020304" pitchFamily="18" charset="0"/>
                <a:ea typeface="宋体" panose="02010600030101010101" pitchFamily="2" charset="-122"/>
              </a:rPr>
              <a:t>Tandoc</a:t>
            </a:r>
            <a:r>
              <a:rPr lang="en-US" altLang="zh-TW" dirty="0" smtClean="0">
                <a:solidFill>
                  <a:srgbClr val="00B0F0"/>
                </a:solidFill>
                <a:latin typeface="Times New Roman" panose="02020603050405020304" pitchFamily="18" charset="0"/>
                <a:ea typeface="宋体" panose="02010600030101010101" pitchFamily="2" charset="-122"/>
              </a:rPr>
              <a:t>, </a:t>
            </a:r>
            <a:r>
              <a:rPr lang="en-US" altLang="zh-TW" dirty="0" err="1" smtClean="0">
                <a:solidFill>
                  <a:srgbClr val="00B0F0"/>
                </a:solidFill>
                <a:latin typeface="Times New Roman" panose="02020603050405020304" pitchFamily="18" charset="0"/>
                <a:ea typeface="宋体" panose="02010600030101010101" pitchFamily="2" charset="-122"/>
              </a:rPr>
              <a:t>Ferrucci</a:t>
            </a:r>
            <a:r>
              <a:rPr lang="en-US" altLang="zh-TW" dirty="0" smtClean="0">
                <a:solidFill>
                  <a:srgbClr val="00B0F0"/>
                </a:solidFill>
                <a:latin typeface="Times New Roman" panose="02020603050405020304" pitchFamily="18" charset="0"/>
                <a:ea typeface="宋体" panose="02010600030101010101" pitchFamily="2" charset="-122"/>
              </a:rPr>
              <a:t>, &amp; Duffy</a:t>
            </a:r>
            <a:r>
              <a:rPr lang="en-US" altLang="zh-TW" dirty="0">
                <a:solidFill>
                  <a:srgbClr val="00B0F0"/>
                </a:solidFill>
                <a:latin typeface="Times New Roman" panose="02020603050405020304" pitchFamily="18" charset="0"/>
                <a:ea typeface="宋体" panose="02010600030101010101" pitchFamily="2" charset="-122"/>
              </a:rPr>
              <a:t>, 2015</a:t>
            </a:r>
            <a:r>
              <a:rPr lang="en-US" altLang="zh-TW" dirty="0" smtClean="0">
                <a:solidFill>
                  <a:srgbClr val="00B0F0"/>
                </a:solidFill>
                <a:latin typeface="Times New Roman" panose="02020603050405020304" pitchFamily="18" charset="0"/>
                <a:ea typeface="宋体" panose="02010600030101010101" pitchFamily="2" charset="-122"/>
              </a:rPr>
              <a:t>).</a:t>
            </a:r>
          </a:p>
          <a:p>
            <a:pPr marL="285750" indent="-285750">
              <a:buFont typeface="Wingdings" panose="05000000000000000000" pitchFamily="2" charset="2"/>
              <a:buChar char="ü"/>
            </a:pPr>
            <a:r>
              <a:rPr lang="zh-CN" altLang="en-US" dirty="0" smtClean="0">
                <a:latin typeface="Times New Roman" panose="02020603050405020304" pitchFamily="18" charset="0"/>
                <a:ea typeface="宋体" panose="02010600030101010101" pitchFamily="2" charset="-122"/>
              </a:rPr>
              <a:t>这种嫉妒感最终造成降低人们的生活满意度</a:t>
            </a:r>
            <a:r>
              <a:rPr lang="en-US" altLang="zh-CN" dirty="0">
                <a:solidFill>
                  <a:srgbClr val="00B0F0"/>
                </a:solidFill>
                <a:latin typeface="Times New Roman" panose="02020603050405020304" pitchFamily="18" charset="0"/>
              </a:rPr>
              <a:t>(</a:t>
            </a:r>
            <a:r>
              <a:rPr lang="en-US" altLang="zh-CN" dirty="0" err="1">
                <a:solidFill>
                  <a:srgbClr val="00B0F0"/>
                </a:solidFill>
                <a:latin typeface="Times New Roman" panose="02020603050405020304" pitchFamily="18" charset="0"/>
              </a:rPr>
              <a:t>Krasnova</a:t>
            </a:r>
            <a:r>
              <a:rPr lang="en-US" altLang="zh-CN" dirty="0">
                <a:solidFill>
                  <a:srgbClr val="00B0F0"/>
                </a:solidFill>
                <a:latin typeface="Times New Roman" panose="02020603050405020304" pitchFamily="18" charset="0"/>
              </a:rPr>
              <a:t> et al., </a:t>
            </a:r>
            <a:r>
              <a:rPr lang="en-US" altLang="zh-CN" dirty="0" smtClean="0">
                <a:solidFill>
                  <a:srgbClr val="00B0F0"/>
                </a:solidFill>
                <a:latin typeface="Times New Roman" panose="02020603050405020304" pitchFamily="18" charset="0"/>
              </a:rPr>
              <a:t>2013; </a:t>
            </a:r>
            <a:r>
              <a:rPr lang="en-US" altLang="zh-CN" dirty="0" err="1">
                <a:solidFill>
                  <a:srgbClr val="00B0F0"/>
                </a:solidFill>
                <a:latin typeface="Times New Roman" panose="02020603050405020304" pitchFamily="18" charset="0"/>
              </a:rPr>
              <a:t>Espín</a:t>
            </a:r>
            <a:r>
              <a:rPr lang="en-US" altLang="zh-CN" dirty="0">
                <a:solidFill>
                  <a:srgbClr val="00B0F0"/>
                </a:solidFill>
                <a:latin typeface="Times New Roman" panose="02020603050405020304" pitchFamily="18" charset="0"/>
              </a:rPr>
              <a:t>, Antonio et al., 2018</a:t>
            </a:r>
            <a:r>
              <a:rPr lang="en-US" altLang="zh-CN" dirty="0" smtClean="0">
                <a:solidFill>
                  <a:srgbClr val="00B0F0"/>
                </a:solidFill>
                <a:latin typeface="Times New Roman" panose="02020603050405020304" pitchFamily="18" charset="0"/>
              </a:rPr>
              <a:t>)</a:t>
            </a:r>
            <a:r>
              <a:rPr lang="zh-CN" altLang="en-US" dirty="0" smtClean="0">
                <a:latin typeface="Times New Roman" panose="02020603050405020304" pitchFamily="18" charset="0"/>
                <a:ea typeface="宋体" panose="02010600030101010101" pitchFamily="2" charset="-122"/>
              </a:rPr>
              <a:t>、主观幸福感</a:t>
            </a:r>
            <a:r>
              <a:rPr lang="en-US" altLang="zh-CN" dirty="0" smtClean="0">
                <a:solidFill>
                  <a:srgbClr val="00B0F0"/>
                </a:solidFill>
                <a:latin typeface="Times New Roman" panose="02020603050405020304" pitchFamily="18" charset="0"/>
                <a:ea typeface="宋体" panose="02010600030101010101" pitchFamily="2" charset="-122"/>
              </a:rPr>
              <a:t>(</a:t>
            </a:r>
            <a:r>
              <a:rPr lang="en-US" altLang="zh-CN" dirty="0" err="1" smtClean="0">
                <a:solidFill>
                  <a:srgbClr val="00B0F0"/>
                </a:solidFill>
                <a:latin typeface="Times New Roman" panose="02020603050405020304" pitchFamily="18" charset="0"/>
              </a:rPr>
              <a:t>Briki</a:t>
            </a:r>
            <a:r>
              <a:rPr lang="en-US" altLang="zh-CN" dirty="0">
                <a:solidFill>
                  <a:srgbClr val="00B0F0"/>
                </a:solidFill>
                <a:latin typeface="Times New Roman" panose="02020603050405020304" pitchFamily="18" charset="0"/>
              </a:rPr>
              <a:t>, </a:t>
            </a:r>
            <a:r>
              <a:rPr lang="en-US" altLang="zh-CN" dirty="0" smtClean="0">
                <a:solidFill>
                  <a:srgbClr val="00B0F0"/>
                </a:solidFill>
                <a:latin typeface="Times New Roman" panose="02020603050405020304" pitchFamily="18" charset="0"/>
              </a:rPr>
              <a:t>2018)</a:t>
            </a:r>
            <a:r>
              <a:rPr lang="zh-CN" altLang="en-US" dirty="0" smtClean="0">
                <a:latin typeface="Times New Roman" panose="02020603050405020304" pitchFamily="18" charset="0"/>
                <a:ea typeface="宋体" panose="02010600030101010101" pitchFamily="2" charset="-122"/>
              </a:rPr>
              <a:t>以及提高了焦虑和抑郁的风险</a:t>
            </a:r>
            <a:r>
              <a:rPr lang="en-US" altLang="zh-CN" dirty="0" smtClean="0">
                <a:solidFill>
                  <a:srgbClr val="00B0F0"/>
                </a:solidFill>
                <a:latin typeface="Times New Roman" panose="02020603050405020304" pitchFamily="18" charset="0"/>
              </a:rPr>
              <a:t>(Cohen-</a:t>
            </a:r>
            <a:r>
              <a:rPr lang="en-US" altLang="zh-CN" dirty="0" err="1" smtClean="0">
                <a:solidFill>
                  <a:srgbClr val="00B0F0"/>
                </a:solidFill>
                <a:latin typeface="Times New Roman" panose="02020603050405020304" pitchFamily="18" charset="0"/>
              </a:rPr>
              <a:t>Charash</a:t>
            </a:r>
            <a:r>
              <a:rPr lang="en-US" altLang="zh-CN" dirty="0">
                <a:solidFill>
                  <a:srgbClr val="00B0F0"/>
                </a:solidFill>
                <a:latin typeface="Times New Roman" panose="02020603050405020304" pitchFamily="18" charset="0"/>
              </a:rPr>
              <a:t>, 2009; Daniels and </a:t>
            </a:r>
            <a:r>
              <a:rPr lang="en-US" altLang="zh-CN" dirty="0" err="1">
                <a:solidFill>
                  <a:srgbClr val="00B0F0"/>
                </a:solidFill>
                <a:latin typeface="Times New Roman" panose="02020603050405020304" pitchFamily="18" charset="0"/>
              </a:rPr>
              <a:t>Holtfreter</a:t>
            </a:r>
            <a:r>
              <a:rPr lang="en-US" altLang="zh-CN" dirty="0">
                <a:solidFill>
                  <a:srgbClr val="00B0F0"/>
                </a:solidFill>
                <a:latin typeface="Times New Roman" panose="02020603050405020304" pitchFamily="18" charset="0"/>
              </a:rPr>
              <a:t>, </a:t>
            </a:r>
            <a:r>
              <a:rPr lang="en-US" altLang="zh-CN" dirty="0" smtClean="0">
                <a:solidFill>
                  <a:srgbClr val="00B0F0"/>
                </a:solidFill>
                <a:latin typeface="Times New Roman" panose="02020603050405020304" pitchFamily="18" charset="0"/>
              </a:rPr>
              <a:t>2019).</a:t>
            </a:r>
            <a:endParaRPr lang="en-US" altLang="zh-TW" dirty="0">
              <a:solidFill>
                <a:srgbClr val="00B0F0"/>
              </a:solidFill>
              <a:latin typeface="Times New Roman" panose="02020603050405020304" pitchFamily="18" charset="0"/>
              <a:ea typeface="宋体" panose="02010600030101010101" pitchFamily="2" charset="-122"/>
            </a:endParaRPr>
          </a:p>
        </p:txBody>
      </p:sp>
      <p:sp>
        <p:nvSpPr>
          <p:cNvPr id="5" name="文本框 4"/>
          <p:cNvSpPr txBox="1"/>
          <p:nvPr/>
        </p:nvSpPr>
        <p:spPr>
          <a:xfrm>
            <a:off x="4310743" y="225408"/>
            <a:ext cx="1151906" cy="369332"/>
          </a:xfrm>
          <a:prstGeom prst="rect">
            <a:avLst/>
          </a:prstGeom>
          <a:noFill/>
          <a:ln w="28575">
            <a:solidFill>
              <a:srgbClr val="FF0000"/>
            </a:solidFill>
          </a:ln>
        </p:spPr>
        <p:txBody>
          <a:bodyPr wrap="square" rtlCol="0">
            <a:spAutoFit/>
          </a:bodyPr>
          <a:lstStyle/>
          <a:p>
            <a:r>
              <a:rPr lang="zh-CN" altLang="en-US" dirty="0" smtClean="0">
                <a:latin typeface="Times New Roman" panose="02020603050405020304" pitchFamily="18" charset="0"/>
                <a:ea typeface="宋体" panose="02010600030101010101" pitchFamily="2" charset="-122"/>
              </a:rPr>
              <a:t>向上比较</a:t>
            </a:r>
            <a:endParaRPr lang="zh-TW" altLang="en-US" dirty="0">
              <a:latin typeface="Times New Roman" panose="02020603050405020304" pitchFamily="18" charset="0"/>
              <a:ea typeface="宋体" panose="02010600030101010101" pitchFamily="2" charset="-122"/>
            </a:endParaRPr>
          </a:p>
        </p:txBody>
      </p:sp>
      <p:sp>
        <p:nvSpPr>
          <p:cNvPr id="9" name="文本框 8"/>
          <p:cNvSpPr txBox="1"/>
          <p:nvPr/>
        </p:nvSpPr>
        <p:spPr>
          <a:xfrm>
            <a:off x="6135199" y="225349"/>
            <a:ext cx="1373337" cy="369332"/>
          </a:xfrm>
          <a:prstGeom prst="rect">
            <a:avLst/>
          </a:prstGeom>
          <a:noFill/>
          <a:ln w="28575">
            <a:solidFill>
              <a:srgbClr val="92D050"/>
            </a:solidFill>
          </a:ln>
        </p:spPr>
        <p:txBody>
          <a:bodyPr wrap="square" rtlCol="0">
            <a:spAutoFit/>
          </a:bodyPr>
          <a:lstStyle/>
          <a:p>
            <a:r>
              <a:rPr lang="zh-CN" altLang="en-US" dirty="0" smtClean="0">
                <a:latin typeface="Times New Roman" panose="02020603050405020304" pitchFamily="18" charset="0"/>
                <a:ea typeface="宋体" panose="02010600030101010101" pitchFamily="2" charset="-122"/>
              </a:rPr>
              <a:t>相对剥夺感</a:t>
            </a:r>
            <a:endParaRPr lang="zh-TW" altLang="en-US" dirty="0">
              <a:latin typeface="Times New Roman" panose="02020603050405020304" pitchFamily="18" charset="0"/>
              <a:ea typeface="宋体" panose="02010600030101010101" pitchFamily="2" charset="-122"/>
            </a:endParaRPr>
          </a:p>
        </p:txBody>
      </p:sp>
      <p:cxnSp>
        <p:nvCxnSpPr>
          <p:cNvPr id="7" name="直接箭头连接符 6"/>
          <p:cNvCxnSpPr>
            <a:stCxn id="5" idx="3"/>
            <a:endCxn id="9" idx="1"/>
          </p:cNvCxnSpPr>
          <p:nvPr/>
        </p:nvCxnSpPr>
        <p:spPr>
          <a:xfrm flipV="1">
            <a:off x="5462649" y="410015"/>
            <a:ext cx="672550" cy="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文本框 9"/>
          <p:cNvSpPr txBox="1"/>
          <p:nvPr/>
        </p:nvSpPr>
        <p:spPr>
          <a:xfrm>
            <a:off x="186046" y="1607339"/>
            <a:ext cx="11618027" cy="646331"/>
          </a:xfrm>
          <a:prstGeom prst="rect">
            <a:avLst/>
          </a:prstGeom>
          <a:noFill/>
        </p:spPr>
        <p:txBody>
          <a:bodyPr wrap="square" rtlCol="0">
            <a:spAutoFit/>
          </a:bodyPr>
          <a:lstStyle/>
          <a:p>
            <a:pPr marL="285750" indent="-285750">
              <a:buFont typeface="Wingdings" panose="05000000000000000000" pitchFamily="2" charset="2"/>
              <a:buChar char="n"/>
            </a:pPr>
            <a:r>
              <a:rPr lang="zh-CN" altLang="en-US" dirty="0" smtClean="0">
                <a:latin typeface="Times New Roman" panose="02020603050405020304" pitchFamily="18" charset="0"/>
                <a:ea typeface="宋体" panose="02010600030101010101" pitchFamily="2" charset="-122"/>
              </a:rPr>
              <a:t>以往的研究，大多从情绪的角度</a:t>
            </a:r>
            <a:r>
              <a:rPr lang="en-US" altLang="zh-CN" dirty="0" smtClean="0">
                <a:latin typeface="Times New Roman" panose="02020603050405020304" pitchFamily="18" charset="0"/>
                <a:ea typeface="宋体" panose="02010600030101010101" pitchFamily="2" charset="-122"/>
              </a:rPr>
              <a:t>——</a:t>
            </a:r>
            <a:r>
              <a:rPr lang="zh-CN" altLang="en-US" dirty="0" smtClean="0">
                <a:latin typeface="Times New Roman" panose="02020603050405020304" pitchFamily="18" charset="0"/>
                <a:ea typeface="宋体" panose="02010600030101010101" pitchFamily="2" charset="-122"/>
              </a:rPr>
              <a:t>嫉妒，来解释这个过程。已有研究发现，在</a:t>
            </a:r>
            <a:r>
              <a:rPr lang="en-US" altLang="zh-CN" dirty="0" smtClean="0">
                <a:latin typeface="Times New Roman" panose="02020603050405020304" pitchFamily="18" charset="0"/>
                <a:ea typeface="宋体" panose="02010600030101010101" pitchFamily="2" charset="-122"/>
              </a:rPr>
              <a:t>FB</a:t>
            </a:r>
            <a:r>
              <a:rPr lang="zh-CN" altLang="en-US" dirty="0" smtClean="0">
                <a:latin typeface="Times New Roman" panose="02020603050405020304" pitchFamily="18" charset="0"/>
                <a:ea typeface="宋体" panose="02010600030101010101" pitchFamily="2" charset="-122"/>
              </a:rPr>
              <a:t>上的社会比较，是引起人们嫉妒的原因之一，这种嫉妒的情绪会促进人们对自己的事业做出不成功的评价</a:t>
            </a:r>
            <a:r>
              <a:rPr lang="en-US" altLang="zh-CN" dirty="0" smtClean="0">
                <a:solidFill>
                  <a:srgbClr val="00B0F0"/>
                </a:solidFill>
                <a:latin typeface="Times New Roman" panose="02020603050405020304" pitchFamily="18" charset="0"/>
                <a:ea typeface="宋体" panose="02010600030101010101" pitchFamily="2" charset="-122"/>
              </a:rPr>
              <a:t>(</a:t>
            </a:r>
            <a:r>
              <a:rPr lang="en-US" altLang="zh-CN" dirty="0" err="1" smtClean="0">
                <a:solidFill>
                  <a:srgbClr val="00B0F0"/>
                </a:solidFill>
                <a:latin typeface="Times New Roman" panose="02020603050405020304" pitchFamily="18" charset="0"/>
                <a:ea typeface="宋体" panose="02010600030101010101" pitchFamily="2" charset="-122"/>
              </a:rPr>
              <a:t>Pera</a:t>
            </a:r>
            <a:r>
              <a:rPr lang="en-US" altLang="zh-CN" dirty="0">
                <a:solidFill>
                  <a:srgbClr val="00B0F0"/>
                </a:solidFill>
                <a:latin typeface="Times New Roman" panose="02020603050405020304" pitchFamily="18" charset="0"/>
                <a:ea typeface="宋体" panose="02010600030101010101" pitchFamily="2" charset="-122"/>
              </a:rPr>
              <a:t>, </a:t>
            </a:r>
            <a:r>
              <a:rPr lang="en-US" altLang="zh-CN" dirty="0" smtClean="0">
                <a:solidFill>
                  <a:srgbClr val="00B0F0"/>
                </a:solidFill>
                <a:latin typeface="Times New Roman" panose="02020603050405020304" pitchFamily="18" charset="0"/>
                <a:ea typeface="宋体" panose="02010600030101010101" pitchFamily="2" charset="-122"/>
              </a:rPr>
              <a:t>2018</a:t>
            </a:r>
            <a:r>
              <a:rPr lang="en-US" altLang="zh-CN" dirty="0">
                <a:solidFill>
                  <a:srgbClr val="00B0F0"/>
                </a:solidFill>
                <a:latin typeface="Times New Roman" panose="02020603050405020304" pitchFamily="18" charset="0"/>
                <a:ea typeface="宋体" panose="02010600030101010101" pitchFamily="2" charset="-122"/>
              </a:rPr>
              <a:t>). </a:t>
            </a:r>
            <a:endParaRPr lang="zh-TW" altLang="en-US" dirty="0">
              <a:solidFill>
                <a:srgbClr val="00B0F0"/>
              </a:solidFill>
              <a:latin typeface="Times New Roman" panose="02020603050405020304" pitchFamily="18" charset="0"/>
              <a:ea typeface="宋体" panose="02010600030101010101" pitchFamily="2" charset="-122"/>
            </a:endParaRPr>
          </a:p>
        </p:txBody>
      </p:sp>
      <p:sp>
        <p:nvSpPr>
          <p:cNvPr id="11" name="文本框 10"/>
          <p:cNvSpPr txBox="1"/>
          <p:nvPr/>
        </p:nvSpPr>
        <p:spPr>
          <a:xfrm>
            <a:off x="186045" y="5346954"/>
            <a:ext cx="11534899" cy="646331"/>
          </a:xfrm>
          <a:prstGeom prst="rect">
            <a:avLst/>
          </a:prstGeom>
          <a:noFill/>
        </p:spPr>
        <p:txBody>
          <a:bodyPr wrap="square" rtlCol="0">
            <a:spAutoFit/>
          </a:bodyPr>
          <a:lstStyle/>
          <a:p>
            <a:pPr marL="285750" indent="-285750">
              <a:buFont typeface="Wingdings" panose="05000000000000000000" pitchFamily="2" charset="2"/>
              <a:buChar char="n"/>
            </a:pPr>
            <a:r>
              <a:rPr lang="zh-CN" altLang="en-US" dirty="0">
                <a:latin typeface="Times New Roman" panose="02020603050405020304" pitchFamily="18" charset="0"/>
                <a:ea typeface="宋体" panose="02010600030101010101" pitchFamily="2" charset="-122"/>
              </a:rPr>
              <a:t>嫉妒是一种情绪</a:t>
            </a:r>
            <a:r>
              <a:rPr lang="zh-CN" altLang="en-US" dirty="0" smtClean="0">
                <a:latin typeface="Times New Roman" panose="02020603050405020304" pitchFamily="18" charset="0"/>
                <a:ea typeface="宋体" panose="02010600030101010101" pitchFamily="2" charset="-122"/>
              </a:rPr>
              <a:t>，当</a:t>
            </a:r>
            <a:r>
              <a:rPr lang="zh-CN" altLang="en-US" dirty="0">
                <a:latin typeface="Times New Roman" panose="02020603050405020304" pitchFamily="18" charset="0"/>
                <a:ea typeface="宋体" panose="02010600030101010101" pitchFamily="2" charset="-122"/>
              </a:rPr>
              <a:t>一个人缺乏另一个人</a:t>
            </a:r>
            <a:r>
              <a:rPr lang="zh-CN" altLang="en-US" dirty="0" smtClean="0">
                <a:latin typeface="Times New Roman" panose="02020603050405020304" pitchFamily="18" charset="0"/>
                <a:ea typeface="宋体" panose="02010600030101010101" pitchFamily="2" charset="-122"/>
              </a:rPr>
              <a:t>的某些卓越</a:t>
            </a:r>
            <a:r>
              <a:rPr lang="zh-CN" altLang="en-US" dirty="0">
                <a:latin typeface="Times New Roman" panose="02020603050405020304" pitchFamily="18" charset="0"/>
                <a:ea typeface="宋体" panose="02010600030101010101" pitchFamily="2" charset="-122"/>
              </a:rPr>
              <a:t>品质、成就或</a:t>
            </a:r>
            <a:r>
              <a:rPr lang="zh-CN" altLang="en-US" dirty="0" smtClean="0">
                <a:latin typeface="Times New Roman" panose="02020603050405020304" pitchFamily="18" charset="0"/>
                <a:ea typeface="宋体" panose="02010600030101010101" pitchFamily="2" charset="-122"/>
              </a:rPr>
              <a:t>财产时，或者他希望</a:t>
            </a:r>
            <a:r>
              <a:rPr lang="zh-CN" altLang="en-US" dirty="0">
                <a:latin typeface="Times New Roman" panose="02020603050405020304" pitchFamily="18" charset="0"/>
                <a:ea typeface="宋体" panose="02010600030101010101" pitchFamily="2" charset="-122"/>
              </a:rPr>
              <a:t>另一个人</a:t>
            </a:r>
            <a:r>
              <a:rPr lang="zh-CN" altLang="en-US" dirty="0" smtClean="0">
                <a:latin typeface="Times New Roman" panose="02020603050405020304" pitchFamily="18" charset="0"/>
                <a:ea typeface="宋体" panose="02010600030101010101" pitchFamily="2" charset="-122"/>
              </a:rPr>
              <a:t>缺乏这些东西时</a:t>
            </a:r>
            <a:r>
              <a:rPr lang="zh-CN" altLang="en-US" dirty="0">
                <a:latin typeface="Times New Roman" panose="02020603050405020304" pitchFamily="18" charset="0"/>
                <a:ea typeface="宋体" panose="02010600030101010101" pitchFamily="2" charset="-122"/>
              </a:rPr>
              <a:t>，就会出现这种</a:t>
            </a:r>
            <a:r>
              <a:rPr lang="zh-CN" altLang="en-US" dirty="0" smtClean="0">
                <a:latin typeface="Times New Roman" panose="02020603050405020304" pitchFamily="18" charset="0"/>
                <a:ea typeface="宋体" panose="02010600030101010101" pitchFamily="2" charset="-122"/>
              </a:rPr>
              <a:t>情绪</a:t>
            </a:r>
            <a:r>
              <a:rPr lang="en-US" altLang="zh-CN" dirty="0" smtClean="0">
                <a:solidFill>
                  <a:srgbClr val="00B0F0"/>
                </a:solidFill>
                <a:latin typeface="Times New Roman" panose="02020603050405020304" pitchFamily="18" charset="0"/>
                <a:ea typeface="宋体" panose="02010600030101010101" pitchFamily="2" charset="-122"/>
              </a:rPr>
              <a:t>(</a:t>
            </a:r>
            <a:r>
              <a:rPr lang="sv-SE" altLang="zh-CN" dirty="0" smtClean="0">
                <a:solidFill>
                  <a:srgbClr val="00B0F0"/>
                </a:solidFill>
                <a:latin typeface="Times New Roman" panose="02020603050405020304" pitchFamily="18" charset="0"/>
                <a:ea typeface="宋体" panose="02010600030101010101" pitchFamily="2" charset="-122"/>
              </a:rPr>
              <a:t>Parrott</a:t>
            </a:r>
            <a:r>
              <a:rPr lang="sv-SE" altLang="zh-CN" dirty="0">
                <a:solidFill>
                  <a:srgbClr val="00B0F0"/>
                </a:solidFill>
                <a:latin typeface="Times New Roman" panose="02020603050405020304" pitchFamily="18" charset="0"/>
                <a:ea typeface="宋体" panose="02010600030101010101" pitchFamily="2" charset="-122"/>
              </a:rPr>
              <a:t>, </a:t>
            </a:r>
            <a:r>
              <a:rPr lang="sv-SE" altLang="zh-CN" dirty="0" smtClean="0">
                <a:solidFill>
                  <a:srgbClr val="00B0F0"/>
                </a:solidFill>
                <a:latin typeface="Times New Roman" panose="02020603050405020304" pitchFamily="18" charset="0"/>
                <a:ea typeface="宋体" panose="02010600030101010101" pitchFamily="2" charset="-122"/>
              </a:rPr>
              <a:t>&amp; </a:t>
            </a:r>
            <a:r>
              <a:rPr lang="sv-SE" altLang="zh-CN" dirty="0">
                <a:solidFill>
                  <a:srgbClr val="00B0F0"/>
                </a:solidFill>
                <a:latin typeface="Times New Roman" panose="02020603050405020304" pitchFamily="18" charset="0"/>
                <a:ea typeface="宋体" panose="02010600030101010101" pitchFamily="2" charset="-122"/>
              </a:rPr>
              <a:t>Smith, </a:t>
            </a:r>
            <a:r>
              <a:rPr lang="sv-SE" altLang="zh-CN" dirty="0" smtClean="0">
                <a:solidFill>
                  <a:srgbClr val="00B0F0"/>
                </a:solidFill>
                <a:latin typeface="Times New Roman" panose="02020603050405020304" pitchFamily="18" charset="0"/>
                <a:ea typeface="宋体" panose="02010600030101010101" pitchFamily="2" charset="-122"/>
              </a:rPr>
              <a:t>1993</a:t>
            </a:r>
            <a:r>
              <a:rPr lang="sv-SE" altLang="zh-CN" dirty="0">
                <a:solidFill>
                  <a:srgbClr val="00B0F0"/>
                </a:solidFill>
                <a:latin typeface="Times New Roman" panose="02020603050405020304" pitchFamily="18" charset="0"/>
                <a:ea typeface="宋体" panose="02010600030101010101" pitchFamily="2" charset="-122"/>
              </a:rPr>
              <a:t>). </a:t>
            </a:r>
            <a:endParaRPr lang="sv-SE" altLang="zh-CN" dirty="0" smtClean="0">
              <a:solidFill>
                <a:srgbClr val="00B0F0"/>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928721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69873" y="2792895"/>
            <a:ext cx="11288110" cy="646331"/>
          </a:xfrm>
          <a:prstGeom prst="rect">
            <a:avLst/>
          </a:prstGeom>
          <a:noFill/>
        </p:spPr>
        <p:txBody>
          <a:bodyPr wrap="square" rtlCol="0">
            <a:spAutoFit/>
          </a:bodyPr>
          <a:lstStyle/>
          <a:p>
            <a:pPr marL="285750" indent="-285750">
              <a:buFont typeface="Wingdings" panose="05000000000000000000" pitchFamily="2" charset="2"/>
              <a:buChar char="p"/>
            </a:pPr>
            <a:r>
              <a:rPr lang="zh-CN" altLang="en-US" dirty="0" smtClean="0"/>
              <a:t>相对剥夺感的概念最早出现在二战时期。有人发现，尽管美国陆军空军医务兵的晋升速度要快得多，但是他们对于晋升的失望程度高于军警</a:t>
            </a:r>
            <a:r>
              <a:rPr lang="en-US" altLang="zh-CN" dirty="0">
                <a:solidFill>
                  <a:srgbClr val="00B0F0"/>
                </a:solidFill>
              </a:rPr>
              <a:t>(Stouffer, </a:t>
            </a:r>
            <a:r>
              <a:rPr lang="en-US" altLang="zh-CN" dirty="0" err="1">
                <a:solidFill>
                  <a:srgbClr val="00B0F0"/>
                </a:solidFill>
              </a:rPr>
              <a:t>Suchman</a:t>
            </a:r>
            <a:r>
              <a:rPr lang="en-US" altLang="zh-CN" dirty="0">
                <a:solidFill>
                  <a:srgbClr val="00B0F0"/>
                </a:solidFill>
              </a:rPr>
              <a:t>, </a:t>
            </a:r>
            <a:r>
              <a:rPr lang="en-US" altLang="zh-CN" dirty="0" err="1">
                <a:solidFill>
                  <a:srgbClr val="00B0F0"/>
                </a:solidFill>
              </a:rPr>
              <a:t>DeVinney</a:t>
            </a:r>
            <a:r>
              <a:rPr lang="en-US" altLang="zh-CN" dirty="0">
                <a:solidFill>
                  <a:srgbClr val="00B0F0"/>
                </a:solidFill>
              </a:rPr>
              <a:t>, Star, &amp; Williams, 1949</a:t>
            </a:r>
            <a:r>
              <a:rPr lang="en-US" altLang="zh-CN" dirty="0" smtClean="0">
                <a:solidFill>
                  <a:srgbClr val="00B0F0"/>
                </a:solidFill>
              </a:rPr>
              <a:t>)</a:t>
            </a:r>
          </a:p>
        </p:txBody>
      </p:sp>
      <p:sp>
        <p:nvSpPr>
          <p:cNvPr id="4" name="矩形 3"/>
          <p:cNvSpPr/>
          <p:nvPr/>
        </p:nvSpPr>
        <p:spPr>
          <a:xfrm>
            <a:off x="550873" y="3471631"/>
            <a:ext cx="10526110" cy="646331"/>
          </a:xfrm>
          <a:prstGeom prst="rect">
            <a:avLst/>
          </a:prstGeom>
        </p:spPr>
        <p:txBody>
          <a:bodyPr wrap="square">
            <a:spAutoFit/>
          </a:bodyPr>
          <a:lstStyle/>
          <a:p>
            <a:pPr marL="285750" indent="-285750">
              <a:buFont typeface="Wingdings" panose="05000000000000000000" pitchFamily="2" charset="2"/>
              <a:buChar char="ü"/>
            </a:pPr>
            <a:r>
              <a:rPr lang="en-US" altLang="zh-CN" dirty="0" err="1" smtClean="0">
                <a:solidFill>
                  <a:srgbClr val="00B0F0"/>
                </a:solidFill>
              </a:rPr>
              <a:t>Runciman</a:t>
            </a:r>
            <a:r>
              <a:rPr lang="en-US" altLang="zh-CN" dirty="0" smtClean="0">
                <a:solidFill>
                  <a:srgbClr val="00B0F0"/>
                </a:solidFill>
              </a:rPr>
              <a:t> (1966)</a:t>
            </a:r>
            <a:r>
              <a:rPr lang="zh-CN" altLang="en-US" dirty="0" smtClean="0"/>
              <a:t>在此基础上发展出了个人相对剥夺感</a:t>
            </a:r>
            <a:r>
              <a:rPr lang="en-US" altLang="zh-CN" dirty="0" smtClean="0"/>
              <a:t>(</a:t>
            </a:r>
            <a:r>
              <a:rPr lang="en-US" altLang="zh-TW" dirty="0" err="1" smtClean="0"/>
              <a:t>Egoisticistic</a:t>
            </a:r>
            <a:r>
              <a:rPr lang="en-US" altLang="zh-TW" dirty="0" smtClean="0"/>
              <a:t> relative deprivation)</a:t>
            </a:r>
            <a:r>
              <a:rPr lang="zh-CN" altLang="en-US" dirty="0" smtClean="0"/>
              <a:t>和组织相对剥夺感</a:t>
            </a:r>
            <a:r>
              <a:rPr lang="en-US" altLang="zh-CN" dirty="0" smtClean="0"/>
              <a:t>(</a:t>
            </a:r>
            <a:r>
              <a:rPr lang="en-US" altLang="zh-TW" dirty="0" err="1" smtClean="0"/>
              <a:t>Fraternalternal</a:t>
            </a:r>
            <a:r>
              <a:rPr lang="en-US" altLang="zh-TW" dirty="0" smtClean="0"/>
              <a:t> relative deprivation</a:t>
            </a:r>
            <a:r>
              <a:rPr lang="en-US" altLang="zh-CN" dirty="0" smtClean="0"/>
              <a:t>)</a:t>
            </a:r>
            <a:endParaRPr lang="zh-CN" altLang="en-US" dirty="0"/>
          </a:p>
        </p:txBody>
      </p:sp>
      <p:sp>
        <p:nvSpPr>
          <p:cNvPr id="5" name="矩形 4"/>
          <p:cNvSpPr/>
          <p:nvPr/>
        </p:nvSpPr>
        <p:spPr>
          <a:xfrm>
            <a:off x="799336" y="4150368"/>
            <a:ext cx="11004497" cy="923330"/>
          </a:xfrm>
          <a:prstGeom prst="rect">
            <a:avLst/>
          </a:prstGeom>
        </p:spPr>
        <p:txBody>
          <a:bodyPr wrap="square">
            <a:spAutoFit/>
          </a:bodyPr>
          <a:lstStyle/>
          <a:p>
            <a:pPr marL="285750" indent="-285750">
              <a:buFont typeface="Arial" panose="020B0604020202020204" pitchFamily="34" charset="0"/>
              <a:buChar char="•"/>
            </a:pPr>
            <a:r>
              <a:rPr lang="en-US" altLang="zh-TW" dirty="0" err="1" smtClean="0"/>
              <a:t>Egoisticistic</a:t>
            </a:r>
            <a:r>
              <a:rPr lang="en-US" altLang="zh-TW" dirty="0" smtClean="0"/>
              <a:t> relative deprivation</a:t>
            </a:r>
            <a:r>
              <a:rPr lang="zh-CN" altLang="en-US" dirty="0" smtClean="0"/>
              <a:t>指的</a:t>
            </a:r>
            <a:r>
              <a:rPr lang="zh-TW" altLang="en-US" dirty="0" smtClean="0"/>
              <a:t>是感知到自己和他人相比不公平。</a:t>
            </a:r>
            <a:r>
              <a:rPr lang="en-US" altLang="zh-TW" dirty="0" err="1" smtClean="0"/>
              <a:t>Fraternalternal</a:t>
            </a:r>
            <a:r>
              <a:rPr lang="en-US" altLang="zh-TW" dirty="0" smtClean="0"/>
              <a:t> relative deprivation</a:t>
            </a:r>
            <a:r>
              <a:rPr lang="zh-CN" altLang="en-US" dirty="0" smtClean="0"/>
              <a:t>指的</a:t>
            </a:r>
            <a:r>
              <a:rPr lang="zh-TW" altLang="en-US" dirty="0" smtClean="0"/>
              <a:t>是感知到自己所在群体得不到应得的。</a:t>
            </a:r>
            <a:endParaRPr lang="en-US" altLang="zh-TW" dirty="0" smtClean="0"/>
          </a:p>
          <a:p>
            <a:pPr marL="285750" indent="-285750">
              <a:buFont typeface="Arial" panose="020B0604020202020204" pitchFamily="34" charset="0"/>
              <a:buChar char="•"/>
            </a:pPr>
            <a:r>
              <a:rPr lang="zh-TW" altLang="en-US" dirty="0"/>
              <a:t>前者导致</a:t>
            </a:r>
            <a:r>
              <a:rPr lang="zh-CN" altLang="en-US" dirty="0"/>
              <a:t>个人的</a:t>
            </a:r>
            <a:r>
              <a:rPr lang="zh-TW" altLang="en-US" dirty="0"/>
              <a:t>压力</a:t>
            </a:r>
            <a:r>
              <a:rPr lang="zh-CN" altLang="en-US" dirty="0"/>
              <a:t>，</a:t>
            </a:r>
            <a:r>
              <a:rPr lang="zh-TW" altLang="en-US" dirty="0"/>
              <a:t>后者导致</a:t>
            </a:r>
            <a:r>
              <a:rPr lang="zh-CN" altLang="en-US" dirty="0"/>
              <a:t>群体的</a:t>
            </a:r>
            <a:r>
              <a:rPr lang="zh-TW" altLang="en-US" dirty="0"/>
              <a:t>抗议</a:t>
            </a:r>
            <a:r>
              <a:rPr lang="en-US" altLang="zh-TW" dirty="0">
                <a:solidFill>
                  <a:srgbClr val="00B0F0"/>
                </a:solidFill>
              </a:rPr>
              <a:t>(Smith &amp; Ortiz, 2002; Walker &amp; Pettigrew, 1984</a:t>
            </a:r>
            <a:r>
              <a:rPr lang="en-US" altLang="zh-TW" dirty="0" smtClean="0">
                <a:solidFill>
                  <a:srgbClr val="00B0F0"/>
                </a:solidFill>
              </a:rPr>
              <a:t>).</a:t>
            </a:r>
            <a:endParaRPr lang="en-US" altLang="zh-TW" dirty="0">
              <a:solidFill>
                <a:srgbClr val="00B0F0"/>
              </a:solidFill>
            </a:endParaRPr>
          </a:p>
        </p:txBody>
      </p:sp>
      <p:sp>
        <p:nvSpPr>
          <p:cNvPr id="7" name="矩形 6"/>
          <p:cNvSpPr/>
          <p:nvPr/>
        </p:nvSpPr>
        <p:spPr>
          <a:xfrm>
            <a:off x="169873" y="5138509"/>
            <a:ext cx="11898307" cy="1477328"/>
          </a:xfrm>
          <a:prstGeom prst="rect">
            <a:avLst/>
          </a:prstGeom>
        </p:spPr>
        <p:txBody>
          <a:bodyPr wrap="square">
            <a:spAutoFit/>
          </a:bodyPr>
          <a:lstStyle/>
          <a:p>
            <a:pPr marL="285750" indent="-285750">
              <a:buFont typeface="Wingdings" panose="05000000000000000000" pitchFamily="2" charset="2"/>
              <a:buChar char="n"/>
            </a:pPr>
            <a:r>
              <a:rPr lang="zh-CN" altLang="en-US" dirty="0"/>
              <a:t>当一个人有权利得到某样东西，却得不到时，会产生相对剥夺感</a:t>
            </a:r>
            <a:r>
              <a:rPr lang="zh-TW" altLang="en-US" dirty="0">
                <a:solidFill>
                  <a:srgbClr val="00B0F0"/>
                </a:solidFill>
              </a:rPr>
              <a:t>(Feather</a:t>
            </a:r>
            <a:r>
              <a:rPr lang="en-US" altLang="zh-TW" dirty="0">
                <a:solidFill>
                  <a:srgbClr val="00B0F0"/>
                </a:solidFill>
              </a:rPr>
              <a:t>,</a:t>
            </a:r>
            <a:r>
              <a:rPr lang="zh-TW" altLang="en-US" dirty="0">
                <a:solidFill>
                  <a:srgbClr val="00B0F0"/>
                </a:solidFill>
              </a:rPr>
              <a:t> 1999</a:t>
            </a:r>
            <a:r>
              <a:rPr lang="en-US" altLang="zh-TW" dirty="0">
                <a:solidFill>
                  <a:srgbClr val="00B0F0"/>
                </a:solidFill>
              </a:rPr>
              <a:t>;</a:t>
            </a:r>
            <a:r>
              <a:rPr lang="zh-TW" altLang="en-US" dirty="0">
                <a:solidFill>
                  <a:srgbClr val="00B0F0"/>
                </a:solidFill>
              </a:rPr>
              <a:t> 2015</a:t>
            </a:r>
            <a:r>
              <a:rPr lang="en-US" altLang="zh-TW" dirty="0">
                <a:solidFill>
                  <a:srgbClr val="00B0F0"/>
                </a:solidFill>
              </a:rPr>
              <a:t>; </a:t>
            </a:r>
            <a:r>
              <a:rPr lang="zh-TW" altLang="en-US" dirty="0">
                <a:solidFill>
                  <a:srgbClr val="00B0F0"/>
                </a:solidFill>
              </a:rPr>
              <a:t>Olson and Hazlewood, 1986</a:t>
            </a:r>
            <a:r>
              <a:rPr lang="zh-TW" altLang="en-US" dirty="0" smtClean="0">
                <a:solidFill>
                  <a:srgbClr val="00B0F0"/>
                </a:solidFill>
              </a:rPr>
              <a:t>)</a:t>
            </a:r>
            <a:endParaRPr lang="en-US" altLang="zh-TW" dirty="0" smtClean="0">
              <a:solidFill>
                <a:srgbClr val="00B0F0"/>
              </a:solidFill>
            </a:endParaRPr>
          </a:p>
          <a:p>
            <a:pPr marL="285750" indent="-285750">
              <a:buFont typeface="Wingdings" panose="05000000000000000000" pitchFamily="2" charset="2"/>
              <a:buChar char="n"/>
            </a:pPr>
            <a:r>
              <a:rPr lang="zh-CN" altLang="en-US" b="1" dirty="0">
                <a:latin typeface="Times New Roman" panose="02020603050405020304" pitchFamily="18" charset="0"/>
              </a:rPr>
              <a:t>相对剥夺感被认为是很多消极结果的源头</a:t>
            </a:r>
            <a:r>
              <a:rPr lang="en-US" altLang="zh-CN" dirty="0">
                <a:solidFill>
                  <a:srgbClr val="00B0F0"/>
                </a:solidFill>
                <a:latin typeface="Times New Roman" panose="02020603050405020304" pitchFamily="18" charset="0"/>
              </a:rPr>
              <a:t>(Callan, </a:t>
            </a:r>
            <a:r>
              <a:rPr lang="en-US" altLang="zh-CN" dirty="0" err="1">
                <a:solidFill>
                  <a:srgbClr val="00B0F0"/>
                </a:solidFill>
                <a:latin typeface="Times New Roman" panose="02020603050405020304" pitchFamily="18" charset="0"/>
              </a:rPr>
              <a:t>Shead</a:t>
            </a:r>
            <a:r>
              <a:rPr lang="en-US" altLang="zh-CN" dirty="0">
                <a:solidFill>
                  <a:srgbClr val="00B0F0"/>
                </a:solidFill>
                <a:latin typeface="Times New Roman" panose="02020603050405020304" pitchFamily="18" charset="0"/>
              </a:rPr>
              <a:t>, &amp; Olson, 2011). </a:t>
            </a:r>
            <a:endParaRPr lang="en-US" altLang="zh-CN" dirty="0">
              <a:latin typeface="Times New Roman" panose="02020603050405020304" pitchFamily="18" charset="0"/>
            </a:endParaRPr>
          </a:p>
          <a:p>
            <a:pPr marL="285750" indent="-285750">
              <a:buFont typeface="Wingdings" panose="05000000000000000000" pitchFamily="2" charset="2"/>
              <a:buChar char="n"/>
            </a:pPr>
            <a:r>
              <a:rPr lang="zh-CN" altLang="en-US" b="1" dirty="0">
                <a:latin typeface="Times New Roman" panose="02020603050405020304" pitchFamily="18" charset="0"/>
              </a:rPr>
              <a:t>已有很多研究指出，向上比较会产生相对剥夺感</a:t>
            </a:r>
            <a:r>
              <a:rPr lang="en-US" altLang="zh-CN" dirty="0" smtClean="0">
                <a:solidFill>
                  <a:srgbClr val="00B0F0"/>
                </a:solidFill>
                <a:latin typeface="Times New Roman" panose="02020603050405020304" pitchFamily="18" charset="0"/>
              </a:rPr>
              <a:t>(e.g. Kim</a:t>
            </a:r>
            <a:r>
              <a:rPr lang="en-US" altLang="zh-CN" dirty="0">
                <a:solidFill>
                  <a:srgbClr val="00B0F0"/>
                </a:solidFill>
                <a:latin typeface="Times New Roman" panose="02020603050405020304" pitchFamily="18" charset="0"/>
              </a:rPr>
              <a:t>, </a:t>
            </a:r>
            <a:r>
              <a:rPr lang="en-US" altLang="zh-TW" dirty="0">
                <a:solidFill>
                  <a:srgbClr val="00B0F0"/>
                </a:solidFill>
              </a:rPr>
              <a:t>Callan, </a:t>
            </a:r>
            <a:r>
              <a:rPr lang="en-US" altLang="zh-TW" dirty="0" err="1">
                <a:solidFill>
                  <a:srgbClr val="00B0F0"/>
                </a:solidFill>
              </a:rPr>
              <a:t>Gheorghiu</a:t>
            </a:r>
            <a:r>
              <a:rPr lang="en-US" altLang="zh-TW" dirty="0">
                <a:solidFill>
                  <a:srgbClr val="00B0F0"/>
                </a:solidFill>
              </a:rPr>
              <a:t> &amp; Skylark, </a:t>
            </a:r>
            <a:r>
              <a:rPr lang="en-US" altLang="zh-CN" dirty="0">
                <a:solidFill>
                  <a:srgbClr val="00B0F0"/>
                </a:solidFill>
                <a:latin typeface="Times New Roman" panose="02020603050405020304" pitchFamily="18" charset="0"/>
              </a:rPr>
              <a:t>2018; </a:t>
            </a:r>
            <a:r>
              <a:rPr lang="en-US" altLang="zh-CN" dirty="0" err="1">
                <a:solidFill>
                  <a:srgbClr val="00B0F0"/>
                </a:solidFill>
                <a:latin typeface="Times New Roman" panose="02020603050405020304" pitchFamily="18" charset="0"/>
              </a:rPr>
              <a:t>Seo</a:t>
            </a:r>
            <a:r>
              <a:rPr lang="en-US" altLang="zh-CN" dirty="0">
                <a:solidFill>
                  <a:srgbClr val="00B0F0"/>
                </a:solidFill>
                <a:latin typeface="Times New Roman" panose="02020603050405020304" pitchFamily="18" charset="0"/>
              </a:rPr>
              <a:t> &amp; Park, </a:t>
            </a:r>
            <a:r>
              <a:rPr lang="en-US" altLang="zh-CN" dirty="0" smtClean="0">
                <a:solidFill>
                  <a:srgbClr val="00B0F0"/>
                </a:solidFill>
                <a:latin typeface="Times New Roman" panose="02020603050405020304" pitchFamily="18" charset="0"/>
              </a:rPr>
              <a:t>2018; </a:t>
            </a:r>
            <a:r>
              <a:rPr lang="es-ES" altLang="zh-CN" dirty="0">
                <a:solidFill>
                  <a:srgbClr val="00B0F0"/>
                </a:solidFill>
                <a:latin typeface="Times New Roman" panose="02020603050405020304" pitchFamily="18" charset="0"/>
              </a:rPr>
              <a:t>Buunk, </a:t>
            </a:r>
            <a:r>
              <a:rPr lang="es-ES" altLang="zh-CN" dirty="0" smtClean="0">
                <a:solidFill>
                  <a:srgbClr val="00B0F0"/>
                </a:solidFill>
                <a:latin typeface="Times New Roman" panose="02020603050405020304" pitchFamily="18" charset="0"/>
              </a:rPr>
              <a:t>Zurriaga</a:t>
            </a:r>
            <a:r>
              <a:rPr lang="es-ES" altLang="zh-CN" dirty="0">
                <a:solidFill>
                  <a:srgbClr val="00B0F0"/>
                </a:solidFill>
                <a:latin typeface="Times New Roman" panose="02020603050405020304" pitchFamily="18" charset="0"/>
              </a:rPr>
              <a:t>, </a:t>
            </a:r>
            <a:r>
              <a:rPr lang="es-ES" altLang="zh-CN" dirty="0" smtClean="0">
                <a:solidFill>
                  <a:srgbClr val="00B0F0"/>
                </a:solidFill>
                <a:latin typeface="Times New Roman" panose="02020603050405020304" pitchFamily="18" charset="0"/>
              </a:rPr>
              <a:t>Gonzalez-Roma</a:t>
            </a:r>
            <a:r>
              <a:rPr lang="es-ES" altLang="zh-CN" dirty="0">
                <a:solidFill>
                  <a:srgbClr val="00B0F0"/>
                </a:solidFill>
                <a:latin typeface="Times New Roman" panose="02020603050405020304" pitchFamily="18" charset="0"/>
              </a:rPr>
              <a:t>, </a:t>
            </a:r>
            <a:r>
              <a:rPr lang="es-ES" altLang="zh-CN" dirty="0" smtClean="0">
                <a:solidFill>
                  <a:srgbClr val="00B0F0"/>
                </a:solidFill>
                <a:latin typeface="Times New Roman" panose="02020603050405020304" pitchFamily="18" charset="0"/>
              </a:rPr>
              <a:t>&amp; </a:t>
            </a:r>
            <a:r>
              <a:rPr lang="es-ES" altLang="zh-CN" dirty="0">
                <a:solidFill>
                  <a:srgbClr val="00B0F0"/>
                </a:solidFill>
                <a:latin typeface="Times New Roman" panose="02020603050405020304" pitchFamily="18" charset="0"/>
              </a:rPr>
              <a:t>Subirats, </a:t>
            </a:r>
            <a:r>
              <a:rPr lang="es-ES" altLang="zh-CN" dirty="0" smtClean="0">
                <a:solidFill>
                  <a:srgbClr val="00B0F0"/>
                </a:solidFill>
                <a:latin typeface="Times New Roman" panose="02020603050405020304" pitchFamily="18" charset="0"/>
              </a:rPr>
              <a:t>2003</a:t>
            </a:r>
            <a:r>
              <a:rPr lang="en-US" altLang="zh-CN" dirty="0" smtClean="0">
                <a:solidFill>
                  <a:srgbClr val="00B0F0"/>
                </a:solidFill>
                <a:latin typeface="Times New Roman" panose="02020603050405020304" pitchFamily="18" charset="0"/>
              </a:rPr>
              <a:t>)</a:t>
            </a:r>
            <a:endParaRPr lang="en-US" altLang="zh-CN" dirty="0">
              <a:solidFill>
                <a:srgbClr val="00B0F0"/>
              </a:solidFill>
              <a:latin typeface="Times New Roman" panose="02020603050405020304" pitchFamily="18" charset="0"/>
            </a:endParaRPr>
          </a:p>
          <a:p>
            <a:pPr marL="285750" indent="-285750">
              <a:buFont typeface="Wingdings" panose="05000000000000000000" pitchFamily="2" charset="2"/>
              <a:buChar char="n"/>
            </a:pPr>
            <a:r>
              <a:rPr lang="zh-CN" altLang="en-US" b="1" dirty="0">
                <a:latin typeface="Times New Roman" panose="02020603050405020304" pitchFamily="18" charset="0"/>
              </a:rPr>
              <a:t>我们提出假设</a:t>
            </a:r>
            <a:r>
              <a:rPr lang="en-US" altLang="zh-CN" b="1" dirty="0">
                <a:latin typeface="Times New Roman" panose="02020603050405020304" pitchFamily="18" charset="0"/>
              </a:rPr>
              <a:t>1</a:t>
            </a:r>
            <a:r>
              <a:rPr lang="zh-CN" altLang="en-US" b="1" dirty="0">
                <a:latin typeface="Times New Roman" panose="02020603050405020304" pitchFamily="18" charset="0"/>
              </a:rPr>
              <a:t>：当人们进行向上比较的时候，会产生相对剥夺</a:t>
            </a:r>
            <a:r>
              <a:rPr lang="zh-CN" altLang="en-US" b="1" dirty="0" smtClean="0">
                <a:latin typeface="Times New Roman" panose="02020603050405020304" pitchFamily="18" charset="0"/>
              </a:rPr>
              <a:t>感</a:t>
            </a:r>
            <a:endParaRPr lang="en-US" altLang="zh-CN" b="1" dirty="0">
              <a:latin typeface="Times New Roman" panose="02020603050405020304" pitchFamily="18" charset="0"/>
            </a:endParaRPr>
          </a:p>
        </p:txBody>
      </p:sp>
      <p:sp>
        <p:nvSpPr>
          <p:cNvPr id="6" name="文本框 5"/>
          <p:cNvSpPr txBox="1"/>
          <p:nvPr/>
        </p:nvSpPr>
        <p:spPr>
          <a:xfrm>
            <a:off x="477251" y="447281"/>
            <a:ext cx="11326582" cy="646331"/>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smtClean="0">
                <a:latin typeface="Times New Roman" panose="02020603050405020304" pitchFamily="18" charset="0"/>
                <a:ea typeface="宋体" panose="02010600030101010101" pitchFamily="2" charset="-122"/>
              </a:rPr>
              <a:t>比如，经济上的不平等被认为是相对剥夺感产生的源头，而这种相对剥夺感进一步引发了人们的嫉妒情绪</a:t>
            </a:r>
            <a:r>
              <a:rPr lang="en-US" altLang="zh-CN" dirty="0" smtClean="0">
                <a:solidFill>
                  <a:srgbClr val="00B0F0"/>
                </a:solidFill>
                <a:latin typeface="Times New Roman" panose="02020603050405020304" pitchFamily="18" charset="0"/>
                <a:ea typeface="宋体" panose="02010600030101010101" pitchFamily="2" charset="-122"/>
              </a:rPr>
              <a:t>(</a:t>
            </a:r>
            <a:r>
              <a:rPr lang="en-US" altLang="zh-CN" dirty="0" err="1" smtClean="0">
                <a:solidFill>
                  <a:srgbClr val="00B0F0"/>
                </a:solidFill>
                <a:latin typeface="Times New Roman" panose="02020603050405020304" pitchFamily="18" charset="0"/>
                <a:ea typeface="宋体" panose="02010600030101010101" pitchFamily="2" charset="-122"/>
              </a:rPr>
              <a:t>Podder</a:t>
            </a:r>
            <a:r>
              <a:rPr lang="en-US" altLang="zh-CN" dirty="0">
                <a:solidFill>
                  <a:srgbClr val="00B0F0"/>
                </a:solidFill>
                <a:latin typeface="Times New Roman" panose="02020603050405020304" pitchFamily="18" charset="0"/>
                <a:ea typeface="宋体" panose="02010600030101010101" pitchFamily="2" charset="-122"/>
              </a:rPr>
              <a:t>, </a:t>
            </a:r>
            <a:r>
              <a:rPr lang="en-US" altLang="zh-CN" dirty="0" smtClean="0">
                <a:solidFill>
                  <a:srgbClr val="00B0F0"/>
                </a:solidFill>
                <a:latin typeface="Times New Roman" panose="02020603050405020304" pitchFamily="18" charset="0"/>
                <a:ea typeface="宋体" panose="02010600030101010101" pitchFamily="2" charset="-122"/>
              </a:rPr>
              <a:t>1996</a:t>
            </a:r>
            <a:r>
              <a:rPr lang="en-US" altLang="zh-CN" dirty="0">
                <a:solidFill>
                  <a:srgbClr val="00B0F0"/>
                </a:solidFill>
                <a:latin typeface="Times New Roman" panose="02020603050405020304" pitchFamily="18" charset="0"/>
                <a:ea typeface="宋体" panose="02010600030101010101" pitchFamily="2" charset="-122"/>
              </a:rPr>
              <a:t>). </a:t>
            </a:r>
            <a:endParaRPr lang="zh-TW" altLang="en-US" dirty="0">
              <a:solidFill>
                <a:srgbClr val="00B0F0"/>
              </a:solidFill>
              <a:latin typeface="Times New Roman" panose="02020603050405020304" pitchFamily="18" charset="0"/>
              <a:ea typeface="宋体" panose="02010600030101010101" pitchFamily="2" charset="-122"/>
            </a:endParaRPr>
          </a:p>
        </p:txBody>
      </p:sp>
      <p:sp>
        <p:nvSpPr>
          <p:cNvPr id="8" name="文本框 7"/>
          <p:cNvSpPr txBox="1"/>
          <p:nvPr/>
        </p:nvSpPr>
        <p:spPr>
          <a:xfrm>
            <a:off x="169873" y="1093612"/>
            <a:ext cx="11633960" cy="1754326"/>
          </a:xfrm>
          <a:prstGeom prst="rect">
            <a:avLst/>
          </a:prstGeom>
          <a:noFill/>
        </p:spPr>
        <p:txBody>
          <a:bodyPr wrap="square" rtlCol="0">
            <a:spAutoFit/>
          </a:bodyPr>
          <a:lstStyle/>
          <a:p>
            <a:pPr marL="285750" indent="-285750">
              <a:buFont typeface="Wingdings" panose="05000000000000000000" pitchFamily="2" charset="2"/>
              <a:buChar char="n"/>
            </a:pPr>
            <a:r>
              <a:rPr lang="zh-CN" altLang="en-US" dirty="0" smtClean="0">
                <a:latin typeface="Times New Roman" panose="02020603050405020304" pitchFamily="18" charset="0"/>
                <a:ea typeface="宋体" panose="02010600030101010101" pitchFamily="2" charset="-122"/>
              </a:rPr>
              <a:t>相较于通过嫉妒这种情绪来解释向上比较造成的种种消极后果，相对剥夺感这种认知上的解释</a:t>
            </a:r>
            <a:endParaRPr lang="en-US" altLang="zh-CN" dirty="0" smtClean="0">
              <a:latin typeface="Times New Roman" panose="02020603050405020304" pitchFamily="18" charset="0"/>
              <a:ea typeface="宋体" panose="02010600030101010101" pitchFamily="2" charset="-122"/>
            </a:endParaRPr>
          </a:p>
          <a:p>
            <a:pPr marL="285750" indent="-285750">
              <a:buFont typeface="Wingdings" panose="05000000000000000000" pitchFamily="2" charset="2"/>
              <a:buChar char="n"/>
            </a:pPr>
            <a:r>
              <a:rPr lang="zh-CN" altLang="en-US" b="1" dirty="0"/>
              <a:t>认知情绪理论认为，情绪不会无缘无故的产生，他产生于对于压力事件的评价。是这种评价，而不是压力事件本身，导致了消极情绪</a:t>
            </a:r>
            <a:r>
              <a:rPr lang="en-US" altLang="zh-CN" dirty="0">
                <a:solidFill>
                  <a:srgbClr val="00B0F0"/>
                </a:solidFill>
              </a:rPr>
              <a:t>(</a:t>
            </a:r>
            <a:r>
              <a:rPr lang="en-US" altLang="zh-CN" dirty="0" err="1">
                <a:solidFill>
                  <a:srgbClr val="00B0F0"/>
                </a:solidFill>
              </a:rPr>
              <a:t>Frijda</a:t>
            </a:r>
            <a:r>
              <a:rPr lang="en-US" altLang="zh-CN" dirty="0">
                <a:solidFill>
                  <a:srgbClr val="00B0F0"/>
                </a:solidFill>
              </a:rPr>
              <a:t>, 1986; Lazarus, 1991; </a:t>
            </a:r>
            <a:r>
              <a:rPr lang="en-US" altLang="zh-CN" dirty="0" err="1">
                <a:solidFill>
                  <a:srgbClr val="00B0F0"/>
                </a:solidFill>
              </a:rPr>
              <a:t>Ortony</a:t>
            </a:r>
            <a:r>
              <a:rPr lang="en-US" altLang="zh-CN" dirty="0">
                <a:solidFill>
                  <a:srgbClr val="00B0F0"/>
                </a:solidFill>
              </a:rPr>
              <a:t>, </a:t>
            </a:r>
            <a:r>
              <a:rPr lang="en-US" altLang="zh-CN" dirty="0" err="1">
                <a:solidFill>
                  <a:srgbClr val="00B0F0"/>
                </a:solidFill>
              </a:rPr>
              <a:t>Clore</a:t>
            </a:r>
            <a:r>
              <a:rPr lang="en-US" altLang="zh-CN" dirty="0">
                <a:solidFill>
                  <a:srgbClr val="00B0F0"/>
                </a:solidFill>
              </a:rPr>
              <a:t>, &amp; Collins, 1988; </a:t>
            </a:r>
            <a:r>
              <a:rPr lang="en-US" altLang="zh-CN" dirty="0" err="1">
                <a:solidFill>
                  <a:srgbClr val="00B0F0"/>
                </a:solidFill>
              </a:rPr>
              <a:t>Roseman</a:t>
            </a:r>
            <a:r>
              <a:rPr lang="en-US" altLang="zh-CN" dirty="0">
                <a:solidFill>
                  <a:srgbClr val="00B0F0"/>
                </a:solidFill>
              </a:rPr>
              <a:t>, 1984; Scherer, 1984; Smith &amp; Ellsworth, 1985; Weiner, </a:t>
            </a:r>
            <a:r>
              <a:rPr lang="en-US" altLang="zh-CN" dirty="0" smtClean="0">
                <a:solidFill>
                  <a:srgbClr val="00B0F0"/>
                </a:solidFill>
              </a:rPr>
              <a:t>2012).</a:t>
            </a:r>
          </a:p>
          <a:p>
            <a:pPr marL="285750" indent="-285750">
              <a:buFont typeface="Wingdings" panose="05000000000000000000" pitchFamily="2" charset="2"/>
              <a:buChar char="n"/>
            </a:pPr>
            <a:r>
              <a:rPr lang="zh-CN" altLang="en-US" dirty="0" smtClean="0"/>
              <a:t>基于该理论，我们认为，相对剥夺感就在压力事件（社会比较）和消极情绪（嫉妒）之间，扮演了这样一个认知评价的过程</a:t>
            </a:r>
            <a:endParaRPr lang="zh-TW" altLang="en-US" dirty="0"/>
          </a:p>
        </p:txBody>
      </p:sp>
      <p:sp>
        <p:nvSpPr>
          <p:cNvPr id="9" name="矩形 8"/>
          <p:cNvSpPr/>
          <p:nvPr/>
        </p:nvSpPr>
        <p:spPr>
          <a:xfrm>
            <a:off x="169872" y="124115"/>
            <a:ext cx="11534899" cy="369332"/>
          </a:xfrm>
          <a:prstGeom prst="rect">
            <a:avLst/>
          </a:prstGeom>
        </p:spPr>
        <p:txBody>
          <a:bodyPr wrap="square">
            <a:spAutoFit/>
          </a:bodyPr>
          <a:lstStyle/>
          <a:p>
            <a:pPr marL="285750" indent="-285750">
              <a:buFont typeface="Wingdings" panose="05000000000000000000" pitchFamily="2" charset="2"/>
              <a:buChar char="n"/>
            </a:pPr>
            <a:r>
              <a:rPr lang="zh-CN" altLang="en-US" dirty="0">
                <a:latin typeface="Times New Roman" panose="02020603050405020304" pitchFamily="18" charset="0"/>
              </a:rPr>
              <a:t>相较于情绪上的体验，相对剥夺感更像是一种认知上的体验，即认识到被比较对象拥有自己所没有的东西。</a:t>
            </a:r>
            <a:endParaRPr lang="zh-TW"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740728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0010" y="2933206"/>
            <a:ext cx="11645735" cy="923330"/>
          </a:xfrm>
          <a:prstGeom prst="rect">
            <a:avLst/>
          </a:prstGeom>
          <a:noFill/>
        </p:spPr>
        <p:txBody>
          <a:bodyPr wrap="square" rtlCol="0">
            <a:spAutoFit/>
          </a:bodyPr>
          <a:lstStyle/>
          <a:p>
            <a:r>
              <a:rPr lang="zh-CN" altLang="en-US" sz="5400" b="1" dirty="0" smtClean="0"/>
              <a:t>向上比较→相对剥夺感→生活满意度</a:t>
            </a:r>
            <a:endParaRPr lang="zh-TW" altLang="en-US" sz="5400" b="1" dirty="0"/>
          </a:p>
        </p:txBody>
      </p:sp>
    </p:spTree>
    <p:extLst>
      <p:ext uri="{BB962C8B-B14F-4D97-AF65-F5344CB8AC3E}">
        <p14:creationId xmlns:p14="http://schemas.microsoft.com/office/powerpoint/2010/main" val="254482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0022" y="1766542"/>
            <a:ext cx="9727324" cy="369332"/>
          </a:xfrm>
          <a:prstGeom prst="rect">
            <a:avLst/>
          </a:prstGeom>
        </p:spPr>
        <p:txBody>
          <a:bodyPr wrap="square">
            <a:spAutoFit/>
          </a:bodyPr>
          <a:lstStyle/>
          <a:p>
            <a:pPr marL="285750" indent="-285750">
              <a:buFont typeface="Wingdings" panose="05000000000000000000" pitchFamily="2" charset="2"/>
              <a:buChar char="ü"/>
            </a:pPr>
            <a:r>
              <a:rPr lang="zh-TW" altLang="en-US" dirty="0" smtClean="0">
                <a:solidFill>
                  <a:srgbClr val="00B0F0"/>
                </a:solidFill>
              </a:rPr>
              <a:t>Smith et al. (2012)</a:t>
            </a:r>
            <a:r>
              <a:rPr lang="zh-CN" altLang="en-US" dirty="0" smtClean="0"/>
              <a:t>认为这样的相对剥夺感的产生需要满足三个条件</a:t>
            </a:r>
            <a:endParaRPr lang="zh-TW" altLang="en-US" dirty="0" smtClean="0"/>
          </a:p>
        </p:txBody>
      </p:sp>
      <p:sp>
        <p:nvSpPr>
          <p:cNvPr id="6" name="矩形 5"/>
          <p:cNvSpPr/>
          <p:nvPr/>
        </p:nvSpPr>
        <p:spPr>
          <a:xfrm>
            <a:off x="752532" y="2135874"/>
            <a:ext cx="6728923" cy="923330"/>
          </a:xfrm>
          <a:prstGeom prst="rect">
            <a:avLst/>
          </a:prstGeom>
        </p:spPr>
        <p:txBody>
          <a:bodyPr wrap="square">
            <a:spAutoFit/>
          </a:bodyPr>
          <a:lstStyle/>
          <a:p>
            <a:pPr marL="342900" indent="-342900">
              <a:buFont typeface="+mj-lt"/>
              <a:buAutoNum type="arabicPeriod"/>
            </a:pPr>
            <a:r>
              <a:rPr lang="zh-CN" altLang="en-US" dirty="0" smtClean="0"/>
              <a:t>相对剥夺感是在和他人比较后产生的</a:t>
            </a:r>
          </a:p>
          <a:p>
            <a:pPr marL="342900" indent="-342900">
              <a:buFont typeface="+mj-lt"/>
              <a:buAutoNum type="arabicPeriod"/>
            </a:pPr>
            <a:r>
              <a:rPr lang="zh-CN" altLang="en-US" dirty="0" smtClean="0"/>
              <a:t>在认知上，比较者发现，自己相较于被比较者是处于劣势的</a:t>
            </a:r>
          </a:p>
          <a:p>
            <a:pPr marL="342900" indent="-342900">
              <a:buFont typeface="+mj-lt"/>
              <a:buAutoNum type="arabicPeriod"/>
            </a:pPr>
            <a:r>
              <a:rPr lang="zh-CN" altLang="en-US" dirty="0" smtClean="0"/>
              <a:t>而且，比较者认为这种劣势是由于不公平而造成的</a:t>
            </a:r>
            <a:endParaRPr lang="zh-CN" altLang="en-US" dirty="0"/>
          </a:p>
        </p:txBody>
      </p:sp>
      <p:sp>
        <p:nvSpPr>
          <p:cNvPr id="7" name="文本框 6"/>
          <p:cNvSpPr txBox="1"/>
          <p:nvPr/>
        </p:nvSpPr>
        <p:spPr>
          <a:xfrm>
            <a:off x="138546" y="317355"/>
            <a:ext cx="11618483" cy="1477328"/>
          </a:xfrm>
          <a:prstGeom prst="rect">
            <a:avLst/>
          </a:prstGeom>
          <a:noFill/>
        </p:spPr>
        <p:txBody>
          <a:bodyPr wrap="square" rtlCol="0">
            <a:spAutoFit/>
          </a:bodyPr>
          <a:lstStyle/>
          <a:p>
            <a:pPr marL="285750" indent="-285750">
              <a:buFont typeface="Wingdings" panose="05000000000000000000" pitchFamily="2" charset="2"/>
              <a:buChar char="n"/>
            </a:pPr>
            <a:r>
              <a:rPr lang="zh-CN" altLang="en-US" dirty="0" smtClean="0"/>
              <a:t>以往的研究，更多的关注的是经济地位上的相对剥夺感</a:t>
            </a:r>
            <a:r>
              <a:rPr lang="en-US" altLang="zh-CN" dirty="0" smtClean="0">
                <a:solidFill>
                  <a:srgbClr val="00B0F0"/>
                </a:solidFill>
              </a:rPr>
              <a:t>(</a:t>
            </a:r>
            <a:r>
              <a:rPr lang="en-US" altLang="zh-TW" dirty="0" err="1" smtClean="0">
                <a:solidFill>
                  <a:srgbClr val="00B0F0"/>
                </a:solidFill>
              </a:rPr>
              <a:t>Podder</a:t>
            </a:r>
            <a:r>
              <a:rPr lang="en-US" altLang="zh-TW" dirty="0">
                <a:solidFill>
                  <a:srgbClr val="00B0F0"/>
                </a:solidFill>
              </a:rPr>
              <a:t>, </a:t>
            </a:r>
            <a:r>
              <a:rPr lang="en-US" altLang="zh-TW" dirty="0" smtClean="0">
                <a:solidFill>
                  <a:srgbClr val="00B0F0"/>
                </a:solidFill>
              </a:rPr>
              <a:t>1996).</a:t>
            </a:r>
          </a:p>
          <a:p>
            <a:pPr marL="285750" indent="-285750">
              <a:buFont typeface="Wingdings" panose="05000000000000000000" pitchFamily="2" charset="2"/>
              <a:buChar char="n"/>
            </a:pPr>
            <a:r>
              <a:rPr lang="zh-CN" altLang="en-US" b="1" dirty="0" smtClean="0"/>
              <a:t>随着社交媒体的发展，我们更容易和身边的人产生联系，也就更容易进行比较，由于人们往往倾向于在网络上展现自己最好的一面，因此这种社会比较可能常常是向上比较，而这种比较，往往并不涉及经济地位上的比较，可能只是将自己的生活，与他人的生活进行了整体性的比较。</a:t>
            </a:r>
            <a:endParaRPr lang="en-US" altLang="zh-CN" b="1" dirty="0" smtClean="0"/>
          </a:p>
          <a:p>
            <a:pPr marL="285750" indent="-285750">
              <a:buFont typeface="Wingdings" panose="05000000000000000000" pitchFamily="2" charset="2"/>
              <a:buChar char="n"/>
            </a:pPr>
            <a:r>
              <a:rPr lang="zh-CN" altLang="en-US" dirty="0" smtClean="0"/>
              <a:t>因此</a:t>
            </a:r>
            <a:r>
              <a:rPr lang="zh-CN" altLang="en-US" dirty="0"/>
              <a:t>，</a:t>
            </a:r>
            <a:r>
              <a:rPr lang="zh-CN" altLang="en-US" dirty="0" smtClean="0"/>
              <a:t>我们想讨论</a:t>
            </a:r>
            <a:r>
              <a:rPr lang="zh-CN" altLang="en-US" dirty="0"/>
              <a:t>的是更加一般的，整体层面的一种相对剥夺感</a:t>
            </a:r>
            <a:r>
              <a:rPr lang="en-US" altLang="zh-CN" dirty="0"/>
              <a:t>——</a:t>
            </a:r>
            <a:r>
              <a:rPr lang="zh-CN" altLang="en-US" dirty="0"/>
              <a:t>个人相对剥夺感</a:t>
            </a:r>
            <a:r>
              <a:rPr lang="en-US" altLang="zh-CN" dirty="0">
                <a:solidFill>
                  <a:srgbClr val="00B0F0"/>
                </a:solidFill>
              </a:rPr>
              <a:t>(Callan, </a:t>
            </a:r>
            <a:r>
              <a:rPr lang="en-US" altLang="zh-CN" dirty="0" err="1">
                <a:solidFill>
                  <a:srgbClr val="00B0F0"/>
                </a:solidFill>
              </a:rPr>
              <a:t>Shead</a:t>
            </a:r>
            <a:r>
              <a:rPr lang="en-US" altLang="zh-CN" dirty="0">
                <a:solidFill>
                  <a:srgbClr val="00B0F0"/>
                </a:solidFill>
              </a:rPr>
              <a:t> &amp; Olson, 2011</a:t>
            </a:r>
            <a:r>
              <a:rPr lang="en-US" altLang="zh-CN" dirty="0" smtClean="0">
                <a:solidFill>
                  <a:srgbClr val="00B0F0"/>
                </a:solidFill>
              </a:rPr>
              <a:t>)</a:t>
            </a:r>
            <a:r>
              <a:rPr lang="en-US" altLang="zh-TW" dirty="0" smtClean="0"/>
              <a:t> </a:t>
            </a:r>
            <a:endParaRPr lang="zh-TW" altLang="en-US" dirty="0"/>
          </a:p>
        </p:txBody>
      </p:sp>
      <p:sp>
        <p:nvSpPr>
          <p:cNvPr id="8" name="文本框 7"/>
          <p:cNvSpPr txBox="1"/>
          <p:nvPr/>
        </p:nvSpPr>
        <p:spPr>
          <a:xfrm>
            <a:off x="138546" y="3243870"/>
            <a:ext cx="11618483" cy="1200329"/>
          </a:xfrm>
          <a:prstGeom prst="rect">
            <a:avLst/>
          </a:prstGeom>
          <a:noFill/>
        </p:spPr>
        <p:txBody>
          <a:bodyPr wrap="square" rtlCol="0">
            <a:spAutoFit/>
          </a:bodyPr>
          <a:lstStyle/>
          <a:p>
            <a:pPr marL="342900" indent="-342900">
              <a:buFont typeface="Wingdings" panose="05000000000000000000" pitchFamily="2" charset="2"/>
              <a:buChar char="n"/>
            </a:pPr>
            <a:r>
              <a:rPr lang="zh-CN" altLang="en-US" b="1" dirty="0"/>
              <a:t>一</a:t>
            </a:r>
            <a:r>
              <a:rPr lang="zh-CN" altLang="en-US" b="1" dirty="0" smtClean="0"/>
              <a:t>个关于老年人的研究中发现，倾向于进行向上比较的老年人，相较于倾向于进行向下比较的老年人而言，其生活满意度更低</a:t>
            </a:r>
            <a:r>
              <a:rPr lang="en-US" altLang="zh-CN" b="1" dirty="0" smtClean="0">
                <a:solidFill>
                  <a:srgbClr val="00B0F0"/>
                </a:solidFill>
              </a:rPr>
              <a:t>(</a:t>
            </a:r>
            <a:r>
              <a:rPr lang="en-US" altLang="zh-CN" b="1" dirty="0" err="1" smtClean="0">
                <a:solidFill>
                  <a:srgbClr val="00B0F0"/>
                </a:solidFill>
              </a:rPr>
              <a:t>Frieswijk</a:t>
            </a:r>
            <a:r>
              <a:rPr lang="en-US" altLang="zh-CN" b="1" dirty="0" smtClean="0">
                <a:solidFill>
                  <a:srgbClr val="00B0F0"/>
                </a:solidFill>
              </a:rPr>
              <a:t> et al., 2004). </a:t>
            </a:r>
            <a:r>
              <a:rPr lang="zh-CN" altLang="en-US" b="1" dirty="0" smtClean="0"/>
              <a:t>但该研究并未解释，向上比较产生的生活满意度下降的内在心理机制</a:t>
            </a:r>
            <a:endParaRPr lang="en-US" altLang="zh-CN" b="1" dirty="0" smtClean="0"/>
          </a:p>
          <a:p>
            <a:pPr marL="342900" indent="-342900">
              <a:buFont typeface="Wingdings" panose="05000000000000000000" pitchFamily="2" charset="2"/>
              <a:buChar char="n"/>
            </a:pPr>
            <a:r>
              <a:rPr lang="zh-CN" altLang="en-US" b="1" dirty="0"/>
              <a:t>我们</a:t>
            </a:r>
            <a:r>
              <a:rPr lang="zh-CN" altLang="en-US" b="1" dirty="0" smtClean="0"/>
              <a:t>认为，从认知的层面来解释，当人们进行向上比较后，由于发现自己相较于被比较对象处于劣势，因此会产生相对剥夺感，最终这种相对剥夺感造成了其对生活满意度评价的降低</a:t>
            </a:r>
            <a:endParaRPr lang="zh-TW" altLang="en-US" b="1" dirty="0"/>
          </a:p>
        </p:txBody>
      </p:sp>
    </p:spTree>
    <p:extLst>
      <p:ext uri="{BB962C8B-B14F-4D97-AF65-F5344CB8AC3E}">
        <p14:creationId xmlns:p14="http://schemas.microsoft.com/office/powerpoint/2010/main" val="113822869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2155</TotalTime>
  <Words>6403</Words>
  <Application>Microsoft Office PowerPoint</Application>
  <PresentationFormat>宽屏</PresentationFormat>
  <Paragraphs>430</Paragraphs>
  <Slides>24</Slides>
  <Notes>15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新細明體</vt:lpstr>
      <vt:lpstr>宋体</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帐户</dc:creator>
  <cp:lastModifiedBy>Microsoft 帐户</cp:lastModifiedBy>
  <cp:revision>110</cp:revision>
  <dcterms:created xsi:type="dcterms:W3CDTF">2022-01-12T09:16:46Z</dcterms:created>
  <dcterms:modified xsi:type="dcterms:W3CDTF">2022-03-07T11:48:52Z</dcterms:modified>
</cp:coreProperties>
</file>