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3" r:id="rId21"/>
    <p:sldId id="304" r:id="rId22"/>
    <p:sldId id="305" r:id="rId23"/>
    <p:sldId id="306" r:id="rId24"/>
    <p:sldId id="308" r:id="rId25"/>
    <p:sldId id="307" r:id="rId26"/>
    <p:sldId id="309" r:id="rId27"/>
    <p:sldId id="310" r:id="rId28"/>
    <p:sldId id="311" r:id="rId29"/>
    <p:sldId id="312" r:id="rId30"/>
    <p:sldId id="314" r:id="rId31"/>
    <p:sldId id="315"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E8E"/>
    <a:srgbClr val="114F7B"/>
    <a:srgbClr val="E8AE42"/>
    <a:srgbClr val="800000"/>
    <a:srgbClr val="080808"/>
    <a:srgbClr val="A50021"/>
    <a:srgbClr val="FF6699"/>
    <a:srgbClr val="CC0066"/>
    <a:srgbClr val="200B1F"/>
    <a:srgbClr val="3D7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75202" autoAdjust="0"/>
  </p:normalViewPr>
  <p:slideViewPr>
    <p:cSldViewPr snapToGrid="0">
      <p:cViewPr varScale="1">
        <p:scale>
          <a:sx n="87" d="100"/>
          <a:sy n="87" d="100"/>
        </p:scale>
        <p:origin x="5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0AEA8-7D60-4B4B-925F-CD8D252380F6}" type="datetimeFigureOut">
              <a:rPr lang="zh-TW" altLang="en-US" smtClean="0"/>
              <a:t>2022/12/7</a:t>
            </a:fld>
            <a:endParaRPr lang="zh-TW"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3FF10-D559-43E3-845A-BF740885369C}" type="slidenum">
              <a:rPr lang="zh-TW" altLang="en-US" smtClean="0"/>
              <a:t>‹#›</a:t>
            </a:fld>
            <a:endParaRPr lang="zh-TW" altLang="en-US"/>
          </a:p>
        </p:txBody>
      </p:sp>
    </p:spTree>
    <p:extLst>
      <p:ext uri="{BB962C8B-B14F-4D97-AF65-F5344CB8AC3E}">
        <p14:creationId xmlns:p14="http://schemas.microsoft.com/office/powerpoint/2010/main" val="48618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baseline="0" dirty="0" err="1" smtClean="0">
                <a:solidFill>
                  <a:schemeClr val="tx1"/>
                </a:solidFill>
                <a:effectLst/>
                <a:latin typeface="Times New Roman" panose="02020603050405020304" pitchFamily="18" charset="0"/>
                <a:ea typeface="+mn-ea"/>
                <a:cs typeface="+mn-cs"/>
              </a:rPr>
              <a:t>Steinfield</a:t>
            </a:r>
            <a:r>
              <a:rPr lang="en-US" altLang="zh-TW" sz="1200" b="0" i="0" kern="1200" baseline="0" dirty="0" smtClean="0">
                <a:solidFill>
                  <a:schemeClr val="tx1"/>
                </a:solidFill>
                <a:effectLst/>
                <a:latin typeface="Times New Roman" panose="02020603050405020304" pitchFamily="18" charset="0"/>
                <a:ea typeface="+mn-ea"/>
                <a:cs typeface="+mn-cs"/>
              </a:rPr>
              <a:t>, C., Ellison, N. B., &amp; Lampe, C. (2008). Social capital, self-esteem, and use of online social network sites: A longitudinal analysis. </a:t>
            </a:r>
            <a:r>
              <a:rPr lang="en-US" altLang="zh-TW" sz="1200" b="0" i="1" kern="1200" baseline="0" dirty="0" smtClean="0">
                <a:solidFill>
                  <a:schemeClr val="tx1"/>
                </a:solidFill>
                <a:effectLst/>
                <a:latin typeface="Times New Roman" panose="02020603050405020304" pitchFamily="18" charset="0"/>
                <a:ea typeface="+mn-ea"/>
                <a:cs typeface="+mn-cs"/>
              </a:rPr>
              <a:t>Journal of applied developmental psychology</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29</a:t>
            </a:r>
            <a:r>
              <a:rPr lang="en-US" altLang="zh-TW" sz="1200" b="0" i="0" kern="1200" baseline="0" dirty="0" smtClean="0">
                <a:solidFill>
                  <a:schemeClr val="tx1"/>
                </a:solidFill>
                <a:effectLst/>
                <a:latin typeface="Times New Roman" panose="02020603050405020304" pitchFamily="18" charset="0"/>
                <a:ea typeface="+mn-ea"/>
                <a:cs typeface="+mn-cs"/>
              </a:rPr>
              <a:t>(6), 434-445.</a:t>
            </a:r>
          </a:p>
          <a:p>
            <a:pPr marL="228600" indent="-228600">
              <a:buFont typeface="+mj-lt"/>
              <a:buAutoNum type="arabicPeriod"/>
            </a:pPr>
            <a:endParaRPr lang="en-US" altLang="zh-TW" sz="1200" b="0" i="0" kern="1200" baseline="0" dirty="0" smtClean="0">
              <a:solidFill>
                <a:schemeClr val="tx1"/>
              </a:solidFill>
              <a:effectLst/>
              <a:latin typeface="Times New Roman" panose="02020603050405020304" pitchFamily="18" charset="0"/>
              <a:ea typeface="+mn-ea"/>
              <a:cs typeface="+mn-cs"/>
            </a:endParaRPr>
          </a:p>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a:t>
            </a:fld>
            <a:endParaRPr lang="zh-TW" altLang="en-US"/>
          </a:p>
        </p:txBody>
      </p:sp>
    </p:spTree>
    <p:extLst>
      <p:ext uri="{BB962C8B-B14F-4D97-AF65-F5344CB8AC3E}">
        <p14:creationId xmlns:p14="http://schemas.microsoft.com/office/powerpoint/2010/main" val="65553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Feather, N. T. (1999). Judgments of deservingness: Studies in the psychology of justice and achievement. </a:t>
            </a:r>
            <a:r>
              <a:rPr lang="en-US" altLang="zh-TW" sz="1200" b="0" i="1" kern="1200" dirty="0" smtClean="0">
                <a:solidFill>
                  <a:schemeClr val="tx1"/>
                </a:solidFill>
                <a:effectLst/>
                <a:latin typeface="+mn-lt"/>
                <a:ea typeface="+mn-ea"/>
                <a:cs typeface="+mn-cs"/>
              </a:rPr>
              <a:t>Personality and Social Psychology Review</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a:t>
            </a:r>
            <a:r>
              <a:rPr lang="en-US" altLang="zh-TW" sz="1200" b="0" i="0" kern="1200" dirty="0" smtClean="0">
                <a:solidFill>
                  <a:schemeClr val="tx1"/>
                </a:solidFill>
                <a:effectLst/>
                <a:latin typeface="+mn-lt"/>
                <a:ea typeface="+mn-ea"/>
                <a:cs typeface="+mn-cs"/>
              </a:rPr>
              <a:t>(2), 86-107.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Olson, J. M., &amp; </a:t>
            </a:r>
            <a:r>
              <a:rPr lang="en-US" altLang="zh-TW" sz="1200" b="0" i="0" kern="1200" dirty="0" err="1" smtClean="0">
                <a:solidFill>
                  <a:schemeClr val="tx1"/>
                </a:solidFill>
                <a:effectLst/>
                <a:latin typeface="+mn-lt"/>
                <a:ea typeface="+mn-ea"/>
                <a:cs typeface="+mn-cs"/>
              </a:rPr>
              <a:t>Hazlewood</a:t>
            </a:r>
            <a:r>
              <a:rPr lang="en-US" altLang="zh-TW" sz="1200" b="0" i="0" kern="1200" dirty="0" smtClean="0">
                <a:solidFill>
                  <a:schemeClr val="tx1"/>
                </a:solidFill>
                <a:effectLst/>
                <a:latin typeface="+mn-lt"/>
                <a:ea typeface="+mn-ea"/>
                <a:cs typeface="+mn-cs"/>
              </a:rPr>
              <a:t>, J. D. (1986). Relative deprivation and social comparison: An integrative perspective. In </a:t>
            </a:r>
            <a:r>
              <a:rPr lang="en-US" altLang="zh-TW" sz="1200" b="0" i="1" kern="1200" dirty="0" smtClean="0">
                <a:solidFill>
                  <a:schemeClr val="tx1"/>
                </a:solidFill>
                <a:effectLst/>
                <a:latin typeface="+mn-lt"/>
                <a:ea typeface="+mn-ea"/>
                <a:cs typeface="+mn-cs"/>
              </a:rPr>
              <a:t>Relative deprivation and social comparison: The Ontario symposium</a:t>
            </a:r>
            <a:r>
              <a:rPr lang="en-US" altLang="zh-TW" sz="1200" b="0" i="0" kern="1200" dirty="0" smtClean="0">
                <a:solidFill>
                  <a:schemeClr val="tx1"/>
                </a:solidFill>
                <a:effectLst/>
                <a:latin typeface="+mn-lt"/>
                <a:ea typeface="+mn-ea"/>
                <a:cs typeface="+mn-cs"/>
              </a:rPr>
              <a:t> (Vol. 4, pp. 1-15). Lawrence Erlbaum.</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Callan, M. J., </a:t>
            </a:r>
            <a:r>
              <a:rPr lang="en-US" altLang="zh-TW" sz="1200" b="0" i="0" kern="1200" dirty="0" err="1" smtClean="0">
                <a:solidFill>
                  <a:schemeClr val="tx1"/>
                </a:solidFill>
                <a:effectLst/>
                <a:latin typeface="+mn-lt"/>
                <a:ea typeface="+mn-ea"/>
                <a:cs typeface="+mn-cs"/>
              </a:rPr>
              <a:t>Shead</a:t>
            </a:r>
            <a:r>
              <a:rPr lang="en-US" altLang="zh-TW" sz="1200" b="0" i="0" kern="1200" dirty="0" smtClean="0">
                <a:solidFill>
                  <a:schemeClr val="tx1"/>
                </a:solidFill>
                <a:effectLst/>
                <a:latin typeface="+mn-lt"/>
                <a:ea typeface="+mn-ea"/>
                <a:cs typeface="+mn-cs"/>
              </a:rPr>
              <a:t>, N. W., &amp; Olson, J. M. (2011). Personal relative deprivation, delay discounting, and gambling.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101</a:t>
            </a:r>
            <a:r>
              <a:rPr lang="en-US" altLang="zh-TW" sz="1200" b="0" i="0" kern="1200" dirty="0" smtClean="0">
                <a:solidFill>
                  <a:schemeClr val="tx1"/>
                </a:solidFill>
                <a:effectLst/>
                <a:latin typeface="+mn-lt"/>
                <a:ea typeface="+mn-ea"/>
                <a:cs typeface="+mn-cs"/>
              </a:rPr>
              <a:t>(5), 955.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Kim, H., Callan, M. J., </a:t>
            </a:r>
            <a:r>
              <a:rPr lang="en-US" altLang="zh-TW" sz="1200" b="0" i="0" kern="1200" dirty="0" err="1" smtClean="0">
                <a:solidFill>
                  <a:schemeClr val="tx1"/>
                </a:solidFill>
                <a:effectLst/>
                <a:latin typeface="+mn-lt"/>
                <a:ea typeface="+mn-ea"/>
                <a:cs typeface="+mn-cs"/>
              </a:rPr>
              <a:t>Gheorghiu</a:t>
            </a:r>
            <a:r>
              <a:rPr lang="en-US" altLang="zh-TW" sz="1200" b="0" i="0" kern="1200" dirty="0" smtClean="0">
                <a:solidFill>
                  <a:schemeClr val="tx1"/>
                </a:solidFill>
                <a:effectLst/>
                <a:latin typeface="+mn-lt"/>
                <a:ea typeface="+mn-ea"/>
                <a:cs typeface="+mn-cs"/>
              </a:rPr>
              <a:t>, A. I., &amp; Skylark, W. J. (2018). Social comparison processes in the experience of personal relative deprivation. Journal of Applied Social Psychology, 48(9), 519-532.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Seo</a:t>
            </a:r>
            <a:r>
              <a:rPr lang="en-US" altLang="zh-TW" sz="1200" b="0" i="0" kern="1200" dirty="0" smtClean="0">
                <a:solidFill>
                  <a:schemeClr val="tx1"/>
                </a:solidFill>
                <a:effectLst/>
                <a:latin typeface="+mn-lt"/>
                <a:ea typeface="+mn-ea"/>
                <a:cs typeface="+mn-cs"/>
              </a:rPr>
              <a:t>, H. G., &amp; Park, H. W. (2018). Design and Implementation of Potential Advertisement Keyword Extraction System Using SNS. </a:t>
            </a:r>
            <a:r>
              <a:rPr lang="en-US" altLang="zh-TW" sz="1200" b="0" i="1" kern="1200" dirty="0" smtClean="0">
                <a:solidFill>
                  <a:schemeClr val="tx1"/>
                </a:solidFill>
                <a:effectLst/>
                <a:latin typeface="+mn-lt"/>
                <a:ea typeface="+mn-ea"/>
                <a:cs typeface="+mn-cs"/>
              </a:rPr>
              <a:t>Journal of the Korea Convergence Society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9</a:t>
            </a:r>
            <a:r>
              <a:rPr lang="en-US" altLang="zh-TW" sz="1200" b="0" i="0" kern="1200" dirty="0" smtClean="0">
                <a:solidFill>
                  <a:schemeClr val="tx1"/>
                </a:solidFill>
                <a:effectLst/>
                <a:latin typeface="+mn-lt"/>
                <a:ea typeface="+mn-ea"/>
                <a:cs typeface="+mn-cs"/>
              </a:rPr>
              <a:t>(7), 17-24.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Buunk, B. P., </a:t>
            </a:r>
            <a:r>
              <a:rPr lang="en-US" altLang="zh-TW" sz="1200" b="0" i="0" kern="1200" dirty="0" err="1" smtClean="0">
                <a:solidFill>
                  <a:schemeClr val="tx1"/>
                </a:solidFill>
                <a:effectLst/>
                <a:latin typeface="+mn-lt"/>
                <a:ea typeface="+mn-ea"/>
                <a:cs typeface="+mn-cs"/>
              </a:rPr>
              <a:t>Zurriaga</a:t>
            </a:r>
            <a:r>
              <a:rPr lang="en-US" altLang="zh-TW" sz="1200" b="0" i="0" kern="1200" dirty="0" smtClean="0">
                <a:solidFill>
                  <a:schemeClr val="tx1"/>
                </a:solidFill>
                <a:effectLst/>
                <a:latin typeface="+mn-lt"/>
                <a:ea typeface="+mn-ea"/>
                <a:cs typeface="+mn-cs"/>
              </a:rPr>
              <a:t>, R., Gonzalez-Roma, V., &amp; </a:t>
            </a:r>
            <a:r>
              <a:rPr lang="en-US" altLang="zh-TW" sz="1200" b="0" i="0" kern="1200" dirty="0" err="1" smtClean="0">
                <a:solidFill>
                  <a:schemeClr val="tx1"/>
                </a:solidFill>
                <a:effectLst/>
                <a:latin typeface="+mn-lt"/>
                <a:ea typeface="+mn-ea"/>
                <a:cs typeface="+mn-cs"/>
              </a:rPr>
              <a:t>Subirats</a:t>
            </a:r>
            <a:r>
              <a:rPr lang="en-US" altLang="zh-TW" sz="1200" b="0" i="0" kern="1200" dirty="0" smtClean="0">
                <a:solidFill>
                  <a:schemeClr val="tx1"/>
                </a:solidFill>
                <a:effectLst/>
                <a:latin typeface="+mn-lt"/>
                <a:ea typeface="+mn-ea"/>
                <a:cs typeface="+mn-cs"/>
              </a:rPr>
              <a:t>, M. (2003). Engaging in upward and downward comparisons as a determinant of relative deprivation at work: A longitudinal study. </a:t>
            </a:r>
            <a:r>
              <a:rPr lang="en-US" altLang="zh-TW" sz="1200" b="0" i="1" kern="1200" dirty="0" smtClean="0">
                <a:solidFill>
                  <a:schemeClr val="tx1"/>
                </a:solidFill>
                <a:effectLst/>
                <a:latin typeface="+mn-lt"/>
                <a:ea typeface="+mn-ea"/>
                <a:cs typeface="+mn-cs"/>
              </a:rPr>
              <a:t>Journal of Vocational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62</a:t>
            </a:r>
            <a:r>
              <a:rPr lang="en-US" altLang="zh-TW" sz="1200" b="0" i="0" kern="1200" dirty="0" smtClean="0">
                <a:solidFill>
                  <a:schemeClr val="tx1"/>
                </a:solidFill>
                <a:effectLst/>
                <a:latin typeface="+mn-lt"/>
                <a:ea typeface="+mn-ea"/>
                <a:cs typeface="+mn-cs"/>
              </a:rPr>
              <a:t>(2), 370-388.</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10</a:t>
            </a:fld>
            <a:endParaRPr lang="zh-TW" altLang="en-US"/>
          </a:p>
        </p:txBody>
      </p:sp>
    </p:spTree>
    <p:extLst>
      <p:ext uri="{BB962C8B-B14F-4D97-AF65-F5344CB8AC3E}">
        <p14:creationId xmlns:p14="http://schemas.microsoft.com/office/powerpoint/2010/main" val="2435018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Beshai</a:t>
            </a:r>
            <a:r>
              <a:rPr lang="en-US" altLang="zh-TW" sz="1200" b="0" i="0" kern="1200" dirty="0" smtClean="0">
                <a:solidFill>
                  <a:schemeClr val="tx1"/>
                </a:solidFill>
                <a:effectLst/>
                <a:latin typeface="+mn-lt"/>
                <a:ea typeface="+mn-ea"/>
                <a:cs typeface="+mn-cs"/>
              </a:rPr>
              <a:t>, S., Mishra, S., Mishra, S., &amp; Carleton, R. N. (2017). Personal relative deprivation associated with functional disorders via stress: An examination of fibromyalgia and gastrointestinal symptoms.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12</a:t>
            </a:r>
            <a:r>
              <a:rPr lang="en-US" altLang="zh-TW" sz="1200" b="0" i="0" kern="1200" dirty="0" smtClean="0">
                <a:solidFill>
                  <a:schemeClr val="tx1"/>
                </a:solidFill>
                <a:effectLst/>
                <a:latin typeface="+mn-lt"/>
                <a:ea typeface="+mn-ea"/>
                <a:cs typeface="+mn-cs"/>
              </a:rPr>
              <a:t>(12), e0189666.</a:t>
            </a:r>
          </a:p>
          <a:p>
            <a:pPr marL="228600" indent="-228600">
              <a:buFont typeface="+mj-lt"/>
              <a:buAutoNum type="arabicPeriod"/>
            </a:pPr>
            <a:r>
              <a:rPr lang="en-US" altLang="zh-TW" sz="1200" b="0" i="0" kern="1200" dirty="0" smtClean="0">
                <a:solidFill>
                  <a:schemeClr val="tx1"/>
                </a:solidFill>
                <a:effectLst/>
                <a:latin typeface="+mn-lt"/>
                <a:ea typeface="+mn-ea"/>
                <a:cs typeface="+mn-cs"/>
              </a:rPr>
              <a:t>Callan, M. J., Kim, H., &amp; Matthews, W. J. (2015). Predicting self-rated mental and physical health: The contributions of subjective socioeconomic status and personal relative deprivation. </a:t>
            </a:r>
            <a:r>
              <a:rPr lang="en-US" altLang="zh-TW" sz="1200" b="0" i="1" kern="1200" dirty="0" smtClean="0">
                <a:solidFill>
                  <a:schemeClr val="tx1"/>
                </a:solidFill>
                <a:effectLst/>
                <a:latin typeface="+mn-lt"/>
                <a:ea typeface="+mn-ea"/>
                <a:cs typeface="+mn-cs"/>
              </a:rPr>
              <a:t>Frontiers in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a:t>
            </a:r>
            <a:r>
              <a:rPr lang="en-US" altLang="zh-TW" sz="1200" b="0" i="0" kern="1200" dirty="0" smtClean="0">
                <a:solidFill>
                  <a:schemeClr val="tx1"/>
                </a:solidFill>
                <a:effectLst/>
                <a:latin typeface="+mn-lt"/>
                <a:ea typeface="+mn-ea"/>
                <a:cs typeface="+mn-cs"/>
              </a:rPr>
              <a:t>, 1415.</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Adjaye-Gbewonyo</a:t>
            </a:r>
            <a:r>
              <a:rPr lang="en-US" altLang="zh-TW" sz="1200" b="0" i="0" kern="1200" dirty="0" smtClean="0">
                <a:solidFill>
                  <a:schemeClr val="tx1"/>
                </a:solidFill>
                <a:effectLst/>
                <a:latin typeface="+mn-lt"/>
                <a:ea typeface="+mn-ea"/>
                <a:cs typeface="+mn-cs"/>
              </a:rPr>
              <a:t>, K., &amp; </a:t>
            </a:r>
            <a:r>
              <a:rPr lang="en-US" altLang="zh-TW" sz="1200" b="0" i="0" kern="1200" dirty="0" err="1" smtClean="0">
                <a:solidFill>
                  <a:schemeClr val="tx1"/>
                </a:solidFill>
                <a:effectLst/>
                <a:latin typeface="+mn-lt"/>
                <a:ea typeface="+mn-ea"/>
                <a:cs typeface="+mn-cs"/>
              </a:rPr>
              <a:t>Kawachi</a:t>
            </a:r>
            <a:r>
              <a:rPr lang="en-US" altLang="zh-TW" sz="1200" b="0" i="0" kern="1200" dirty="0" smtClean="0">
                <a:solidFill>
                  <a:schemeClr val="tx1"/>
                </a:solidFill>
                <a:effectLst/>
                <a:latin typeface="+mn-lt"/>
                <a:ea typeface="+mn-ea"/>
                <a:cs typeface="+mn-cs"/>
              </a:rPr>
              <a:t>, I. (2012). Use of the </a:t>
            </a:r>
            <a:r>
              <a:rPr lang="en-US" altLang="zh-TW" sz="1200" b="0" i="0" kern="1200" dirty="0" err="1" smtClean="0">
                <a:solidFill>
                  <a:schemeClr val="tx1"/>
                </a:solidFill>
                <a:effectLst/>
                <a:latin typeface="+mn-lt"/>
                <a:ea typeface="+mn-ea"/>
                <a:cs typeface="+mn-cs"/>
              </a:rPr>
              <a:t>Yitzhaki</a:t>
            </a:r>
            <a:r>
              <a:rPr lang="en-US" altLang="zh-TW" sz="1200" b="0" i="0" kern="1200" dirty="0" smtClean="0">
                <a:solidFill>
                  <a:schemeClr val="tx1"/>
                </a:solidFill>
                <a:effectLst/>
                <a:latin typeface="+mn-lt"/>
                <a:ea typeface="+mn-ea"/>
                <a:cs typeface="+mn-cs"/>
              </a:rPr>
              <a:t> Index as a test of relative deprivation for health outcomes: a review of recent literature. </a:t>
            </a:r>
            <a:r>
              <a:rPr lang="en-US" altLang="zh-TW" sz="1200" b="0" i="1" kern="1200" dirty="0" smtClean="0">
                <a:solidFill>
                  <a:schemeClr val="tx1"/>
                </a:solidFill>
                <a:effectLst/>
                <a:latin typeface="+mn-lt"/>
                <a:ea typeface="+mn-ea"/>
                <a:cs typeface="+mn-cs"/>
              </a:rPr>
              <a:t>Social science &amp; medicine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75</a:t>
            </a:r>
            <a:r>
              <a:rPr lang="en-US" altLang="zh-TW" sz="1200" b="0" i="0" kern="1200" dirty="0" smtClean="0">
                <a:solidFill>
                  <a:schemeClr val="tx1"/>
                </a:solidFill>
                <a:effectLst/>
                <a:latin typeface="+mn-lt"/>
                <a:ea typeface="+mn-ea"/>
                <a:cs typeface="+mn-cs"/>
              </a:rPr>
              <a:t>(1), 129-137.</a:t>
            </a:r>
          </a:p>
          <a:p>
            <a:pPr marL="228600" indent="-228600">
              <a:buFont typeface="+mj-lt"/>
              <a:buAutoNum type="arabicPeriod"/>
            </a:pPr>
            <a:r>
              <a:rPr lang="en-US" altLang="zh-TW" sz="1200" b="0" i="0" kern="1200" dirty="0" smtClean="0">
                <a:solidFill>
                  <a:schemeClr val="tx1"/>
                </a:solidFill>
                <a:effectLst/>
                <a:latin typeface="+mn-lt"/>
                <a:ea typeface="+mn-ea"/>
                <a:cs typeface="+mn-cs"/>
              </a:rPr>
              <a:t>Osborne, D., Smith, H. J., &amp; </a:t>
            </a:r>
            <a:r>
              <a:rPr lang="en-US" altLang="zh-TW" sz="1200" b="0" i="0" kern="1200" dirty="0" err="1" smtClean="0">
                <a:solidFill>
                  <a:schemeClr val="tx1"/>
                </a:solidFill>
                <a:effectLst/>
                <a:latin typeface="+mn-lt"/>
                <a:ea typeface="+mn-ea"/>
                <a:cs typeface="+mn-cs"/>
              </a:rPr>
              <a:t>Huo</a:t>
            </a:r>
            <a:r>
              <a:rPr lang="en-US" altLang="zh-TW" sz="1200" b="0" i="0" kern="1200" dirty="0" smtClean="0">
                <a:solidFill>
                  <a:schemeClr val="tx1"/>
                </a:solidFill>
                <a:effectLst/>
                <a:latin typeface="+mn-lt"/>
                <a:ea typeface="+mn-ea"/>
                <a:cs typeface="+mn-cs"/>
              </a:rPr>
              <a:t>, Y. J. (2012). More than a feeling: Discrete emotions mediate the relationship between relative deprivation and reactions to workplace furloughs. </a:t>
            </a:r>
            <a:r>
              <a:rPr lang="en-US" altLang="zh-TW" sz="1200" b="0" i="1" kern="1200" dirty="0" smtClean="0">
                <a:solidFill>
                  <a:schemeClr val="tx1"/>
                </a:solidFill>
                <a:effectLst/>
                <a:latin typeface="+mn-lt"/>
                <a:ea typeface="+mn-ea"/>
                <a:cs typeface="+mn-cs"/>
              </a:rPr>
              <a:t>Personality and Social Psychology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38</a:t>
            </a:r>
            <a:r>
              <a:rPr lang="en-US" altLang="zh-TW" sz="1200" b="0" i="0" kern="1200" dirty="0" smtClean="0">
                <a:solidFill>
                  <a:schemeClr val="tx1"/>
                </a:solidFill>
                <a:effectLst/>
                <a:latin typeface="+mn-lt"/>
                <a:ea typeface="+mn-ea"/>
                <a:cs typeface="+mn-cs"/>
              </a:rPr>
              <a:t>(5), 628-641.</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11</a:t>
            </a:fld>
            <a:endParaRPr lang="zh-TW" altLang="en-US"/>
          </a:p>
        </p:txBody>
      </p:sp>
    </p:spTree>
    <p:extLst>
      <p:ext uri="{BB962C8B-B14F-4D97-AF65-F5344CB8AC3E}">
        <p14:creationId xmlns:p14="http://schemas.microsoft.com/office/powerpoint/2010/main" val="707651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Computers in human behavior, 32, 253-260.</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Vogel, E. A., Rose, J. P., </a:t>
            </a:r>
            <a:r>
              <a:rPr lang="en-US" altLang="zh-TW" sz="1200" b="0" i="0" kern="1200" dirty="0" err="1" smtClean="0">
                <a:solidFill>
                  <a:schemeClr val="tx1"/>
                </a:solidFill>
                <a:effectLst/>
                <a:latin typeface="+mn-lt"/>
                <a:ea typeface="+mn-ea"/>
                <a:cs typeface="+mn-cs"/>
              </a:rPr>
              <a:t>Okdie</a:t>
            </a:r>
            <a:r>
              <a:rPr lang="en-US" altLang="zh-TW" sz="1200" b="0" i="0" kern="1200" dirty="0" smtClean="0">
                <a:solidFill>
                  <a:schemeClr val="tx1"/>
                </a:solidFill>
                <a:effectLst/>
                <a:latin typeface="+mn-lt"/>
                <a:ea typeface="+mn-ea"/>
                <a:cs typeface="+mn-cs"/>
              </a:rPr>
              <a:t>, B. M., </a:t>
            </a:r>
            <a:r>
              <a:rPr lang="en-US" altLang="zh-TW" sz="1200" b="0" i="0" kern="1200" dirty="0" err="1" smtClean="0">
                <a:solidFill>
                  <a:schemeClr val="tx1"/>
                </a:solidFill>
                <a:effectLst/>
                <a:latin typeface="+mn-lt"/>
                <a:ea typeface="+mn-ea"/>
                <a:cs typeface="+mn-cs"/>
              </a:rPr>
              <a:t>Eckles</a:t>
            </a:r>
            <a:r>
              <a:rPr lang="en-US" altLang="zh-TW" sz="1200" b="0" i="0" kern="1200" dirty="0" smtClean="0">
                <a:solidFill>
                  <a:schemeClr val="tx1"/>
                </a:solidFill>
                <a:effectLst/>
                <a:latin typeface="+mn-lt"/>
                <a:ea typeface="+mn-ea"/>
                <a:cs typeface="+mn-cs"/>
              </a:rPr>
              <a:t>, K., &amp; Franz, B. (2015). Who compares and despairs? The effect of social comparison orientation on social media use and its outcomes.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86</a:t>
            </a:r>
            <a:r>
              <a:rPr lang="en-US" altLang="zh-TW" sz="1200" b="0" i="0" kern="1200" dirty="0" smtClean="0">
                <a:solidFill>
                  <a:schemeClr val="tx1"/>
                </a:solidFill>
                <a:effectLst/>
                <a:latin typeface="+mn-lt"/>
                <a:ea typeface="+mn-ea"/>
                <a:cs typeface="+mn-cs"/>
              </a:rPr>
              <a:t>, 249-256.</a:t>
            </a:r>
          </a:p>
          <a:p>
            <a:pPr marL="228600" indent="-228600">
              <a:buFont typeface="+mj-lt"/>
              <a:buAutoNum type="arabicPeriod"/>
            </a:pPr>
            <a:r>
              <a:rPr lang="en-US" altLang="zh-TW" sz="1200" b="0" i="0" kern="1200" dirty="0" smtClean="0">
                <a:solidFill>
                  <a:schemeClr val="tx1"/>
                </a:solidFill>
                <a:effectLst/>
                <a:latin typeface="+mn-lt"/>
                <a:ea typeface="+mn-ea"/>
                <a:cs typeface="+mn-cs"/>
              </a:rPr>
              <a:t>Jang, K., Park, N., &amp; Song, H. (2016). Social comparison on Facebook: Its antecedents and psychological outcomes. Computers in Human Behavior, 62, 147-154.</a:t>
            </a:r>
          </a:p>
          <a:p>
            <a:pPr marL="228600" indent="-228600">
              <a:buFont typeface="+mj-lt"/>
              <a:buAutoNum type="arabicPeriod"/>
            </a:pPr>
            <a:r>
              <a:rPr lang="en-US" altLang="zh-TW" sz="1200" b="0" i="0" kern="1200" dirty="0" smtClean="0">
                <a:solidFill>
                  <a:schemeClr val="tx1"/>
                </a:solidFill>
                <a:effectLst/>
                <a:latin typeface="+mn-lt"/>
                <a:ea typeface="+mn-ea"/>
                <a:cs typeface="+mn-cs"/>
              </a:rPr>
              <a:t>de </a:t>
            </a:r>
            <a:r>
              <a:rPr lang="en-US" altLang="zh-TW" sz="1200" b="0" i="0" kern="1200" dirty="0" err="1" smtClean="0">
                <a:solidFill>
                  <a:schemeClr val="tx1"/>
                </a:solidFill>
                <a:effectLst/>
                <a:latin typeface="+mn-lt"/>
                <a:ea typeface="+mn-ea"/>
                <a:cs typeface="+mn-cs"/>
              </a:rPr>
              <a:t>Vries</a:t>
            </a:r>
            <a:r>
              <a:rPr lang="en-US" altLang="zh-TW" sz="1200" b="0" i="0" kern="1200" dirty="0" smtClean="0">
                <a:solidFill>
                  <a:schemeClr val="tx1"/>
                </a:solidFill>
                <a:effectLst/>
                <a:latin typeface="+mn-lt"/>
                <a:ea typeface="+mn-ea"/>
                <a:cs typeface="+mn-cs"/>
              </a:rPr>
              <a:t>, D. A., </a:t>
            </a:r>
            <a:r>
              <a:rPr lang="en-US" altLang="zh-TW" sz="1200" b="0" i="0" kern="1200" dirty="0" err="1" smtClean="0">
                <a:solidFill>
                  <a:schemeClr val="tx1"/>
                </a:solidFill>
                <a:effectLst/>
                <a:latin typeface="+mn-lt"/>
                <a:ea typeface="+mn-ea"/>
                <a:cs typeface="+mn-cs"/>
              </a:rPr>
              <a:t>Möller</a:t>
            </a:r>
            <a:r>
              <a:rPr lang="en-US" altLang="zh-TW" sz="1200" b="0" i="0" kern="1200" dirty="0" smtClean="0">
                <a:solidFill>
                  <a:schemeClr val="tx1"/>
                </a:solidFill>
                <a:effectLst/>
                <a:latin typeface="+mn-lt"/>
                <a:ea typeface="+mn-ea"/>
                <a:cs typeface="+mn-cs"/>
              </a:rPr>
              <a:t>, A. M., </a:t>
            </a:r>
            <a:r>
              <a:rPr lang="en-US" altLang="zh-TW" sz="1200" b="0" i="0" kern="1200" dirty="0" err="1" smtClean="0">
                <a:solidFill>
                  <a:schemeClr val="tx1"/>
                </a:solidFill>
                <a:effectLst/>
                <a:latin typeface="+mn-lt"/>
                <a:ea typeface="+mn-ea"/>
                <a:cs typeface="+mn-cs"/>
              </a:rPr>
              <a:t>Wieringa</a:t>
            </a:r>
            <a:r>
              <a:rPr lang="en-US" altLang="zh-TW" sz="1200" b="0" i="0" kern="1200" dirty="0" smtClean="0">
                <a:solidFill>
                  <a:schemeClr val="tx1"/>
                </a:solidFill>
                <a:effectLst/>
                <a:latin typeface="+mn-lt"/>
                <a:ea typeface="+mn-ea"/>
                <a:cs typeface="+mn-cs"/>
              </a:rPr>
              <a:t>, M. S., </a:t>
            </a:r>
            <a:r>
              <a:rPr lang="en-US" altLang="zh-TW" sz="1200" b="0" i="0" kern="1200" dirty="0" err="1" smtClean="0">
                <a:solidFill>
                  <a:schemeClr val="tx1"/>
                </a:solidFill>
                <a:effectLst/>
                <a:latin typeface="+mn-lt"/>
                <a:ea typeface="+mn-ea"/>
                <a:cs typeface="+mn-cs"/>
              </a:rPr>
              <a:t>Eigenraam</a:t>
            </a:r>
            <a:r>
              <a:rPr lang="en-US" altLang="zh-TW" sz="1200" b="0" i="0" kern="1200" dirty="0" smtClean="0">
                <a:solidFill>
                  <a:schemeClr val="tx1"/>
                </a:solidFill>
                <a:effectLst/>
                <a:latin typeface="+mn-lt"/>
                <a:ea typeface="+mn-ea"/>
                <a:cs typeface="+mn-cs"/>
              </a:rPr>
              <a:t>, A. W., &amp; </a:t>
            </a:r>
            <a:r>
              <a:rPr lang="en-US" altLang="zh-TW" sz="1200" b="0" i="0" kern="1200" dirty="0" err="1" smtClean="0">
                <a:solidFill>
                  <a:schemeClr val="tx1"/>
                </a:solidFill>
                <a:effectLst/>
                <a:latin typeface="+mn-lt"/>
                <a:ea typeface="+mn-ea"/>
                <a:cs typeface="+mn-cs"/>
              </a:rPr>
              <a:t>Hamelink</a:t>
            </a:r>
            <a:r>
              <a:rPr lang="en-US" altLang="zh-TW" sz="1200" b="0" i="0" kern="1200" dirty="0" smtClean="0">
                <a:solidFill>
                  <a:schemeClr val="tx1"/>
                </a:solidFill>
                <a:effectLst/>
                <a:latin typeface="+mn-lt"/>
                <a:ea typeface="+mn-ea"/>
                <a:cs typeface="+mn-cs"/>
              </a:rPr>
              <a:t>, K. (2018). Social comparison as the thief of joy: Emotional consequences of viewing strangers’ Instagram posts. </a:t>
            </a:r>
            <a:r>
              <a:rPr lang="en-US" altLang="zh-TW" sz="1200" b="0" i="1" kern="1200" dirty="0" smtClean="0">
                <a:solidFill>
                  <a:schemeClr val="tx1"/>
                </a:solidFill>
                <a:effectLst/>
                <a:latin typeface="+mn-lt"/>
                <a:ea typeface="+mn-ea"/>
                <a:cs typeface="+mn-cs"/>
              </a:rPr>
              <a:t>Media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21</a:t>
            </a:r>
            <a:r>
              <a:rPr lang="en-US" altLang="zh-TW" sz="1200" b="0" i="0" kern="1200" dirty="0" smtClean="0">
                <a:solidFill>
                  <a:schemeClr val="tx1"/>
                </a:solidFill>
                <a:effectLst/>
                <a:latin typeface="+mn-lt"/>
                <a:ea typeface="+mn-ea"/>
                <a:cs typeface="+mn-cs"/>
              </a:rPr>
              <a:t>(2), 222-245.</a:t>
            </a:r>
          </a:p>
          <a:p>
            <a:pPr marL="228600" indent="-228600">
              <a:buFont typeface="+mj-lt"/>
              <a:buAutoNum type="arabicPeriod"/>
            </a:pPr>
            <a:r>
              <a:rPr lang="en-US" altLang="zh-TW" sz="1200" b="0" i="0" kern="1200" dirty="0" smtClean="0">
                <a:solidFill>
                  <a:schemeClr val="tx1"/>
                </a:solidFill>
                <a:effectLst/>
                <a:latin typeface="+mn-lt"/>
                <a:ea typeface="+mn-ea"/>
                <a:cs typeface="+mn-cs"/>
              </a:rPr>
              <a:t>Kim, H., &amp; </a:t>
            </a:r>
            <a:r>
              <a:rPr lang="en-US" altLang="zh-TW" sz="1200" b="0" i="0" kern="1200" dirty="0" err="1" smtClean="0">
                <a:solidFill>
                  <a:schemeClr val="tx1"/>
                </a:solidFill>
                <a:effectLst/>
                <a:latin typeface="+mn-lt"/>
                <a:ea typeface="+mn-ea"/>
                <a:cs typeface="+mn-cs"/>
              </a:rPr>
              <a:t>Florack</a:t>
            </a:r>
            <a:r>
              <a:rPr lang="en-US" altLang="zh-TW" sz="1200" b="0" i="0" kern="1200" dirty="0" smtClean="0">
                <a:solidFill>
                  <a:schemeClr val="tx1"/>
                </a:solidFill>
                <a:effectLst/>
                <a:latin typeface="+mn-lt"/>
                <a:ea typeface="+mn-ea"/>
                <a:cs typeface="+mn-cs"/>
              </a:rPr>
              <a:t>, A. (2021). When social interaction backfires: Frequent social interaction during the COVID-19 pandemic is associated with decreased well-being and higher panic buying. </a:t>
            </a:r>
            <a:r>
              <a:rPr lang="en-US" altLang="zh-TW" sz="1200" b="0" i="1" kern="1200" dirty="0" smtClean="0">
                <a:solidFill>
                  <a:schemeClr val="tx1"/>
                </a:solidFill>
                <a:effectLst/>
                <a:latin typeface="+mn-lt"/>
                <a:ea typeface="+mn-ea"/>
                <a:cs typeface="+mn-cs"/>
              </a:rPr>
              <a:t>Frontiers in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12</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Robinson, A., </a:t>
            </a:r>
            <a:r>
              <a:rPr lang="en-US" altLang="zh-TW" sz="1200" b="0" i="0" kern="1200" dirty="0" err="1" smtClean="0">
                <a:solidFill>
                  <a:schemeClr val="tx1"/>
                </a:solidFill>
                <a:effectLst/>
                <a:latin typeface="+mn-lt"/>
                <a:ea typeface="+mn-ea"/>
                <a:cs typeface="+mn-cs"/>
              </a:rPr>
              <a:t>Bonnette</a:t>
            </a:r>
            <a:r>
              <a:rPr lang="en-US" altLang="zh-TW" sz="1200" b="0" i="0" kern="1200" dirty="0" smtClean="0">
                <a:solidFill>
                  <a:schemeClr val="tx1"/>
                </a:solidFill>
                <a:effectLst/>
                <a:latin typeface="+mn-lt"/>
                <a:ea typeface="+mn-ea"/>
                <a:cs typeface="+mn-cs"/>
              </a:rPr>
              <a:t>, A., Howard, K., Ceballos, N., Dailey, S., Lu, Y., &amp; Grimes, T. (2019). Social comparisons, social media addiction, and social interaction: An examination of specific social media behaviors related to major depressive disorder in a millennial population. </a:t>
            </a:r>
            <a:r>
              <a:rPr lang="en-US" altLang="zh-TW" sz="1200" b="0" i="1" kern="1200" dirty="0" smtClean="0">
                <a:solidFill>
                  <a:schemeClr val="tx1"/>
                </a:solidFill>
                <a:effectLst/>
                <a:latin typeface="+mn-lt"/>
                <a:ea typeface="+mn-ea"/>
                <a:cs typeface="+mn-cs"/>
              </a:rPr>
              <a:t>Journal of Applied </a:t>
            </a:r>
            <a:r>
              <a:rPr lang="en-US" altLang="zh-TW" sz="1200" b="0" i="1" kern="1200" dirty="0" err="1" smtClean="0">
                <a:solidFill>
                  <a:schemeClr val="tx1"/>
                </a:solidFill>
                <a:effectLst/>
                <a:latin typeface="+mn-lt"/>
                <a:ea typeface="+mn-ea"/>
                <a:cs typeface="+mn-cs"/>
              </a:rPr>
              <a:t>Biobehavioral</a:t>
            </a:r>
            <a:r>
              <a:rPr lang="en-US" altLang="zh-TW" sz="1200" b="0" i="1" kern="1200" dirty="0" smtClean="0">
                <a:solidFill>
                  <a:schemeClr val="tx1"/>
                </a:solidFill>
                <a:effectLst/>
                <a:latin typeface="+mn-lt"/>
                <a:ea typeface="+mn-ea"/>
                <a:cs typeface="+mn-cs"/>
              </a:rPr>
              <a:t> Research</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24</a:t>
            </a:r>
            <a:r>
              <a:rPr lang="en-US" altLang="zh-TW" sz="1200" b="0" i="0" kern="1200" dirty="0" smtClean="0">
                <a:solidFill>
                  <a:schemeClr val="tx1"/>
                </a:solidFill>
                <a:effectLst/>
                <a:latin typeface="+mn-lt"/>
                <a:ea typeface="+mn-ea"/>
                <a:cs typeface="+mn-cs"/>
              </a:rPr>
              <a:t>(1), e12158.</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err="1" smtClean="0">
                <a:solidFill>
                  <a:schemeClr val="tx1"/>
                </a:solidFill>
                <a:effectLst/>
                <a:latin typeface="+mn-lt"/>
                <a:ea typeface="+mn-ea"/>
                <a:cs typeface="+mn-cs"/>
              </a:rPr>
              <a:t>Seo</a:t>
            </a:r>
            <a:r>
              <a:rPr lang="en-US" altLang="zh-TW" sz="1200" b="0" i="0" kern="1200" dirty="0" smtClean="0">
                <a:solidFill>
                  <a:schemeClr val="tx1"/>
                </a:solidFill>
                <a:effectLst/>
                <a:latin typeface="+mn-lt"/>
                <a:ea typeface="+mn-ea"/>
                <a:cs typeface="+mn-cs"/>
              </a:rPr>
              <a:t>, M., &amp; Hyun, K. D. (2018). The effects of following celebrities’ lives via SNSs on life satisfaction: The palliative function of system justification and the moderating role of materialism. </a:t>
            </a:r>
            <a:r>
              <a:rPr lang="en-US" altLang="zh-TW" sz="1200" b="0" i="1" kern="1200" dirty="0" smtClean="0">
                <a:solidFill>
                  <a:schemeClr val="tx1"/>
                </a:solidFill>
                <a:effectLst/>
                <a:latin typeface="+mn-lt"/>
                <a:ea typeface="+mn-ea"/>
                <a:cs typeface="+mn-cs"/>
              </a:rPr>
              <a:t>New Media &amp; Society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20</a:t>
            </a:r>
            <a:r>
              <a:rPr lang="en-US" altLang="zh-TW" sz="1200" b="0" i="0" kern="1200" dirty="0" smtClean="0">
                <a:solidFill>
                  <a:schemeClr val="tx1"/>
                </a:solidFill>
                <a:effectLst/>
                <a:latin typeface="+mn-lt"/>
                <a:ea typeface="+mn-ea"/>
                <a:cs typeface="+mn-cs"/>
              </a:rPr>
              <a:t>(9), 3479-3497.</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12</a:t>
            </a:fld>
            <a:endParaRPr lang="zh-TW" altLang="en-US"/>
          </a:p>
        </p:txBody>
      </p:sp>
    </p:spTree>
    <p:extLst>
      <p:ext uri="{BB962C8B-B14F-4D97-AF65-F5344CB8AC3E}">
        <p14:creationId xmlns:p14="http://schemas.microsoft.com/office/powerpoint/2010/main" val="235348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13</a:t>
            </a:fld>
            <a:endParaRPr lang="zh-TW" altLang="en-US"/>
          </a:p>
        </p:txBody>
      </p:sp>
    </p:spTree>
    <p:extLst>
      <p:ext uri="{BB962C8B-B14F-4D97-AF65-F5344CB8AC3E}">
        <p14:creationId xmlns:p14="http://schemas.microsoft.com/office/powerpoint/2010/main" val="1092534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Brickman, P., &amp; </a:t>
            </a:r>
            <a:r>
              <a:rPr lang="en-US" altLang="zh-TW" sz="1200" b="0" i="0" kern="1200" dirty="0" err="1" smtClean="0">
                <a:solidFill>
                  <a:schemeClr val="tx1"/>
                </a:solidFill>
                <a:effectLst/>
                <a:latin typeface="+mn-lt"/>
                <a:ea typeface="+mn-ea"/>
                <a:cs typeface="+mn-cs"/>
              </a:rPr>
              <a:t>Bulman</a:t>
            </a:r>
            <a:r>
              <a:rPr lang="en-US" altLang="zh-TW" sz="1200" b="0" i="0" kern="1200" dirty="0" smtClean="0">
                <a:solidFill>
                  <a:schemeClr val="tx1"/>
                </a:solidFill>
                <a:effectLst/>
                <a:latin typeface="+mn-lt"/>
                <a:ea typeface="+mn-ea"/>
                <a:cs typeface="+mn-cs"/>
              </a:rPr>
              <a:t>, R. J. (1977). Pleasure and pain in social comparison. </a:t>
            </a:r>
            <a:r>
              <a:rPr lang="en-US" altLang="zh-TW" sz="1200" b="0" i="1" kern="1200" dirty="0" smtClean="0">
                <a:solidFill>
                  <a:schemeClr val="tx1"/>
                </a:solidFill>
                <a:effectLst/>
                <a:latin typeface="+mn-lt"/>
                <a:ea typeface="+mn-ea"/>
                <a:cs typeface="+mn-cs"/>
              </a:rPr>
              <a:t>Social comparison processes: Theoretical and empirical perspectives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149</a:t>
            </a:r>
            <a:r>
              <a:rPr lang="en-US" altLang="zh-TW" sz="1200" b="0" i="0" kern="1200" dirty="0" smtClean="0">
                <a:solidFill>
                  <a:schemeClr val="tx1"/>
                </a:solidFill>
                <a:effectLst/>
                <a:latin typeface="+mn-lt"/>
                <a:ea typeface="+mn-ea"/>
                <a:cs typeface="+mn-cs"/>
              </a:rPr>
              <a:t>, 186.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Friend, R. M., &amp; Gilbert, J. (1973). Threat and fear of negative evaluation as determinants of locus of social comparison. </a:t>
            </a:r>
            <a:r>
              <a:rPr lang="en-US" altLang="zh-TW" sz="1200" b="0" i="1" kern="1200" dirty="0" smtClean="0">
                <a:solidFill>
                  <a:schemeClr val="tx1"/>
                </a:solidFill>
                <a:effectLst/>
                <a:latin typeface="+mn-lt"/>
                <a:ea typeface="+mn-ea"/>
                <a:cs typeface="+mn-cs"/>
              </a:rPr>
              <a:t>Journal of personality</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smtClean="0">
                <a:solidFill>
                  <a:schemeClr val="tx1"/>
                </a:solidFill>
                <a:effectLst/>
                <a:latin typeface="+mn-lt"/>
                <a:ea typeface="+mn-ea"/>
                <a:cs typeface="+mn-cs"/>
              </a:rPr>
              <a:t>Wilson, S. R., &amp; Benner, L. A. (1971). The effects of self-esteem and situation upon comparison choices during ability evaluation. </a:t>
            </a:r>
            <a:r>
              <a:rPr lang="en-US" altLang="zh-TW" sz="1200" b="0" i="1" kern="1200" dirty="0" err="1" smtClean="0">
                <a:solidFill>
                  <a:schemeClr val="tx1"/>
                </a:solidFill>
                <a:effectLst/>
                <a:latin typeface="+mn-lt"/>
                <a:ea typeface="+mn-ea"/>
                <a:cs typeface="+mn-cs"/>
              </a:rPr>
              <a:t>Sociometry</a:t>
            </a:r>
            <a:r>
              <a:rPr lang="en-US" altLang="zh-TW" sz="1200" b="0" i="0" kern="1200" dirty="0" smtClean="0">
                <a:solidFill>
                  <a:schemeClr val="tx1"/>
                </a:solidFill>
                <a:effectLst/>
                <a:latin typeface="+mn-lt"/>
                <a:ea typeface="+mn-ea"/>
                <a:cs typeface="+mn-cs"/>
              </a:rPr>
              <a:t>, 381-397.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14</a:t>
            </a:fld>
            <a:endParaRPr lang="zh-TW" altLang="en-US"/>
          </a:p>
        </p:txBody>
      </p:sp>
    </p:spTree>
    <p:extLst>
      <p:ext uri="{BB962C8B-B14F-4D97-AF65-F5344CB8AC3E}">
        <p14:creationId xmlns:p14="http://schemas.microsoft.com/office/powerpoint/2010/main" val="1720693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Wilson, S. R., &amp; Benner, L. A. (1971). The effects of self-esteem and situation upon comparison choices during ability evaluation. </a:t>
            </a:r>
            <a:r>
              <a:rPr lang="en-US" altLang="zh-TW" sz="1200" b="0" i="1" kern="1200" dirty="0" err="1" smtClean="0">
                <a:solidFill>
                  <a:schemeClr val="tx1"/>
                </a:solidFill>
                <a:effectLst/>
                <a:latin typeface="+mn-lt"/>
                <a:ea typeface="+mn-ea"/>
                <a:cs typeface="+mn-cs"/>
              </a:rPr>
              <a:t>Sociometry</a:t>
            </a:r>
            <a:r>
              <a:rPr lang="en-US" altLang="zh-TW" sz="1200" b="0" i="0" kern="1200" dirty="0" smtClean="0">
                <a:solidFill>
                  <a:schemeClr val="tx1"/>
                </a:solidFill>
                <a:effectLst/>
                <a:latin typeface="+mn-lt"/>
                <a:ea typeface="+mn-ea"/>
                <a:cs typeface="+mn-cs"/>
              </a:rPr>
              <a:t>, 381-397.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(1995). Selective evaluation and coping with stress: Making one's situation cognitively more livable. </a:t>
            </a:r>
            <a:r>
              <a:rPr lang="en-US" altLang="zh-TW" sz="1200" b="0" i="1" kern="1200" dirty="0" smtClean="0">
                <a:solidFill>
                  <a:schemeClr val="tx1"/>
                </a:solidFill>
                <a:effectLst/>
                <a:latin typeface="+mn-lt"/>
                <a:ea typeface="+mn-ea"/>
                <a:cs typeface="+mn-cs"/>
              </a:rPr>
              <a:t>Journal of Applied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25</a:t>
            </a:r>
            <a:r>
              <a:rPr lang="en-US" altLang="zh-TW" sz="1200" b="0" i="0" kern="1200" dirty="0" smtClean="0">
                <a:solidFill>
                  <a:schemeClr val="tx1"/>
                </a:solidFill>
                <a:effectLst/>
                <a:latin typeface="+mn-lt"/>
                <a:ea typeface="+mn-ea"/>
                <a:cs typeface="+mn-cs"/>
              </a:rPr>
              <a:t>(17), 1499-1517.</a:t>
            </a: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r>
              <a:rPr lang="en-US" altLang="zh-TW" sz="1200" b="0" i="0" kern="1200" dirty="0" smtClean="0">
                <a:solidFill>
                  <a:schemeClr val="tx1"/>
                </a:solidFill>
                <a:effectLst/>
                <a:latin typeface="+mn-lt"/>
                <a:ea typeface="+mn-ea"/>
                <a:cs typeface="+mn-cs"/>
              </a:rPr>
              <a:t>Gerrard, M., &amp; Gibbons, F. X. (2013). Health images and their effects on health behavior.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63</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smtClean="0">
                <a:solidFill>
                  <a:schemeClr val="tx1"/>
                </a:solidFill>
                <a:effectLst/>
                <a:latin typeface="+mn-lt"/>
                <a:ea typeface="+mn-ea"/>
                <a:cs typeface="+mn-cs"/>
              </a:rPr>
              <a:t>Taylor, S. E., Wood, J. V., &amp; </a:t>
            </a:r>
            <a:r>
              <a:rPr lang="en-US" altLang="zh-TW" sz="1200" b="0" i="0" kern="1200" dirty="0" err="1" smtClean="0">
                <a:solidFill>
                  <a:schemeClr val="tx1"/>
                </a:solidFill>
                <a:effectLst/>
                <a:latin typeface="+mn-lt"/>
                <a:ea typeface="+mn-ea"/>
                <a:cs typeface="+mn-cs"/>
              </a:rPr>
              <a:t>Lichtman</a:t>
            </a:r>
            <a:r>
              <a:rPr lang="en-US" altLang="zh-TW" sz="1200" b="0" i="0" kern="1200" dirty="0" smtClean="0">
                <a:solidFill>
                  <a:schemeClr val="tx1"/>
                </a:solidFill>
                <a:effectLst/>
                <a:latin typeface="+mn-lt"/>
                <a:ea typeface="+mn-ea"/>
                <a:cs typeface="+mn-cs"/>
              </a:rPr>
              <a:t>, R. R. (1983). It could be worse: Selective evaluation as a response to victimization. </a:t>
            </a:r>
            <a:r>
              <a:rPr lang="en-US" altLang="zh-TW" sz="1200" b="0" i="1" kern="1200" dirty="0" smtClean="0">
                <a:solidFill>
                  <a:schemeClr val="tx1"/>
                </a:solidFill>
                <a:effectLst/>
                <a:latin typeface="+mn-lt"/>
                <a:ea typeface="+mn-ea"/>
                <a:cs typeface="+mn-cs"/>
              </a:rPr>
              <a:t>Journal of social issues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39</a:t>
            </a:r>
            <a:r>
              <a:rPr lang="en-US" altLang="zh-TW" sz="1200" b="0" i="0" kern="1200" dirty="0" smtClean="0">
                <a:solidFill>
                  <a:schemeClr val="tx1"/>
                </a:solidFill>
                <a:effectLst/>
                <a:latin typeface="+mn-lt"/>
                <a:ea typeface="+mn-ea"/>
                <a:cs typeface="+mn-cs"/>
              </a:rPr>
              <a:t>(2), 19-40.</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VanderZee</a:t>
            </a:r>
            <a:r>
              <a:rPr lang="en-US" altLang="zh-TW" sz="1200" b="0" i="0" kern="1200" dirty="0" smtClean="0">
                <a:solidFill>
                  <a:schemeClr val="tx1"/>
                </a:solidFill>
                <a:effectLst/>
                <a:latin typeface="+mn-lt"/>
                <a:ea typeface="+mn-ea"/>
                <a:cs typeface="+mn-cs"/>
              </a:rPr>
              <a:t>, K. I., Buunk, B. P., &amp; </a:t>
            </a:r>
            <a:r>
              <a:rPr lang="en-US" altLang="zh-TW" sz="1200" b="0" i="0" kern="1200" dirty="0" err="1" smtClean="0">
                <a:solidFill>
                  <a:schemeClr val="tx1"/>
                </a:solidFill>
                <a:effectLst/>
                <a:latin typeface="+mn-lt"/>
                <a:ea typeface="+mn-ea"/>
                <a:cs typeface="+mn-cs"/>
              </a:rPr>
              <a:t>Sanderman</a:t>
            </a:r>
            <a:r>
              <a:rPr lang="en-US" altLang="zh-TW" sz="1200" b="0" i="0" kern="1200" dirty="0" smtClean="0">
                <a:solidFill>
                  <a:schemeClr val="tx1"/>
                </a:solidFill>
                <a:effectLst/>
                <a:latin typeface="+mn-lt"/>
                <a:ea typeface="+mn-ea"/>
                <a:cs typeface="+mn-cs"/>
              </a:rPr>
              <a:t>, R. (1995). Social comparison as a mediator between health problems and subjective health evaluations. </a:t>
            </a:r>
            <a:r>
              <a:rPr lang="en-US" altLang="zh-TW" sz="1200" b="0" i="1" kern="1200" dirty="0" err="1" smtClean="0">
                <a:solidFill>
                  <a:schemeClr val="tx1"/>
                </a:solidFill>
                <a:effectLst/>
                <a:latin typeface="+mn-lt"/>
                <a:ea typeface="+mn-ea"/>
                <a:cs typeface="+mn-cs"/>
              </a:rPr>
              <a:t>british</a:t>
            </a:r>
            <a:r>
              <a:rPr lang="en-US" altLang="zh-TW" sz="1200" b="0" i="1" kern="1200" dirty="0" smtClean="0">
                <a:solidFill>
                  <a:schemeClr val="tx1"/>
                </a:solidFill>
                <a:effectLst/>
                <a:latin typeface="+mn-lt"/>
                <a:ea typeface="+mn-ea"/>
                <a:cs typeface="+mn-cs"/>
              </a:rPr>
              <a:t>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34</a:t>
            </a:r>
            <a:r>
              <a:rPr lang="en-US" altLang="zh-TW" sz="1200" b="0" i="0" kern="1200" dirty="0" smtClean="0">
                <a:solidFill>
                  <a:schemeClr val="tx1"/>
                </a:solidFill>
                <a:effectLst/>
                <a:latin typeface="+mn-lt"/>
                <a:ea typeface="+mn-ea"/>
                <a:cs typeface="+mn-cs"/>
              </a:rPr>
              <a:t>(1), 53-65.</a:t>
            </a:r>
          </a:p>
          <a:p>
            <a:pPr marL="228600" indent="-228600">
              <a:buFont typeface="+mj-lt"/>
              <a:buAutoNum type="arabicPeriod"/>
            </a:pPr>
            <a:r>
              <a:rPr lang="en-US" altLang="zh-TW" sz="1200" b="0" i="0" kern="1200" dirty="0" smtClean="0">
                <a:solidFill>
                  <a:schemeClr val="tx1"/>
                </a:solidFill>
                <a:effectLst/>
                <a:latin typeface="+mn-lt"/>
                <a:ea typeface="+mn-ea"/>
                <a:cs typeface="+mn-cs"/>
              </a:rPr>
              <a:t>Wills, T. A. (1997). Modes and families of coping: An analysis of downward comparison in the structure of other cognitive and behavioral mechanisms.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167-193.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15</a:t>
            </a:fld>
            <a:endParaRPr lang="zh-TW" altLang="en-US"/>
          </a:p>
        </p:txBody>
      </p:sp>
    </p:spTree>
    <p:extLst>
      <p:ext uri="{BB962C8B-B14F-4D97-AF65-F5344CB8AC3E}">
        <p14:creationId xmlns:p14="http://schemas.microsoft.com/office/powerpoint/2010/main" val="301679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16</a:t>
            </a:fld>
            <a:endParaRPr lang="zh-TW" altLang="en-US"/>
          </a:p>
        </p:txBody>
      </p:sp>
    </p:spTree>
    <p:extLst>
      <p:ext uri="{BB962C8B-B14F-4D97-AF65-F5344CB8AC3E}">
        <p14:creationId xmlns:p14="http://schemas.microsoft.com/office/powerpoint/2010/main" val="176327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Headey</a:t>
            </a:r>
            <a:r>
              <a:rPr lang="en-US" altLang="zh-TW" sz="1200" b="0" i="0" kern="1200" dirty="0" smtClean="0">
                <a:solidFill>
                  <a:schemeClr val="tx1"/>
                </a:solidFill>
                <a:effectLst/>
                <a:latin typeface="+mn-lt"/>
                <a:ea typeface="+mn-ea"/>
                <a:cs typeface="+mn-cs"/>
              </a:rPr>
              <a:t>, B., &amp; Wearing, A. (1988). The sense of relative superiority—central to well-being. </a:t>
            </a:r>
            <a:r>
              <a:rPr lang="en-US" altLang="zh-TW" sz="1200" b="0" i="1" kern="1200" dirty="0" smtClean="0">
                <a:solidFill>
                  <a:schemeClr val="tx1"/>
                </a:solidFill>
                <a:effectLst/>
                <a:latin typeface="+mn-lt"/>
                <a:ea typeface="+mn-ea"/>
                <a:cs typeface="+mn-cs"/>
              </a:rPr>
              <a:t>Social Indicators Research</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20</a:t>
            </a:r>
            <a:r>
              <a:rPr lang="en-US" altLang="zh-TW" sz="1200" b="0" i="0" kern="1200" dirty="0" smtClean="0">
                <a:solidFill>
                  <a:schemeClr val="tx1"/>
                </a:solidFill>
                <a:effectLst/>
                <a:latin typeface="+mn-lt"/>
                <a:ea typeface="+mn-ea"/>
                <a:cs typeface="+mn-cs"/>
              </a:rPr>
              <a:t>(5), 497-516.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17</a:t>
            </a:fld>
            <a:endParaRPr lang="zh-TW" altLang="en-US"/>
          </a:p>
        </p:txBody>
      </p:sp>
    </p:spTree>
    <p:extLst>
      <p:ext uri="{BB962C8B-B14F-4D97-AF65-F5344CB8AC3E}">
        <p14:creationId xmlns:p14="http://schemas.microsoft.com/office/powerpoint/2010/main" val="2917906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(1995). Selective evaluation and coping with stress: Making one's situation cognitively more livable. </a:t>
            </a:r>
            <a:r>
              <a:rPr lang="en-US" altLang="zh-TW" sz="1200" b="0" i="1" kern="1200" dirty="0" smtClean="0">
                <a:solidFill>
                  <a:schemeClr val="tx1"/>
                </a:solidFill>
                <a:effectLst/>
                <a:latin typeface="+mn-lt"/>
                <a:ea typeface="+mn-ea"/>
                <a:cs typeface="+mn-cs"/>
              </a:rPr>
              <a:t>Journal of Applied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25</a:t>
            </a:r>
            <a:r>
              <a:rPr lang="en-US" altLang="zh-TW" sz="1200" b="0" i="0" kern="1200" dirty="0" smtClean="0">
                <a:solidFill>
                  <a:schemeClr val="tx1"/>
                </a:solidFill>
                <a:effectLst/>
                <a:latin typeface="+mn-lt"/>
                <a:ea typeface="+mn-ea"/>
                <a:cs typeface="+mn-cs"/>
              </a:rPr>
              <a:t>(17), 1499-1517.</a:t>
            </a: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r>
              <a:rPr lang="en-US" altLang="zh-TW" sz="1200" b="0" i="0" kern="1200" dirty="0" smtClean="0">
                <a:solidFill>
                  <a:schemeClr val="tx1"/>
                </a:solidFill>
                <a:effectLst/>
                <a:latin typeface="+mn-lt"/>
                <a:ea typeface="+mn-ea"/>
                <a:cs typeface="+mn-cs"/>
              </a:rPr>
              <a:t>Gerrard, M., &amp; Gibbons, F. X. (2013). Health images and their effects on health behavior.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63</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smtClean="0">
                <a:solidFill>
                  <a:schemeClr val="tx1"/>
                </a:solidFill>
                <a:effectLst/>
                <a:latin typeface="+mn-lt"/>
                <a:ea typeface="+mn-ea"/>
                <a:cs typeface="+mn-cs"/>
              </a:rPr>
              <a:t>Taylor, S. E., Wood, J. V., &amp; </a:t>
            </a:r>
            <a:r>
              <a:rPr lang="en-US" altLang="zh-TW" sz="1200" b="0" i="0" kern="1200" dirty="0" err="1" smtClean="0">
                <a:solidFill>
                  <a:schemeClr val="tx1"/>
                </a:solidFill>
                <a:effectLst/>
                <a:latin typeface="+mn-lt"/>
                <a:ea typeface="+mn-ea"/>
                <a:cs typeface="+mn-cs"/>
              </a:rPr>
              <a:t>Lichtman</a:t>
            </a:r>
            <a:r>
              <a:rPr lang="en-US" altLang="zh-TW" sz="1200" b="0" i="0" kern="1200" dirty="0" smtClean="0">
                <a:solidFill>
                  <a:schemeClr val="tx1"/>
                </a:solidFill>
                <a:effectLst/>
                <a:latin typeface="+mn-lt"/>
                <a:ea typeface="+mn-ea"/>
                <a:cs typeface="+mn-cs"/>
              </a:rPr>
              <a:t>, R. R. (1983). It could be worse: Selective evaluation as a response to victimization. </a:t>
            </a:r>
            <a:r>
              <a:rPr lang="en-US" altLang="zh-TW" sz="1200" b="0" i="1" kern="1200" dirty="0" smtClean="0">
                <a:solidFill>
                  <a:schemeClr val="tx1"/>
                </a:solidFill>
                <a:effectLst/>
                <a:latin typeface="+mn-lt"/>
                <a:ea typeface="+mn-ea"/>
                <a:cs typeface="+mn-cs"/>
              </a:rPr>
              <a:t>Journal of social issues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39</a:t>
            </a:r>
            <a:r>
              <a:rPr lang="en-US" altLang="zh-TW" sz="1200" b="0" i="0" kern="1200" dirty="0" smtClean="0">
                <a:solidFill>
                  <a:schemeClr val="tx1"/>
                </a:solidFill>
                <a:effectLst/>
                <a:latin typeface="+mn-lt"/>
                <a:ea typeface="+mn-ea"/>
                <a:cs typeface="+mn-cs"/>
              </a:rPr>
              <a:t>(2), 19-40.</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VanderZee</a:t>
            </a:r>
            <a:r>
              <a:rPr lang="en-US" altLang="zh-TW" sz="1200" b="0" i="0" kern="1200" dirty="0" smtClean="0">
                <a:solidFill>
                  <a:schemeClr val="tx1"/>
                </a:solidFill>
                <a:effectLst/>
                <a:latin typeface="+mn-lt"/>
                <a:ea typeface="+mn-ea"/>
                <a:cs typeface="+mn-cs"/>
              </a:rPr>
              <a:t>, K. I., Buunk, B. P., &amp; </a:t>
            </a:r>
            <a:r>
              <a:rPr lang="en-US" altLang="zh-TW" sz="1200" b="0" i="0" kern="1200" dirty="0" err="1" smtClean="0">
                <a:solidFill>
                  <a:schemeClr val="tx1"/>
                </a:solidFill>
                <a:effectLst/>
                <a:latin typeface="+mn-lt"/>
                <a:ea typeface="+mn-ea"/>
                <a:cs typeface="+mn-cs"/>
              </a:rPr>
              <a:t>Sanderman</a:t>
            </a:r>
            <a:r>
              <a:rPr lang="en-US" altLang="zh-TW" sz="1200" b="0" i="0" kern="1200" dirty="0" smtClean="0">
                <a:solidFill>
                  <a:schemeClr val="tx1"/>
                </a:solidFill>
                <a:effectLst/>
                <a:latin typeface="+mn-lt"/>
                <a:ea typeface="+mn-ea"/>
                <a:cs typeface="+mn-cs"/>
              </a:rPr>
              <a:t>, R. (1995). Social comparison as a mediator between health problems and subjective health evaluations. </a:t>
            </a:r>
            <a:r>
              <a:rPr lang="en-US" altLang="zh-TW" sz="1200" b="0" i="1" kern="1200" dirty="0" err="1" smtClean="0">
                <a:solidFill>
                  <a:schemeClr val="tx1"/>
                </a:solidFill>
                <a:effectLst/>
                <a:latin typeface="+mn-lt"/>
                <a:ea typeface="+mn-ea"/>
                <a:cs typeface="+mn-cs"/>
              </a:rPr>
              <a:t>british</a:t>
            </a:r>
            <a:r>
              <a:rPr lang="en-US" altLang="zh-TW" sz="1200" b="0" i="1" kern="1200" dirty="0" smtClean="0">
                <a:solidFill>
                  <a:schemeClr val="tx1"/>
                </a:solidFill>
                <a:effectLst/>
                <a:latin typeface="+mn-lt"/>
                <a:ea typeface="+mn-ea"/>
                <a:cs typeface="+mn-cs"/>
              </a:rPr>
              <a:t>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34</a:t>
            </a:r>
            <a:r>
              <a:rPr lang="en-US" altLang="zh-TW" sz="1200" b="0" i="0" kern="1200" dirty="0" smtClean="0">
                <a:solidFill>
                  <a:schemeClr val="tx1"/>
                </a:solidFill>
                <a:effectLst/>
                <a:latin typeface="+mn-lt"/>
                <a:ea typeface="+mn-ea"/>
                <a:cs typeface="+mn-cs"/>
              </a:rPr>
              <a:t>(1), 53-65.</a:t>
            </a:r>
          </a:p>
          <a:p>
            <a:pPr marL="228600" indent="-228600">
              <a:buFont typeface="+mj-lt"/>
              <a:buAutoNum type="arabicPeriod"/>
            </a:pPr>
            <a:r>
              <a:rPr lang="en-US" altLang="zh-TW" sz="1200" b="0" i="0" kern="1200" dirty="0" smtClean="0">
                <a:solidFill>
                  <a:schemeClr val="tx1"/>
                </a:solidFill>
                <a:effectLst/>
                <a:latin typeface="+mn-lt"/>
                <a:ea typeface="+mn-ea"/>
                <a:cs typeface="+mn-cs"/>
              </a:rPr>
              <a:t>Wills, T. A. (1997). Modes and families of coping: An analysis of downward comparison in the structure of other cognitive and behavioral mechanisms.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167-193.</a:t>
            </a: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18</a:t>
            </a:fld>
            <a:endParaRPr lang="zh-TW" altLang="en-US"/>
          </a:p>
        </p:txBody>
      </p:sp>
    </p:spTree>
    <p:extLst>
      <p:ext uri="{BB962C8B-B14F-4D97-AF65-F5344CB8AC3E}">
        <p14:creationId xmlns:p14="http://schemas.microsoft.com/office/powerpoint/2010/main" val="351168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Lintott</a:t>
            </a:r>
            <a:r>
              <a:rPr lang="en-US" altLang="zh-TW" sz="1200" b="0" i="0" kern="1200" dirty="0" smtClean="0">
                <a:solidFill>
                  <a:schemeClr val="tx1"/>
                </a:solidFill>
                <a:effectLst/>
                <a:latin typeface="+mn-lt"/>
                <a:ea typeface="+mn-ea"/>
                <a:cs typeface="+mn-cs"/>
              </a:rPr>
              <a:t>, S. (2016). Superiority in humor theory. </a:t>
            </a:r>
            <a:r>
              <a:rPr lang="en-US" altLang="zh-TW" sz="1200" b="0" i="1" kern="1200" dirty="0" smtClean="0">
                <a:solidFill>
                  <a:schemeClr val="tx1"/>
                </a:solidFill>
                <a:effectLst/>
                <a:latin typeface="+mn-lt"/>
                <a:ea typeface="+mn-ea"/>
                <a:cs typeface="+mn-cs"/>
              </a:rPr>
              <a:t>The Journal of Aesthetics and Art Criticism</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74</a:t>
            </a:r>
            <a:r>
              <a:rPr lang="en-US" altLang="zh-TW" sz="1200" b="0" i="0" kern="1200" dirty="0" smtClean="0">
                <a:solidFill>
                  <a:schemeClr val="tx1"/>
                </a:solidFill>
                <a:effectLst/>
                <a:latin typeface="+mn-lt"/>
                <a:ea typeface="+mn-ea"/>
                <a:cs typeface="+mn-cs"/>
              </a:rPr>
              <a:t>(4), 347-358.</a:t>
            </a:r>
          </a:p>
          <a:p>
            <a:pPr marL="228600" indent="-228600">
              <a:buFont typeface="+mj-lt"/>
              <a:buAutoNum type="arabicPeriod"/>
            </a:pPr>
            <a:r>
              <a:rPr lang="en-US" altLang="zh-TW" sz="1200" b="0" i="1" kern="1200" dirty="0" smtClean="0">
                <a:solidFill>
                  <a:schemeClr val="tx1"/>
                </a:solidFill>
                <a:effectLst/>
                <a:latin typeface="+mn-lt"/>
                <a:ea typeface="+mn-ea"/>
                <a:cs typeface="+mn-cs"/>
              </a:rPr>
              <a:t>Poetics</a:t>
            </a:r>
            <a:r>
              <a:rPr lang="en-US" altLang="zh-TW" sz="1200" b="0" i="0" kern="1200" dirty="0" smtClean="0">
                <a:solidFill>
                  <a:schemeClr val="tx1"/>
                </a:solidFill>
                <a:effectLst/>
                <a:latin typeface="+mn-lt"/>
                <a:ea typeface="+mn-ea"/>
                <a:cs typeface="+mn-cs"/>
              </a:rPr>
              <a:t>, 1449, p. 34-35.</a:t>
            </a:r>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19</a:t>
            </a:fld>
            <a:endParaRPr lang="zh-TW" altLang="en-US"/>
          </a:p>
        </p:txBody>
      </p:sp>
    </p:spTree>
    <p:extLst>
      <p:ext uri="{BB962C8B-B14F-4D97-AF65-F5344CB8AC3E}">
        <p14:creationId xmlns:p14="http://schemas.microsoft.com/office/powerpoint/2010/main" val="422229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baseline="0" dirty="0" err="1" smtClean="0">
                <a:solidFill>
                  <a:schemeClr val="tx1"/>
                </a:solidFill>
                <a:effectLst/>
                <a:latin typeface="Times New Roman" panose="02020603050405020304" pitchFamily="18" charset="0"/>
                <a:ea typeface="+mn-ea"/>
                <a:cs typeface="+mn-cs"/>
              </a:rPr>
              <a:t>Haferkamp</a:t>
            </a:r>
            <a:r>
              <a:rPr lang="en-US" altLang="zh-TW" sz="1200" b="0" i="0" kern="1200" baseline="0" dirty="0" smtClean="0">
                <a:solidFill>
                  <a:schemeClr val="tx1"/>
                </a:solidFill>
                <a:effectLst/>
                <a:latin typeface="Times New Roman" panose="02020603050405020304" pitchFamily="18" charset="0"/>
                <a:ea typeface="+mn-ea"/>
                <a:cs typeface="+mn-cs"/>
              </a:rPr>
              <a:t>, N., &amp; </a:t>
            </a:r>
            <a:r>
              <a:rPr lang="en-US" altLang="zh-TW" sz="1200" b="0" i="0" kern="1200" baseline="0" dirty="0" err="1" smtClean="0">
                <a:solidFill>
                  <a:schemeClr val="tx1"/>
                </a:solidFill>
                <a:effectLst/>
                <a:latin typeface="Times New Roman" panose="02020603050405020304" pitchFamily="18" charset="0"/>
                <a:ea typeface="+mn-ea"/>
                <a:cs typeface="+mn-cs"/>
              </a:rPr>
              <a:t>Krämer</a:t>
            </a:r>
            <a:r>
              <a:rPr lang="en-US" altLang="zh-TW" sz="1200" b="0" i="0" kern="1200" baseline="0" dirty="0" smtClean="0">
                <a:solidFill>
                  <a:schemeClr val="tx1"/>
                </a:solidFill>
                <a:effectLst/>
                <a:latin typeface="Times New Roman" panose="02020603050405020304" pitchFamily="18" charset="0"/>
                <a:ea typeface="+mn-ea"/>
                <a:cs typeface="+mn-cs"/>
              </a:rPr>
              <a:t>, N. C. (2011). Social comparison 2.0: Examining the effects of online profiles on social-networking sites. </a:t>
            </a:r>
            <a:r>
              <a:rPr lang="en-US" altLang="zh-TW" sz="1200" b="0" i="1" kern="1200" baseline="0" dirty="0" err="1" smtClean="0">
                <a:solidFill>
                  <a:schemeClr val="tx1"/>
                </a:solidFill>
                <a:effectLst/>
                <a:latin typeface="Times New Roman" panose="02020603050405020304" pitchFamily="18" charset="0"/>
                <a:ea typeface="+mn-ea"/>
                <a:cs typeface="+mn-cs"/>
              </a:rPr>
              <a:t>Cyberpsychology</a:t>
            </a:r>
            <a:r>
              <a:rPr lang="en-US" altLang="zh-TW" sz="1200" b="0" i="1" kern="1200" baseline="0" dirty="0" smtClean="0">
                <a:solidFill>
                  <a:schemeClr val="tx1"/>
                </a:solidFill>
                <a:effectLst/>
                <a:latin typeface="Times New Roman" panose="02020603050405020304" pitchFamily="18" charset="0"/>
                <a:ea typeface="+mn-ea"/>
                <a:cs typeface="+mn-cs"/>
              </a:rPr>
              <a:t>, Behavior, and Social Networking</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14</a:t>
            </a:r>
            <a:r>
              <a:rPr lang="en-US" altLang="zh-TW" sz="1200" b="0" i="0" kern="1200" baseline="0" dirty="0" smtClean="0">
                <a:solidFill>
                  <a:schemeClr val="tx1"/>
                </a:solidFill>
                <a:effectLst/>
                <a:latin typeface="Times New Roman" panose="02020603050405020304" pitchFamily="18" charset="0"/>
                <a:ea typeface="+mn-ea"/>
                <a:cs typeface="+mn-cs"/>
              </a:rPr>
              <a:t>(5), 309-314.</a:t>
            </a:r>
          </a:p>
          <a:p>
            <a:pPr marL="228600" indent="-228600">
              <a:buFont typeface="+mj-lt"/>
              <a:buAutoNum type="arabicPeriod"/>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a:t>
            </a:fld>
            <a:endParaRPr lang="zh-TW" altLang="en-US"/>
          </a:p>
        </p:txBody>
      </p:sp>
    </p:spTree>
    <p:extLst>
      <p:ext uri="{BB962C8B-B14F-4D97-AF65-F5344CB8AC3E}">
        <p14:creationId xmlns:p14="http://schemas.microsoft.com/office/powerpoint/2010/main" val="3403654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20</a:t>
            </a:fld>
            <a:endParaRPr lang="zh-TW" altLang="en-US"/>
          </a:p>
        </p:txBody>
      </p:sp>
    </p:spTree>
    <p:extLst>
      <p:ext uri="{BB962C8B-B14F-4D97-AF65-F5344CB8AC3E}">
        <p14:creationId xmlns:p14="http://schemas.microsoft.com/office/powerpoint/2010/main" val="3245961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21</a:t>
            </a:fld>
            <a:endParaRPr lang="zh-TW" altLang="en-US"/>
          </a:p>
        </p:txBody>
      </p:sp>
    </p:spTree>
    <p:extLst>
      <p:ext uri="{BB962C8B-B14F-4D97-AF65-F5344CB8AC3E}">
        <p14:creationId xmlns:p14="http://schemas.microsoft.com/office/powerpoint/2010/main" val="367695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Hemphill, K. J., &amp; Lehman, D. R. (1991). Social comparisons and their affective consequences: The importance of comparison dimension and individual difference variables. </a:t>
            </a:r>
            <a:r>
              <a:rPr lang="en-US" altLang="zh-TW" sz="1200" b="0" i="1" kern="1200" dirty="0" smtClean="0">
                <a:solidFill>
                  <a:schemeClr val="tx1"/>
                </a:solidFill>
                <a:effectLst/>
                <a:latin typeface="+mn-lt"/>
                <a:ea typeface="+mn-ea"/>
                <a:cs typeface="+mn-cs"/>
              </a:rPr>
              <a:t>Journal of Social and Clinical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a:t>
            </a:r>
            <a:r>
              <a:rPr lang="en-US" altLang="zh-TW" sz="1200" b="0" i="0" kern="1200" dirty="0" smtClean="0">
                <a:solidFill>
                  <a:schemeClr val="tx1"/>
                </a:solidFill>
                <a:effectLst/>
                <a:latin typeface="+mn-lt"/>
                <a:ea typeface="+mn-ea"/>
                <a:cs typeface="+mn-cs"/>
              </a:rPr>
              <a:t>(4), 372-394.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Gibbons, F. X., &amp; Buunk, B. P. (1999). Individual differences in social comparison: development of a scale of social comparison orientation.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76</a:t>
            </a:r>
            <a:r>
              <a:rPr lang="en-US" altLang="zh-TW" sz="1200" b="0" i="0" kern="1200" dirty="0" smtClean="0">
                <a:solidFill>
                  <a:schemeClr val="tx1"/>
                </a:solidFill>
                <a:effectLst/>
                <a:latin typeface="+mn-lt"/>
                <a:ea typeface="+mn-ea"/>
                <a:cs typeface="+mn-cs"/>
              </a:rPr>
              <a:t>(1), 129.</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22</a:t>
            </a:fld>
            <a:endParaRPr lang="zh-TW" altLang="en-US"/>
          </a:p>
        </p:txBody>
      </p:sp>
    </p:spTree>
    <p:extLst>
      <p:ext uri="{BB962C8B-B14F-4D97-AF65-F5344CB8AC3E}">
        <p14:creationId xmlns:p14="http://schemas.microsoft.com/office/powerpoint/2010/main" val="4058393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Callan, M. J., Kim, H., &amp; Matthews, W. J. (2015). Age differences in social comparison tendency and personal relative deprivation.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87</a:t>
            </a:r>
            <a:r>
              <a:rPr lang="en-US" altLang="zh-TW" sz="1200" b="0" i="0" kern="1200" dirty="0" smtClean="0">
                <a:solidFill>
                  <a:schemeClr val="tx1"/>
                </a:solidFill>
                <a:effectLst/>
                <a:latin typeface="+mn-lt"/>
                <a:ea typeface="+mn-ea"/>
                <a:cs typeface="+mn-cs"/>
              </a:rPr>
              <a:t>, 196-199.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Kim, H., Callan, M. J., </a:t>
            </a:r>
            <a:r>
              <a:rPr lang="en-US" altLang="zh-TW" sz="1200" b="0" i="0" kern="1200" dirty="0" err="1" smtClean="0">
                <a:solidFill>
                  <a:schemeClr val="tx1"/>
                </a:solidFill>
                <a:effectLst/>
                <a:latin typeface="+mn-lt"/>
                <a:ea typeface="+mn-ea"/>
                <a:cs typeface="+mn-cs"/>
              </a:rPr>
              <a:t>Gheorghiu</a:t>
            </a:r>
            <a:r>
              <a:rPr lang="en-US" altLang="zh-TW" sz="1200" b="0" i="0" kern="1200" dirty="0" smtClean="0">
                <a:solidFill>
                  <a:schemeClr val="tx1"/>
                </a:solidFill>
                <a:effectLst/>
                <a:latin typeface="+mn-lt"/>
                <a:ea typeface="+mn-ea"/>
                <a:cs typeface="+mn-cs"/>
              </a:rPr>
              <a:t>, A. I., &amp; Matthews, W. J. (2017). Social comparison, personal relative deprivation, and materialism. </a:t>
            </a:r>
            <a:r>
              <a:rPr lang="en-US" altLang="zh-TW" sz="1200" b="0" i="1" kern="1200" dirty="0" smtClean="0">
                <a:solidFill>
                  <a:schemeClr val="tx1"/>
                </a:solidFill>
                <a:effectLst/>
                <a:latin typeface="+mn-lt"/>
                <a:ea typeface="+mn-ea"/>
                <a:cs typeface="+mn-cs"/>
              </a:rPr>
              <a:t>British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56</a:t>
            </a:r>
            <a:r>
              <a:rPr lang="en-US" altLang="zh-TW" sz="1200" b="0" i="0" kern="1200" dirty="0" smtClean="0">
                <a:solidFill>
                  <a:schemeClr val="tx1"/>
                </a:solidFill>
                <a:effectLst/>
                <a:latin typeface="+mn-lt"/>
                <a:ea typeface="+mn-ea"/>
                <a:cs typeface="+mn-cs"/>
              </a:rPr>
              <a:t>(2), 373-392.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Kim, H., </a:t>
            </a:r>
            <a:r>
              <a:rPr lang="en-US" altLang="zh-TW" sz="1200" b="0" i="0" kern="1200" dirty="0" err="1" smtClean="0">
                <a:solidFill>
                  <a:schemeClr val="tx1"/>
                </a:solidFill>
                <a:effectLst/>
                <a:latin typeface="+mn-lt"/>
                <a:ea typeface="+mn-ea"/>
                <a:cs typeface="+mn-cs"/>
              </a:rPr>
              <a:t>Schlicht</a:t>
            </a:r>
            <a:r>
              <a:rPr lang="en-US" altLang="zh-TW" sz="1200" b="0" i="0" kern="1200" dirty="0" smtClean="0">
                <a:solidFill>
                  <a:schemeClr val="tx1"/>
                </a:solidFill>
                <a:effectLst/>
                <a:latin typeface="+mn-lt"/>
                <a:ea typeface="+mn-ea"/>
                <a:cs typeface="+mn-cs"/>
              </a:rPr>
              <a:t>, R., </a:t>
            </a:r>
            <a:r>
              <a:rPr lang="en-US" altLang="zh-TW" sz="1200" b="0" i="0" kern="1200" dirty="0" err="1" smtClean="0">
                <a:solidFill>
                  <a:schemeClr val="tx1"/>
                </a:solidFill>
                <a:effectLst/>
                <a:latin typeface="+mn-lt"/>
                <a:ea typeface="+mn-ea"/>
                <a:cs typeface="+mn-cs"/>
              </a:rPr>
              <a:t>Schardt</a:t>
            </a:r>
            <a:r>
              <a:rPr lang="en-US" altLang="zh-TW" sz="1200" b="0" i="0" kern="1200" dirty="0" smtClean="0">
                <a:solidFill>
                  <a:schemeClr val="tx1"/>
                </a:solidFill>
                <a:effectLst/>
                <a:latin typeface="+mn-lt"/>
                <a:ea typeface="+mn-ea"/>
                <a:cs typeface="+mn-cs"/>
              </a:rPr>
              <a:t>, M., &amp; </a:t>
            </a:r>
            <a:r>
              <a:rPr lang="en-US" altLang="zh-TW" sz="1200" b="0" i="0" kern="1200" dirty="0" err="1" smtClean="0">
                <a:solidFill>
                  <a:schemeClr val="tx1"/>
                </a:solidFill>
                <a:effectLst/>
                <a:latin typeface="+mn-lt"/>
                <a:ea typeface="+mn-ea"/>
                <a:cs typeface="+mn-cs"/>
              </a:rPr>
              <a:t>Florack</a:t>
            </a:r>
            <a:r>
              <a:rPr lang="en-US" altLang="zh-TW" sz="1200" b="0" i="0" kern="1200" dirty="0" smtClean="0">
                <a:solidFill>
                  <a:schemeClr val="tx1"/>
                </a:solidFill>
                <a:effectLst/>
                <a:latin typeface="+mn-lt"/>
                <a:ea typeface="+mn-ea"/>
                <a:cs typeface="+mn-cs"/>
              </a:rPr>
              <a:t>, A. (2021). The contributions of social comparison to social network site addiction.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16</a:t>
            </a:r>
            <a:r>
              <a:rPr lang="en-US" altLang="zh-TW" sz="1200" b="0" i="0" kern="1200" dirty="0" smtClean="0">
                <a:solidFill>
                  <a:schemeClr val="tx1"/>
                </a:solidFill>
                <a:effectLst/>
                <a:latin typeface="+mn-lt"/>
                <a:ea typeface="+mn-ea"/>
                <a:cs typeface="+mn-cs"/>
              </a:rPr>
              <a:t>(10), e0257795.</a:t>
            </a: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23</a:t>
            </a:fld>
            <a:endParaRPr lang="zh-TW" altLang="en-US"/>
          </a:p>
        </p:txBody>
      </p:sp>
    </p:spTree>
    <p:extLst>
      <p:ext uri="{BB962C8B-B14F-4D97-AF65-F5344CB8AC3E}">
        <p14:creationId xmlns:p14="http://schemas.microsoft.com/office/powerpoint/2010/main" val="3233436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Buunk, B. P., </a:t>
            </a:r>
            <a:r>
              <a:rPr lang="en-US" altLang="zh-TW" sz="1200" b="0" i="0" kern="1200" dirty="0" err="1" smtClean="0">
                <a:solidFill>
                  <a:schemeClr val="tx1"/>
                </a:solidFill>
                <a:effectLst/>
                <a:latin typeface="+mn-lt"/>
                <a:ea typeface="+mn-ea"/>
                <a:cs typeface="+mn-cs"/>
              </a:rPr>
              <a:t>Zurriaga</a:t>
            </a:r>
            <a:r>
              <a:rPr lang="en-US" altLang="zh-TW" sz="1200" b="0" i="0" kern="1200" dirty="0" smtClean="0">
                <a:solidFill>
                  <a:schemeClr val="tx1"/>
                </a:solidFill>
                <a:effectLst/>
                <a:latin typeface="+mn-lt"/>
                <a:ea typeface="+mn-ea"/>
                <a:cs typeface="+mn-cs"/>
              </a:rPr>
              <a:t>, R., Gonzalez-Roma, V., &amp; </a:t>
            </a:r>
            <a:r>
              <a:rPr lang="en-US" altLang="zh-TW" sz="1200" b="0" i="0" kern="1200" dirty="0" err="1" smtClean="0">
                <a:solidFill>
                  <a:schemeClr val="tx1"/>
                </a:solidFill>
                <a:effectLst/>
                <a:latin typeface="+mn-lt"/>
                <a:ea typeface="+mn-ea"/>
                <a:cs typeface="+mn-cs"/>
              </a:rPr>
              <a:t>Subirats</a:t>
            </a:r>
            <a:r>
              <a:rPr lang="en-US" altLang="zh-TW" sz="1200" b="0" i="0" kern="1200" dirty="0" smtClean="0">
                <a:solidFill>
                  <a:schemeClr val="tx1"/>
                </a:solidFill>
                <a:effectLst/>
                <a:latin typeface="+mn-lt"/>
                <a:ea typeface="+mn-ea"/>
                <a:cs typeface="+mn-cs"/>
              </a:rPr>
              <a:t>, M. (2003). Engaging in upward and downward comparisons as a determinant of relative deprivation at work: A longitudinal study. </a:t>
            </a:r>
            <a:r>
              <a:rPr lang="en-US" altLang="zh-TW" sz="1200" b="0" i="1" kern="1200" dirty="0" smtClean="0">
                <a:solidFill>
                  <a:schemeClr val="tx1"/>
                </a:solidFill>
                <a:effectLst/>
                <a:latin typeface="+mn-lt"/>
                <a:ea typeface="+mn-ea"/>
                <a:cs typeface="+mn-cs"/>
              </a:rPr>
              <a:t>Journal of Vocational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62</a:t>
            </a:r>
            <a:r>
              <a:rPr lang="en-US" altLang="zh-TW" sz="1200" b="0" i="0" kern="1200" dirty="0" smtClean="0">
                <a:solidFill>
                  <a:schemeClr val="tx1"/>
                </a:solidFill>
                <a:effectLst/>
                <a:latin typeface="+mn-lt"/>
                <a:ea typeface="+mn-ea"/>
                <a:cs typeface="+mn-cs"/>
              </a:rPr>
              <a:t>(2), 370-388.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Buunk, A. P., </a:t>
            </a:r>
            <a:r>
              <a:rPr lang="en-US" altLang="zh-TW" sz="1200" b="0" i="0" kern="1200" dirty="0" err="1" smtClean="0">
                <a:solidFill>
                  <a:schemeClr val="tx1"/>
                </a:solidFill>
                <a:effectLst/>
                <a:latin typeface="+mn-lt"/>
                <a:ea typeface="+mn-ea"/>
                <a:cs typeface="+mn-cs"/>
              </a:rPr>
              <a:t>Groothof</a:t>
            </a:r>
            <a:r>
              <a:rPr lang="en-US" altLang="zh-TW" sz="1200" b="0" i="0" kern="1200" dirty="0" smtClean="0">
                <a:solidFill>
                  <a:schemeClr val="tx1"/>
                </a:solidFill>
                <a:effectLst/>
                <a:latin typeface="+mn-lt"/>
                <a:ea typeface="+mn-ea"/>
                <a:cs typeface="+mn-cs"/>
              </a:rPr>
              <a:t>, H. A., &amp; </a:t>
            </a:r>
            <a:r>
              <a:rPr lang="en-US" altLang="zh-TW" sz="1200" b="0" i="0" kern="1200" dirty="0" err="1" smtClean="0">
                <a:solidFill>
                  <a:schemeClr val="tx1"/>
                </a:solidFill>
                <a:effectLst/>
                <a:latin typeface="+mn-lt"/>
                <a:ea typeface="+mn-ea"/>
                <a:cs typeface="+mn-cs"/>
              </a:rPr>
              <a:t>Siero</a:t>
            </a:r>
            <a:r>
              <a:rPr lang="en-US" altLang="zh-TW" sz="1200" b="0" i="0" kern="1200" dirty="0" smtClean="0">
                <a:solidFill>
                  <a:schemeClr val="tx1"/>
                </a:solidFill>
                <a:effectLst/>
                <a:latin typeface="+mn-lt"/>
                <a:ea typeface="+mn-ea"/>
                <a:cs typeface="+mn-cs"/>
              </a:rPr>
              <a:t>, F. W. (2007). Social comparison and satisfaction with one's social life. </a:t>
            </a:r>
            <a:r>
              <a:rPr lang="en-US" altLang="zh-TW" sz="1200" b="0" i="1" kern="1200" dirty="0" smtClean="0">
                <a:solidFill>
                  <a:schemeClr val="tx1"/>
                </a:solidFill>
                <a:effectLst/>
                <a:latin typeface="+mn-lt"/>
                <a:ea typeface="+mn-ea"/>
                <a:cs typeface="+mn-cs"/>
              </a:rPr>
              <a:t>Journal of Social and Personal Relationships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24</a:t>
            </a:r>
            <a:r>
              <a:rPr lang="en-US" altLang="zh-TW" sz="1200" b="0" i="0" kern="1200" dirty="0" smtClean="0">
                <a:solidFill>
                  <a:schemeClr val="tx1"/>
                </a:solidFill>
                <a:effectLst/>
                <a:latin typeface="+mn-lt"/>
                <a:ea typeface="+mn-ea"/>
                <a:cs typeface="+mn-cs"/>
              </a:rPr>
              <a:t>(2), 197-205.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24</a:t>
            </a:fld>
            <a:endParaRPr lang="zh-TW" altLang="en-US"/>
          </a:p>
        </p:txBody>
      </p:sp>
    </p:spTree>
    <p:extLst>
      <p:ext uri="{BB962C8B-B14F-4D97-AF65-F5344CB8AC3E}">
        <p14:creationId xmlns:p14="http://schemas.microsoft.com/office/powerpoint/2010/main" val="1478293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25</a:t>
            </a:fld>
            <a:endParaRPr lang="zh-TW" altLang="en-US"/>
          </a:p>
        </p:txBody>
      </p:sp>
    </p:spTree>
    <p:extLst>
      <p:ext uri="{BB962C8B-B14F-4D97-AF65-F5344CB8AC3E}">
        <p14:creationId xmlns:p14="http://schemas.microsoft.com/office/powerpoint/2010/main" val="203543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Buunk, B. P., Collins, R. L., Taylor, S. E., </a:t>
            </a:r>
            <a:r>
              <a:rPr lang="en-US" altLang="zh-TW" sz="1200" b="0" i="0" kern="1200" dirty="0" err="1" smtClean="0">
                <a:solidFill>
                  <a:schemeClr val="tx1"/>
                </a:solidFill>
                <a:effectLst/>
                <a:latin typeface="+mn-lt"/>
                <a:ea typeface="+mn-ea"/>
                <a:cs typeface="+mn-cs"/>
              </a:rPr>
              <a:t>VanYperen</a:t>
            </a:r>
            <a:r>
              <a:rPr lang="en-US" altLang="zh-TW" sz="1200" b="0" i="0" kern="1200" dirty="0" smtClean="0">
                <a:solidFill>
                  <a:schemeClr val="tx1"/>
                </a:solidFill>
                <a:effectLst/>
                <a:latin typeface="+mn-lt"/>
                <a:ea typeface="+mn-ea"/>
                <a:cs typeface="+mn-cs"/>
              </a:rPr>
              <a:t>, N. W., &amp; </a:t>
            </a:r>
            <a:r>
              <a:rPr lang="en-US" altLang="zh-TW" sz="1200" b="0" i="0" kern="1200" dirty="0" err="1" smtClean="0">
                <a:solidFill>
                  <a:schemeClr val="tx1"/>
                </a:solidFill>
                <a:effectLst/>
                <a:latin typeface="+mn-lt"/>
                <a:ea typeface="+mn-ea"/>
                <a:cs typeface="+mn-cs"/>
              </a:rPr>
              <a:t>Dakof</a:t>
            </a:r>
            <a:r>
              <a:rPr lang="en-US" altLang="zh-TW" sz="1200" b="0" i="0" kern="1200" dirty="0" smtClean="0">
                <a:solidFill>
                  <a:schemeClr val="tx1"/>
                </a:solidFill>
                <a:effectLst/>
                <a:latin typeface="+mn-lt"/>
                <a:ea typeface="+mn-ea"/>
                <a:cs typeface="+mn-cs"/>
              </a:rPr>
              <a:t>, G. A. (1990). The affective consequences of social comparison: either direction has its ups and downs.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59</a:t>
            </a:r>
            <a:r>
              <a:rPr lang="en-US" altLang="zh-TW" sz="1200" b="0" i="0" kern="1200" dirty="0" smtClean="0">
                <a:solidFill>
                  <a:schemeClr val="tx1"/>
                </a:solidFill>
                <a:effectLst/>
                <a:latin typeface="+mn-lt"/>
                <a:ea typeface="+mn-ea"/>
                <a:cs typeface="+mn-cs"/>
              </a:rPr>
              <a:t>(6), 1238.</a:t>
            </a:r>
          </a:p>
          <a:p>
            <a:pPr marL="228600" indent="-228600">
              <a:buFont typeface="+mj-lt"/>
              <a:buAutoNum type="arabicPeriod"/>
            </a:pPr>
            <a:r>
              <a:rPr lang="en-US" altLang="zh-TW" sz="1200" b="0" i="0" kern="1200" dirty="0" smtClean="0">
                <a:solidFill>
                  <a:schemeClr val="tx1"/>
                </a:solidFill>
                <a:effectLst/>
                <a:latin typeface="+mn-lt"/>
                <a:ea typeface="+mn-ea"/>
                <a:cs typeface="+mn-cs"/>
              </a:rPr>
              <a:t>Hemphill, K. J., &amp; Lehman, D. R. (1991). Social comparisons and their affective consequences: The importance of comparison dimension and individual difference variables. </a:t>
            </a:r>
            <a:r>
              <a:rPr lang="en-US" altLang="zh-TW" sz="1200" b="0" i="1" kern="1200" dirty="0" smtClean="0">
                <a:solidFill>
                  <a:schemeClr val="tx1"/>
                </a:solidFill>
                <a:effectLst/>
                <a:latin typeface="+mn-lt"/>
                <a:ea typeface="+mn-ea"/>
                <a:cs typeface="+mn-cs"/>
              </a:rPr>
              <a:t>Journal of Social and Clinical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a:t>
            </a:r>
            <a:r>
              <a:rPr lang="en-US" altLang="zh-TW" sz="1200" b="0" i="0" kern="1200" dirty="0" smtClean="0">
                <a:solidFill>
                  <a:schemeClr val="tx1"/>
                </a:solidFill>
                <a:effectLst/>
                <a:latin typeface="+mn-lt"/>
                <a:ea typeface="+mn-ea"/>
                <a:cs typeface="+mn-cs"/>
              </a:rPr>
              <a:t>(4), 372-394.</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26</a:t>
            </a:fld>
            <a:endParaRPr lang="zh-TW" altLang="en-US"/>
          </a:p>
        </p:txBody>
      </p:sp>
    </p:spTree>
    <p:extLst>
      <p:ext uri="{BB962C8B-B14F-4D97-AF65-F5344CB8AC3E}">
        <p14:creationId xmlns:p14="http://schemas.microsoft.com/office/powerpoint/2010/main" val="2648770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Collins, R. L., Taylor, S. E., </a:t>
            </a:r>
            <a:r>
              <a:rPr lang="en-US" altLang="zh-TW" sz="1200" b="0" i="0" kern="1200" dirty="0" err="1" smtClean="0">
                <a:solidFill>
                  <a:schemeClr val="tx1"/>
                </a:solidFill>
                <a:effectLst/>
                <a:latin typeface="+mn-lt"/>
                <a:ea typeface="+mn-ea"/>
                <a:cs typeface="+mn-cs"/>
              </a:rPr>
              <a:t>VanYperen</a:t>
            </a:r>
            <a:r>
              <a:rPr lang="en-US" altLang="zh-TW" sz="1200" b="0" i="0" kern="1200" dirty="0" smtClean="0">
                <a:solidFill>
                  <a:schemeClr val="tx1"/>
                </a:solidFill>
                <a:effectLst/>
                <a:latin typeface="+mn-lt"/>
                <a:ea typeface="+mn-ea"/>
                <a:cs typeface="+mn-cs"/>
              </a:rPr>
              <a:t>, N. W., &amp; </a:t>
            </a:r>
            <a:r>
              <a:rPr lang="en-US" altLang="zh-TW" sz="1200" b="0" i="0" kern="1200" dirty="0" err="1" smtClean="0">
                <a:solidFill>
                  <a:schemeClr val="tx1"/>
                </a:solidFill>
                <a:effectLst/>
                <a:latin typeface="+mn-lt"/>
                <a:ea typeface="+mn-ea"/>
                <a:cs typeface="+mn-cs"/>
              </a:rPr>
              <a:t>Dakof</a:t>
            </a:r>
            <a:r>
              <a:rPr lang="en-US" altLang="zh-TW" sz="1200" b="0" i="0" kern="1200" dirty="0" smtClean="0">
                <a:solidFill>
                  <a:schemeClr val="tx1"/>
                </a:solidFill>
                <a:effectLst/>
                <a:latin typeface="+mn-lt"/>
                <a:ea typeface="+mn-ea"/>
                <a:cs typeface="+mn-cs"/>
              </a:rPr>
              <a:t>, G. A. (1990). The affective consequences of social comparison: either direction has its ups and downs.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59</a:t>
            </a:r>
            <a:r>
              <a:rPr lang="en-US" altLang="zh-TW" sz="1200" b="0" i="0" kern="1200" dirty="0" smtClean="0">
                <a:solidFill>
                  <a:schemeClr val="tx1"/>
                </a:solidFill>
                <a:effectLst/>
                <a:latin typeface="+mn-lt"/>
                <a:ea typeface="+mn-ea"/>
                <a:cs typeface="+mn-cs"/>
              </a:rPr>
              <a:t>(6), 1238.</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&amp; Buunk, B. P. (1995). Affective responses to social comparison: A study among disabled individuals. </a:t>
            </a:r>
            <a:r>
              <a:rPr lang="en-US" altLang="zh-TW" sz="1200" b="0" i="1" kern="1200" dirty="0" smtClean="0">
                <a:solidFill>
                  <a:schemeClr val="tx1"/>
                </a:solidFill>
                <a:effectLst/>
                <a:latin typeface="+mn-lt"/>
                <a:ea typeface="+mn-ea"/>
                <a:cs typeface="+mn-cs"/>
              </a:rPr>
              <a:t>British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34</a:t>
            </a:r>
            <a:r>
              <a:rPr lang="en-US" altLang="zh-TW" sz="1200" b="0" i="0" kern="1200" dirty="0" smtClean="0">
                <a:solidFill>
                  <a:schemeClr val="tx1"/>
                </a:solidFill>
                <a:effectLst/>
                <a:latin typeface="+mn-lt"/>
                <a:ea typeface="+mn-ea"/>
                <a:cs typeface="+mn-cs"/>
              </a:rPr>
              <a:t>(3), 279-292.</a:t>
            </a: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r>
              <a:rPr lang="en-US" altLang="zh-TW" sz="1200" b="0" i="0" kern="1200" dirty="0" smtClean="0">
                <a:solidFill>
                  <a:schemeClr val="tx1"/>
                </a:solidFill>
                <a:effectLst/>
                <a:latin typeface="+mn-lt"/>
                <a:ea typeface="+mn-ea"/>
                <a:cs typeface="+mn-cs"/>
              </a:rPr>
              <a:t>Collins, R. L. (1996). For better or worse: The impact of upward social comparison on self-evaluations. </a:t>
            </a:r>
            <a:r>
              <a:rPr lang="en-US" altLang="zh-TW" sz="1200" b="0" i="1" kern="1200" dirty="0" smtClean="0">
                <a:solidFill>
                  <a:schemeClr val="tx1"/>
                </a:solidFill>
                <a:effectLst/>
                <a:latin typeface="+mn-lt"/>
                <a:ea typeface="+mn-ea"/>
                <a:cs typeface="+mn-cs"/>
              </a:rPr>
              <a:t>Psychological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119</a:t>
            </a:r>
            <a:r>
              <a:rPr lang="en-US" altLang="zh-TW" sz="1200" b="0" i="0" kern="1200" dirty="0" smtClean="0">
                <a:solidFill>
                  <a:schemeClr val="tx1"/>
                </a:solidFill>
                <a:effectLst/>
                <a:latin typeface="+mn-lt"/>
                <a:ea typeface="+mn-ea"/>
                <a:cs typeface="+mn-cs"/>
              </a:rPr>
              <a:t>(1), 51.</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27</a:t>
            </a:fld>
            <a:endParaRPr lang="zh-TW" altLang="en-US"/>
          </a:p>
        </p:txBody>
      </p:sp>
    </p:spTree>
    <p:extLst>
      <p:ext uri="{BB962C8B-B14F-4D97-AF65-F5344CB8AC3E}">
        <p14:creationId xmlns:p14="http://schemas.microsoft.com/office/powerpoint/2010/main" val="3378999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Van der Zee, K., Buunk, B., </a:t>
            </a:r>
            <a:r>
              <a:rPr lang="en-US" altLang="zh-TW" sz="1200" b="0" i="0" kern="1200" dirty="0" err="1" smtClean="0">
                <a:solidFill>
                  <a:schemeClr val="tx1"/>
                </a:solidFill>
                <a:effectLst/>
                <a:latin typeface="+mn-lt"/>
                <a:ea typeface="+mn-ea"/>
                <a:cs typeface="+mn-cs"/>
              </a:rPr>
              <a:t>Sanderman</a:t>
            </a:r>
            <a:r>
              <a:rPr lang="en-US" altLang="zh-TW" sz="1200" b="0" i="0" kern="1200" dirty="0" smtClean="0">
                <a:solidFill>
                  <a:schemeClr val="tx1"/>
                </a:solidFill>
                <a:effectLst/>
                <a:latin typeface="+mn-lt"/>
                <a:ea typeface="+mn-ea"/>
                <a:cs typeface="+mn-cs"/>
              </a:rPr>
              <a:t>, R., </a:t>
            </a:r>
            <a:r>
              <a:rPr lang="en-US" altLang="zh-TW" sz="1200" b="0" i="0" kern="1200" dirty="0" err="1" smtClean="0">
                <a:solidFill>
                  <a:schemeClr val="tx1"/>
                </a:solidFill>
                <a:effectLst/>
                <a:latin typeface="+mn-lt"/>
                <a:ea typeface="+mn-ea"/>
                <a:cs typeface="+mn-cs"/>
              </a:rPr>
              <a:t>Botke</a:t>
            </a:r>
            <a:r>
              <a:rPr lang="en-US" altLang="zh-TW" sz="1200" b="0" i="0" kern="1200" dirty="0" smtClean="0">
                <a:solidFill>
                  <a:schemeClr val="tx1"/>
                </a:solidFill>
                <a:effectLst/>
                <a:latin typeface="+mn-lt"/>
                <a:ea typeface="+mn-ea"/>
                <a:cs typeface="+mn-cs"/>
              </a:rPr>
              <a:t>, G., &amp; Van den Bergh, F. (2000). Social comparison and coping with cancer treatment.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28</a:t>
            </a:r>
            <a:r>
              <a:rPr lang="en-US" altLang="zh-TW" sz="1200" b="0" i="0" kern="1200" dirty="0" smtClean="0">
                <a:solidFill>
                  <a:schemeClr val="tx1"/>
                </a:solidFill>
                <a:effectLst/>
                <a:latin typeface="+mn-lt"/>
                <a:ea typeface="+mn-ea"/>
                <a:cs typeface="+mn-cs"/>
              </a:rPr>
              <a:t>(1), 17-34.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Gerber, J. P., Wheeler, L., &amp; </a:t>
            </a:r>
            <a:r>
              <a:rPr lang="en-US" altLang="zh-TW" sz="1200" b="0" i="0" kern="1200" dirty="0" err="1" smtClean="0">
                <a:solidFill>
                  <a:schemeClr val="tx1"/>
                </a:solidFill>
                <a:effectLst/>
                <a:latin typeface="+mn-lt"/>
                <a:ea typeface="+mn-ea"/>
                <a:cs typeface="+mn-cs"/>
              </a:rPr>
              <a:t>Suls</a:t>
            </a:r>
            <a:r>
              <a:rPr lang="en-US" altLang="zh-TW" sz="1200" b="0" i="0" kern="1200" dirty="0" smtClean="0">
                <a:solidFill>
                  <a:schemeClr val="tx1"/>
                </a:solidFill>
                <a:effectLst/>
                <a:latin typeface="+mn-lt"/>
                <a:ea typeface="+mn-ea"/>
                <a:cs typeface="+mn-cs"/>
              </a:rPr>
              <a:t>, J. (2018). A social comparison theory meta-analysis 60+ years on. </a:t>
            </a:r>
            <a:r>
              <a:rPr lang="en-US" altLang="zh-TW" sz="1200" b="0" i="1" kern="1200" dirty="0" smtClean="0">
                <a:solidFill>
                  <a:schemeClr val="tx1"/>
                </a:solidFill>
                <a:effectLst/>
                <a:latin typeface="+mn-lt"/>
                <a:ea typeface="+mn-ea"/>
                <a:cs typeface="+mn-cs"/>
              </a:rPr>
              <a:t>Psychological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144</a:t>
            </a:r>
            <a:r>
              <a:rPr lang="en-US" altLang="zh-TW" sz="1200" b="0" i="0" kern="1200" dirty="0" smtClean="0">
                <a:solidFill>
                  <a:schemeClr val="tx1"/>
                </a:solidFill>
                <a:effectLst/>
                <a:latin typeface="+mn-lt"/>
                <a:ea typeface="+mn-ea"/>
                <a:cs typeface="+mn-cs"/>
              </a:rPr>
              <a:t>(2), 177.</a:t>
            </a:r>
            <a:endParaRPr lang="zh-TW" altLang="en-US" dirty="0" smtClean="0"/>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28</a:t>
            </a:fld>
            <a:endParaRPr lang="zh-TW" altLang="en-US"/>
          </a:p>
        </p:txBody>
      </p:sp>
    </p:spTree>
    <p:extLst>
      <p:ext uri="{BB962C8B-B14F-4D97-AF65-F5344CB8AC3E}">
        <p14:creationId xmlns:p14="http://schemas.microsoft.com/office/powerpoint/2010/main" val="3118635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29</a:t>
            </a:fld>
            <a:endParaRPr lang="zh-TW" altLang="en-US"/>
          </a:p>
        </p:txBody>
      </p:sp>
    </p:spTree>
    <p:extLst>
      <p:ext uri="{BB962C8B-B14F-4D97-AF65-F5344CB8AC3E}">
        <p14:creationId xmlns:p14="http://schemas.microsoft.com/office/powerpoint/2010/main" val="188140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Acar</a:t>
            </a:r>
            <a:r>
              <a:rPr lang="en-US" altLang="zh-TW" sz="1200" b="0" i="0" kern="1200" dirty="0" smtClean="0">
                <a:solidFill>
                  <a:schemeClr val="tx1"/>
                </a:solidFill>
                <a:effectLst/>
                <a:latin typeface="+mn-lt"/>
                <a:ea typeface="+mn-ea"/>
                <a:cs typeface="+mn-cs"/>
              </a:rPr>
              <a:t>, A. (2008). Antecedents and consequences of online social networking behavior: The case of Facebook. </a:t>
            </a:r>
            <a:r>
              <a:rPr lang="en-US" altLang="zh-TW" sz="1200" b="0" i="1" kern="1200" dirty="0" smtClean="0">
                <a:solidFill>
                  <a:schemeClr val="tx1"/>
                </a:solidFill>
                <a:effectLst/>
                <a:latin typeface="+mn-lt"/>
                <a:ea typeface="+mn-ea"/>
                <a:cs typeface="+mn-cs"/>
              </a:rPr>
              <a:t>Journal of website promotion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a:t>
            </a:r>
            <a:r>
              <a:rPr lang="en-US" altLang="zh-TW" sz="1200" b="0" i="0" kern="1200" dirty="0" smtClean="0">
                <a:solidFill>
                  <a:schemeClr val="tx1"/>
                </a:solidFill>
                <a:effectLst/>
                <a:latin typeface="+mn-lt"/>
                <a:ea typeface="+mn-ea"/>
                <a:cs typeface="+mn-cs"/>
              </a:rPr>
              <a:t>(1-2), 62-83.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Manago</a:t>
            </a:r>
            <a:r>
              <a:rPr lang="en-US" altLang="zh-TW" sz="1200" b="0" i="0" kern="1200" dirty="0" smtClean="0">
                <a:solidFill>
                  <a:schemeClr val="tx1"/>
                </a:solidFill>
                <a:effectLst/>
                <a:latin typeface="+mn-lt"/>
                <a:ea typeface="+mn-ea"/>
                <a:cs typeface="+mn-cs"/>
              </a:rPr>
              <a:t>, A. M., Taylor, T., &amp; Greenfield, P. M. (2012). Me and my 400 friends: the anatomy of college students' Facebook networks, their communication patterns, and well-being. </a:t>
            </a:r>
            <a:r>
              <a:rPr lang="en-US" altLang="zh-TW" sz="1200" b="0" i="1" kern="1200" dirty="0" smtClean="0">
                <a:solidFill>
                  <a:schemeClr val="tx1"/>
                </a:solidFill>
                <a:effectLst/>
                <a:latin typeface="+mn-lt"/>
                <a:ea typeface="+mn-ea"/>
                <a:cs typeface="+mn-cs"/>
              </a:rPr>
              <a:t>Developmental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48</a:t>
            </a:r>
            <a:r>
              <a:rPr lang="en-US" altLang="zh-TW" sz="1200" b="0" i="0" kern="1200" dirty="0" smtClean="0">
                <a:solidFill>
                  <a:schemeClr val="tx1"/>
                </a:solidFill>
                <a:effectLst/>
                <a:latin typeface="+mn-lt"/>
                <a:ea typeface="+mn-ea"/>
                <a:cs typeface="+mn-cs"/>
              </a:rPr>
              <a:t>(2), 369.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Manago</a:t>
            </a:r>
            <a:r>
              <a:rPr lang="en-US" altLang="zh-TW" sz="1200" b="0" i="0" kern="1200" dirty="0" smtClean="0">
                <a:solidFill>
                  <a:schemeClr val="tx1"/>
                </a:solidFill>
                <a:effectLst/>
                <a:latin typeface="+mn-lt"/>
                <a:ea typeface="+mn-ea"/>
                <a:cs typeface="+mn-cs"/>
              </a:rPr>
              <a:t>, A. M., Graham, M. B., Greenfield, P. M., &amp; </a:t>
            </a:r>
            <a:r>
              <a:rPr lang="en-US" altLang="zh-TW" sz="1200" b="0" i="0" kern="1200" dirty="0" err="1" smtClean="0">
                <a:solidFill>
                  <a:schemeClr val="tx1"/>
                </a:solidFill>
                <a:effectLst/>
                <a:latin typeface="+mn-lt"/>
                <a:ea typeface="+mn-ea"/>
                <a:cs typeface="+mn-cs"/>
              </a:rPr>
              <a:t>Salimkhan</a:t>
            </a:r>
            <a:r>
              <a:rPr lang="en-US" altLang="zh-TW" sz="1200" b="0" i="0" kern="1200" dirty="0" smtClean="0">
                <a:solidFill>
                  <a:schemeClr val="tx1"/>
                </a:solidFill>
                <a:effectLst/>
                <a:latin typeface="+mn-lt"/>
                <a:ea typeface="+mn-ea"/>
                <a:cs typeface="+mn-cs"/>
              </a:rPr>
              <a:t>, G. (2008). Self-presentation and gender on </a:t>
            </a:r>
            <a:r>
              <a:rPr lang="en-US" altLang="zh-TW" sz="1200" b="0" i="0" kern="1200" dirty="0" err="1" smtClean="0">
                <a:solidFill>
                  <a:schemeClr val="tx1"/>
                </a:solidFill>
                <a:effectLst/>
                <a:latin typeface="+mn-lt"/>
                <a:ea typeface="+mn-ea"/>
                <a:cs typeface="+mn-cs"/>
              </a:rPr>
              <a:t>MySpace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Journal of Applied Developmental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29</a:t>
            </a:r>
            <a:r>
              <a:rPr lang="en-US" altLang="zh-TW" sz="1200" b="0" i="0" kern="1200" dirty="0" smtClean="0">
                <a:solidFill>
                  <a:schemeClr val="tx1"/>
                </a:solidFill>
                <a:effectLst/>
                <a:latin typeface="+mn-lt"/>
                <a:ea typeface="+mn-ea"/>
                <a:cs typeface="+mn-cs"/>
              </a:rPr>
              <a:t>(6), 446-458.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a:t>
            </a:r>
            <a:r>
              <a:rPr lang="en-US" altLang="zh-TW" sz="1200" b="0" i="1" kern="1200" dirty="0" smtClean="0">
                <a:solidFill>
                  <a:schemeClr val="tx1"/>
                </a:solidFill>
                <a:effectLst/>
                <a:latin typeface="+mn-lt"/>
                <a:ea typeface="+mn-ea"/>
                <a:cs typeface="+mn-cs"/>
              </a:rPr>
              <a:t>Computers in human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32</a:t>
            </a:r>
            <a:r>
              <a:rPr lang="en-US" altLang="zh-TW" sz="1200" b="0" i="0" kern="1200" dirty="0" smtClean="0">
                <a:solidFill>
                  <a:schemeClr val="tx1"/>
                </a:solidFill>
                <a:effectLst/>
                <a:latin typeface="+mn-lt"/>
                <a:ea typeface="+mn-ea"/>
                <a:cs typeface="+mn-cs"/>
              </a:rPr>
              <a:t>, 253-260.</a:t>
            </a:r>
          </a:p>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a:t>
            </a:fld>
            <a:endParaRPr lang="zh-TW" altLang="en-US"/>
          </a:p>
        </p:txBody>
      </p:sp>
    </p:spTree>
    <p:extLst>
      <p:ext uri="{BB962C8B-B14F-4D97-AF65-F5344CB8AC3E}">
        <p14:creationId xmlns:p14="http://schemas.microsoft.com/office/powerpoint/2010/main" val="2384671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30</a:t>
            </a:fld>
            <a:endParaRPr lang="zh-TW" altLang="en-US"/>
          </a:p>
        </p:txBody>
      </p:sp>
    </p:spTree>
    <p:extLst>
      <p:ext uri="{BB962C8B-B14F-4D97-AF65-F5344CB8AC3E}">
        <p14:creationId xmlns:p14="http://schemas.microsoft.com/office/powerpoint/2010/main" val="3896386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31</a:t>
            </a:fld>
            <a:endParaRPr lang="zh-TW" altLang="en-US"/>
          </a:p>
        </p:txBody>
      </p:sp>
    </p:spTree>
    <p:extLst>
      <p:ext uri="{BB962C8B-B14F-4D97-AF65-F5344CB8AC3E}">
        <p14:creationId xmlns:p14="http://schemas.microsoft.com/office/powerpoint/2010/main" val="1780303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Barash</a:t>
            </a:r>
            <a:r>
              <a:rPr lang="en-US" altLang="zh-TW" sz="1200" b="0" i="0" kern="1200" dirty="0" smtClean="0">
                <a:solidFill>
                  <a:schemeClr val="tx1"/>
                </a:solidFill>
                <a:effectLst/>
                <a:latin typeface="+mn-lt"/>
                <a:ea typeface="+mn-ea"/>
                <a:cs typeface="+mn-cs"/>
              </a:rPr>
              <a:t>, V., </a:t>
            </a:r>
            <a:r>
              <a:rPr lang="en-US" altLang="zh-TW" sz="1200" b="0" i="0" kern="1200" dirty="0" err="1" smtClean="0">
                <a:solidFill>
                  <a:schemeClr val="tx1"/>
                </a:solidFill>
                <a:effectLst/>
                <a:latin typeface="+mn-lt"/>
                <a:ea typeface="+mn-ea"/>
                <a:cs typeface="+mn-cs"/>
              </a:rPr>
              <a:t>Ducheneaut</a:t>
            </a:r>
            <a:r>
              <a:rPr lang="en-US" altLang="zh-TW" sz="1200" b="0" i="0" kern="1200" dirty="0" smtClean="0">
                <a:solidFill>
                  <a:schemeClr val="tx1"/>
                </a:solidFill>
                <a:effectLst/>
                <a:latin typeface="+mn-lt"/>
                <a:ea typeface="+mn-ea"/>
                <a:cs typeface="+mn-cs"/>
              </a:rPr>
              <a:t>, N., Isaacs, E., &amp; </a:t>
            </a:r>
            <a:r>
              <a:rPr lang="en-US" altLang="zh-TW" sz="1200" b="0" i="0" kern="1200" dirty="0" err="1" smtClean="0">
                <a:solidFill>
                  <a:schemeClr val="tx1"/>
                </a:solidFill>
                <a:effectLst/>
                <a:latin typeface="+mn-lt"/>
                <a:ea typeface="+mn-ea"/>
                <a:cs typeface="+mn-cs"/>
              </a:rPr>
              <a:t>Bellotti</a:t>
            </a:r>
            <a:r>
              <a:rPr lang="en-US" altLang="zh-TW" sz="1200" b="0" i="0" kern="1200" dirty="0" smtClean="0">
                <a:solidFill>
                  <a:schemeClr val="tx1"/>
                </a:solidFill>
                <a:effectLst/>
                <a:latin typeface="+mn-lt"/>
                <a:ea typeface="+mn-ea"/>
                <a:cs typeface="+mn-cs"/>
              </a:rPr>
              <a:t>, V. (2010, May). </a:t>
            </a:r>
            <a:r>
              <a:rPr lang="en-US" altLang="zh-TW" sz="1200" b="0" i="0" kern="1200" dirty="0" err="1" smtClean="0">
                <a:solidFill>
                  <a:schemeClr val="tx1"/>
                </a:solidFill>
                <a:effectLst/>
                <a:latin typeface="+mn-lt"/>
                <a:ea typeface="+mn-ea"/>
                <a:cs typeface="+mn-cs"/>
              </a:rPr>
              <a:t>Faceplant</a:t>
            </a:r>
            <a:r>
              <a:rPr lang="en-US" altLang="zh-TW" sz="1200" b="0" i="0" kern="1200" dirty="0" smtClean="0">
                <a:solidFill>
                  <a:schemeClr val="tx1"/>
                </a:solidFill>
                <a:effectLst/>
                <a:latin typeface="+mn-lt"/>
                <a:ea typeface="+mn-ea"/>
                <a:cs typeface="+mn-cs"/>
              </a:rPr>
              <a:t>: Impression (</a:t>
            </a:r>
            <a:r>
              <a:rPr lang="en-US" altLang="zh-TW" sz="1200" b="0" i="0" kern="1200" dirty="0" err="1" smtClean="0">
                <a:solidFill>
                  <a:schemeClr val="tx1"/>
                </a:solidFill>
                <a:effectLst/>
                <a:latin typeface="+mn-lt"/>
                <a:ea typeface="+mn-ea"/>
                <a:cs typeface="+mn-cs"/>
              </a:rPr>
              <a:t>mis</a:t>
            </a:r>
            <a:r>
              <a:rPr lang="en-US" altLang="zh-TW" sz="1200" b="0" i="0" kern="1200" dirty="0" smtClean="0">
                <a:solidFill>
                  <a:schemeClr val="tx1"/>
                </a:solidFill>
                <a:effectLst/>
                <a:latin typeface="+mn-lt"/>
                <a:ea typeface="+mn-ea"/>
                <a:cs typeface="+mn-cs"/>
              </a:rPr>
              <a:t>) management in Facebook status updates. In </a:t>
            </a:r>
            <a:r>
              <a:rPr lang="en-US" altLang="zh-TW" sz="1200" b="0" i="1" kern="1200" dirty="0" smtClean="0">
                <a:solidFill>
                  <a:schemeClr val="tx1"/>
                </a:solidFill>
                <a:effectLst/>
                <a:latin typeface="+mn-lt"/>
                <a:ea typeface="+mn-ea"/>
                <a:cs typeface="+mn-cs"/>
              </a:rPr>
              <a:t>Fourth International AAAI Conference on Weblogs and Social Media</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Kross</a:t>
            </a:r>
            <a:r>
              <a:rPr lang="en-US" altLang="zh-TW" sz="1200" b="0" i="0" kern="1200" dirty="0" smtClean="0">
                <a:solidFill>
                  <a:schemeClr val="tx1"/>
                </a:solidFill>
                <a:effectLst/>
                <a:latin typeface="+mn-lt"/>
                <a:ea typeface="+mn-ea"/>
                <a:cs typeface="+mn-cs"/>
              </a:rPr>
              <a:t>, E., </a:t>
            </a:r>
            <a:r>
              <a:rPr lang="en-US" altLang="zh-TW" sz="1200" b="0" i="0" kern="1200" dirty="0" err="1" smtClean="0">
                <a:solidFill>
                  <a:schemeClr val="tx1"/>
                </a:solidFill>
                <a:effectLst/>
                <a:latin typeface="+mn-lt"/>
                <a:ea typeface="+mn-ea"/>
                <a:cs typeface="+mn-cs"/>
              </a:rPr>
              <a:t>Verduyn</a:t>
            </a:r>
            <a:r>
              <a:rPr lang="en-US" altLang="zh-TW" sz="1200" b="0" i="0" kern="1200" dirty="0" smtClean="0">
                <a:solidFill>
                  <a:schemeClr val="tx1"/>
                </a:solidFill>
                <a:effectLst/>
                <a:latin typeface="+mn-lt"/>
                <a:ea typeface="+mn-ea"/>
                <a:cs typeface="+mn-cs"/>
              </a:rPr>
              <a:t>, P., </a:t>
            </a:r>
            <a:r>
              <a:rPr lang="en-US" altLang="zh-TW" sz="1200" b="0" i="0" kern="1200" dirty="0" err="1" smtClean="0">
                <a:solidFill>
                  <a:schemeClr val="tx1"/>
                </a:solidFill>
                <a:effectLst/>
                <a:latin typeface="+mn-lt"/>
                <a:ea typeface="+mn-ea"/>
                <a:cs typeface="+mn-cs"/>
              </a:rPr>
              <a:t>Demiralp</a:t>
            </a:r>
            <a:r>
              <a:rPr lang="en-US" altLang="zh-TW" sz="1200" b="0" i="0" kern="1200" dirty="0" smtClean="0">
                <a:solidFill>
                  <a:schemeClr val="tx1"/>
                </a:solidFill>
                <a:effectLst/>
                <a:latin typeface="+mn-lt"/>
                <a:ea typeface="+mn-ea"/>
                <a:cs typeface="+mn-cs"/>
              </a:rPr>
              <a:t>, E., Park, J., Lee, D. S., Lin, N., ... &amp; Ybarra, O. (2013). Facebook use predicts declines in subjective well-being in young adults.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a:t>
            </a:r>
            <a:r>
              <a:rPr lang="en-US" altLang="zh-TW" sz="1200" b="0" i="0" kern="1200" dirty="0" smtClean="0">
                <a:solidFill>
                  <a:schemeClr val="tx1"/>
                </a:solidFill>
                <a:effectLst/>
                <a:latin typeface="+mn-lt"/>
                <a:ea typeface="+mn-ea"/>
                <a:cs typeface="+mn-cs"/>
              </a:rPr>
              <a:t>(8), e69841.</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Mehdizadeh</a:t>
            </a:r>
            <a:r>
              <a:rPr lang="en-US" altLang="zh-TW" sz="1200" b="0" i="0" kern="1200" dirty="0" smtClean="0">
                <a:solidFill>
                  <a:schemeClr val="tx1"/>
                </a:solidFill>
                <a:effectLst/>
                <a:latin typeface="+mn-lt"/>
                <a:ea typeface="+mn-ea"/>
                <a:cs typeface="+mn-cs"/>
              </a:rPr>
              <a:t>, S. (2010). Self-presentation 2.0: Narcissism and self-esteem on Facebook.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13</a:t>
            </a:r>
            <a:r>
              <a:rPr lang="en-US" altLang="zh-TW" sz="1200" b="0" i="0" kern="1200" dirty="0" smtClean="0">
                <a:solidFill>
                  <a:schemeClr val="tx1"/>
                </a:solidFill>
                <a:effectLst/>
                <a:latin typeface="+mn-lt"/>
                <a:ea typeface="+mn-ea"/>
                <a:cs typeface="+mn-cs"/>
              </a:rPr>
              <a:t>(4), 357-364.</a:t>
            </a:r>
          </a:p>
          <a:p>
            <a:pPr marL="228600" indent="-228600">
              <a:buFont typeface="+mj-lt"/>
              <a:buAutoNum type="arabicPeriod"/>
            </a:pPr>
            <a:r>
              <a:rPr lang="en-US" altLang="zh-TW" sz="1200" b="0" i="0" kern="1200" dirty="0" smtClean="0">
                <a:solidFill>
                  <a:schemeClr val="tx1"/>
                </a:solidFill>
                <a:effectLst/>
                <a:latin typeface="+mn-lt"/>
                <a:ea typeface="+mn-ea"/>
                <a:cs typeface="+mn-cs"/>
              </a:rPr>
              <a:t>Newman, M. W., </a:t>
            </a:r>
            <a:r>
              <a:rPr lang="en-US" altLang="zh-TW" sz="1200" b="0" i="0" kern="1200" dirty="0" err="1" smtClean="0">
                <a:solidFill>
                  <a:schemeClr val="tx1"/>
                </a:solidFill>
                <a:effectLst/>
                <a:latin typeface="+mn-lt"/>
                <a:ea typeface="+mn-ea"/>
                <a:cs typeface="+mn-cs"/>
              </a:rPr>
              <a:t>Lauterbach</a:t>
            </a:r>
            <a:r>
              <a:rPr lang="en-US" altLang="zh-TW" sz="1200" b="0" i="0" kern="1200" dirty="0" smtClean="0">
                <a:solidFill>
                  <a:schemeClr val="tx1"/>
                </a:solidFill>
                <a:effectLst/>
                <a:latin typeface="+mn-lt"/>
                <a:ea typeface="+mn-ea"/>
                <a:cs typeface="+mn-cs"/>
              </a:rPr>
              <a:t>, D., Munson, S. A., </a:t>
            </a:r>
            <a:r>
              <a:rPr lang="en-US" altLang="zh-TW" sz="1200" b="0" i="0" kern="1200" dirty="0" err="1" smtClean="0">
                <a:solidFill>
                  <a:schemeClr val="tx1"/>
                </a:solidFill>
                <a:effectLst/>
                <a:latin typeface="+mn-lt"/>
                <a:ea typeface="+mn-ea"/>
                <a:cs typeface="+mn-cs"/>
              </a:rPr>
              <a:t>Resnick</a:t>
            </a:r>
            <a:r>
              <a:rPr lang="en-US" altLang="zh-TW" sz="1200" b="0" i="0" kern="1200" dirty="0" smtClean="0">
                <a:solidFill>
                  <a:schemeClr val="tx1"/>
                </a:solidFill>
                <a:effectLst/>
                <a:latin typeface="+mn-lt"/>
                <a:ea typeface="+mn-ea"/>
                <a:cs typeface="+mn-cs"/>
              </a:rPr>
              <a:t>, P., &amp; Morris, M. E. (2011, March). It's not that I don't have problems, I'm just not putting them on Facebook: challenges and opportunities in using online social networks for health. In </a:t>
            </a:r>
            <a:r>
              <a:rPr lang="en-US" altLang="zh-TW" sz="1200" b="0" i="1" kern="1200" dirty="0" smtClean="0">
                <a:solidFill>
                  <a:schemeClr val="tx1"/>
                </a:solidFill>
                <a:effectLst/>
                <a:latin typeface="+mn-lt"/>
                <a:ea typeface="+mn-ea"/>
                <a:cs typeface="+mn-cs"/>
              </a:rPr>
              <a:t>Proceedings of the ACM 2011 conference on Computer supported cooperative work</a:t>
            </a:r>
            <a:r>
              <a:rPr lang="en-US" altLang="zh-TW" sz="1200" b="0" i="0" kern="1200" dirty="0" smtClean="0">
                <a:solidFill>
                  <a:schemeClr val="tx1"/>
                </a:solidFill>
                <a:effectLst/>
                <a:latin typeface="+mn-lt"/>
                <a:ea typeface="+mn-ea"/>
                <a:cs typeface="+mn-cs"/>
              </a:rPr>
              <a:t> (pp. 341-350).</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Verduyn</a:t>
            </a:r>
            <a:r>
              <a:rPr lang="en-US" altLang="zh-TW" sz="1200" b="0" i="0" kern="1200" dirty="0" smtClean="0">
                <a:solidFill>
                  <a:schemeClr val="tx1"/>
                </a:solidFill>
                <a:effectLst/>
                <a:latin typeface="+mn-lt"/>
                <a:ea typeface="+mn-ea"/>
                <a:cs typeface="+mn-cs"/>
              </a:rPr>
              <a:t>, P., Lee, D. S., Park, J., </a:t>
            </a:r>
            <a:r>
              <a:rPr lang="en-US" altLang="zh-TW" sz="1200" b="0" i="0" kern="1200" dirty="0" err="1" smtClean="0">
                <a:solidFill>
                  <a:schemeClr val="tx1"/>
                </a:solidFill>
                <a:effectLst/>
                <a:latin typeface="+mn-lt"/>
                <a:ea typeface="+mn-ea"/>
                <a:cs typeface="+mn-cs"/>
              </a:rPr>
              <a:t>Shablack</a:t>
            </a:r>
            <a:r>
              <a:rPr lang="en-US" altLang="zh-TW" sz="1200" b="0" i="0" kern="1200" dirty="0" smtClean="0">
                <a:solidFill>
                  <a:schemeClr val="tx1"/>
                </a:solidFill>
                <a:effectLst/>
                <a:latin typeface="+mn-lt"/>
                <a:ea typeface="+mn-ea"/>
                <a:cs typeface="+mn-cs"/>
              </a:rPr>
              <a:t>, H., </a:t>
            </a:r>
            <a:r>
              <a:rPr lang="en-US" altLang="zh-TW" sz="1200" b="0" i="0" kern="1200" dirty="0" err="1" smtClean="0">
                <a:solidFill>
                  <a:schemeClr val="tx1"/>
                </a:solidFill>
                <a:effectLst/>
                <a:latin typeface="+mn-lt"/>
                <a:ea typeface="+mn-ea"/>
                <a:cs typeface="+mn-cs"/>
              </a:rPr>
              <a:t>Orvell</a:t>
            </a:r>
            <a:r>
              <a:rPr lang="en-US" altLang="zh-TW" sz="1200" b="0" i="0" kern="1200" dirty="0" smtClean="0">
                <a:solidFill>
                  <a:schemeClr val="tx1"/>
                </a:solidFill>
                <a:effectLst/>
                <a:latin typeface="+mn-lt"/>
                <a:ea typeface="+mn-ea"/>
                <a:cs typeface="+mn-cs"/>
              </a:rPr>
              <a:t>, A., Bayer, J., ... &amp; </a:t>
            </a:r>
            <a:r>
              <a:rPr lang="en-US" altLang="zh-TW" sz="1200" b="0" i="0" kern="1200" dirty="0" err="1" smtClean="0">
                <a:solidFill>
                  <a:schemeClr val="tx1"/>
                </a:solidFill>
                <a:effectLst/>
                <a:latin typeface="+mn-lt"/>
                <a:ea typeface="+mn-ea"/>
                <a:cs typeface="+mn-cs"/>
              </a:rPr>
              <a:t>Kross</a:t>
            </a:r>
            <a:r>
              <a:rPr lang="en-US" altLang="zh-TW" sz="1200" b="0" i="0" kern="1200" dirty="0" smtClean="0">
                <a:solidFill>
                  <a:schemeClr val="tx1"/>
                </a:solidFill>
                <a:effectLst/>
                <a:latin typeface="+mn-lt"/>
                <a:ea typeface="+mn-ea"/>
                <a:cs typeface="+mn-cs"/>
              </a:rPr>
              <a:t>, E. (2015). Passive Facebook usage undermines affective well-being: Experimental and longitudinal evidence. </a:t>
            </a:r>
            <a:r>
              <a:rPr lang="en-US" altLang="zh-TW" sz="1200" b="0" i="1" kern="1200" dirty="0" smtClean="0">
                <a:solidFill>
                  <a:schemeClr val="tx1"/>
                </a:solidFill>
                <a:effectLst/>
                <a:latin typeface="+mn-lt"/>
                <a:ea typeface="+mn-ea"/>
                <a:cs typeface="+mn-cs"/>
              </a:rPr>
              <a:t>Journal of Experimental Psychology: General</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144</a:t>
            </a:r>
            <a:r>
              <a:rPr lang="en-US" altLang="zh-TW" sz="1200" b="0" i="0" kern="1200" dirty="0" smtClean="0">
                <a:solidFill>
                  <a:schemeClr val="tx1"/>
                </a:solidFill>
                <a:effectLst/>
                <a:latin typeface="+mn-lt"/>
                <a:ea typeface="+mn-ea"/>
                <a:cs typeface="+mn-cs"/>
              </a:rPr>
              <a:t>(2), 480.</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4</a:t>
            </a:fld>
            <a:endParaRPr lang="zh-TW" altLang="en-US"/>
          </a:p>
        </p:txBody>
      </p:sp>
    </p:spTree>
    <p:extLst>
      <p:ext uri="{BB962C8B-B14F-4D97-AF65-F5344CB8AC3E}">
        <p14:creationId xmlns:p14="http://schemas.microsoft.com/office/powerpoint/2010/main" val="164099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Nadkarni</a:t>
            </a:r>
            <a:r>
              <a:rPr lang="en-US" altLang="zh-TW" sz="1200" b="0" i="0" kern="1200" dirty="0" smtClean="0">
                <a:solidFill>
                  <a:schemeClr val="tx1"/>
                </a:solidFill>
                <a:effectLst/>
                <a:latin typeface="+mn-lt"/>
                <a:ea typeface="+mn-ea"/>
                <a:cs typeface="+mn-cs"/>
              </a:rPr>
              <a:t>, A., &amp; Hofmann, S. G. (2012). Why do people use Facebook?.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52</a:t>
            </a:r>
            <a:r>
              <a:rPr lang="en-US" altLang="zh-TW" sz="1200" b="0" i="0" kern="1200" dirty="0" smtClean="0">
                <a:solidFill>
                  <a:schemeClr val="tx1"/>
                </a:solidFill>
                <a:effectLst/>
                <a:latin typeface="+mn-lt"/>
                <a:ea typeface="+mn-ea"/>
                <a:cs typeface="+mn-cs"/>
              </a:rPr>
              <a:t>(3), 243-249.</a:t>
            </a:r>
          </a:p>
          <a:p>
            <a:pPr marL="228600" indent="-228600">
              <a:buFont typeface="+mj-lt"/>
              <a:buAutoNum type="arabicPeriod"/>
            </a:pPr>
            <a:r>
              <a:rPr lang="en-US" altLang="zh-TW" sz="1200" b="0" i="0" kern="1200" dirty="0" smtClean="0">
                <a:solidFill>
                  <a:schemeClr val="tx1"/>
                </a:solidFill>
                <a:effectLst/>
                <a:latin typeface="+mn-lt"/>
                <a:ea typeface="+mn-ea"/>
                <a:cs typeface="+mn-cs"/>
              </a:rPr>
              <a:t>Rosenberg, J., &amp; Egbert, N. (2011). Online impression management: Personality traits and concerns for secondary goals as predictors of self-presentation tactics on Facebook. </a:t>
            </a:r>
            <a:r>
              <a:rPr lang="en-US" altLang="zh-TW" sz="1200" b="0" i="1" kern="1200" dirty="0" smtClean="0">
                <a:solidFill>
                  <a:schemeClr val="tx1"/>
                </a:solidFill>
                <a:effectLst/>
                <a:latin typeface="+mn-lt"/>
                <a:ea typeface="+mn-ea"/>
                <a:cs typeface="+mn-cs"/>
              </a:rPr>
              <a:t>Journal of computer-mediated communication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17</a:t>
            </a:r>
            <a:r>
              <a:rPr lang="en-US" altLang="zh-TW" sz="1200" b="0" i="0" kern="1200" dirty="0" smtClean="0">
                <a:solidFill>
                  <a:schemeClr val="tx1"/>
                </a:solidFill>
                <a:effectLst/>
                <a:latin typeface="+mn-lt"/>
                <a:ea typeface="+mn-ea"/>
                <a:cs typeface="+mn-cs"/>
              </a:rPr>
              <a:t>(1), 1-18.</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Chou, H. T. G., &amp; Edge, N. (2012). “They are happier and having better lives than I am”: The impact of using Facebook on perceptions of others' lives.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15</a:t>
            </a:r>
            <a:r>
              <a:rPr lang="en-US" altLang="zh-TW" sz="1200" b="0" i="0" kern="1200" dirty="0" smtClean="0">
                <a:solidFill>
                  <a:schemeClr val="tx1"/>
                </a:solidFill>
                <a:effectLst/>
                <a:latin typeface="+mn-lt"/>
                <a:ea typeface="+mn-ea"/>
                <a:cs typeface="+mn-cs"/>
              </a:rPr>
              <a:t>(2), 117-121.</a:t>
            </a:r>
          </a:p>
          <a:p>
            <a:pPr marL="228600" indent="-228600">
              <a:buFont typeface="+mj-lt"/>
              <a:buAutoNum type="arabicPeriod"/>
            </a:pPr>
            <a:r>
              <a:rPr lang="en-US" altLang="zh-TW" sz="1200" b="0" i="0" kern="1200" dirty="0" smtClean="0">
                <a:solidFill>
                  <a:schemeClr val="tx1"/>
                </a:solidFill>
                <a:effectLst/>
                <a:latin typeface="+mn-lt"/>
                <a:ea typeface="+mn-ea"/>
                <a:cs typeface="+mn-cs"/>
              </a:rPr>
              <a:t>Ellison, N., </a:t>
            </a:r>
            <a:r>
              <a:rPr lang="en-US" altLang="zh-TW" sz="1200" b="0" i="0" kern="1200" dirty="0" err="1" smtClean="0">
                <a:solidFill>
                  <a:schemeClr val="tx1"/>
                </a:solidFill>
                <a:effectLst/>
                <a:latin typeface="+mn-lt"/>
                <a:ea typeface="+mn-ea"/>
                <a:cs typeface="+mn-cs"/>
              </a:rPr>
              <a:t>Heino</a:t>
            </a:r>
            <a:r>
              <a:rPr lang="en-US" altLang="zh-TW" sz="1200" b="0" i="0" kern="1200" dirty="0" smtClean="0">
                <a:solidFill>
                  <a:schemeClr val="tx1"/>
                </a:solidFill>
                <a:effectLst/>
                <a:latin typeface="+mn-lt"/>
                <a:ea typeface="+mn-ea"/>
                <a:cs typeface="+mn-cs"/>
              </a:rPr>
              <a:t>, R., &amp; Gibbs, J. (2006). Managing impressions online: Self-presentation processes in the online dating environment. </a:t>
            </a:r>
            <a:r>
              <a:rPr lang="en-US" altLang="zh-TW" sz="1200" b="0" i="1" kern="1200" dirty="0" smtClean="0">
                <a:solidFill>
                  <a:schemeClr val="tx1"/>
                </a:solidFill>
                <a:effectLst/>
                <a:latin typeface="+mn-lt"/>
                <a:ea typeface="+mn-ea"/>
                <a:cs typeface="+mn-cs"/>
              </a:rPr>
              <a:t>Journal of computer-mediated communication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11</a:t>
            </a:r>
            <a:r>
              <a:rPr lang="en-US" altLang="zh-TW" sz="1200" b="0" i="0" kern="1200" dirty="0" smtClean="0">
                <a:solidFill>
                  <a:schemeClr val="tx1"/>
                </a:solidFill>
                <a:effectLst/>
                <a:latin typeface="+mn-lt"/>
                <a:ea typeface="+mn-ea"/>
                <a:cs typeface="+mn-cs"/>
              </a:rPr>
              <a:t>(2), 415-441.</a:t>
            </a:r>
          </a:p>
          <a:p>
            <a:pPr marL="228600" indent="-228600">
              <a:buFont typeface="+mj-lt"/>
              <a:buAutoNum type="arabicPeriod"/>
            </a:pPr>
            <a:r>
              <a:rPr lang="en-US" altLang="zh-TW" sz="1200" b="0" i="0" kern="1200" dirty="0" smtClean="0">
                <a:solidFill>
                  <a:schemeClr val="tx1"/>
                </a:solidFill>
                <a:effectLst/>
                <a:latin typeface="+mn-lt"/>
                <a:ea typeface="+mn-ea"/>
                <a:cs typeface="+mn-cs"/>
              </a:rPr>
              <a:t>Gonzales, A. L., &amp; Hancock, J. T. (2011). Mirror, mirror on my Facebook wall: Effects of exposure to Facebook on self-esteem.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(1-2), 79-83.</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5</a:t>
            </a:fld>
            <a:endParaRPr lang="zh-TW" altLang="en-US"/>
          </a:p>
        </p:txBody>
      </p:sp>
    </p:spTree>
    <p:extLst>
      <p:ext uri="{BB962C8B-B14F-4D97-AF65-F5344CB8AC3E}">
        <p14:creationId xmlns:p14="http://schemas.microsoft.com/office/powerpoint/2010/main" val="3564786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Feinstein, B. A., </a:t>
            </a:r>
            <a:r>
              <a:rPr lang="en-US" altLang="zh-TW" sz="1200" b="0" i="0" kern="1200" dirty="0" err="1" smtClean="0">
                <a:solidFill>
                  <a:schemeClr val="tx1"/>
                </a:solidFill>
                <a:effectLst/>
                <a:latin typeface="+mn-lt"/>
                <a:ea typeface="+mn-ea"/>
                <a:cs typeface="+mn-cs"/>
              </a:rPr>
              <a:t>Hershenberg</a:t>
            </a:r>
            <a:r>
              <a:rPr lang="en-US" altLang="zh-TW" sz="1200" b="0" i="0" kern="1200" dirty="0" smtClean="0">
                <a:solidFill>
                  <a:schemeClr val="tx1"/>
                </a:solidFill>
                <a:effectLst/>
                <a:latin typeface="+mn-lt"/>
                <a:ea typeface="+mn-ea"/>
                <a:cs typeface="+mn-cs"/>
              </a:rPr>
              <a:t>, R., Bhatia, V., </a:t>
            </a:r>
            <a:r>
              <a:rPr lang="en-US" altLang="zh-TW" sz="1200" b="0" i="0" kern="1200" dirty="0" err="1" smtClean="0">
                <a:solidFill>
                  <a:schemeClr val="tx1"/>
                </a:solidFill>
                <a:effectLst/>
                <a:latin typeface="+mn-lt"/>
                <a:ea typeface="+mn-ea"/>
                <a:cs typeface="+mn-cs"/>
              </a:rPr>
              <a:t>Latack</a:t>
            </a:r>
            <a:r>
              <a:rPr lang="en-US" altLang="zh-TW" sz="1200" b="0" i="0" kern="1200" dirty="0" smtClean="0">
                <a:solidFill>
                  <a:schemeClr val="tx1"/>
                </a:solidFill>
                <a:effectLst/>
                <a:latin typeface="+mn-lt"/>
                <a:ea typeface="+mn-ea"/>
                <a:cs typeface="+mn-cs"/>
              </a:rPr>
              <a:t>, J. A., </a:t>
            </a:r>
            <a:r>
              <a:rPr lang="en-US" altLang="zh-TW" sz="1200" b="0" i="0" kern="1200" dirty="0" err="1" smtClean="0">
                <a:solidFill>
                  <a:schemeClr val="tx1"/>
                </a:solidFill>
                <a:effectLst/>
                <a:latin typeface="+mn-lt"/>
                <a:ea typeface="+mn-ea"/>
                <a:cs typeface="+mn-cs"/>
              </a:rPr>
              <a:t>Meuwly</a:t>
            </a:r>
            <a:r>
              <a:rPr lang="en-US" altLang="zh-TW" sz="1200" b="0" i="0" kern="1200" dirty="0" smtClean="0">
                <a:solidFill>
                  <a:schemeClr val="tx1"/>
                </a:solidFill>
                <a:effectLst/>
                <a:latin typeface="+mn-lt"/>
                <a:ea typeface="+mn-ea"/>
                <a:cs typeface="+mn-cs"/>
              </a:rPr>
              <a:t>, N., &amp; Davila, J. (2013). Negative social comparison on Facebook and depressive symptoms: Rumination as a mechanism. Psychology of Popular Media Culture, 2(3), 161.</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Haferkamp</a:t>
            </a:r>
            <a:r>
              <a:rPr lang="en-US" altLang="zh-TW" sz="1200" b="0" i="0" kern="1200" dirty="0" smtClean="0">
                <a:solidFill>
                  <a:schemeClr val="tx1"/>
                </a:solidFill>
                <a:effectLst/>
                <a:latin typeface="+mn-lt"/>
                <a:ea typeface="+mn-ea"/>
                <a:cs typeface="+mn-cs"/>
              </a:rPr>
              <a:t>, N., &amp; </a:t>
            </a:r>
            <a:r>
              <a:rPr lang="en-US" altLang="zh-TW" sz="1200" b="0" i="0" kern="1200" dirty="0" err="1" smtClean="0">
                <a:solidFill>
                  <a:schemeClr val="tx1"/>
                </a:solidFill>
                <a:effectLst/>
                <a:latin typeface="+mn-lt"/>
                <a:ea typeface="+mn-ea"/>
                <a:cs typeface="+mn-cs"/>
              </a:rPr>
              <a:t>Krämer</a:t>
            </a:r>
            <a:r>
              <a:rPr lang="en-US" altLang="zh-TW" sz="1200" b="0" i="0" kern="1200" dirty="0" smtClean="0">
                <a:solidFill>
                  <a:schemeClr val="tx1"/>
                </a:solidFill>
                <a:effectLst/>
                <a:latin typeface="+mn-lt"/>
                <a:ea typeface="+mn-ea"/>
                <a:cs typeface="+mn-cs"/>
              </a:rPr>
              <a:t>, N. C. (2011). Social comparison 2.0: Examining the effects of online profiles on social-networking sites.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(5), 309-314.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a:t>
            </a:r>
            <a:r>
              <a:rPr lang="en-US" altLang="zh-TW" sz="1200" b="0" i="1" kern="1200" dirty="0" smtClean="0">
                <a:solidFill>
                  <a:schemeClr val="tx1"/>
                </a:solidFill>
                <a:effectLst/>
                <a:latin typeface="+mn-lt"/>
                <a:ea typeface="+mn-ea"/>
                <a:cs typeface="+mn-cs"/>
              </a:rPr>
              <a:t>Computers in human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32</a:t>
            </a:r>
            <a:r>
              <a:rPr lang="en-US" altLang="zh-TW" sz="1200" b="0" i="0" kern="1200" dirty="0" smtClean="0">
                <a:solidFill>
                  <a:schemeClr val="tx1"/>
                </a:solidFill>
                <a:effectLst/>
                <a:latin typeface="+mn-lt"/>
                <a:ea typeface="+mn-ea"/>
                <a:cs typeface="+mn-cs"/>
              </a:rPr>
              <a:t>, 253-260.</a:t>
            </a:r>
          </a:p>
          <a:p>
            <a:pPr marL="228600" indent="-228600">
              <a:buFont typeface="+mj-lt"/>
              <a:buAutoNum type="arabicPeriod"/>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indent="-228600">
              <a:buFont typeface="+mj-lt"/>
              <a:buAutoNum type="arabicPeriod"/>
            </a:pPr>
            <a:r>
              <a:rPr lang="en-US" altLang="zh-TW" sz="1200" b="0" i="0" kern="1200" dirty="0" smtClean="0">
                <a:solidFill>
                  <a:schemeClr val="tx1"/>
                </a:solidFill>
                <a:effectLst/>
                <a:latin typeface="+mn-lt"/>
                <a:ea typeface="+mn-ea"/>
                <a:cs typeface="+mn-cs"/>
              </a:rPr>
              <a:t>Vogel, E. A., Rose, J. P., </a:t>
            </a:r>
            <a:r>
              <a:rPr lang="en-US" altLang="zh-TW" sz="1200" b="0" i="0" kern="1200" dirty="0" err="1" smtClean="0">
                <a:solidFill>
                  <a:schemeClr val="tx1"/>
                </a:solidFill>
                <a:effectLst/>
                <a:latin typeface="+mn-lt"/>
                <a:ea typeface="+mn-ea"/>
                <a:cs typeface="+mn-cs"/>
              </a:rPr>
              <a:t>Okdie</a:t>
            </a:r>
            <a:r>
              <a:rPr lang="en-US" altLang="zh-TW" sz="1200" b="0" i="0" kern="1200" dirty="0" smtClean="0">
                <a:solidFill>
                  <a:schemeClr val="tx1"/>
                </a:solidFill>
                <a:effectLst/>
                <a:latin typeface="+mn-lt"/>
                <a:ea typeface="+mn-ea"/>
                <a:cs typeface="+mn-cs"/>
              </a:rPr>
              <a:t>, B. M., </a:t>
            </a:r>
            <a:r>
              <a:rPr lang="en-US" altLang="zh-TW" sz="1200" b="0" i="0" kern="1200" dirty="0" err="1" smtClean="0">
                <a:solidFill>
                  <a:schemeClr val="tx1"/>
                </a:solidFill>
                <a:effectLst/>
                <a:latin typeface="+mn-lt"/>
                <a:ea typeface="+mn-ea"/>
                <a:cs typeface="+mn-cs"/>
              </a:rPr>
              <a:t>Eckles</a:t>
            </a:r>
            <a:r>
              <a:rPr lang="en-US" altLang="zh-TW" sz="1200" b="0" i="0" kern="1200" dirty="0" smtClean="0">
                <a:solidFill>
                  <a:schemeClr val="tx1"/>
                </a:solidFill>
                <a:effectLst/>
                <a:latin typeface="+mn-lt"/>
                <a:ea typeface="+mn-ea"/>
                <a:cs typeface="+mn-cs"/>
              </a:rPr>
              <a:t>, K., &amp; Franz, B. (2015). Who compares and despairs? The effect of social comparison orientation on social media use and its outcomes.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86</a:t>
            </a:r>
            <a:r>
              <a:rPr lang="en-US" altLang="zh-TW" sz="1200" b="0" i="0" kern="1200" dirty="0" smtClean="0">
                <a:solidFill>
                  <a:schemeClr val="tx1"/>
                </a:solidFill>
                <a:effectLst/>
                <a:latin typeface="+mn-lt"/>
                <a:ea typeface="+mn-ea"/>
                <a:cs typeface="+mn-cs"/>
              </a:rPr>
              <a:t>, 249-256.</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6</a:t>
            </a:fld>
            <a:endParaRPr lang="zh-TW" altLang="en-US"/>
          </a:p>
        </p:txBody>
      </p:sp>
    </p:spTree>
    <p:extLst>
      <p:ext uri="{BB962C8B-B14F-4D97-AF65-F5344CB8AC3E}">
        <p14:creationId xmlns:p14="http://schemas.microsoft.com/office/powerpoint/2010/main" val="428923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Feinstein, B. A., </a:t>
            </a:r>
            <a:r>
              <a:rPr lang="en-US" altLang="zh-TW" sz="1200" b="0" i="0" kern="1200" dirty="0" err="1" smtClean="0">
                <a:solidFill>
                  <a:schemeClr val="tx1"/>
                </a:solidFill>
                <a:effectLst/>
                <a:latin typeface="+mn-lt"/>
                <a:ea typeface="+mn-ea"/>
                <a:cs typeface="+mn-cs"/>
              </a:rPr>
              <a:t>Hershenberg</a:t>
            </a:r>
            <a:r>
              <a:rPr lang="en-US" altLang="zh-TW" sz="1200" b="0" i="0" kern="1200" dirty="0" smtClean="0">
                <a:solidFill>
                  <a:schemeClr val="tx1"/>
                </a:solidFill>
                <a:effectLst/>
                <a:latin typeface="+mn-lt"/>
                <a:ea typeface="+mn-ea"/>
                <a:cs typeface="+mn-cs"/>
              </a:rPr>
              <a:t>, R., Bhatia, V., </a:t>
            </a:r>
            <a:r>
              <a:rPr lang="en-US" altLang="zh-TW" sz="1200" b="0" i="0" kern="1200" dirty="0" err="1" smtClean="0">
                <a:solidFill>
                  <a:schemeClr val="tx1"/>
                </a:solidFill>
                <a:effectLst/>
                <a:latin typeface="+mn-lt"/>
                <a:ea typeface="+mn-ea"/>
                <a:cs typeface="+mn-cs"/>
              </a:rPr>
              <a:t>Latack</a:t>
            </a:r>
            <a:r>
              <a:rPr lang="en-US" altLang="zh-TW" sz="1200" b="0" i="0" kern="1200" dirty="0" smtClean="0">
                <a:solidFill>
                  <a:schemeClr val="tx1"/>
                </a:solidFill>
                <a:effectLst/>
                <a:latin typeface="+mn-lt"/>
                <a:ea typeface="+mn-ea"/>
                <a:cs typeface="+mn-cs"/>
              </a:rPr>
              <a:t>, J. A., </a:t>
            </a:r>
            <a:r>
              <a:rPr lang="en-US" altLang="zh-TW" sz="1200" b="0" i="0" kern="1200" dirty="0" err="1" smtClean="0">
                <a:solidFill>
                  <a:schemeClr val="tx1"/>
                </a:solidFill>
                <a:effectLst/>
                <a:latin typeface="+mn-lt"/>
                <a:ea typeface="+mn-ea"/>
                <a:cs typeface="+mn-cs"/>
              </a:rPr>
              <a:t>Meuwly</a:t>
            </a:r>
            <a:r>
              <a:rPr lang="en-US" altLang="zh-TW" sz="1200" b="0" i="0" kern="1200" dirty="0" smtClean="0">
                <a:solidFill>
                  <a:schemeClr val="tx1"/>
                </a:solidFill>
                <a:effectLst/>
                <a:latin typeface="+mn-lt"/>
                <a:ea typeface="+mn-ea"/>
                <a:cs typeface="+mn-cs"/>
              </a:rPr>
              <a:t>, N., &amp; Davila, J. (2013). Negative social comparison on Facebook and depressive symptoms: Rumination as a mechanism. Psychology of Popular Media Culture, 2(3), 161.</a:t>
            </a:r>
          </a:p>
          <a:p>
            <a:pPr marL="228600" indent="-228600">
              <a:buFont typeface="+mj-lt"/>
              <a:buAutoNum type="arabicPeriod"/>
            </a:pPr>
            <a:r>
              <a:rPr lang="en-US" altLang="zh-TW" sz="1200" b="0" i="0" kern="1200" dirty="0" smtClean="0">
                <a:solidFill>
                  <a:schemeClr val="tx1"/>
                </a:solidFill>
                <a:effectLst/>
                <a:latin typeface="+mn-lt"/>
                <a:ea typeface="+mn-ea"/>
                <a:cs typeface="+mn-cs"/>
              </a:rPr>
              <a:t>Liu, Q. Q., Zhou, Z. K., Yang, X. J., </a:t>
            </a:r>
            <a:r>
              <a:rPr lang="en-US" altLang="zh-TW" sz="1200" b="0" i="0" kern="1200" dirty="0" err="1" smtClean="0">
                <a:solidFill>
                  <a:schemeClr val="tx1"/>
                </a:solidFill>
                <a:effectLst/>
                <a:latin typeface="+mn-lt"/>
                <a:ea typeface="+mn-ea"/>
                <a:cs typeface="+mn-cs"/>
              </a:rPr>
              <a:t>Niu</a:t>
            </a:r>
            <a:r>
              <a:rPr lang="en-US" altLang="zh-TW" sz="1200" b="0" i="0" kern="1200" dirty="0" smtClean="0">
                <a:solidFill>
                  <a:schemeClr val="tx1"/>
                </a:solidFill>
                <a:effectLst/>
                <a:latin typeface="+mn-lt"/>
                <a:ea typeface="+mn-ea"/>
                <a:cs typeface="+mn-cs"/>
              </a:rPr>
              <a:t>, G. F., </a:t>
            </a:r>
            <a:r>
              <a:rPr lang="en-US" altLang="zh-TW" sz="1200" b="0" i="0" kern="1200" dirty="0" err="1" smtClean="0">
                <a:solidFill>
                  <a:schemeClr val="tx1"/>
                </a:solidFill>
                <a:effectLst/>
                <a:latin typeface="+mn-lt"/>
                <a:ea typeface="+mn-ea"/>
                <a:cs typeface="+mn-cs"/>
              </a:rPr>
              <a:t>Tian</a:t>
            </a:r>
            <a:r>
              <a:rPr lang="en-US" altLang="zh-TW" sz="1200" b="0" i="0" kern="1200" dirty="0" smtClean="0">
                <a:solidFill>
                  <a:schemeClr val="tx1"/>
                </a:solidFill>
                <a:effectLst/>
                <a:latin typeface="+mn-lt"/>
                <a:ea typeface="+mn-ea"/>
                <a:cs typeface="+mn-cs"/>
              </a:rPr>
              <a:t>, Y., &amp; Fan, C. Y. (2017). Upward social comparison on social network sites and depressive symptoms: A moderated mediation model of self-esteem and optimism. Personality and Individual Differences, 113, 223-228.</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Kalpidou</a:t>
            </a:r>
            <a:r>
              <a:rPr lang="en-US" altLang="zh-TW" sz="1200" b="0" i="0" kern="1200" dirty="0" smtClean="0">
                <a:solidFill>
                  <a:schemeClr val="tx1"/>
                </a:solidFill>
                <a:effectLst/>
                <a:latin typeface="+mn-lt"/>
                <a:ea typeface="+mn-ea"/>
                <a:cs typeface="+mn-cs"/>
              </a:rPr>
              <a:t>, M., </a:t>
            </a:r>
            <a:r>
              <a:rPr lang="en-US" altLang="zh-TW" sz="1200" b="0" i="0" kern="1200" dirty="0" err="1" smtClean="0">
                <a:solidFill>
                  <a:schemeClr val="tx1"/>
                </a:solidFill>
                <a:effectLst/>
                <a:latin typeface="+mn-lt"/>
                <a:ea typeface="+mn-ea"/>
                <a:cs typeface="+mn-cs"/>
              </a:rPr>
              <a:t>Costin</a:t>
            </a:r>
            <a:r>
              <a:rPr lang="en-US" altLang="zh-TW" sz="1200" b="0" i="0" kern="1200" dirty="0" smtClean="0">
                <a:solidFill>
                  <a:schemeClr val="tx1"/>
                </a:solidFill>
                <a:effectLst/>
                <a:latin typeface="+mn-lt"/>
                <a:ea typeface="+mn-ea"/>
                <a:cs typeface="+mn-cs"/>
              </a:rPr>
              <a:t>, D., &amp; Morris, J. (2011). The relationship between Facebook and the well-being of undergraduate college students.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(4), 183-189.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a:t>
            </a:r>
            <a:r>
              <a:rPr lang="en-US" altLang="zh-TW" sz="1200" b="0" i="1" kern="1200" dirty="0" smtClean="0">
                <a:solidFill>
                  <a:schemeClr val="tx1"/>
                </a:solidFill>
                <a:effectLst/>
                <a:latin typeface="+mn-lt"/>
                <a:ea typeface="+mn-ea"/>
                <a:cs typeface="+mn-cs"/>
              </a:rPr>
              <a:t>Computers in human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32</a:t>
            </a:r>
            <a:r>
              <a:rPr lang="en-US" altLang="zh-TW" sz="1200" b="0" i="0" kern="1200" dirty="0" smtClean="0">
                <a:solidFill>
                  <a:schemeClr val="tx1"/>
                </a:solidFill>
                <a:effectLst/>
                <a:latin typeface="+mn-lt"/>
                <a:ea typeface="+mn-ea"/>
                <a:cs typeface="+mn-cs"/>
              </a:rPr>
              <a:t>, 253-260.</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Liu, Q. Q., Zhou, Z. K., Yang, X. J., </a:t>
            </a:r>
            <a:r>
              <a:rPr lang="en-US" altLang="zh-TW" sz="1200" b="0" i="0" kern="1200" dirty="0" err="1" smtClean="0">
                <a:solidFill>
                  <a:schemeClr val="tx1"/>
                </a:solidFill>
                <a:effectLst/>
                <a:latin typeface="+mn-lt"/>
                <a:ea typeface="+mn-ea"/>
                <a:cs typeface="+mn-cs"/>
              </a:rPr>
              <a:t>Niu</a:t>
            </a:r>
            <a:r>
              <a:rPr lang="en-US" altLang="zh-TW" sz="1200" b="0" i="0" kern="1200" dirty="0" smtClean="0">
                <a:solidFill>
                  <a:schemeClr val="tx1"/>
                </a:solidFill>
                <a:effectLst/>
                <a:latin typeface="+mn-lt"/>
                <a:ea typeface="+mn-ea"/>
                <a:cs typeface="+mn-cs"/>
              </a:rPr>
              <a:t>, G. F., </a:t>
            </a:r>
            <a:r>
              <a:rPr lang="en-US" altLang="zh-TW" sz="1200" b="0" i="0" kern="1200" dirty="0" err="1" smtClean="0">
                <a:solidFill>
                  <a:schemeClr val="tx1"/>
                </a:solidFill>
                <a:effectLst/>
                <a:latin typeface="+mn-lt"/>
                <a:ea typeface="+mn-ea"/>
                <a:cs typeface="+mn-cs"/>
              </a:rPr>
              <a:t>Tian</a:t>
            </a:r>
            <a:r>
              <a:rPr lang="en-US" altLang="zh-TW" sz="1200" b="0" i="0" kern="1200" dirty="0" smtClean="0">
                <a:solidFill>
                  <a:schemeClr val="tx1"/>
                </a:solidFill>
                <a:effectLst/>
                <a:latin typeface="+mn-lt"/>
                <a:ea typeface="+mn-ea"/>
                <a:cs typeface="+mn-cs"/>
              </a:rPr>
              <a:t>, Y., &amp; Fan, C. Y. (2017). Upward social comparison on social network sites and depressive symptoms: A moderated mediation model of self-esteem and optimism. Personality and Individual Differences, 113, 223-228.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Haferkamp</a:t>
            </a:r>
            <a:r>
              <a:rPr lang="en-US" altLang="zh-TW" sz="1200" b="0" i="0" kern="1200" dirty="0" smtClean="0">
                <a:solidFill>
                  <a:schemeClr val="tx1"/>
                </a:solidFill>
                <a:effectLst/>
                <a:latin typeface="+mn-lt"/>
                <a:ea typeface="+mn-ea"/>
                <a:cs typeface="+mn-cs"/>
              </a:rPr>
              <a:t>, N., &amp; </a:t>
            </a:r>
            <a:r>
              <a:rPr lang="en-US" altLang="zh-TW" sz="1200" b="0" i="0" kern="1200" dirty="0" err="1" smtClean="0">
                <a:solidFill>
                  <a:schemeClr val="tx1"/>
                </a:solidFill>
                <a:effectLst/>
                <a:latin typeface="+mn-lt"/>
                <a:ea typeface="+mn-ea"/>
                <a:cs typeface="+mn-cs"/>
              </a:rPr>
              <a:t>Krämer</a:t>
            </a:r>
            <a:r>
              <a:rPr lang="en-US" altLang="zh-TW" sz="1200" b="0" i="0" kern="1200" dirty="0" smtClean="0">
                <a:solidFill>
                  <a:schemeClr val="tx1"/>
                </a:solidFill>
                <a:effectLst/>
                <a:latin typeface="+mn-lt"/>
                <a:ea typeface="+mn-ea"/>
                <a:cs typeface="+mn-cs"/>
              </a:rPr>
              <a:t>, N. C. (2011). Social comparison 2.0: Examining the effects of online profiles on social-networking sites.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(5), 309-314.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Kross</a:t>
            </a:r>
            <a:r>
              <a:rPr lang="en-US" altLang="zh-TW" sz="1200" b="0" i="0" kern="1200" dirty="0" smtClean="0">
                <a:solidFill>
                  <a:schemeClr val="tx1"/>
                </a:solidFill>
                <a:effectLst/>
                <a:latin typeface="+mn-lt"/>
                <a:ea typeface="+mn-ea"/>
                <a:cs typeface="+mn-cs"/>
              </a:rPr>
              <a:t>, E., </a:t>
            </a:r>
            <a:r>
              <a:rPr lang="en-US" altLang="zh-TW" sz="1200" b="0" i="0" kern="1200" dirty="0" err="1" smtClean="0">
                <a:solidFill>
                  <a:schemeClr val="tx1"/>
                </a:solidFill>
                <a:effectLst/>
                <a:latin typeface="+mn-lt"/>
                <a:ea typeface="+mn-ea"/>
                <a:cs typeface="+mn-cs"/>
              </a:rPr>
              <a:t>Verduyn</a:t>
            </a:r>
            <a:r>
              <a:rPr lang="en-US" altLang="zh-TW" sz="1200" b="0" i="0" kern="1200" dirty="0" smtClean="0">
                <a:solidFill>
                  <a:schemeClr val="tx1"/>
                </a:solidFill>
                <a:effectLst/>
                <a:latin typeface="+mn-lt"/>
                <a:ea typeface="+mn-ea"/>
                <a:cs typeface="+mn-cs"/>
              </a:rPr>
              <a:t>, P., </a:t>
            </a:r>
            <a:r>
              <a:rPr lang="en-US" altLang="zh-TW" sz="1200" b="0" i="0" kern="1200" dirty="0" err="1" smtClean="0">
                <a:solidFill>
                  <a:schemeClr val="tx1"/>
                </a:solidFill>
                <a:effectLst/>
                <a:latin typeface="+mn-lt"/>
                <a:ea typeface="+mn-ea"/>
                <a:cs typeface="+mn-cs"/>
              </a:rPr>
              <a:t>Demiralp</a:t>
            </a:r>
            <a:r>
              <a:rPr lang="en-US" altLang="zh-TW" sz="1200" b="0" i="0" kern="1200" dirty="0" smtClean="0">
                <a:solidFill>
                  <a:schemeClr val="tx1"/>
                </a:solidFill>
                <a:effectLst/>
                <a:latin typeface="+mn-lt"/>
                <a:ea typeface="+mn-ea"/>
                <a:cs typeface="+mn-cs"/>
              </a:rPr>
              <a:t>, E., Park, J., Lee, D. S., Lin, N., ... &amp; Ybarra, O. (2013). Facebook use predicts declines in subjective well-being in young adults.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a:t>
            </a:r>
            <a:r>
              <a:rPr lang="en-US" altLang="zh-TW" sz="1200" b="0" i="0" kern="1200" dirty="0" smtClean="0">
                <a:solidFill>
                  <a:schemeClr val="tx1"/>
                </a:solidFill>
                <a:effectLst/>
                <a:latin typeface="+mn-lt"/>
                <a:ea typeface="+mn-ea"/>
                <a:cs typeface="+mn-cs"/>
              </a:rPr>
              <a:t>(8), e69841.</a:t>
            </a:r>
            <a:endParaRPr lang="en-US" altLang="zh-TW" sz="1200" b="0" i="0" kern="1200" baseline="0" dirty="0" smtClean="0">
              <a:solidFill>
                <a:schemeClr val="tx1"/>
              </a:solidFill>
              <a:effectLst/>
              <a:latin typeface="Times New Roman" panose="02020603050405020304" pitchFamily="18"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7</a:t>
            </a:fld>
            <a:endParaRPr lang="zh-TW" altLang="en-US"/>
          </a:p>
        </p:txBody>
      </p:sp>
    </p:spTree>
    <p:extLst>
      <p:ext uri="{BB962C8B-B14F-4D97-AF65-F5344CB8AC3E}">
        <p14:creationId xmlns:p14="http://schemas.microsoft.com/office/powerpoint/2010/main" val="214572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Pera</a:t>
            </a:r>
            <a:r>
              <a:rPr lang="en-US" altLang="zh-TW" sz="1200" b="0" i="0" kern="1200" dirty="0" smtClean="0">
                <a:solidFill>
                  <a:schemeClr val="tx1"/>
                </a:solidFill>
                <a:effectLst/>
                <a:latin typeface="+mn-lt"/>
                <a:ea typeface="+mn-ea"/>
                <a:cs typeface="+mn-cs"/>
              </a:rPr>
              <a:t>, A. (2018). Psychopathological processes involved in social comparison, depression, and envy on Facebook. </a:t>
            </a:r>
            <a:r>
              <a:rPr lang="en-US" altLang="zh-TW" sz="1200" b="0" i="1" kern="1200" dirty="0" smtClean="0">
                <a:solidFill>
                  <a:schemeClr val="tx1"/>
                </a:solidFill>
                <a:effectLst/>
                <a:latin typeface="+mn-lt"/>
                <a:ea typeface="+mn-ea"/>
                <a:cs typeface="+mn-cs"/>
              </a:rPr>
              <a:t>Frontiers in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9</a:t>
            </a:r>
            <a:r>
              <a:rPr lang="en-US" altLang="zh-TW" sz="1200" b="0" i="0" kern="1200" dirty="0" smtClean="0">
                <a:solidFill>
                  <a:schemeClr val="tx1"/>
                </a:solidFill>
                <a:effectLst/>
                <a:latin typeface="+mn-lt"/>
                <a:ea typeface="+mn-ea"/>
                <a:cs typeface="+mn-cs"/>
              </a:rPr>
              <a:t>, 22.</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8</a:t>
            </a:fld>
            <a:endParaRPr lang="zh-TW" altLang="en-US"/>
          </a:p>
        </p:txBody>
      </p:sp>
    </p:spTree>
    <p:extLst>
      <p:ext uri="{BB962C8B-B14F-4D97-AF65-F5344CB8AC3E}">
        <p14:creationId xmlns:p14="http://schemas.microsoft.com/office/powerpoint/2010/main" val="67416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Frijda</a:t>
            </a:r>
            <a:r>
              <a:rPr lang="en-US" altLang="zh-TW" sz="1200" b="0" i="0" kern="1200" dirty="0" smtClean="0">
                <a:solidFill>
                  <a:schemeClr val="tx1"/>
                </a:solidFill>
                <a:effectLst/>
                <a:latin typeface="+mn-lt"/>
                <a:ea typeface="+mn-ea"/>
                <a:cs typeface="+mn-cs"/>
              </a:rPr>
              <a:t>, N. H. (1986). </a:t>
            </a:r>
            <a:r>
              <a:rPr lang="en-US" altLang="zh-TW" sz="1200" b="0" i="1" kern="1200" dirty="0" smtClean="0">
                <a:solidFill>
                  <a:schemeClr val="tx1"/>
                </a:solidFill>
                <a:effectLst/>
                <a:latin typeface="+mn-lt"/>
                <a:ea typeface="+mn-ea"/>
                <a:cs typeface="+mn-cs"/>
              </a:rPr>
              <a:t>The emotions</a:t>
            </a:r>
            <a:r>
              <a:rPr lang="en-US" altLang="zh-TW" sz="1200" b="0" i="0" kern="1200" dirty="0" smtClean="0">
                <a:solidFill>
                  <a:schemeClr val="tx1"/>
                </a:solidFill>
                <a:effectLst/>
                <a:latin typeface="+mn-lt"/>
                <a:ea typeface="+mn-ea"/>
                <a:cs typeface="+mn-cs"/>
              </a:rPr>
              <a:t>. Cambridge University Press.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Lazarus, R. S. (1991). </a:t>
            </a:r>
            <a:r>
              <a:rPr lang="en-US" altLang="zh-TW" sz="1200" b="0" i="1" kern="1200" dirty="0" smtClean="0">
                <a:solidFill>
                  <a:schemeClr val="tx1"/>
                </a:solidFill>
                <a:effectLst/>
                <a:latin typeface="+mn-lt"/>
                <a:ea typeface="+mn-ea"/>
                <a:cs typeface="+mn-cs"/>
              </a:rPr>
              <a:t>Emotion and adaptation</a:t>
            </a:r>
            <a:r>
              <a:rPr lang="en-US" altLang="zh-TW" sz="1200" b="0" i="0" kern="1200" dirty="0" smtClean="0">
                <a:solidFill>
                  <a:schemeClr val="tx1"/>
                </a:solidFill>
                <a:effectLst/>
                <a:latin typeface="+mn-lt"/>
                <a:ea typeface="+mn-ea"/>
                <a:cs typeface="+mn-cs"/>
              </a:rPr>
              <a:t>. Oxford University Press.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Ortony</a:t>
            </a:r>
            <a:r>
              <a:rPr lang="en-US" altLang="zh-TW" sz="1200" b="0" i="0" kern="1200" dirty="0" smtClean="0">
                <a:solidFill>
                  <a:schemeClr val="tx1"/>
                </a:solidFill>
                <a:effectLst/>
                <a:latin typeface="+mn-lt"/>
                <a:ea typeface="+mn-ea"/>
                <a:cs typeface="+mn-cs"/>
              </a:rPr>
              <a:t>, A., </a:t>
            </a:r>
            <a:r>
              <a:rPr lang="en-US" altLang="zh-TW" sz="1200" b="0" i="0" kern="1200" dirty="0" err="1" smtClean="0">
                <a:solidFill>
                  <a:schemeClr val="tx1"/>
                </a:solidFill>
                <a:effectLst/>
                <a:latin typeface="+mn-lt"/>
                <a:ea typeface="+mn-ea"/>
                <a:cs typeface="+mn-cs"/>
              </a:rPr>
              <a:t>Clore</a:t>
            </a:r>
            <a:r>
              <a:rPr lang="en-US" altLang="zh-TW" sz="1200" b="0" i="0" kern="1200" dirty="0" smtClean="0">
                <a:solidFill>
                  <a:schemeClr val="tx1"/>
                </a:solidFill>
                <a:effectLst/>
                <a:latin typeface="+mn-lt"/>
                <a:ea typeface="+mn-ea"/>
                <a:cs typeface="+mn-cs"/>
              </a:rPr>
              <a:t>, G. L., &amp; Collins, A. (1988). The cognitive structure of emotions Cambridge. </a:t>
            </a:r>
            <a:r>
              <a:rPr lang="en-US" altLang="zh-TW" sz="1200" b="0" i="1" kern="1200" dirty="0" smtClean="0">
                <a:solidFill>
                  <a:schemeClr val="tx1"/>
                </a:solidFill>
                <a:effectLst/>
                <a:latin typeface="+mn-lt"/>
                <a:ea typeface="+mn-ea"/>
                <a:cs typeface="+mn-cs"/>
              </a:rPr>
              <a:t>UK: Cambridge University Press9</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Roseman</a:t>
            </a:r>
            <a:r>
              <a:rPr lang="en-US" altLang="zh-TW" sz="1200" b="0" i="0" kern="1200" dirty="0" smtClean="0">
                <a:solidFill>
                  <a:schemeClr val="tx1"/>
                </a:solidFill>
                <a:effectLst/>
                <a:latin typeface="+mn-lt"/>
                <a:ea typeface="+mn-ea"/>
                <a:cs typeface="+mn-cs"/>
              </a:rPr>
              <a:t>, I. J. (1984). Cognitive determinants of emotion: A structural theory. </a:t>
            </a:r>
            <a:r>
              <a:rPr lang="en-US" altLang="zh-TW" sz="1200" b="0" i="1" kern="1200" dirty="0" smtClean="0">
                <a:solidFill>
                  <a:schemeClr val="tx1"/>
                </a:solidFill>
                <a:effectLst/>
                <a:latin typeface="+mn-lt"/>
                <a:ea typeface="+mn-ea"/>
                <a:cs typeface="+mn-cs"/>
              </a:rPr>
              <a:t>Review of personality &amp; social psychology</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Scherer, K. R. (1984). Emotion as a multicomponent process: a model and some cross-cultural data. </a:t>
            </a:r>
            <a:r>
              <a:rPr lang="en-US" altLang="zh-TW" sz="1200" b="0" i="1" kern="1200" dirty="0" smtClean="0">
                <a:solidFill>
                  <a:schemeClr val="tx1"/>
                </a:solidFill>
                <a:effectLst/>
                <a:latin typeface="+mn-lt"/>
                <a:ea typeface="+mn-ea"/>
                <a:cs typeface="+mn-cs"/>
              </a:rPr>
              <a:t>Review of personality &amp; social psychology</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Smith, C. A., &amp; Ellsworth, P. C. (1985). Patterns of cognitive appraisal in emotion.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48</a:t>
            </a:r>
            <a:r>
              <a:rPr lang="en-US" altLang="zh-TW" sz="1200" b="0" i="0" kern="1200" dirty="0" smtClean="0">
                <a:solidFill>
                  <a:schemeClr val="tx1"/>
                </a:solidFill>
                <a:effectLst/>
                <a:latin typeface="+mn-lt"/>
                <a:ea typeface="+mn-ea"/>
                <a:cs typeface="+mn-cs"/>
              </a:rPr>
              <a:t>(4), 813.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Weiner, B. (2012). </a:t>
            </a:r>
            <a:r>
              <a:rPr lang="en-US" altLang="zh-TW" sz="1200" b="0" i="1" kern="1200" dirty="0" smtClean="0">
                <a:solidFill>
                  <a:schemeClr val="tx1"/>
                </a:solidFill>
                <a:effectLst/>
                <a:latin typeface="+mn-lt"/>
                <a:ea typeface="+mn-ea"/>
                <a:cs typeface="+mn-cs"/>
              </a:rPr>
              <a:t>An </a:t>
            </a:r>
            <a:r>
              <a:rPr lang="en-US" altLang="zh-TW" sz="1200" b="0" i="1" kern="1200" dirty="0" err="1" smtClean="0">
                <a:solidFill>
                  <a:schemeClr val="tx1"/>
                </a:solidFill>
                <a:effectLst/>
                <a:latin typeface="+mn-lt"/>
                <a:ea typeface="+mn-ea"/>
                <a:cs typeface="+mn-cs"/>
              </a:rPr>
              <a:t>attributional</a:t>
            </a:r>
            <a:r>
              <a:rPr lang="en-US" altLang="zh-TW" sz="1200" b="0" i="1" kern="1200" dirty="0" smtClean="0">
                <a:solidFill>
                  <a:schemeClr val="tx1"/>
                </a:solidFill>
                <a:effectLst/>
                <a:latin typeface="+mn-lt"/>
                <a:ea typeface="+mn-ea"/>
                <a:cs typeface="+mn-cs"/>
              </a:rPr>
              <a:t> theory of motivation and emotion</a:t>
            </a:r>
            <a:r>
              <a:rPr lang="en-US" altLang="zh-TW" sz="1200" b="0" i="0" kern="1200" dirty="0" smtClean="0">
                <a:solidFill>
                  <a:schemeClr val="tx1"/>
                </a:solidFill>
                <a:effectLst/>
                <a:latin typeface="+mn-lt"/>
                <a:ea typeface="+mn-ea"/>
                <a:cs typeface="+mn-cs"/>
              </a:rPr>
              <a:t>. Springer Science &amp; Business Media.</a:t>
            </a:r>
            <a:endParaRPr lang="zh-TW" altLang="en-US" dirty="0" smtClean="0"/>
          </a:p>
        </p:txBody>
      </p:sp>
      <p:sp>
        <p:nvSpPr>
          <p:cNvPr id="4" name="灯片编号占位符 3"/>
          <p:cNvSpPr>
            <a:spLocks noGrp="1"/>
          </p:cNvSpPr>
          <p:nvPr>
            <p:ph type="sldNum" sz="quarter" idx="10"/>
          </p:nvPr>
        </p:nvSpPr>
        <p:spPr/>
        <p:txBody>
          <a:bodyPr/>
          <a:lstStyle/>
          <a:p>
            <a:fld id="{3EACA9D5-4B32-43D8-9433-685E5C781E63}" type="slidenum">
              <a:rPr lang="zh-TW" altLang="en-US" smtClean="0"/>
              <a:t>9</a:t>
            </a:fld>
            <a:endParaRPr lang="zh-TW" altLang="en-US"/>
          </a:p>
        </p:txBody>
      </p:sp>
    </p:spTree>
    <p:extLst>
      <p:ext uri="{BB962C8B-B14F-4D97-AF65-F5344CB8AC3E}">
        <p14:creationId xmlns:p14="http://schemas.microsoft.com/office/powerpoint/2010/main" val="46531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TW"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2022/12/7</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123361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2022/12/7</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84888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2022/12/7</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21027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2022/12/7</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73386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9B5673-F244-4493-8BC0-FE915B7FFF22}" type="datetimeFigureOut">
              <a:rPr lang="zh-TW" altLang="en-US" smtClean="0"/>
              <a:t>2022/12/7</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87938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日期占位符 4"/>
          <p:cNvSpPr>
            <a:spLocks noGrp="1"/>
          </p:cNvSpPr>
          <p:nvPr>
            <p:ph type="dt" sz="half" idx="10"/>
          </p:nvPr>
        </p:nvSpPr>
        <p:spPr/>
        <p:txBody>
          <a:bodyPr/>
          <a:lstStyle/>
          <a:p>
            <a:fld id="{F69B5673-F244-4493-8BC0-FE915B7FFF22}" type="datetimeFigureOut">
              <a:rPr lang="zh-TW" altLang="en-US" smtClean="0"/>
              <a:t>2022/12/7</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5579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7" name="日期占位符 6"/>
          <p:cNvSpPr>
            <a:spLocks noGrp="1"/>
          </p:cNvSpPr>
          <p:nvPr>
            <p:ph type="dt" sz="half" idx="10"/>
          </p:nvPr>
        </p:nvSpPr>
        <p:spPr/>
        <p:txBody>
          <a:bodyPr/>
          <a:lstStyle/>
          <a:p>
            <a:fld id="{F69B5673-F244-4493-8BC0-FE915B7FFF22}" type="datetimeFigureOut">
              <a:rPr lang="zh-TW" altLang="en-US" smtClean="0"/>
              <a:t>2022/12/7</a:t>
            </a:fld>
            <a:endParaRPr lang="zh-TW" altLang="en-US"/>
          </a:p>
        </p:txBody>
      </p:sp>
      <p:sp>
        <p:nvSpPr>
          <p:cNvPr id="8" name="页脚占位符 7"/>
          <p:cNvSpPr>
            <a:spLocks noGrp="1"/>
          </p:cNvSpPr>
          <p:nvPr>
            <p:ph type="ftr" sz="quarter" idx="11"/>
          </p:nvPr>
        </p:nvSpPr>
        <p:spPr/>
        <p:txBody>
          <a:bodyPr/>
          <a:lstStyle/>
          <a:p>
            <a:endParaRPr lang="zh-TW" altLang="en-US"/>
          </a:p>
        </p:txBody>
      </p:sp>
      <p:sp>
        <p:nvSpPr>
          <p:cNvPr id="9" name="灯片编号占位符 8"/>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257859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日期占位符 2"/>
          <p:cNvSpPr>
            <a:spLocks noGrp="1"/>
          </p:cNvSpPr>
          <p:nvPr>
            <p:ph type="dt" sz="half" idx="10"/>
          </p:nvPr>
        </p:nvSpPr>
        <p:spPr/>
        <p:txBody>
          <a:bodyPr/>
          <a:lstStyle/>
          <a:p>
            <a:fld id="{F69B5673-F244-4493-8BC0-FE915B7FFF22}" type="datetimeFigureOut">
              <a:rPr lang="zh-TW" altLang="en-US" smtClean="0"/>
              <a:t>2022/12/7</a:t>
            </a:fld>
            <a:endParaRPr lang="zh-TW" altLang="en-US"/>
          </a:p>
        </p:txBody>
      </p:sp>
      <p:sp>
        <p:nvSpPr>
          <p:cNvPr id="4" name="页脚占位符 3"/>
          <p:cNvSpPr>
            <a:spLocks noGrp="1"/>
          </p:cNvSpPr>
          <p:nvPr>
            <p:ph type="ftr" sz="quarter" idx="11"/>
          </p:nvPr>
        </p:nvSpPr>
        <p:spPr/>
        <p:txBody>
          <a:bodyPr/>
          <a:lstStyle/>
          <a:p>
            <a:endParaRPr lang="zh-TW" altLang="en-US"/>
          </a:p>
        </p:txBody>
      </p:sp>
      <p:sp>
        <p:nvSpPr>
          <p:cNvPr id="5" name="灯片编号占位符 4"/>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99877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9B5673-F244-4493-8BC0-FE915B7FFF22}" type="datetimeFigureOut">
              <a:rPr lang="zh-TW" altLang="en-US" smtClean="0"/>
              <a:t>2022/12/7</a:t>
            </a:fld>
            <a:endParaRPr lang="zh-TW" altLang="en-US"/>
          </a:p>
        </p:txBody>
      </p:sp>
      <p:sp>
        <p:nvSpPr>
          <p:cNvPr id="3" name="页脚占位符 2"/>
          <p:cNvSpPr>
            <a:spLocks noGrp="1"/>
          </p:cNvSpPr>
          <p:nvPr>
            <p:ph type="ftr" sz="quarter" idx="11"/>
          </p:nvPr>
        </p:nvSpPr>
        <p:spPr/>
        <p:txBody>
          <a:bodyPr/>
          <a:lstStyle/>
          <a:p>
            <a:endParaRPr lang="zh-TW" altLang="en-US"/>
          </a:p>
        </p:txBody>
      </p:sp>
      <p:sp>
        <p:nvSpPr>
          <p:cNvPr id="4" name="灯片编号占位符 3"/>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28022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9B5673-F244-4493-8BC0-FE915B7FFF22}" type="datetimeFigureOut">
              <a:rPr lang="zh-TW" altLang="en-US" smtClean="0"/>
              <a:t>2022/12/7</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118038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9B5673-F244-4493-8BC0-FE915B7FFF22}" type="datetimeFigureOut">
              <a:rPr lang="zh-TW" altLang="en-US" smtClean="0"/>
              <a:t>2022/12/7</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59217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B5673-F244-4493-8BC0-FE915B7FFF22}" type="datetimeFigureOut">
              <a:rPr lang="zh-TW" altLang="en-US" smtClean="0"/>
              <a:t>2022/12/7</a:t>
            </a:fld>
            <a:endParaRPr lang="zh-TW"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103570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52951"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2" name="文本框 11"/>
          <p:cNvSpPr txBox="1"/>
          <p:nvPr/>
        </p:nvSpPr>
        <p:spPr>
          <a:xfrm>
            <a:off x="258689" y="54666"/>
            <a:ext cx="4035569" cy="769441"/>
          </a:xfrm>
          <a:prstGeom prst="rect">
            <a:avLst/>
          </a:prstGeom>
          <a:noFill/>
        </p:spPr>
        <p:txBody>
          <a:bodyPr wrap="square" rtlCol="0">
            <a:spAutoFit/>
          </a:bodyPr>
          <a:lstStyle/>
          <a:p>
            <a:r>
              <a:rPr lang="en-US" altLang="zh-CN" sz="44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SNS</a:t>
            </a:r>
            <a:r>
              <a:rPr lang="zh-CN" altLang="en-US" sz="44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越来越流行</a:t>
            </a:r>
            <a:endParaRPr lang="zh-TW" altLang="en-US" sz="4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9025248" y="0"/>
            <a:ext cx="3166753" cy="6859147"/>
          </a:xfrm>
          <a:prstGeom prst="rect">
            <a:avLst/>
          </a:prstGeom>
          <a:solidFill>
            <a:srgbClr val="14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15747" y="1551245"/>
            <a:ext cx="4443412" cy="2730141"/>
          </a:xfrm>
          <a:prstGeom prst="rect">
            <a:avLst/>
          </a:prstGeom>
        </p:spPr>
      </p:pic>
      <p:sp>
        <p:nvSpPr>
          <p:cNvPr id="10" name="矩形 9"/>
          <p:cNvSpPr/>
          <p:nvPr/>
        </p:nvSpPr>
        <p:spPr>
          <a:xfrm>
            <a:off x="1283976" y="4872377"/>
            <a:ext cx="6706953" cy="923330"/>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latin typeface="Times New Roman" panose="02020603050405020304" pitchFamily="18" charset="0"/>
                <a:ea typeface="宋体" panose="02010600030101010101" pitchFamily="2" charset="-122"/>
              </a:rPr>
              <a:t>社交</a:t>
            </a:r>
            <a:r>
              <a:rPr lang="zh-CN" altLang="en-US" b="1" dirty="0">
                <a:latin typeface="Times New Roman" panose="02020603050405020304" pitchFamily="18" charset="0"/>
                <a:ea typeface="宋体" panose="02010600030101010101" pitchFamily="2" charset="-122"/>
              </a:rPr>
              <a:t>网站</a:t>
            </a:r>
            <a:r>
              <a:rPr lang="en-US" altLang="zh-CN" b="1" dirty="0" smtClean="0">
                <a:latin typeface="Times New Roman" panose="02020603050405020304" pitchFamily="18" charset="0"/>
              </a:rPr>
              <a:t>(Social Networking Site)</a:t>
            </a:r>
            <a:r>
              <a:rPr lang="zh-CN" altLang="en-US" b="1" dirty="0" smtClean="0">
                <a:latin typeface="Times New Roman" panose="02020603050405020304" pitchFamily="18" charset="0"/>
                <a:ea typeface="宋体" panose="02010600030101010101" pitchFamily="2" charset="-122"/>
              </a:rPr>
              <a:t>如今</a:t>
            </a:r>
            <a:r>
              <a:rPr lang="zh-CN" altLang="en-US" b="1" dirty="0">
                <a:latin typeface="Times New Roman" panose="02020603050405020304" pitchFamily="18" charset="0"/>
                <a:ea typeface="宋体" panose="02010600030101010101" pitchFamily="2" charset="-122"/>
              </a:rPr>
              <a:t>非常</a:t>
            </a:r>
            <a:r>
              <a:rPr lang="zh-CN" altLang="en-US" b="1" dirty="0" smtClean="0">
                <a:latin typeface="Times New Roman" panose="02020603050405020304" pitchFamily="18" charset="0"/>
                <a:ea typeface="宋体" panose="02010600030101010101" pitchFamily="2" charset="-122"/>
              </a:rPr>
              <a:t>流行</a:t>
            </a:r>
            <a:endParaRPr lang="en-US" altLang="zh-CN" b="1" dirty="0" smtClean="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p"/>
            </a:pPr>
            <a:r>
              <a:rPr lang="zh-CN" altLang="en-US" dirty="0">
                <a:latin typeface="Times New Roman" panose="02020603050405020304" pitchFamily="18" charset="0"/>
              </a:rPr>
              <a:t>早在</a:t>
            </a:r>
            <a:r>
              <a:rPr lang="en-US" altLang="zh-TW" dirty="0">
                <a:latin typeface="Times New Roman" panose="02020603050405020304" pitchFamily="18" charset="0"/>
                <a:ea typeface="宋体" panose="02010600030101010101" pitchFamily="2" charset="-122"/>
              </a:rPr>
              <a:t>2008</a:t>
            </a:r>
            <a:r>
              <a:rPr lang="zh-TW" altLang="en-US" dirty="0">
                <a:latin typeface="Times New Roman" panose="02020603050405020304" pitchFamily="18" charset="0"/>
                <a:ea typeface="宋体" panose="02010600030101010101" pitchFamily="2" charset="-122"/>
              </a:rPr>
              <a:t>年，</a:t>
            </a:r>
            <a:r>
              <a:rPr lang="en-US" altLang="zh-TW" dirty="0">
                <a:latin typeface="Times New Roman" panose="02020603050405020304" pitchFamily="18" charset="0"/>
                <a:ea typeface="宋体" panose="02010600030101010101" pitchFamily="2" charset="-122"/>
              </a:rPr>
              <a:t> FB</a:t>
            </a:r>
            <a:r>
              <a:rPr lang="zh-CN" altLang="en-US" dirty="0">
                <a:latin typeface="Times New Roman" panose="02020603050405020304" pitchFamily="18" charset="0"/>
              </a:rPr>
              <a:t>就成为了</a:t>
            </a:r>
            <a:r>
              <a:rPr lang="zh-TW" altLang="en-US" dirty="0">
                <a:latin typeface="Times New Roman" panose="02020603050405020304" pitchFamily="18" charset="0"/>
                <a:ea typeface="宋体" panose="02010600030101010101" pitchFamily="2" charset="-122"/>
              </a:rPr>
              <a:t>最流行的一个软件之一，几乎</a:t>
            </a:r>
            <a:r>
              <a:rPr lang="en-US" altLang="zh-TW" dirty="0">
                <a:latin typeface="Times New Roman" panose="02020603050405020304" pitchFamily="18" charset="0"/>
                <a:ea typeface="宋体" panose="02010600030101010101" pitchFamily="2" charset="-122"/>
              </a:rPr>
              <a:t>90%</a:t>
            </a:r>
            <a:r>
              <a:rPr lang="zh-TW" altLang="en-US" dirty="0">
                <a:latin typeface="Times New Roman" panose="02020603050405020304" pitchFamily="18" charset="0"/>
                <a:ea typeface="宋体" panose="02010600030101010101" pitchFamily="2" charset="-122"/>
              </a:rPr>
              <a:t>的大学生都会用</a:t>
            </a:r>
            <a:r>
              <a:rPr lang="en-US" altLang="zh-TW" dirty="0">
                <a:latin typeface="Times New Roman" panose="02020603050405020304" pitchFamily="18" charset="0"/>
                <a:ea typeface="宋体" panose="02010600030101010101" pitchFamily="2" charset="-122"/>
              </a:rPr>
              <a:t>FB</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Steinfield</a:t>
            </a:r>
            <a:r>
              <a:rPr lang="en-US" altLang="zh-TW" dirty="0">
                <a:solidFill>
                  <a:srgbClr val="00B0F0"/>
                </a:solidFill>
                <a:latin typeface="Times New Roman" panose="02020603050405020304" pitchFamily="18" charset="0"/>
                <a:ea typeface="宋体" panose="02010600030101010101" pitchFamily="2" charset="-122"/>
              </a:rPr>
              <a:t>, Ellison, &amp; Lampe, 2008). </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6481" y="1802906"/>
            <a:ext cx="2944285" cy="2944285"/>
          </a:xfrm>
          <a:prstGeom prst="rect">
            <a:avLst/>
          </a:prstGeom>
        </p:spPr>
      </p:pic>
    </p:spTree>
    <p:extLst>
      <p:ext uri="{BB962C8B-B14F-4D97-AF65-F5344CB8AC3E}">
        <p14:creationId xmlns:p14="http://schemas.microsoft.com/office/powerpoint/2010/main" val="924268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5" name="矩形 14"/>
          <p:cNvSpPr/>
          <p:nvPr/>
        </p:nvSpPr>
        <p:spPr>
          <a:xfrm>
            <a:off x="9025247" y="0"/>
            <a:ext cx="3166753" cy="6859147"/>
          </a:xfrm>
          <a:prstGeom prst="rect">
            <a:avLst/>
          </a:prstGeom>
          <a:gradFill flip="none" rotWithShape="1">
            <a:gsLst>
              <a:gs pos="0">
                <a:srgbClr val="E8AE42"/>
              </a:gs>
              <a:gs pos="100000">
                <a:srgbClr val="FF66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E8AE4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向上比较产生相对剥夺感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14400" y="4409909"/>
            <a:ext cx="7754587" cy="2031325"/>
          </a:xfrm>
          <a:prstGeom prst="rect">
            <a:avLst/>
          </a:prstGeom>
        </p:spPr>
        <p:txBody>
          <a:bodyPr wrap="square">
            <a:spAutoFit/>
          </a:bodyPr>
          <a:lstStyle/>
          <a:p>
            <a:pPr marL="285750" indent="-285750">
              <a:buFont typeface="Wingdings" panose="05000000000000000000" pitchFamily="2" charset="2"/>
              <a:buChar char="n"/>
            </a:pPr>
            <a:r>
              <a:rPr lang="zh-CN" altLang="en-US" dirty="0"/>
              <a:t>当一个人有权利得到某样东西，却得不到时，会产生相对剥夺感</a:t>
            </a:r>
            <a:r>
              <a:rPr lang="zh-TW" altLang="en-US" dirty="0">
                <a:solidFill>
                  <a:srgbClr val="00B0F0"/>
                </a:solidFill>
              </a:rPr>
              <a:t>(Feather</a:t>
            </a:r>
            <a:r>
              <a:rPr lang="en-US" altLang="zh-TW" dirty="0">
                <a:solidFill>
                  <a:srgbClr val="00B0F0"/>
                </a:solidFill>
              </a:rPr>
              <a:t>,</a:t>
            </a:r>
            <a:r>
              <a:rPr lang="zh-TW" altLang="en-US" dirty="0">
                <a:solidFill>
                  <a:srgbClr val="00B0F0"/>
                </a:solidFill>
              </a:rPr>
              <a:t> 1999</a:t>
            </a:r>
            <a:r>
              <a:rPr lang="en-US" altLang="zh-TW" dirty="0">
                <a:solidFill>
                  <a:srgbClr val="00B0F0"/>
                </a:solidFill>
              </a:rPr>
              <a:t>;</a:t>
            </a:r>
            <a:r>
              <a:rPr lang="zh-TW" altLang="en-US" dirty="0">
                <a:solidFill>
                  <a:srgbClr val="00B0F0"/>
                </a:solidFill>
              </a:rPr>
              <a:t> 2015</a:t>
            </a:r>
            <a:r>
              <a:rPr lang="en-US" altLang="zh-TW" dirty="0">
                <a:solidFill>
                  <a:srgbClr val="00B0F0"/>
                </a:solidFill>
              </a:rPr>
              <a:t>; </a:t>
            </a:r>
            <a:r>
              <a:rPr lang="zh-TW" altLang="en-US" dirty="0">
                <a:solidFill>
                  <a:srgbClr val="00B0F0"/>
                </a:solidFill>
              </a:rPr>
              <a:t>Olson and Hazlewood, 1986)</a:t>
            </a:r>
            <a:endParaRPr lang="en-US" altLang="zh-TW" dirty="0">
              <a:solidFill>
                <a:srgbClr val="00B0F0"/>
              </a:solidFill>
            </a:endParaRPr>
          </a:p>
          <a:p>
            <a:pPr marL="285750" indent="-285750">
              <a:buFont typeface="Wingdings" panose="05000000000000000000" pitchFamily="2" charset="2"/>
              <a:buChar char="n"/>
            </a:pPr>
            <a:r>
              <a:rPr lang="zh-CN" altLang="en-US" b="1" dirty="0">
                <a:latin typeface="Times New Roman" panose="02020603050405020304" pitchFamily="18" charset="0"/>
              </a:rPr>
              <a:t>相对剥夺感被认为是很多消极结果的源头</a:t>
            </a:r>
            <a:r>
              <a:rPr lang="en-US" altLang="zh-CN" dirty="0">
                <a:solidFill>
                  <a:srgbClr val="00B0F0"/>
                </a:solidFill>
                <a:latin typeface="Times New Roman" panose="02020603050405020304" pitchFamily="18" charset="0"/>
              </a:rPr>
              <a:t>(Callan, </a:t>
            </a:r>
            <a:r>
              <a:rPr lang="en-US" altLang="zh-CN" dirty="0" err="1">
                <a:solidFill>
                  <a:srgbClr val="00B0F0"/>
                </a:solidFill>
                <a:latin typeface="Times New Roman" panose="02020603050405020304" pitchFamily="18" charset="0"/>
              </a:rPr>
              <a:t>Shead</a:t>
            </a:r>
            <a:r>
              <a:rPr lang="en-US" altLang="zh-CN" dirty="0">
                <a:solidFill>
                  <a:srgbClr val="00B0F0"/>
                </a:solidFill>
                <a:latin typeface="Times New Roman" panose="02020603050405020304" pitchFamily="18" charset="0"/>
              </a:rPr>
              <a:t>, &amp; Olson, 2011). </a:t>
            </a:r>
            <a:endParaRPr lang="en-US" altLang="zh-CN" dirty="0">
              <a:latin typeface="Times New Roman" panose="02020603050405020304" pitchFamily="18" charset="0"/>
            </a:endParaRPr>
          </a:p>
          <a:p>
            <a:pPr marL="285750" indent="-285750">
              <a:buFont typeface="Wingdings" panose="05000000000000000000" pitchFamily="2" charset="2"/>
              <a:buChar char="n"/>
            </a:pPr>
            <a:r>
              <a:rPr lang="zh-CN" altLang="en-US" b="1" dirty="0">
                <a:latin typeface="Times New Roman" panose="02020603050405020304" pitchFamily="18" charset="0"/>
              </a:rPr>
              <a:t>已有很多研究指出，向上比较会产生相对剥夺感</a:t>
            </a:r>
            <a:r>
              <a:rPr lang="en-US" altLang="zh-CN" dirty="0">
                <a:solidFill>
                  <a:srgbClr val="00B0F0"/>
                </a:solidFill>
                <a:latin typeface="Times New Roman" panose="02020603050405020304" pitchFamily="18" charset="0"/>
              </a:rPr>
              <a:t>(e.g. Kim, </a:t>
            </a:r>
            <a:r>
              <a:rPr lang="en-US" altLang="zh-TW" dirty="0">
                <a:solidFill>
                  <a:srgbClr val="00B0F0"/>
                </a:solidFill>
              </a:rPr>
              <a:t>Callan, </a:t>
            </a:r>
            <a:r>
              <a:rPr lang="en-US" altLang="zh-TW" dirty="0" err="1">
                <a:solidFill>
                  <a:srgbClr val="00B0F0"/>
                </a:solidFill>
              </a:rPr>
              <a:t>Gheorghiu</a:t>
            </a:r>
            <a:r>
              <a:rPr lang="en-US" altLang="zh-TW" dirty="0">
                <a:solidFill>
                  <a:srgbClr val="00B0F0"/>
                </a:solidFill>
              </a:rPr>
              <a:t> &amp; Skylark, </a:t>
            </a:r>
            <a:r>
              <a:rPr lang="en-US" altLang="zh-CN" dirty="0">
                <a:solidFill>
                  <a:srgbClr val="00B0F0"/>
                </a:solidFill>
                <a:latin typeface="Times New Roman" panose="02020603050405020304" pitchFamily="18" charset="0"/>
              </a:rPr>
              <a:t>2018; </a:t>
            </a:r>
            <a:r>
              <a:rPr lang="en-US" altLang="zh-CN" dirty="0" err="1">
                <a:solidFill>
                  <a:srgbClr val="00B0F0"/>
                </a:solidFill>
                <a:latin typeface="Times New Roman" panose="02020603050405020304" pitchFamily="18" charset="0"/>
              </a:rPr>
              <a:t>Seo</a:t>
            </a:r>
            <a:r>
              <a:rPr lang="en-US" altLang="zh-CN" dirty="0">
                <a:solidFill>
                  <a:srgbClr val="00B0F0"/>
                </a:solidFill>
                <a:latin typeface="Times New Roman" panose="02020603050405020304" pitchFamily="18" charset="0"/>
              </a:rPr>
              <a:t> &amp; Park, 2018; </a:t>
            </a:r>
            <a:r>
              <a:rPr lang="es-ES" altLang="zh-CN" dirty="0">
                <a:solidFill>
                  <a:srgbClr val="00B0F0"/>
                </a:solidFill>
                <a:latin typeface="Times New Roman" panose="02020603050405020304" pitchFamily="18" charset="0"/>
              </a:rPr>
              <a:t>Buunk, Zurriaga, Gonzalez-Roma, &amp; Subirats, 2003</a:t>
            </a:r>
            <a:r>
              <a:rPr lang="en-US" altLang="zh-CN" dirty="0">
                <a:solidFill>
                  <a:srgbClr val="00B0F0"/>
                </a:solidFill>
                <a:latin typeface="Times New Roman" panose="02020603050405020304" pitchFamily="18" charset="0"/>
              </a:rPr>
              <a:t>)</a:t>
            </a:r>
          </a:p>
          <a:p>
            <a:pPr marL="285750" indent="-285750">
              <a:buFont typeface="Wingdings" panose="05000000000000000000" pitchFamily="2" charset="2"/>
              <a:buChar char="n"/>
            </a:pPr>
            <a:r>
              <a:rPr lang="zh-CN" altLang="en-US" b="1" dirty="0">
                <a:latin typeface="Times New Roman" panose="02020603050405020304" pitchFamily="18" charset="0"/>
              </a:rPr>
              <a:t>我们提出假设</a:t>
            </a:r>
            <a:r>
              <a:rPr lang="en-US" altLang="zh-CN" b="1" dirty="0">
                <a:latin typeface="Times New Roman" panose="02020603050405020304" pitchFamily="18" charset="0"/>
              </a:rPr>
              <a:t>1</a:t>
            </a:r>
            <a:r>
              <a:rPr lang="zh-CN" altLang="en-US" b="1" dirty="0">
                <a:latin typeface="Times New Roman" panose="02020603050405020304" pitchFamily="18" charset="0"/>
              </a:rPr>
              <a:t>：当人们进行向上比较的时候，会产生相对剥夺感</a:t>
            </a:r>
            <a:endParaRPr lang="en-US" altLang="zh-CN" b="1" dirty="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1816" y="1467436"/>
            <a:ext cx="4862268" cy="2570056"/>
          </a:xfrm>
          <a:prstGeom prst="rect">
            <a:avLst/>
          </a:prstGeom>
        </p:spPr>
      </p:pic>
      <p:grpSp>
        <p:nvGrpSpPr>
          <p:cNvPr id="10" name="组合 9"/>
          <p:cNvGrpSpPr/>
          <p:nvPr/>
        </p:nvGrpSpPr>
        <p:grpSpPr>
          <a:xfrm>
            <a:off x="9064772" y="1847075"/>
            <a:ext cx="3087704" cy="2923635"/>
            <a:chOff x="9104297" y="1912389"/>
            <a:chExt cx="3087704" cy="2923635"/>
          </a:xfrm>
        </p:grpSpPr>
        <p:sp>
          <p:nvSpPr>
            <p:cNvPr id="11" name="矩形 10"/>
            <p:cNvSpPr/>
            <p:nvPr/>
          </p:nvSpPr>
          <p:spPr>
            <a:xfrm>
              <a:off x="9104297" y="3481807"/>
              <a:ext cx="3087704" cy="1354217"/>
            </a:xfrm>
            <a:prstGeom prst="rect">
              <a:avLst/>
            </a:prstGeom>
            <a:noFill/>
          </p:spPr>
          <p:txBody>
            <a:bodyPr wrap="none" lIns="91440" tIns="45720" rIns="91440" bIns="45720">
              <a:spAutoFit/>
            </a:bodyPr>
            <a:lstStyle/>
            <a:p>
              <a:pPr algn="ctr"/>
              <a:r>
                <a:rPr lang="en-US" altLang="zh-CN" sz="5400" b="1" cap="none" spc="0" dirty="0" smtClean="0">
                  <a:ln w="0"/>
                  <a:solidFill>
                    <a:schemeClr val="bg1"/>
                  </a:solidFill>
                  <a:latin typeface="Times New Roman" panose="02020603050405020304" pitchFamily="18" charset="0"/>
                  <a:cs typeface="Times New Roman" panose="02020603050405020304" pitchFamily="18" charset="0"/>
                </a:rPr>
                <a:t>Upward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2034" y="1912389"/>
              <a:ext cx="1852230" cy="1671525"/>
            </a:xfrm>
            <a:prstGeom prst="rect">
              <a:avLst/>
            </a:prstGeom>
          </p:spPr>
        </p:pic>
      </p:grpSp>
    </p:spTree>
    <p:extLst>
      <p:ext uri="{BB962C8B-B14F-4D97-AF65-F5344CB8AC3E}">
        <p14:creationId xmlns:p14="http://schemas.microsoft.com/office/powerpoint/2010/main" val="4021220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025247" y="0"/>
            <a:ext cx="3166753" cy="6859147"/>
          </a:xfrm>
          <a:prstGeom prst="rect">
            <a:avLst/>
          </a:prstGeom>
          <a:gradFill flip="none" rotWithShape="1">
            <a:gsLst>
              <a:gs pos="0">
                <a:srgbClr val="FF6600"/>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33058" y="177777"/>
            <a:ext cx="4486831"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352146" y="4593497"/>
            <a:ext cx="6096000" cy="1477328"/>
          </a:xfrm>
          <a:prstGeom prst="rect">
            <a:avLst/>
          </a:prstGeom>
        </p:spPr>
        <p:txBody>
          <a:bodyPr>
            <a:spAutoFit/>
          </a:bodyPr>
          <a:lstStyle/>
          <a:p>
            <a:pPr marL="285750" indent="-285750">
              <a:buFont typeface="Wingdings" panose="05000000000000000000" pitchFamily="2" charset="2"/>
              <a:buChar char="n"/>
            </a:pPr>
            <a:r>
              <a:rPr lang="zh-CN" altLang="en-US" b="1" dirty="0"/>
              <a:t>已有很多研究发现当人们体验到相对剥夺感时，其心理或生理健康都会受到一定程度的影响</a:t>
            </a:r>
            <a:r>
              <a:rPr lang="zh-TW" altLang="en-US" dirty="0">
                <a:solidFill>
                  <a:srgbClr val="00B0F0"/>
                </a:solidFill>
              </a:rPr>
              <a:t>(Beshai, Mishra, Mishra, &amp; Carleton, 2017; Callan, Kim, &amp; Matthews, 2015</a:t>
            </a:r>
            <a:r>
              <a:rPr lang="en-US" altLang="zh-TW" dirty="0">
                <a:solidFill>
                  <a:srgbClr val="00B0F0"/>
                </a:solidFill>
              </a:rPr>
              <a:t>; </a:t>
            </a:r>
            <a:r>
              <a:rPr lang="zh-TW" altLang="en-US" dirty="0">
                <a:solidFill>
                  <a:srgbClr val="00B0F0"/>
                </a:solidFill>
              </a:rPr>
              <a:t>Adjaye-Gbewonyo </a:t>
            </a:r>
            <a:r>
              <a:rPr lang="en-US" altLang="zh-TW" dirty="0">
                <a:solidFill>
                  <a:srgbClr val="00B0F0"/>
                </a:solidFill>
              </a:rPr>
              <a:t>&amp;</a:t>
            </a:r>
            <a:r>
              <a:rPr lang="zh-TW" altLang="en-US" dirty="0">
                <a:solidFill>
                  <a:srgbClr val="00B0F0"/>
                </a:solidFill>
              </a:rPr>
              <a:t> Kawachi</a:t>
            </a:r>
            <a:r>
              <a:rPr lang="en-US" altLang="zh-TW" dirty="0">
                <a:solidFill>
                  <a:srgbClr val="00B0F0"/>
                </a:solidFill>
              </a:rPr>
              <a:t>, </a:t>
            </a:r>
            <a:r>
              <a:rPr lang="zh-TW" altLang="en-US" dirty="0">
                <a:solidFill>
                  <a:srgbClr val="00B0F0"/>
                </a:solidFill>
              </a:rPr>
              <a:t>2012</a:t>
            </a:r>
            <a:r>
              <a:rPr lang="en-US" altLang="zh-TW" dirty="0">
                <a:solidFill>
                  <a:srgbClr val="00B0F0"/>
                </a:solidFill>
              </a:rPr>
              <a:t>; Osborne, Smith, &amp; </a:t>
            </a:r>
            <a:r>
              <a:rPr lang="en-US" altLang="zh-TW" dirty="0" err="1">
                <a:solidFill>
                  <a:srgbClr val="00B0F0"/>
                </a:solidFill>
              </a:rPr>
              <a:t>Huo</a:t>
            </a:r>
            <a:r>
              <a:rPr lang="en-US" altLang="zh-TW" dirty="0">
                <a:solidFill>
                  <a:srgbClr val="00B0F0"/>
                </a:solidFill>
              </a:rPr>
              <a:t>, 2012</a:t>
            </a:r>
            <a:r>
              <a:rPr lang="zh-TW" altLang="en-US" dirty="0">
                <a:solidFill>
                  <a:srgbClr val="00B0F0"/>
                </a:solidFill>
              </a:rPr>
              <a:t>).</a:t>
            </a:r>
          </a:p>
        </p:txBody>
      </p:sp>
      <p:grpSp>
        <p:nvGrpSpPr>
          <p:cNvPr id="3" name="组合 2"/>
          <p:cNvGrpSpPr/>
          <p:nvPr/>
        </p:nvGrpSpPr>
        <p:grpSpPr>
          <a:xfrm>
            <a:off x="9025248" y="1901416"/>
            <a:ext cx="3166752" cy="3056314"/>
            <a:chOff x="9025249" y="1891697"/>
            <a:chExt cx="3166752" cy="3056314"/>
          </a:xfrm>
        </p:grpSpPr>
        <p:sp>
          <p:nvSpPr>
            <p:cNvPr id="4" name="矩形 3"/>
            <p:cNvSpPr/>
            <p:nvPr/>
          </p:nvSpPr>
          <p:spPr>
            <a:xfrm>
              <a:off x="9025249" y="3445035"/>
              <a:ext cx="3166752" cy="1502976"/>
            </a:xfrm>
            <a:prstGeom prst="rect">
              <a:avLst/>
            </a:prstGeom>
            <a:noFill/>
          </p:spPr>
          <p:txBody>
            <a:bodyPr wrap="square" lIns="91440" tIns="45720" rIns="91440" bIns="45720">
              <a:spAutoFit/>
            </a:bodyPr>
            <a:lstStyle/>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Relative </a:t>
              </a:r>
            </a:p>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Deprivation </a:t>
              </a:r>
              <a:endParaRPr lang="zh-CN" altLang="en-US" sz="20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1915" y="1891697"/>
              <a:ext cx="2033419" cy="1662195"/>
            </a:xfrm>
            <a:prstGeom prst="rect">
              <a:avLst/>
            </a:prstGeom>
          </p:spPr>
        </p:pic>
      </p:gr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3407" y="1648741"/>
            <a:ext cx="4659085" cy="2557501"/>
          </a:xfrm>
          <a:prstGeom prst="rect">
            <a:avLst/>
          </a:prstGeom>
        </p:spPr>
      </p:pic>
    </p:spTree>
    <p:extLst>
      <p:ext uri="{BB962C8B-B14F-4D97-AF65-F5344CB8AC3E}">
        <p14:creationId xmlns:p14="http://schemas.microsoft.com/office/powerpoint/2010/main" val="2731005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6" name="矩形 15"/>
          <p:cNvSpPr/>
          <p:nvPr/>
        </p:nvSpPr>
        <p:spPr>
          <a:xfrm>
            <a:off x="9025247" y="0"/>
            <a:ext cx="3166753" cy="6859147"/>
          </a:xfrm>
          <a:prstGeom prst="rect">
            <a:avLst/>
          </a:prstGeom>
          <a:gradFill flip="none" rotWithShape="1">
            <a:gsLst>
              <a:gs pos="0">
                <a:srgbClr val="FF6600"/>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5" name="矩形 14"/>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33058" y="177777"/>
            <a:ext cx="4486831"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395786" y="1904012"/>
            <a:ext cx="3538261" cy="3970318"/>
          </a:xfrm>
          <a:prstGeom prst="rect">
            <a:avLst/>
          </a:prstGeom>
        </p:spPr>
        <p:txBody>
          <a:bodyPr wrap="square">
            <a:spAutoFit/>
          </a:bodyPr>
          <a:lstStyle/>
          <a:p>
            <a:pPr marL="285750" indent="-285750">
              <a:buFont typeface="Wingdings" panose="05000000000000000000" pitchFamily="2" charset="2"/>
              <a:buChar char="n"/>
            </a:pPr>
            <a:r>
              <a:rPr lang="zh-CN" altLang="en-US" b="1" dirty="0"/>
              <a:t>而这些负性影响，可能与社交媒体的使用时，发生的社会比较相关</a:t>
            </a:r>
            <a:r>
              <a:rPr lang="en-US" altLang="zh-CN" dirty="0">
                <a:solidFill>
                  <a:srgbClr val="00B0F0"/>
                </a:solidFill>
              </a:rPr>
              <a:t>(Lee, 2014; Vogel et al,. 2015; Jang, Park, &amp; Song, 2016; de </a:t>
            </a:r>
            <a:r>
              <a:rPr lang="en-US" altLang="zh-CN" dirty="0" err="1">
                <a:solidFill>
                  <a:srgbClr val="00B0F0"/>
                </a:solidFill>
              </a:rPr>
              <a:t>Vries</a:t>
            </a:r>
            <a:r>
              <a:rPr lang="en-US" altLang="zh-CN" dirty="0">
                <a:solidFill>
                  <a:srgbClr val="00B0F0"/>
                </a:solidFill>
              </a:rPr>
              <a:t> et al., 2018; Kim &amp; </a:t>
            </a:r>
            <a:r>
              <a:rPr lang="en-US" altLang="zh-CN" dirty="0" err="1">
                <a:solidFill>
                  <a:srgbClr val="00B0F0"/>
                </a:solidFill>
              </a:rPr>
              <a:t>Florack</a:t>
            </a:r>
            <a:r>
              <a:rPr lang="en-US" altLang="zh-CN" dirty="0">
                <a:solidFill>
                  <a:srgbClr val="00B0F0"/>
                </a:solidFill>
              </a:rPr>
              <a:t>, 2021; Robinson et al., 2019), </a:t>
            </a:r>
            <a:endParaRPr lang="en-US" altLang="zh-CN" dirty="0" smtClean="0">
              <a:solidFill>
                <a:srgbClr val="00B0F0"/>
              </a:solidFill>
            </a:endParaRPr>
          </a:p>
          <a:p>
            <a:pPr marL="285750" indent="-285750">
              <a:buFont typeface="Wingdings" panose="05000000000000000000" pitchFamily="2" charset="2"/>
              <a:buChar char="n"/>
            </a:pPr>
            <a:r>
              <a:rPr lang="zh-CN" altLang="en-US" b="1" dirty="0"/>
              <a:t>与我们的假设类似，已经有研究通过相对剥夺感解释了这一过程，</a:t>
            </a:r>
            <a:r>
              <a:rPr lang="es-ES" altLang="zh-CN" dirty="0">
                <a:solidFill>
                  <a:srgbClr val="00B0F0"/>
                </a:solidFill>
              </a:rPr>
              <a:t>Seo </a:t>
            </a:r>
            <a:r>
              <a:rPr lang="en-US" altLang="zh-CN" dirty="0">
                <a:solidFill>
                  <a:srgbClr val="00B0F0"/>
                </a:solidFill>
              </a:rPr>
              <a:t>and</a:t>
            </a:r>
            <a:r>
              <a:rPr lang="es-ES" altLang="zh-CN" dirty="0">
                <a:solidFill>
                  <a:srgbClr val="00B0F0"/>
                </a:solidFill>
              </a:rPr>
              <a:t> Hyun (2018). </a:t>
            </a:r>
            <a:r>
              <a:rPr lang="zh-CN" altLang="en-US" b="1" dirty="0"/>
              <a:t>发现，越倾向于在社交媒体上和名人进行比较，人们越容易体验到相对剥夺感，从而对生活满意度的评价</a:t>
            </a:r>
            <a:r>
              <a:rPr lang="zh-CN" altLang="en-US" b="1" dirty="0" smtClean="0"/>
              <a:t>降低</a:t>
            </a:r>
            <a:endParaRPr lang="en-US" altLang="zh-CN" b="1" dirty="0"/>
          </a:p>
        </p:txBody>
      </p:sp>
      <p:grpSp>
        <p:nvGrpSpPr>
          <p:cNvPr id="3" name="组合 2"/>
          <p:cNvGrpSpPr/>
          <p:nvPr/>
        </p:nvGrpSpPr>
        <p:grpSpPr>
          <a:xfrm>
            <a:off x="9025248" y="1901416"/>
            <a:ext cx="3166752" cy="3056314"/>
            <a:chOff x="9025249" y="1891697"/>
            <a:chExt cx="3166752" cy="3056314"/>
          </a:xfrm>
        </p:grpSpPr>
        <p:sp>
          <p:nvSpPr>
            <p:cNvPr id="4" name="矩形 3"/>
            <p:cNvSpPr/>
            <p:nvPr/>
          </p:nvSpPr>
          <p:spPr>
            <a:xfrm>
              <a:off x="9025249" y="3445035"/>
              <a:ext cx="3166752" cy="1502976"/>
            </a:xfrm>
            <a:prstGeom prst="rect">
              <a:avLst/>
            </a:prstGeom>
            <a:noFill/>
          </p:spPr>
          <p:txBody>
            <a:bodyPr wrap="square" lIns="91440" tIns="45720" rIns="91440" bIns="45720">
              <a:spAutoFit/>
            </a:bodyPr>
            <a:lstStyle/>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Relative </a:t>
              </a:r>
            </a:p>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Deprivation </a:t>
              </a:r>
              <a:endParaRPr lang="zh-CN" altLang="en-US" sz="20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1915" y="1891697"/>
              <a:ext cx="2033419" cy="1662195"/>
            </a:xfrm>
            <a:prstGeom prst="rect">
              <a:avLst/>
            </a:prstGeom>
          </p:spPr>
        </p:pic>
      </p:grpSp>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21728" r="23152" b="6902"/>
          <a:stretch/>
        </p:blipFill>
        <p:spPr>
          <a:xfrm>
            <a:off x="5440989" y="2242569"/>
            <a:ext cx="2848104" cy="3293203"/>
          </a:xfrm>
          <a:prstGeom prst="rect">
            <a:avLst/>
          </a:prstGeom>
        </p:spPr>
      </p:pic>
      <p:sp>
        <p:nvSpPr>
          <p:cNvPr id="18" name="矩形 17"/>
          <p:cNvSpPr/>
          <p:nvPr/>
        </p:nvSpPr>
        <p:spPr>
          <a:xfrm rot="5400000">
            <a:off x="2682588" y="3737286"/>
            <a:ext cx="3740724" cy="303770"/>
          </a:xfrm>
          <a:prstGeom prst="rect">
            <a:avLst/>
          </a:prstGeom>
          <a:gradFill flip="none" rotWithShape="1">
            <a:gsLst>
              <a:gs pos="0">
                <a:srgbClr val="FF6600"/>
              </a:gs>
              <a:gs pos="100000">
                <a:srgbClr val="FF6699"/>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53883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8" name="矩形 37"/>
          <p:cNvSpPr/>
          <p:nvPr/>
        </p:nvSpPr>
        <p:spPr>
          <a:xfrm>
            <a:off x="9025247" y="0"/>
            <a:ext cx="3166753" cy="6859147"/>
          </a:xfrm>
          <a:prstGeom prst="rect">
            <a:avLst/>
          </a:prstGeom>
          <a:gradFill flip="none" rotWithShape="1">
            <a:gsLst>
              <a:gs pos="0">
                <a:srgbClr val="FF6600"/>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7" name="矩形 36"/>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33058" y="177777"/>
            <a:ext cx="4486831"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045183" y="4783198"/>
            <a:ext cx="7015533" cy="1477328"/>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在此</a:t>
            </a:r>
            <a:r>
              <a:rPr lang="zh-CN" altLang="en-US" b="1" dirty="0"/>
              <a:t>基础上我们认为，这种社交媒体上的向上比较，不仅仅是发生在普通人和名人之间，在普通人与普通人之间，也可能发生，而且应该更加普遍</a:t>
            </a:r>
            <a:endParaRPr lang="en-US" altLang="zh-CN" b="1" dirty="0"/>
          </a:p>
          <a:p>
            <a:pPr marL="285750" indent="-285750">
              <a:buFont typeface="Wingdings" panose="05000000000000000000" pitchFamily="2" charset="2"/>
              <a:buChar char="n"/>
            </a:pPr>
            <a:r>
              <a:rPr lang="zh-CN" altLang="en-US" b="1" dirty="0">
                <a:latin typeface="Times New Roman" panose="02020603050405020304" pitchFamily="18" charset="0"/>
              </a:rPr>
              <a:t>因此，我们提出假设</a:t>
            </a:r>
            <a:r>
              <a:rPr lang="en-US" altLang="zh-CN" b="1" dirty="0">
                <a:latin typeface="Times New Roman" panose="02020603050405020304" pitchFamily="18" charset="0"/>
              </a:rPr>
              <a:t>2</a:t>
            </a:r>
            <a:r>
              <a:rPr lang="zh-CN" altLang="en-US" b="1" dirty="0">
                <a:latin typeface="Times New Roman" panose="02020603050405020304" pitchFamily="18" charset="0"/>
              </a:rPr>
              <a:t>：人们在向上比较时会产生相对剥夺感，这种相对剥夺感越高，则对自己的生活满意度评价越低</a:t>
            </a:r>
            <a:endParaRPr lang="en-US" altLang="zh-CN" b="1" dirty="0">
              <a:latin typeface="Times New Roman" panose="02020603050405020304" pitchFamily="18" charset="0"/>
            </a:endParaRPr>
          </a:p>
        </p:txBody>
      </p:sp>
      <p:grpSp>
        <p:nvGrpSpPr>
          <p:cNvPr id="3" name="组合 2"/>
          <p:cNvGrpSpPr/>
          <p:nvPr/>
        </p:nvGrpSpPr>
        <p:grpSpPr>
          <a:xfrm>
            <a:off x="9025248" y="1901416"/>
            <a:ext cx="3166752" cy="3056314"/>
            <a:chOff x="9025249" y="1891697"/>
            <a:chExt cx="3166752" cy="3056314"/>
          </a:xfrm>
        </p:grpSpPr>
        <p:sp>
          <p:nvSpPr>
            <p:cNvPr id="4" name="矩形 3"/>
            <p:cNvSpPr/>
            <p:nvPr/>
          </p:nvSpPr>
          <p:spPr>
            <a:xfrm>
              <a:off x="9025249" y="3445035"/>
              <a:ext cx="3166752" cy="1502976"/>
            </a:xfrm>
            <a:prstGeom prst="rect">
              <a:avLst/>
            </a:prstGeom>
            <a:noFill/>
          </p:spPr>
          <p:txBody>
            <a:bodyPr wrap="square" lIns="91440" tIns="45720" rIns="91440" bIns="45720">
              <a:spAutoFit/>
            </a:bodyPr>
            <a:lstStyle/>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Relative </a:t>
              </a:r>
            </a:p>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Deprivation </a:t>
              </a:r>
              <a:endParaRPr lang="zh-CN" altLang="en-US" sz="20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1915" y="1891697"/>
              <a:ext cx="2033419" cy="1662195"/>
            </a:xfrm>
            <a:prstGeom prst="rect">
              <a:avLst/>
            </a:prstGeom>
          </p:spPr>
        </p:pic>
      </p:grpSp>
      <p:grpSp>
        <p:nvGrpSpPr>
          <p:cNvPr id="28" name="组合 27"/>
          <p:cNvGrpSpPr/>
          <p:nvPr/>
        </p:nvGrpSpPr>
        <p:grpSpPr>
          <a:xfrm>
            <a:off x="853167" y="3147278"/>
            <a:ext cx="7694570" cy="1049849"/>
            <a:chOff x="669035" y="2147187"/>
            <a:chExt cx="7694570" cy="1049849"/>
          </a:xfrm>
        </p:grpSpPr>
        <p:sp>
          <p:nvSpPr>
            <p:cNvPr id="15" name="文本框 14"/>
            <p:cNvSpPr txBox="1"/>
            <p:nvPr/>
          </p:nvSpPr>
          <p:spPr>
            <a:xfrm>
              <a:off x="669035" y="2612261"/>
              <a:ext cx="1838158" cy="584775"/>
            </a:xfrm>
            <a:prstGeom prst="rect">
              <a:avLst/>
            </a:prstGeom>
            <a:noFill/>
            <a:ln w="28575">
              <a:solidFill>
                <a:srgbClr val="E8AE42"/>
              </a:solidFill>
            </a:ln>
          </p:spPr>
          <p:txBody>
            <a:bodyPr wrap="square" rtlCol="0">
              <a:spAutoFit/>
            </a:bodyPr>
            <a:lstStyle/>
            <a:p>
              <a:r>
                <a:rPr lang="zh-CN" altLang="en-US" sz="3200" dirty="0" smtClean="0">
                  <a:latin typeface="+mn-ea"/>
                </a:rPr>
                <a:t>向上比较</a:t>
              </a:r>
              <a:endParaRPr lang="zh-TW" altLang="en-US" sz="3200" dirty="0">
                <a:latin typeface="+mn-ea"/>
              </a:endParaRPr>
            </a:p>
          </p:txBody>
        </p:sp>
        <p:sp>
          <p:nvSpPr>
            <p:cNvPr id="16" name="文本框 15"/>
            <p:cNvSpPr txBox="1"/>
            <p:nvPr/>
          </p:nvSpPr>
          <p:spPr>
            <a:xfrm>
              <a:off x="3176488" y="2612261"/>
              <a:ext cx="2284808" cy="584775"/>
            </a:xfrm>
            <a:prstGeom prst="rect">
              <a:avLst/>
            </a:prstGeom>
            <a:noFill/>
            <a:ln w="28575">
              <a:solidFill>
                <a:srgbClr val="FF6600"/>
              </a:solidFill>
            </a:ln>
          </p:spPr>
          <p:txBody>
            <a:bodyPr wrap="square" rtlCol="0">
              <a:spAutoFit/>
            </a:bodyPr>
            <a:lstStyle/>
            <a:p>
              <a:r>
                <a:rPr lang="zh-CN" altLang="en-US" sz="3200" dirty="0" smtClean="0">
                  <a:latin typeface="+mn-ea"/>
                </a:rPr>
                <a:t>相对剥夺感</a:t>
              </a:r>
              <a:endParaRPr lang="zh-TW" altLang="en-US" sz="3200" dirty="0">
                <a:latin typeface="+mn-ea"/>
              </a:endParaRPr>
            </a:p>
          </p:txBody>
        </p:sp>
        <p:cxnSp>
          <p:nvCxnSpPr>
            <p:cNvPr id="17" name="直接箭头连接符 16"/>
            <p:cNvCxnSpPr>
              <a:stCxn id="15" idx="3"/>
              <a:endCxn id="16" idx="1"/>
            </p:cNvCxnSpPr>
            <p:nvPr/>
          </p:nvCxnSpPr>
          <p:spPr>
            <a:xfrm>
              <a:off x="2507193" y="2904649"/>
              <a:ext cx="6692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130592" y="2612261"/>
              <a:ext cx="2233013" cy="584775"/>
            </a:xfrm>
            <a:prstGeom prst="rect">
              <a:avLst/>
            </a:prstGeom>
            <a:noFill/>
            <a:ln w="28575">
              <a:solidFill>
                <a:srgbClr val="FF99CC"/>
              </a:solidFill>
            </a:ln>
          </p:spPr>
          <p:txBody>
            <a:bodyPr wrap="square" rtlCol="0">
              <a:spAutoFit/>
            </a:bodyPr>
            <a:lstStyle/>
            <a:p>
              <a:r>
                <a:rPr lang="zh-CN" altLang="en-US" sz="3200" dirty="0" smtClean="0">
                  <a:latin typeface="+mn-ea"/>
                </a:rPr>
                <a:t>生活满意度</a:t>
              </a:r>
              <a:endParaRPr lang="zh-TW" altLang="en-US" sz="3200" dirty="0">
                <a:latin typeface="+mn-ea"/>
              </a:endParaRPr>
            </a:p>
          </p:txBody>
        </p:sp>
        <p:cxnSp>
          <p:nvCxnSpPr>
            <p:cNvPr id="19" name="直接箭头连接符 18"/>
            <p:cNvCxnSpPr>
              <a:stCxn id="16" idx="3"/>
              <a:endCxn id="18" idx="1"/>
            </p:cNvCxnSpPr>
            <p:nvPr/>
          </p:nvCxnSpPr>
          <p:spPr>
            <a:xfrm>
              <a:off x="5461296" y="2904649"/>
              <a:ext cx="6692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2627658" y="2208743"/>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1" name="文本框 20"/>
            <p:cNvSpPr txBox="1"/>
            <p:nvPr/>
          </p:nvSpPr>
          <p:spPr>
            <a:xfrm>
              <a:off x="5617884" y="2147187"/>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grpSp>
      <p:grpSp>
        <p:nvGrpSpPr>
          <p:cNvPr id="43" name="组合 42"/>
          <p:cNvGrpSpPr/>
          <p:nvPr/>
        </p:nvGrpSpPr>
        <p:grpSpPr>
          <a:xfrm>
            <a:off x="819940" y="1464845"/>
            <a:ext cx="7638383" cy="1660000"/>
            <a:chOff x="793047" y="1267358"/>
            <a:chExt cx="7638383" cy="1660000"/>
          </a:xfrm>
        </p:grpSpPr>
        <p:grpSp>
          <p:nvGrpSpPr>
            <p:cNvPr id="36" name="组合 35"/>
            <p:cNvGrpSpPr/>
            <p:nvPr/>
          </p:nvGrpSpPr>
          <p:grpSpPr>
            <a:xfrm>
              <a:off x="6547730" y="1267358"/>
              <a:ext cx="1883700" cy="1658704"/>
              <a:chOff x="6481366" y="1187069"/>
              <a:chExt cx="1883700" cy="1658704"/>
            </a:xfrm>
          </p:grpSpPr>
          <p:pic>
            <p:nvPicPr>
              <p:cNvPr id="30" name="图片 2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53296" y="1187069"/>
                <a:ext cx="1159329" cy="1159329"/>
              </a:xfrm>
              <a:prstGeom prst="rect">
                <a:avLst/>
              </a:prstGeom>
            </p:spPr>
          </p:pic>
          <p:sp>
            <p:nvSpPr>
              <p:cNvPr id="31" name="文本框 30"/>
              <p:cNvSpPr txBox="1"/>
              <p:nvPr/>
            </p:nvSpPr>
            <p:spPr>
              <a:xfrm>
                <a:off x="6481366" y="2476441"/>
                <a:ext cx="1883700" cy="369332"/>
              </a:xfrm>
              <a:prstGeom prst="rect">
                <a:avLst/>
              </a:prstGeom>
              <a:noFill/>
            </p:spPr>
            <p:txBody>
              <a:bodyPr wrap="square" rtlCol="0">
                <a:spAutoFit/>
              </a:bodyPr>
              <a:lstStyle/>
              <a:p>
                <a:r>
                  <a:rPr lang="en-US" altLang="zh-CN" b="1" dirty="0" smtClean="0">
                    <a:solidFill>
                      <a:srgbClr val="FF99CC"/>
                    </a:solidFill>
                    <a:latin typeface="Times New Roman" panose="02020603050405020304" pitchFamily="18" charset="0"/>
                    <a:cs typeface="Times New Roman" panose="02020603050405020304" pitchFamily="18" charset="0"/>
                  </a:rPr>
                  <a:t>Life Satisfaction</a:t>
                </a:r>
                <a:endParaRPr lang="zh-TW" altLang="en-US" b="1" dirty="0">
                  <a:solidFill>
                    <a:srgbClr val="FF99CC"/>
                  </a:solidFill>
                  <a:latin typeface="Times New Roman" panose="02020603050405020304" pitchFamily="18" charset="0"/>
                  <a:cs typeface="Times New Roman" panose="02020603050405020304" pitchFamily="18" charset="0"/>
                </a:endParaRPr>
              </a:p>
            </p:txBody>
          </p:sp>
        </p:grpSp>
        <p:grpSp>
          <p:nvGrpSpPr>
            <p:cNvPr id="32" name="组合 31"/>
            <p:cNvGrpSpPr/>
            <p:nvPr/>
          </p:nvGrpSpPr>
          <p:grpSpPr>
            <a:xfrm>
              <a:off x="793047" y="1292070"/>
              <a:ext cx="1845377" cy="1633992"/>
              <a:chOff x="9725460" y="2432590"/>
              <a:chExt cx="1845377" cy="1633992"/>
            </a:xfrm>
          </p:grpSpPr>
          <p:sp>
            <p:nvSpPr>
              <p:cNvPr id="33" name="矩形 32"/>
              <p:cNvSpPr/>
              <p:nvPr/>
            </p:nvSpPr>
            <p:spPr>
              <a:xfrm>
                <a:off x="9725460" y="3481807"/>
                <a:ext cx="1845377" cy="584775"/>
              </a:xfrm>
              <a:prstGeom prst="rect">
                <a:avLst/>
              </a:prstGeom>
              <a:noFill/>
            </p:spPr>
            <p:txBody>
              <a:bodyPr wrap="none" lIns="91440" tIns="45720" rIns="91440" bIns="45720">
                <a:spAutoFit/>
              </a:bodyPr>
              <a:lstStyle/>
              <a:p>
                <a:pPr algn="ctr"/>
                <a:r>
                  <a:rPr lang="en-US" altLang="zh-CN" sz="1600" b="1" cap="none" spc="0" dirty="0" smtClean="0">
                    <a:ln w="0"/>
                    <a:solidFill>
                      <a:srgbClr val="FFC000"/>
                    </a:solidFill>
                    <a:latin typeface="Times New Roman" panose="02020603050405020304" pitchFamily="18" charset="0"/>
                    <a:cs typeface="Times New Roman" panose="02020603050405020304" pitchFamily="18" charset="0"/>
                  </a:rPr>
                  <a:t>Upward</a:t>
                </a:r>
              </a:p>
              <a:p>
                <a:pPr algn="ctr"/>
                <a:r>
                  <a:rPr lang="en-US" altLang="zh-CN" sz="1600" b="1" dirty="0" smtClean="0">
                    <a:ln w="0"/>
                    <a:solidFill>
                      <a:srgbClr val="FFC000"/>
                    </a:solidFill>
                    <a:latin typeface="Times New Roman" panose="02020603050405020304" pitchFamily="18" charset="0"/>
                    <a:cs typeface="Times New Roman" panose="02020603050405020304" pitchFamily="18" charset="0"/>
                  </a:rPr>
                  <a:t>Social Comparison</a:t>
                </a:r>
                <a:endParaRPr lang="zh-CN" altLang="en-US" sz="1600" b="1" cap="none" spc="0" dirty="0">
                  <a:ln w="0"/>
                  <a:solidFill>
                    <a:srgbClr val="FFC000"/>
                  </a:solidFill>
                  <a:latin typeface="Times New Roman" panose="02020603050405020304" pitchFamily="18" charset="0"/>
                  <a:cs typeface="Times New Roman" panose="02020603050405020304" pitchFamily="18" charset="0"/>
                </a:endParaRPr>
              </a:p>
            </p:txBody>
          </p:sp>
          <p:pic>
            <p:nvPicPr>
              <p:cNvPr id="34" name="图片 33"/>
              <p:cNvPicPr>
                <a:picLocks noChangeAspect="1"/>
              </p:cNvPicPr>
              <p:nvPr/>
            </p:nvPicPr>
            <p:blipFill>
              <a:blip r:embed="rId5" cstate="print">
                <a:duotone>
                  <a:prstClr val="black"/>
                  <a:srgbClr val="FCB86E">
                    <a:tint val="45000"/>
                    <a:satMod val="400000"/>
                  </a:srgbClr>
                </a:duotone>
                <a:extLst>
                  <a:ext uri="{28A0092B-C50C-407E-A947-70E740481C1C}">
                    <a14:useLocalDpi xmlns:a14="http://schemas.microsoft.com/office/drawing/2010/main" val="0"/>
                  </a:ext>
                </a:extLst>
              </a:blip>
              <a:stretch>
                <a:fillRect/>
              </a:stretch>
            </p:blipFill>
            <p:spPr>
              <a:xfrm>
                <a:off x="10078704" y="2432590"/>
                <a:ext cx="1162646" cy="1049217"/>
              </a:xfrm>
              <a:prstGeom prst="rect">
                <a:avLst/>
              </a:prstGeom>
            </p:spPr>
          </p:pic>
        </p:grpSp>
        <p:grpSp>
          <p:nvGrpSpPr>
            <p:cNvPr id="42" name="组合 41"/>
            <p:cNvGrpSpPr/>
            <p:nvPr/>
          </p:nvGrpSpPr>
          <p:grpSpPr>
            <a:xfrm>
              <a:off x="3437824" y="1377759"/>
              <a:ext cx="2238971" cy="1549599"/>
              <a:chOff x="3437823" y="1414936"/>
              <a:chExt cx="2238971" cy="1549599"/>
            </a:xfrm>
          </p:grpSpPr>
          <p:sp>
            <p:nvSpPr>
              <p:cNvPr id="40" name="文本框 39"/>
              <p:cNvSpPr txBox="1"/>
              <p:nvPr/>
            </p:nvSpPr>
            <p:spPr>
              <a:xfrm>
                <a:off x="3437823" y="2595203"/>
                <a:ext cx="2238971" cy="369332"/>
              </a:xfrm>
              <a:prstGeom prst="rect">
                <a:avLst/>
              </a:prstGeom>
              <a:noFill/>
            </p:spPr>
            <p:txBody>
              <a:bodyPr wrap="square" rtlCol="0">
                <a:spAutoFit/>
              </a:bodyPr>
              <a:lstStyle/>
              <a:p>
                <a:r>
                  <a:rPr lang="en-US" altLang="zh-CN" b="1" dirty="0" smtClean="0">
                    <a:solidFill>
                      <a:srgbClr val="FF6600"/>
                    </a:solidFill>
                    <a:latin typeface="Times New Roman" panose="02020603050405020304" pitchFamily="18" charset="0"/>
                    <a:cs typeface="Times New Roman" panose="02020603050405020304" pitchFamily="18" charset="0"/>
                  </a:rPr>
                  <a:t>Relative Deprivation</a:t>
                </a:r>
                <a:endParaRPr lang="zh-TW" altLang="en-US" b="1" dirty="0">
                  <a:solidFill>
                    <a:srgbClr val="FF6600"/>
                  </a:solidFill>
                  <a:latin typeface="Times New Roman" panose="02020603050405020304" pitchFamily="18" charset="0"/>
                  <a:cs typeface="Times New Roman" panose="02020603050405020304" pitchFamily="18" charset="0"/>
                </a:endParaRPr>
              </a:p>
            </p:txBody>
          </p:sp>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7959" y="1414936"/>
                <a:ext cx="1285988" cy="1050224"/>
              </a:xfrm>
              <a:prstGeom prst="rect">
                <a:avLst/>
              </a:prstGeom>
            </p:spPr>
          </p:pic>
        </p:grpSp>
      </p:grpSp>
      <p:cxnSp>
        <p:nvCxnSpPr>
          <p:cNvPr id="8" name="直接箭头连接符 7"/>
          <p:cNvCxnSpPr/>
          <p:nvPr/>
        </p:nvCxnSpPr>
        <p:spPr>
          <a:xfrm flipV="1">
            <a:off x="2811790" y="1763486"/>
            <a:ext cx="392242" cy="77528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920461" y="1763685"/>
            <a:ext cx="434425" cy="7525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281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0">
                <a:srgbClr val="114F7B"/>
              </a:gs>
              <a:gs pos="50000">
                <a:srgbClr val="0F6183"/>
              </a:gs>
              <a:gs pos="100000">
                <a:srgbClr val="097E8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14F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向下比较产生优越感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nvSpPr>
        <p:spPr>
          <a:xfrm rot="5400000">
            <a:off x="2682588" y="3737286"/>
            <a:ext cx="3740724" cy="303770"/>
          </a:xfrm>
          <a:prstGeom prst="rect">
            <a:avLst/>
          </a:prstGeom>
          <a:gradFill flip="none" rotWithShape="1">
            <a:gsLst>
              <a:gs pos="0">
                <a:srgbClr val="097E8E"/>
              </a:gs>
              <a:gs pos="50000">
                <a:srgbClr val="0F6183"/>
              </a:gs>
              <a:gs pos="100000">
                <a:srgbClr val="114F7B"/>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8" name="组合 7"/>
          <p:cNvGrpSpPr/>
          <p:nvPr/>
        </p:nvGrpSpPr>
        <p:grpSpPr>
          <a:xfrm>
            <a:off x="8881230" y="1847074"/>
            <a:ext cx="3454792" cy="2923636"/>
            <a:chOff x="8881230" y="1847074"/>
            <a:chExt cx="3454792" cy="2923636"/>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509" y="1847074"/>
              <a:ext cx="1852230" cy="1671525"/>
            </a:xfrm>
            <a:prstGeom prst="rect">
              <a:avLst/>
            </a:prstGeom>
          </p:spPr>
        </p:pic>
        <p:sp>
          <p:nvSpPr>
            <p:cNvPr id="4" name="矩形 3"/>
            <p:cNvSpPr/>
            <p:nvPr/>
          </p:nvSpPr>
          <p:spPr>
            <a:xfrm>
              <a:off x="8881230" y="3416493"/>
              <a:ext cx="3454792" cy="1354217"/>
            </a:xfrm>
            <a:prstGeom prst="rect">
              <a:avLst/>
            </a:prstGeom>
            <a:noFill/>
          </p:spPr>
          <p:txBody>
            <a:bodyPr wrap="none" lIns="91440" tIns="45720" rIns="91440" bIns="45720">
              <a:spAutoFit/>
            </a:bodyPr>
            <a:lstStyle/>
            <a:p>
              <a:pPr algn="ctr"/>
              <a:r>
                <a:rPr lang="en-US" altLang="zh-CN" sz="5300" b="1" cap="none" spc="0" dirty="0" smtClean="0">
                  <a:ln w="0"/>
                  <a:solidFill>
                    <a:schemeClr val="bg1"/>
                  </a:solidFill>
                  <a:latin typeface="Times New Roman" panose="02020603050405020304" pitchFamily="18" charset="0"/>
                  <a:cs typeface="Times New Roman" panose="02020603050405020304" pitchFamily="18" charset="0"/>
                </a:rPr>
                <a:t>Downward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a:t>
              </a:r>
              <a:r>
                <a:rPr lang="en-US" altLang="zh-CN" sz="2800" b="1" dirty="0" smtClean="0">
                  <a:ln w="0"/>
                  <a:solidFill>
                    <a:schemeClr val="bg1"/>
                  </a:solidFill>
                  <a:latin typeface="Times New Roman" panose="02020603050405020304" pitchFamily="18" charset="0"/>
                  <a:cs typeface="Times New Roman" panose="02020603050405020304" pitchFamily="18" charset="0"/>
                </a:rPr>
                <a:t>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grpSp>
      <p:sp>
        <p:nvSpPr>
          <p:cNvPr id="19" name="矩形 18"/>
          <p:cNvSpPr/>
          <p:nvPr/>
        </p:nvSpPr>
        <p:spPr>
          <a:xfrm>
            <a:off x="5131965" y="2458010"/>
            <a:ext cx="3236021" cy="2862322"/>
          </a:xfrm>
          <a:prstGeom prst="rect">
            <a:avLst/>
          </a:prstGeom>
        </p:spPr>
        <p:txBody>
          <a:bodyPr wrap="square">
            <a:spAutoFit/>
          </a:bodyPr>
          <a:lstStyle/>
          <a:p>
            <a:pPr marL="285750" indent="-285750">
              <a:buFont typeface="Wingdings" panose="05000000000000000000" pitchFamily="2" charset="2"/>
              <a:buChar char="p"/>
            </a:pPr>
            <a:r>
              <a:rPr lang="zh-CN" altLang="en-US" dirty="0" smtClean="0">
                <a:latin typeface="Times New Roman" panose="02020603050405020304" pitchFamily="18" charset="0"/>
                <a:ea typeface="宋体" panose="02010600030101010101" pitchFamily="2" charset="-122"/>
              </a:rPr>
              <a:t>向上比较</a:t>
            </a:r>
            <a:r>
              <a:rPr lang="zh-TW" altLang="en-US" dirty="0" smtClean="0">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可能会让人有一</a:t>
            </a:r>
            <a:r>
              <a:rPr lang="zh-TW" altLang="en-US" dirty="0" smtClean="0">
                <a:latin typeface="Times New Roman" panose="02020603050405020304" pitchFamily="18" charset="0"/>
                <a:ea typeface="宋体" panose="02010600030101010101" pitchFamily="2" charset="-122"/>
              </a:rPr>
              <a:t>种</a:t>
            </a:r>
            <a:r>
              <a:rPr lang="zh-CN" altLang="en-US" dirty="0" smtClean="0">
                <a:latin typeface="Times New Roman" panose="02020603050405020304" pitchFamily="18" charset="0"/>
                <a:ea typeface="宋体" panose="02010600030101010101" pitchFamily="2" charset="-122"/>
              </a:rPr>
              <a:t>受到</a:t>
            </a:r>
            <a:r>
              <a:rPr lang="zh-TW" altLang="en-US" dirty="0" smtClean="0">
                <a:latin typeface="Times New Roman" panose="02020603050405020304" pitchFamily="18" charset="0"/>
                <a:ea typeface="宋体" panose="02010600030101010101" pitchFamily="2" charset="-122"/>
              </a:rPr>
              <a:t>威胁</a:t>
            </a:r>
            <a:r>
              <a:rPr lang="zh-TW" altLang="en-US" dirty="0">
                <a:latin typeface="Times New Roman" panose="02020603050405020304" pitchFamily="18" charset="0"/>
                <a:ea typeface="宋体" panose="02010600030101010101" pitchFamily="2" charset="-122"/>
              </a:rPr>
              <a:t>的感觉，因此人们会避免这样的</a:t>
            </a:r>
            <a:r>
              <a:rPr lang="zh-TW" altLang="en-US" dirty="0" smtClean="0">
                <a:latin typeface="Times New Roman" panose="02020603050405020304" pitchFamily="18" charset="0"/>
                <a:ea typeface="宋体" panose="02010600030101010101" pitchFamily="2" charset="-122"/>
              </a:rPr>
              <a:t>比较</a:t>
            </a:r>
            <a:r>
              <a:rPr lang="en-US" altLang="zh-TW" dirty="0" smtClean="0">
                <a:solidFill>
                  <a:srgbClr val="00B0F0"/>
                </a:solidFill>
                <a:latin typeface="Times New Roman" panose="02020603050405020304" pitchFamily="18" charset="0"/>
                <a:ea typeface="宋体" panose="02010600030101010101" pitchFamily="2" charset="-122"/>
              </a:rPr>
              <a:t>(Brickman </a:t>
            </a:r>
            <a:r>
              <a:rPr lang="en-US" altLang="zh-TW" dirty="0">
                <a:solidFill>
                  <a:srgbClr val="00B0F0"/>
                </a:solidFill>
                <a:latin typeface="Times New Roman" panose="02020603050405020304" pitchFamily="18" charset="0"/>
                <a:ea typeface="宋体" panose="02010600030101010101" pitchFamily="2" charset="-122"/>
              </a:rPr>
              <a:t>and </a:t>
            </a:r>
            <a:r>
              <a:rPr lang="en-US" altLang="zh-TW" dirty="0" err="1" smtClean="0">
                <a:solidFill>
                  <a:srgbClr val="00B0F0"/>
                </a:solidFill>
                <a:latin typeface="Times New Roman" panose="02020603050405020304" pitchFamily="18" charset="0"/>
                <a:ea typeface="宋体" panose="02010600030101010101" pitchFamily="2" charset="-122"/>
              </a:rPr>
              <a:t>Bulman</a:t>
            </a:r>
            <a:r>
              <a:rPr lang="en-US" altLang="zh-TW" dirty="0" smtClean="0">
                <a:solidFill>
                  <a:srgbClr val="00B0F0"/>
                </a:solidFill>
                <a:latin typeface="Times New Roman" panose="02020603050405020304" pitchFamily="18" charset="0"/>
                <a:ea typeface="宋体" panose="02010600030101010101" pitchFamily="2" charset="-122"/>
              </a:rPr>
              <a:t>, 1977</a:t>
            </a:r>
            <a:r>
              <a:rPr lang="en-US" altLang="zh-TW" dirty="0" smtClean="0">
                <a:solidFill>
                  <a:srgbClr val="00B0F0"/>
                </a:solidFill>
                <a:latin typeface="Times New Roman" panose="02020603050405020304" pitchFamily="18" charset="0"/>
                <a:ea typeface="宋体" panose="02010600030101010101" pitchFamily="2" charset="-122"/>
              </a:rPr>
              <a:t>)</a:t>
            </a:r>
          </a:p>
          <a:p>
            <a:pPr marL="285750" indent="-285750">
              <a:buFont typeface="Wingdings" panose="05000000000000000000" pitchFamily="2" charset="2"/>
              <a:buChar char="ü"/>
            </a:pPr>
            <a:r>
              <a:rPr lang="zh-TW" altLang="en-US" dirty="0" smtClean="0">
                <a:latin typeface="Times New Roman" panose="02020603050405020304" pitchFamily="18" charset="0"/>
                <a:ea typeface="宋体" panose="02010600030101010101" pitchFamily="2" charset="-122"/>
              </a:rPr>
              <a:t>在</a:t>
            </a:r>
            <a:r>
              <a:rPr lang="zh-TW" altLang="en-US" dirty="0">
                <a:latin typeface="Times New Roman" panose="02020603050405020304" pitchFamily="18" charset="0"/>
                <a:ea typeface="宋体" panose="02010600030101010101" pitchFamily="2" charset="-122"/>
              </a:rPr>
              <a:t>考试中</a:t>
            </a:r>
            <a:r>
              <a:rPr lang="zh-CN" altLang="en-US" dirty="0">
                <a:latin typeface="Times New Roman" panose="02020603050405020304" pitchFamily="18" charset="0"/>
              </a:rPr>
              <a:t>考得不好</a:t>
            </a:r>
            <a:r>
              <a:rPr lang="zh-TW" altLang="en-US" dirty="0">
                <a:latin typeface="Times New Roman" panose="02020603050405020304" pitchFamily="18" charset="0"/>
                <a:ea typeface="宋体" panose="02010600030101010101" pitchFamily="2" charset="-122"/>
              </a:rPr>
              <a:t>的人，会</a:t>
            </a:r>
            <a:r>
              <a:rPr lang="zh-CN" altLang="en-US" dirty="0">
                <a:latin typeface="Times New Roman" panose="02020603050405020304" pitchFamily="18" charset="0"/>
              </a:rPr>
              <a:t>尽力回避</a:t>
            </a:r>
            <a:r>
              <a:rPr lang="zh-TW" altLang="en-US" dirty="0">
                <a:latin typeface="Times New Roman" panose="02020603050405020304" pitchFamily="18" charset="0"/>
                <a:ea typeface="宋体" panose="02010600030101010101" pitchFamily="2" charset="-122"/>
              </a:rPr>
              <a:t>考得好的人</a:t>
            </a:r>
            <a:r>
              <a:rPr lang="zh-CN" altLang="en-US" dirty="0">
                <a:latin typeface="Times New Roman" panose="02020603050405020304" pitchFamily="18" charset="0"/>
              </a:rPr>
              <a:t>的信息（向上比较）</a:t>
            </a:r>
            <a:r>
              <a:rPr lang="zh-TW" altLang="en-US" dirty="0">
                <a:latin typeface="Times New Roman" panose="02020603050405020304" pitchFamily="18" charset="0"/>
                <a:ea typeface="宋体" panose="02010600030101010101" pitchFamily="2" charset="-122"/>
              </a:rPr>
              <a:t>，而考得好的人则不会</a:t>
            </a:r>
            <a:r>
              <a:rPr lang="zh-CN" altLang="en-US" dirty="0">
                <a:latin typeface="Times New Roman" panose="02020603050405020304" pitchFamily="18" charset="0"/>
              </a:rPr>
              <a:t>（平行比较）</a:t>
            </a:r>
            <a:r>
              <a:rPr lang="en-US" altLang="zh-TW" dirty="0">
                <a:solidFill>
                  <a:srgbClr val="00B0F0"/>
                </a:solidFill>
                <a:latin typeface="Times New Roman" panose="02020603050405020304" pitchFamily="18" charset="0"/>
                <a:ea typeface="宋体" panose="02010600030101010101" pitchFamily="2" charset="-122"/>
              </a:rPr>
              <a:t>(Friend and Gilbert, 1973; Wilson &amp; Benner, 1971</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grpSp>
        <p:nvGrpSpPr>
          <p:cNvPr id="12" name="组合 11"/>
          <p:cNvGrpSpPr/>
          <p:nvPr/>
        </p:nvGrpSpPr>
        <p:grpSpPr>
          <a:xfrm>
            <a:off x="669232" y="2190466"/>
            <a:ext cx="2979103" cy="3443846"/>
            <a:chOff x="669232" y="2190466"/>
            <a:chExt cx="2979103" cy="3443846"/>
          </a:xfrm>
        </p:grpSpPr>
        <p:pic>
          <p:nvPicPr>
            <p:cNvPr id="21" name="图片 20"/>
            <p:cNvPicPr>
              <a:picLocks noChangeAspect="1"/>
            </p:cNvPicPr>
            <p:nvPr/>
          </p:nvPicPr>
          <p:blipFill rotWithShape="1">
            <a:blip r:embed="rId4">
              <a:extLst>
                <a:ext uri="{28A0092B-C50C-407E-A947-70E740481C1C}">
                  <a14:useLocalDpi xmlns:a14="http://schemas.microsoft.com/office/drawing/2010/main" val="0"/>
                </a:ext>
              </a:extLst>
            </a:blip>
            <a:srcRect l="51140" t="5213" r="5235" b="4582"/>
            <a:stretch/>
          </p:blipFill>
          <p:spPr>
            <a:xfrm>
              <a:off x="1738403" y="3115537"/>
              <a:ext cx="1909932" cy="2518775"/>
            </a:xfrm>
            <a:prstGeom prst="rect">
              <a:avLst/>
            </a:prstGeo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6087" t="6734" r="50670" b="5450"/>
            <a:stretch/>
          </p:blipFill>
          <p:spPr>
            <a:xfrm>
              <a:off x="669232" y="2190466"/>
              <a:ext cx="1893251" cy="2452053"/>
            </a:xfrm>
            <a:prstGeom prst="rect">
              <a:avLst/>
            </a:prstGeom>
          </p:spPr>
        </p:pic>
      </p:grpSp>
    </p:spTree>
    <p:extLst>
      <p:ext uri="{BB962C8B-B14F-4D97-AF65-F5344CB8AC3E}">
        <p14:creationId xmlns:p14="http://schemas.microsoft.com/office/powerpoint/2010/main" val="278953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0">
                <a:srgbClr val="114F7B"/>
              </a:gs>
              <a:gs pos="50000">
                <a:srgbClr val="0F6183"/>
              </a:gs>
              <a:gs pos="100000">
                <a:srgbClr val="097E8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14F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向下比较产生优越感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nvSpPr>
        <p:spPr>
          <a:xfrm rot="5400000">
            <a:off x="2682588" y="3737286"/>
            <a:ext cx="3740724" cy="303770"/>
          </a:xfrm>
          <a:prstGeom prst="rect">
            <a:avLst/>
          </a:prstGeom>
          <a:gradFill flip="none" rotWithShape="1">
            <a:gsLst>
              <a:gs pos="0">
                <a:srgbClr val="097E8E"/>
              </a:gs>
              <a:gs pos="50000">
                <a:srgbClr val="0F6183"/>
              </a:gs>
              <a:gs pos="100000">
                <a:srgbClr val="114F7B"/>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8" name="组合 7"/>
          <p:cNvGrpSpPr/>
          <p:nvPr/>
        </p:nvGrpSpPr>
        <p:grpSpPr>
          <a:xfrm>
            <a:off x="8881230" y="1847074"/>
            <a:ext cx="3454792" cy="2923636"/>
            <a:chOff x="8881230" y="1847074"/>
            <a:chExt cx="3454792" cy="2923636"/>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509" y="1847074"/>
              <a:ext cx="1852230" cy="1671525"/>
            </a:xfrm>
            <a:prstGeom prst="rect">
              <a:avLst/>
            </a:prstGeom>
          </p:spPr>
        </p:pic>
        <p:sp>
          <p:nvSpPr>
            <p:cNvPr id="4" name="矩形 3"/>
            <p:cNvSpPr/>
            <p:nvPr/>
          </p:nvSpPr>
          <p:spPr>
            <a:xfrm>
              <a:off x="8881230" y="3416493"/>
              <a:ext cx="3454792" cy="1354217"/>
            </a:xfrm>
            <a:prstGeom prst="rect">
              <a:avLst/>
            </a:prstGeom>
            <a:noFill/>
          </p:spPr>
          <p:txBody>
            <a:bodyPr wrap="none" lIns="91440" tIns="45720" rIns="91440" bIns="45720">
              <a:spAutoFit/>
            </a:bodyPr>
            <a:lstStyle/>
            <a:p>
              <a:pPr algn="ctr"/>
              <a:r>
                <a:rPr lang="en-US" altLang="zh-CN" sz="5300" b="1" cap="none" spc="0" dirty="0" smtClean="0">
                  <a:ln w="0"/>
                  <a:solidFill>
                    <a:schemeClr val="bg1"/>
                  </a:solidFill>
                  <a:latin typeface="Times New Roman" panose="02020603050405020304" pitchFamily="18" charset="0"/>
                  <a:cs typeface="Times New Roman" panose="02020603050405020304" pitchFamily="18" charset="0"/>
                </a:rPr>
                <a:t>Downward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a:t>
              </a:r>
              <a:r>
                <a:rPr lang="en-US" altLang="zh-CN" sz="2800" b="1" dirty="0" smtClean="0">
                  <a:ln w="0"/>
                  <a:solidFill>
                    <a:schemeClr val="bg1"/>
                  </a:solidFill>
                  <a:latin typeface="Times New Roman" panose="02020603050405020304" pitchFamily="18" charset="0"/>
                  <a:cs typeface="Times New Roman" panose="02020603050405020304" pitchFamily="18" charset="0"/>
                </a:rPr>
                <a:t>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grpSp>
      <p:sp>
        <p:nvSpPr>
          <p:cNvPr id="15" name="矩形 14"/>
          <p:cNvSpPr/>
          <p:nvPr/>
        </p:nvSpPr>
        <p:spPr>
          <a:xfrm>
            <a:off x="521615" y="2066214"/>
            <a:ext cx="3286604" cy="3693319"/>
          </a:xfrm>
          <a:prstGeom prst="rect">
            <a:avLst/>
          </a:prstGeom>
        </p:spPr>
        <p:txBody>
          <a:bodyPr wrap="square">
            <a:spAutoFit/>
          </a:bodyPr>
          <a:lstStyle/>
          <a:p>
            <a:pPr marL="285750" indent="-285750">
              <a:buFont typeface="Wingdings" panose="05000000000000000000" pitchFamily="2" charset="2"/>
              <a:buChar char="n"/>
            </a:pPr>
            <a:r>
              <a:rPr lang="zh-CN" altLang="en-US" b="1" dirty="0"/>
              <a:t>因此，并不是所有人都希望进行向上比较，人们有时也会进行向下比较</a:t>
            </a:r>
            <a:r>
              <a:rPr lang="en-US" altLang="zh-CN" b="1" dirty="0"/>
              <a:t>——</a:t>
            </a:r>
            <a:r>
              <a:rPr lang="zh-CN" altLang="en-US" b="1" dirty="0"/>
              <a:t>自己与一个比自己更差的人进行</a:t>
            </a:r>
            <a:r>
              <a:rPr lang="zh-CN" altLang="en-US" b="1" dirty="0" smtClean="0"/>
              <a:t>比较</a:t>
            </a:r>
            <a:r>
              <a:rPr lang="en-US" altLang="zh-TW" dirty="0">
                <a:solidFill>
                  <a:srgbClr val="00B0F0"/>
                </a:solidFill>
                <a:latin typeface="Times New Roman" panose="02020603050405020304" pitchFamily="18" charset="0"/>
                <a:ea typeface="宋体" panose="02010600030101010101" pitchFamily="2" charset="-122"/>
              </a:rPr>
              <a:t>(Wilson &amp; Benner, 1971</a:t>
            </a:r>
            <a:r>
              <a:rPr lang="en-US" altLang="zh-TW" dirty="0" smtClean="0">
                <a:solidFill>
                  <a:srgbClr val="00B0F0"/>
                </a:solidFill>
                <a:latin typeface="Times New Roman" panose="02020603050405020304" pitchFamily="18" charset="0"/>
                <a:ea typeface="宋体" panose="02010600030101010101" pitchFamily="2" charset="-122"/>
              </a:rPr>
              <a:t>).</a:t>
            </a:r>
          </a:p>
          <a:p>
            <a:pPr marL="285750" indent="-285750">
              <a:buFont typeface="Wingdings" panose="05000000000000000000" pitchFamily="2" charset="2"/>
              <a:buChar char="n"/>
            </a:pPr>
            <a:r>
              <a:rPr lang="zh-CN" altLang="en-US" b="1" dirty="0"/>
              <a:t>向下比较常常会带来积极的效果，比如，</a:t>
            </a:r>
            <a:r>
              <a:rPr lang="zh-TW" altLang="en-US" dirty="0">
                <a:latin typeface="Times New Roman" panose="02020603050405020304" pitchFamily="18" charset="0"/>
              </a:rPr>
              <a:t>增加人们的自尊，产生自豪感</a:t>
            </a:r>
            <a:r>
              <a:rPr lang="zh-TW" altLang="en-US" dirty="0">
                <a:solidFill>
                  <a:srgbClr val="00B0F0"/>
                </a:solidFill>
                <a:latin typeface="Times New Roman" panose="02020603050405020304" pitchFamily="18" charset="0"/>
              </a:rPr>
              <a:t>(e.g., Gibbons, 1986; Gilbert, Giesler, &amp; Morris, 1995; Klein, 1997; Kulik &amp; Gump, 1997; Morse &amp; Gergen, 1970; Wills, 1981</a:t>
            </a:r>
            <a:r>
              <a:rPr lang="zh-TW" altLang="en-US" dirty="0" smtClean="0">
                <a:solidFill>
                  <a:srgbClr val="00B0F0"/>
                </a:solidFill>
                <a:latin typeface="Times New Roman" panose="02020603050405020304" pitchFamily="18" charset="0"/>
              </a:rPr>
              <a:t>)</a:t>
            </a:r>
            <a:endParaRPr lang="zh-TW" altLang="en-US" dirty="0">
              <a:solidFill>
                <a:srgbClr val="00B0F0"/>
              </a:solidFill>
              <a:latin typeface="Times New Roman" panose="02020603050405020304" pitchFamily="18" charset="0"/>
            </a:endParaRPr>
          </a:p>
        </p:txBody>
      </p:sp>
      <p:grpSp>
        <p:nvGrpSpPr>
          <p:cNvPr id="5" name="组合 4"/>
          <p:cNvGrpSpPr/>
          <p:nvPr/>
        </p:nvGrpSpPr>
        <p:grpSpPr>
          <a:xfrm>
            <a:off x="5466949" y="2682836"/>
            <a:ext cx="2796184" cy="2461414"/>
            <a:chOff x="2190750" y="800100"/>
            <a:chExt cx="6319157" cy="5562600"/>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59256"/>
            <a:stretch/>
          </p:blipFill>
          <p:spPr>
            <a:xfrm>
              <a:off x="5203371" y="800100"/>
              <a:ext cx="3306536" cy="5562600"/>
            </a:xfrm>
            <a:prstGeom prst="rect">
              <a:avLst/>
            </a:prstGeom>
          </p:spPr>
        </p:pic>
        <p:pic>
          <p:nvPicPr>
            <p:cNvPr id="20" name="图片 19"/>
            <p:cNvPicPr>
              <a:picLocks noChangeAspect="1"/>
            </p:cNvPicPr>
            <p:nvPr/>
          </p:nvPicPr>
          <p:blipFill rotWithShape="1">
            <a:blip r:embed="rId4">
              <a:extLst>
                <a:ext uri="{28A0092B-C50C-407E-A947-70E740481C1C}">
                  <a14:useLocalDpi xmlns:a14="http://schemas.microsoft.com/office/drawing/2010/main" val="0"/>
                </a:ext>
              </a:extLst>
            </a:blip>
            <a:srcRect r="62877"/>
            <a:stretch/>
          </p:blipFill>
          <p:spPr>
            <a:xfrm>
              <a:off x="2190750" y="800100"/>
              <a:ext cx="3012621" cy="5562600"/>
            </a:xfrm>
            <a:prstGeom prst="rect">
              <a:avLst/>
            </a:prstGeom>
          </p:spPr>
        </p:pic>
      </p:grpSp>
    </p:spTree>
    <p:extLst>
      <p:ext uri="{BB962C8B-B14F-4D97-AF65-F5344CB8AC3E}">
        <p14:creationId xmlns:p14="http://schemas.microsoft.com/office/powerpoint/2010/main" val="1921560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0">
                <a:srgbClr val="114F7B"/>
              </a:gs>
              <a:gs pos="50000">
                <a:srgbClr val="0F6183"/>
              </a:gs>
              <a:gs pos="100000">
                <a:srgbClr val="097E8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14F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向下比较产生优越感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 name="组合 7"/>
          <p:cNvGrpSpPr/>
          <p:nvPr/>
        </p:nvGrpSpPr>
        <p:grpSpPr>
          <a:xfrm>
            <a:off x="8881230" y="1847074"/>
            <a:ext cx="3454792" cy="2923636"/>
            <a:chOff x="8881230" y="1847074"/>
            <a:chExt cx="3454792" cy="2923636"/>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509" y="1847074"/>
              <a:ext cx="1852230" cy="1671525"/>
            </a:xfrm>
            <a:prstGeom prst="rect">
              <a:avLst/>
            </a:prstGeom>
          </p:spPr>
        </p:pic>
        <p:sp>
          <p:nvSpPr>
            <p:cNvPr id="4" name="矩形 3"/>
            <p:cNvSpPr/>
            <p:nvPr/>
          </p:nvSpPr>
          <p:spPr>
            <a:xfrm>
              <a:off x="8881230" y="3416493"/>
              <a:ext cx="3454792" cy="1354217"/>
            </a:xfrm>
            <a:prstGeom prst="rect">
              <a:avLst/>
            </a:prstGeom>
            <a:noFill/>
          </p:spPr>
          <p:txBody>
            <a:bodyPr wrap="none" lIns="91440" tIns="45720" rIns="91440" bIns="45720">
              <a:spAutoFit/>
            </a:bodyPr>
            <a:lstStyle/>
            <a:p>
              <a:pPr algn="ctr"/>
              <a:r>
                <a:rPr lang="en-US" altLang="zh-CN" sz="5300" b="1" cap="none" spc="0" dirty="0" smtClean="0">
                  <a:ln w="0"/>
                  <a:solidFill>
                    <a:schemeClr val="bg1"/>
                  </a:solidFill>
                  <a:latin typeface="Times New Roman" panose="02020603050405020304" pitchFamily="18" charset="0"/>
                  <a:cs typeface="Times New Roman" panose="02020603050405020304" pitchFamily="18" charset="0"/>
                </a:rPr>
                <a:t>Downward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a:t>
              </a:r>
              <a:r>
                <a:rPr lang="en-US" altLang="zh-CN" sz="2800" b="1" dirty="0" smtClean="0">
                  <a:ln w="0"/>
                  <a:solidFill>
                    <a:schemeClr val="bg1"/>
                  </a:solidFill>
                  <a:latin typeface="Times New Roman" panose="02020603050405020304" pitchFamily="18" charset="0"/>
                  <a:cs typeface="Times New Roman" panose="02020603050405020304" pitchFamily="18" charset="0"/>
                </a:rPr>
                <a:t>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grpSp>
      <p:sp>
        <p:nvSpPr>
          <p:cNvPr id="20" name="文本框 19"/>
          <p:cNvSpPr txBox="1"/>
          <p:nvPr/>
        </p:nvSpPr>
        <p:spPr>
          <a:xfrm>
            <a:off x="1131162" y="4866804"/>
            <a:ext cx="6843575"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smtClean="0"/>
              <a:t>以往很少有研究讨论，为什么向下比较会产生这些积极的</a:t>
            </a:r>
            <a:r>
              <a:rPr lang="zh-CN" altLang="en-US" b="1" dirty="0" smtClean="0"/>
              <a:t>效果</a:t>
            </a:r>
            <a:endParaRPr lang="en-US" altLang="zh-CN" b="1" dirty="0" smtClean="0"/>
          </a:p>
          <a:p>
            <a:pPr marL="285750" indent="-285750">
              <a:buFont typeface="Wingdings" panose="05000000000000000000" pitchFamily="2" charset="2"/>
              <a:buChar char="n"/>
            </a:pPr>
            <a:r>
              <a:rPr lang="zh-CN" altLang="en-US" b="1" dirty="0" smtClean="0">
                <a:latin typeface="Times New Roman" panose="02020603050405020304" pitchFamily="18" charset="0"/>
              </a:rPr>
              <a:t>我们提出假设</a:t>
            </a:r>
            <a:r>
              <a:rPr lang="en-US" altLang="zh-CN" b="1" dirty="0">
                <a:latin typeface="Times New Roman" panose="02020603050405020304" pitchFamily="18" charset="0"/>
              </a:rPr>
              <a:t>3</a:t>
            </a:r>
            <a:r>
              <a:rPr lang="zh-CN" altLang="en-US" b="1" dirty="0">
                <a:latin typeface="Times New Roman" panose="02020603050405020304" pitchFamily="18" charset="0"/>
              </a:rPr>
              <a:t>：当人们进行向下比较的时候，会产生</a:t>
            </a:r>
            <a:r>
              <a:rPr lang="zh-CN" altLang="en-US" b="1" dirty="0" smtClean="0">
                <a:latin typeface="Times New Roman" panose="02020603050405020304" pitchFamily="18" charset="0"/>
              </a:rPr>
              <a:t>优越感</a:t>
            </a:r>
            <a:endParaRPr lang="en-US" altLang="zh-CN" b="1" dirty="0">
              <a:latin typeface="Times New Roman" panose="02020603050405020304" pitchFamily="18" charset="0"/>
            </a:endParaRPr>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10794" b="13016"/>
          <a:stretch/>
        </p:blipFill>
        <p:spPr>
          <a:xfrm>
            <a:off x="2545090" y="1598350"/>
            <a:ext cx="4015718" cy="2548878"/>
          </a:xfrm>
          <a:prstGeom prst="rect">
            <a:avLst/>
          </a:prstGeom>
        </p:spPr>
      </p:pic>
    </p:spTree>
    <p:extLst>
      <p:ext uri="{BB962C8B-B14F-4D97-AF65-F5344CB8AC3E}">
        <p14:creationId xmlns:p14="http://schemas.microsoft.com/office/powerpoint/2010/main" val="3328314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7000">
                <a:srgbClr val="097E8E"/>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3" name="文本框 12"/>
          <p:cNvSpPr txBox="1"/>
          <p:nvPr/>
        </p:nvSpPr>
        <p:spPr>
          <a:xfrm>
            <a:off x="369782" y="177777"/>
            <a:ext cx="381338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优越感提升生活</a:t>
            </a:r>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5236583" y="2873508"/>
            <a:ext cx="3256916" cy="2031325"/>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一个经验研究中发现，大多数人会认为自己处于平均值以上，即认为自己相较于大多数人是更优越的，这种优越感被认为是一个人产生主观幸福感的关键</a:t>
            </a:r>
            <a:r>
              <a:rPr lang="en-US" altLang="zh-CN" dirty="0" smtClean="0">
                <a:solidFill>
                  <a:srgbClr val="00B0F0"/>
                </a:solidFill>
              </a:rPr>
              <a:t>(</a:t>
            </a:r>
            <a:r>
              <a:rPr lang="en-US" altLang="zh-CN" dirty="0" err="1" smtClean="0">
                <a:solidFill>
                  <a:srgbClr val="00B0F0"/>
                </a:solidFill>
              </a:rPr>
              <a:t>Headey</a:t>
            </a:r>
            <a:r>
              <a:rPr lang="en-US" altLang="zh-CN" dirty="0" smtClean="0">
                <a:solidFill>
                  <a:srgbClr val="00B0F0"/>
                </a:solidFill>
              </a:rPr>
              <a:t> &amp; </a:t>
            </a:r>
            <a:r>
              <a:rPr lang="en-US" altLang="zh-CN" dirty="0">
                <a:solidFill>
                  <a:srgbClr val="00B0F0"/>
                </a:solidFill>
              </a:rPr>
              <a:t>Wearing, </a:t>
            </a:r>
            <a:r>
              <a:rPr lang="en-US" altLang="zh-CN" dirty="0" smtClean="0">
                <a:solidFill>
                  <a:srgbClr val="00B0F0"/>
                </a:solidFill>
              </a:rPr>
              <a:t>1988</a:t>
            </a:r>
            <a:r>
              <a:rPr lang="en-US" altLang="zh-CN" dirty="0">
                <a:solidFill>
                  <a:srgbClr val="00B0F0"/>
                </a:solidFill>
              </a:rPr>
              <a:t>).</a:t>
            </a:r>
            <a:r>
              <a:rPr lang="en-US" altLang="zh-CN" dirty="0"/>
              <a:t> </a:t>
            </a:r>
            <a:endParaRPr lang="zh-TW" altLang="en-US" dirty="0"/>
          </a:p>
        </p:txBody>
      </p:sp>
      <p:sp>
        <p:nvSpPr>
          <p:cNvPr id="16" name="矩形 15"/>
          <p:cNvSpPr/>
          <p:nvPr/>
        </p:nvSpPr>
        <p:spPr>
          <a:xfrm rot="5400000">
            <a:off x="2682588" y="3737286"/>
            <a:ext cx="3740724" cy="303770"/>
          </a:xfrm>
          <a:prstGeom prst="rect">
            <a:avLst/>
          </a:prstGeom>
          <a:gradFill flip="none" rotWithShape="1">
            <a:gsLst>
              <a:gs pos="10000">
                <a:srgbClr val="097E8E"/>
              </a:gs>
              <a:gs pos="100000">
                <a:srgbClr val="FF6699"/>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45" y="2256313"/>
            <a:ext cx="4223657" cy="3265714"/>
          </a:xfrm>
          <a:prstGeom prst="rect">
            <a:avLst/>
          </a:prstGeom>
        </p:spPr>
      </p:pic>
      <p:grpSp>
        <p:nvGrpSpPr>
          <p:cNvPr id="17" name="组合 16"/>
          <p:cNvGrpSpPr/>
          <p:nvPr/>
        </p:nvGrpSpPr>
        <p:grpSpPr>
          <a:xfrm>
            <a:off x="9326269" y="1870656"/>
            <a:ext cx="2564708" cy="2553243"/>
            <a:chOff x="9327019" y="1821605"/>
            <a:chExt cx="2564708" cy="2553243"/>
          </a:xfrm>
        </p:grpSpPr>
        <p:sp>
          <p:nvSpPr>
            <p:cNvPr id="19" name="矩形 18"/>
            <p:cNvSpPr/>
            <p:nvPr/>
          </p:nvSpPr>
          <p:spPr>
            <a:xfrm>
              <a:off x="9327019" y="3389963"/>
              <a:ext cx="2564708" cy="984885"/>
            </a:xfrm>
            <a:prstGeom prst="rect">
              <a:avLst/>
            </a:prstGeom>
          </p:spPr>
          <p:txBody>
            <a:bodyPr wrap="square">
              <a:spAutoFit/>
            </a:bodyPr>
            <a:lstStyle/>
            <a:p>
              <a:pPr algn="ctr"/>
              <a:r>
                <a:rPr lang="en-US" altLang="zh-TW" i="1" dirty="0" smtClean="0">
                  <a:solidFill>
                    <a:schemeClr val="bg1"/>
                  </a:solidFill>
                  <a:latin typeface="Times New Roman" panose="02020603050405020304" pitchFamily="18" charset="0"/>
                  <a:ea typeface="宋体" panose="02010600030101010101" pitchFamily="2" charset="-122"/>
                </a:rPr>
                <a:t>perceptions of </a:t>
              </a:r>
              <a:r>
                <a:rPr lang="en-US" altLang="zh-TW" sz="4000" i="1" dirty="0" smtClean="0">
                  <a:solidFill>
                    <a:schemeClr val="bg1"/>
                  </a:solidFill>
                  <a:latin typeface="Times New Roman" panose="02020603050405020304" pitchFamily="18" charset="0"/>
                  <a:ea typeface="宋体" panose="02010600030101010101" pitchFamily="2" charset="-122"/>
                </a:rPr>
                <a:t>Superiority</a:t>
              </a:r>
              <a:endParaRPr lang="zh-TW" altLang="en-US" sz="4000" dirty="0">
                <a:solidFill>
                  <a:schemeClr val="bg1"/>
                </a:solidFill>
              </a:endParaRPr>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9695" y="1821605"/>
              <a:ext cx="1581623" cy="1581623"/>
            </a:xfrm>
            <a:prstGeom prst="rect">
              <a:avLst/>
            </a:prstGeom>
          </p:spPr>
        </p:pic>
      </p:grpSp>
    </p:spTree>
    <p:extLst>
      <p:ext uri="{BB962C8B-B14F-4D97-AF65-F5344CB8AC3E}">
        <p14:creationId xmlns:p14="http://schemas.microsoft.com/office/powerpoint/2010/main" val="3449085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7000">
                <a:srgbClr val="097E8E"/>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3" name="文本框 12"/>
          <p:cNvSpPr txBox="1"/>
          <p:nvPr/>
        </p:nvSpPr>
        <p:spPr>
          <a:xfrm>
            <a:off x="369782" y="177777"/>
            <a:ext cx="381338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优越感提升生活</a:t>
            </a:r>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nvSpPr>
        <p:spPr>
          <a:xfrm rot="5400000">
            <a:off x="2682588" y="3737286"/>
            <a:ext cx="3740724" cy="303770"/>
          </a:xfrm>
          <a:prstGeom prst="rect">
            <a:avLst/>
          </a:prstGeom>
          <a:gradFill flip="none" rotWithShape="1">
            <a:gsLst>
              <a:gs pos="10000">
                <a:srgbClr val="097E8E"/>
              </a:gs>
              <a:gs pos="100000">
                <a:srgbClr val="FF6699"/>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7" name="矩形 16"/>
          <p:cNvSpPr/>
          <p:nvPr/>
        </p:nvSpPr>
        <p:spPr>
          <a:xfrm>
            <a:off x="486888" y="2319509"/>
            <a:ext cx="3382429" cy="3139321"/>
          </a:xfrm>
          <a:prstGeom prst="rect">
            <a:avLst/>
          </a:prstGeom>
        </p:spPr>
        <p:txBody>
          <a:bodyPr wrap="square">
            <a:spAutoFit/>
          </a:bodyPr>
          <a:lstStyle/>
          <a:p>
            <a:pPr marL="342900" indent="-34290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人们在和比自己优秀的人比较时，常常会想到自己比他强</a:t>
            </a:r>
            <a:r>
              <a:rPr lang="zh-TW" altLang="en-US" dirty="0" smtClean="0">
                <a:latin typeface="Times New Roman" panose="02020603050405020304" pitchFamily="18" charset="0"/>
                <a:ea typeface="宋体" panose="02010600030101010101" pitchFamily="2" charset="-122"/>
              </a:rPr>
              <a:t>的</a:t>
            </a:r>
            <a:r>
              <a:rPr lang="zh-CN" altLang="en-US" dirty="0" smtClean="0">
                <a:latin typeface="Times New Roman" panose="02020603050405020304" pitchFamily="18" charset="0"/>
                <a:ea typeface="宋体" panose="02010600030101010101" pitchFamily="2" charset="-122"/>
              </a:rPr>
              <a:t>方面。更有甚者，</a:t>
            </a:r>
            <a:r>
              <a:rPr lang="zh-TW" altLang="en-US" dirty="0" smtClean="0">
                <a:latin typeface="Times New Roman" panose="02020603050405020304" pitchFamily="18" charset="0"/>
                <a:ea typeface="宋体" panose="02010600030101010101" pitchFamily="2" charset="-122"/>
              </a:rPr>
              <a:t>会</a:t>
            </a:r>
            <a:r>
              <a:rPr lang="zh-CN" altLang="en-US" dirty="0" smtClean="0">
                <a:latin typeface="Times New Roman" panose="02020603050405020304" pitchFamily="18" charset="0"/>
                <a:ea typeface="宋体" panose="02010600030101010101" pitchFamily="2" charset="-122"/>
              </a:rPr>
              <a:t>在比较时，</a:t>
            </a:r>
            <a:r>
              <a:rPr lang="zh-TW" altLang="en-US" dirty="0" smtClean="0">
                <a:latin typeface="Times New Roman" panose="02020603050405020304" pitchFamily="18" charset="0"/>
                <a:ea typeface="宋体" panose="02010600030101010101" pitchFamily="2" charset="-122"/>
              </a:rPr>
              <a:t>想象</a:t>
            </a:r>
            <a:r>
              <a:rPr lang="zh-TW" altLang="en-US" dirty="0">
                <a:latin typeface="Times New Roman" panose="02020603050405020304" pitchFamily="18" charset="0"/>
                <a:ea typeface="宋体" panose="02010600030101010101" pitchFamily="2" charset="-122"/>
              </a:rPr>
              <a:t>一个比他自己糟糕的人，作为比较对象</a:t>
            </a:r>
            <a:r>
              <a:rPr lang="en-US" altLang="zh-TW" dirty="0">
                <a:solidFill>
                  <a:srgbClr val="00B0F0"/>
                </a:solidFill>
                <a:latin typeface="Times New Roman" panose="02020603050405020304" pitchFamily="18" charset="0"/>
                <a:ea typeface="宋体" panose="02010600030101010101" pitchFamily="2" charset="-122"/>
              </a:rPr>
              <a:t>(e.g. Buunk &amp; </a:t>
            </a:r>
            <a:r>
              <a:rPr lang="en-US" altLang="zh-TW" dirty="0" err="1">
                <a:solidFill>
                  <a:srgbClr val="00B0F0"/>
                </a:solidFill>
                <a:latin typeface="Times New Roman" panose="02020603050405020304" pitchFamily="18" charset="0"/>
                <a:ea typeface="宋体" panose="02010600030101010101" pitchFamily="2" charset="-122"/>
              </a:rPr>
              <a:t>Ybema</a:t>
            </a:r>
            <a:r>
              <a:rPr lang="en-US" altLang="zh-TW" dirty="0">
                <a:solidFill>
                  <a:srgbClr val="00B0F0"/>
                </a:solidFill>
                <a:latin typeface="Times New Roman" panose="02020603050405020304" pitchFamily="18" charset="0"/>
                <a:ea typeface="宋体" panose="02010600030101010101" pitchFamily="2" charset="-122"/>
              </a:rPr>
              <a:t>, 1995, 1997; Gerrard </a:t>
            </a:r>
            <a:r>
              <a:rPr lang="en-US" altLang="zh-TW" dirty="0" smtClean="0">
                <a:solidFill>
                  <a:srgbClr val="00B0F0"/>
                </a:solidFill>
                <a:latin typeface="Times New Roman" panose="02020603050405020304" pitchFamily="18" charset="0"/>
                <a:ea typeface="宋体" panose="02010600030101010101" pitchFamily="2" charset="-122"/>
              </a:rPr>
              <a:t>&amp; Gibbons, 2013; </a:t>
            </a:r>
            <a:r>
              <a:rPr lang="en-US" altLang="zh-TW" dirty="0">
                <a:solidFill>
                  <a:srgbClr val="00B0F0"/>
                </a:solidFill>
                <a:latin typeface="Times New Roman" panose="02020603050405020304" pitchFamily="18" charset="0"/>
                <a:ea typeface="宋体" panose="02010600030101010101" pitchFamily="2" charset="-122"/>
              </a:rPr>
              <a:t>Taylor, Wood, &amp; </a:t>
            </a:r>
            <a:r>
              <a:rPr lang="en-US" altLang="zh-TW" dirty="0" err="1">
                <a:solidFill>
                  <a:srgbClr val="00B0F0"/>
                </a:solidFill>
                <a:latin typeface="Times New Roman" panose="02020603050405020304" pitchFamily="18" charset="0"/>
                <a:ea typeface="宋体" panose="02010600030101010101" pitchFamily="2" charset="-122"/>
              </a:rPr>
              <a:t>Lichtman</a:t>
            </a:r>
            <a:r>
              <a:rPr lang="en-US" altLang="zh-TW" dirty="0">
                <a:solidFill>
                  <a:srgbClr val="00B0F0"/>
                </a:solidFill>
                <a:latin typeface="Times New Roman" panose="02020603050405020304" pitchFamily="18" charset="0"/>
                <a:ea typeface="宋体" panose="02010600030101010101" pitchFamily="2" charset="-122"/>
              </a:rPr>
              <a:t>, 1983; Van der Zee, Buunk, &amp; </a:t>
            </a:r>
            <a:r>
              <a:rPr lang="en-US" altLang="zh-TW" dirty="0" err="1" smtClean="0">
                <a:solidFill>
                  <a:srgbClr val="00B0F0"/>
                </a:solidFill>
                <a:latin typeface="Times New Roman" panose="02020603050405020304" pitchFamily="18" charset="0"/>
                <a:ea typeface="宋体" panose="02010600030101010101" pitchFamily="2" charset="-122"/>
              </a:rPr>
              <a:t>Sanderman</a:t>
            </a:r>
            <a:r>
              <a:rPr lang="en-US" altLang="zh-TW" dirty="0">
                <a:solidFill>
                  <a:srgbClr val="00B0F0"/>
                </a:solidFill>
                <a:latin typeface="Times New Roman" panose="02020603050405020304" pitchFamily="18" charset="0"/>
                <a:ea typeface="宋体" panose="02010600030101010101" pitchFamily="2" charset="-122"/>
              </a:rPr>
              <a:t>, 1995; Wills, 1997). </a:t>
            </a:r>
            <a:endParaRPr lang="zh-TW" altLang="en-US" dirty="0">
              <a:solidFill>
                <a:srgbClr val="00B0F0"/>
              </a:solidFill>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728" y="2542062"/>
            <a:ext cx="3590625" cy="2694214"/>
          </a:xfrm>
          <a:prstGeom prst="rect">
            <a:avLst/>
          </a:prstGeom>
        </p:spPr>
      </p:pic>
      <p:grpSp>
        <p:nvGrpSpPr>
          <p:cNvPr id="19" name="组合 18"/>
          <p:cNvGrpSpPr/>
          <p:nvPr/>
        </p:nvGrpSpPr>
        <p:grpSpPr>
          <a:xfrm>
            <a:off x="9326269" y="1870656"/>
            <a:ext cx="2564708" cy="2553243"/>
            <a:chOff x="9327019" y="1821605"/>
            <a:chExt cx="2564708" cy="2553243"/>
          </a:xfrm>
        </p:grpSpPr>
        <p:sp>
          <p:nvSpPr>
            <p:cNvPr id="20" name="矩形 19"/>
            <p:cNvSpPr/>
            <p:nvPr/>
          </p:nvSpPr>
          <p:spPr>
            <a:xfrm>
              <a:off x="9327019" y="3389963"/>
              <a:ext cx="2564708" cy="984885"/>
            </a:xfrm>
            <a:prstGeom prst="rect">
              <a:avLst/>
            </a:prstGeom>
          </p:spPr>
          <p:txBody>
            <a:bodyPr wrap="square">
              <a:spAutoFit/>
            </a:bodyPr>
            <a:lstStyle/>
            <a:p>
              <a:pPr algn="ctr"/>
              <a:r>
                <a:rPr lang="en-US" altLang="zh-TW" i="1" dirty="0" smtClean="0">
                  <a:solidFill>
                    <a:schemeClr val="bg1"/>
                  </a:solidFill>
                  <a:latin typeface="Times New Roman" panose="02020603050405020304" pitchFamily="18" charset="0"/>
                  <a:ea typeface="宋体" panose="02010600030101010101" pitchFamily="2" charset="-122"/>
                </a:rPr>
                <a:t>perceptions of </a:t>
              </a:r>
              <a:r>
                <a:rPr lang="en-US" altLang="zh-TW" sz="4000" i="1" dirty="0" smtClean="0">
                  <a:solidFill>
                    <a:schemeClr val="bg1"/>
                  </a:solidFill>
                  <a:latin typeface="Times New Roman" panose="02020603050405020304" pitchFamily="18" charset="0"/>
                  <a:ea typeface="宋体" panose="02010600030101010101" pitchFamily="2" charset="-122"/>
                </a:rPr>
                <a:t>Superiority</a:t>
              </a:r>
              <a:endParaRPr lang="zh-TW" altLang="en-US" sz="4000" dirty="0">
                <a:solidFill>
                  <a:schemeClr val="bg1"/>
                </a:solidFill>
              </a:endParaRPr>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9695" y="1821605"/>
              <a:ext cx="1581623" cy="1581623"/>
            </a:xfrm>
            <a:prstGeom prst="rect">
              <a:avLst/>
            </a:prstGeom>
          </p:spPr>
        </p:pic>
      </p:grpSp>
    </p:spTree>
    <p:extLst>
      <p:ext uri="{BB962C8B-B14F-4D97-AF65-F5344CB8AC3E}">
        <p14:creationId xmlns:p14="http://schemas.microsoft.com/office/powerpoint/2010/main" val="369816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7000">
                <a:srgbClr val="097E8E"/>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3" name="文本框 12"/>
          <p:cNvSpPr txBox="1"/>
          <p:nvPr/>
        </p:nvSpPr>
        <p:spPr>
          <a:xfrm>
            <a:off x="369782" y="177777"/>
            <a:ext cx="381338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优越感提升生活</a:t>
            </a:r>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441796" y="4489620"/>
            <a:ext cx="8367426" cy="1754326"/>
          </a:xfrm>
          <a:prstGeom prst="rect">
            <a:avLst/>
          </a:prstGeom>
        </p:spPr>
        <p:txBody>
          <a:bodyPr wrap="square">
            <a:spAutoFit/>
          </a:bodyPr>
          <a:lstStyle/>
          <a:p>
            <a:pPr marL="285750" indent="-285750">
              <a:buFont typeface="Wingdings" panose="05000000000000000000" pitchFamily="2" charset="2"/>
              <a:buChar char="n"/>
            </a:pPr>
            <a:r>
              <a:rPr lang="zh-CN" altLang="en-US" dirty="0"/>
              <a:t>人们是乐于进行向下比较的，这可能不仅仅是因为向上比较常常会带来不好的结果，也可能是因为，在向下比较中，人们可以获得积极的</a:t>
            </a:r>
            <a:r>
              <a:rPr lang="zh-CN" altLang="en-US" dirty="0" smtClean="0"/>
              <a:t>反馈</a:t>
            </a:r>
            <a:endParaRPr lang="en-US" altLang="zh-CN" dirty="0" smtClean="0"/>
          </a:p>
          <a:p>
            <a:pPr marL="742950" lvl="1" indent="-285750">
              <a:buFont typeface="Arial" panose="020B0604020202020204" pitchFamily="34" charset="0"/>
              <a:buChar char="•"/>
            </a:pPr>
            <a:r>
              <a:rPr lang="zh-CN" altLang="en-US" dirty="0"/>
              <a:t>优越</a:t>
            </a:r>
            <a:r>
              <a:rPr lang="zh-CN" altLang="en-US" dirty="0" smtClean="0"/>
              <a:t>理论（三</a:t>
            </a:r>
            <a:r>
              <a:rPr lang="zh-CN" altLang="en-US" dirty="0"/>
              <a:t>种幽默理论中的一</a:t>
            </a:r>
            <a:r>
              <a:rPr lang="zh-CN" altLang="en-US" dirty="0" smtClean="0"/>
              <a:t>种）认为</a:t>
            </a:r>
            <a:r>
              <a:rPr lang="zh-CN" altLang="en-US" dirty="0"/>
              <a:t>，我们为什么会发笑，是因为我们在和某个对象的比较中，产生了优越感 </a:t>
            </a:r>
            <a:r>
              <a:rPr lang="en-US" altLang="zh-CN" dirty="0">
                <a:solidFill>
                  <a:srgbClr val="00B0F0"/>
                </a:solidFill>
              </a:rPr>
              <a:t>(</a:t>
            </a:r>
            <a:r>
              <a:rPr lang="en-US" altLang="zh-CN" dirty="0" err="1">
                <a:solidFill>
                  <a:srgbClr val="00B0F0"/>
                </a:solidFill>
              </a:rPr>
              <a:t>Lintott</a:t>
            </a:r>
            <a:r>
              <a:rPr lang="en-US" altLang="zh-CN" dirty="0">
                <a:solidFill>
                  <a:srgbClr val="00B0F0"/>
                </a:solidFill>
              </a:rPr>
              <a:t>, 2016). </a:t>
            </a:r>
          </a:p>
          <a:p>
            <a:pPr marL="742950" lvl="1" indent="-285750">
              <a:buFont typeface="Arial" panose="020B0604020202020204" pitchFamily="34" charset="0"/>
              <a:buChar char="•"/>
            </a:pPr>
            <a:r>
              <a:rPr lang="zh-CN" altLang="en-US" dirty="0"/>
              <a:t>亚里士多德说也曾经说过，我们会嘲笑劣等或丑陋的人，是因为我们在和他们的比较中，感到了优越，从而觉得</a:t>
            </a:r>
            <a:r>
              <a:rPr lang="zh-CN" altLang="en-US" dirty="0" smtClean="0"/>
              <a:t>高兴</a:t>
            </a:r>
            <a:endParaRPr lang="zh-TW" altLang="en-US" dirty="0"/>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630" b="21378"/>
          <a:stretch/>
        </p:blipFill>
        <p:spPr>
          <a:xfrm>
            <a:off x="1190120" y="1588016"/>
            <a:ext cx="3058359" cy="2440369"/>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6569" y="1588016"/>
            <a:ext cx="3020125" cy="2440369"/>
          </a:xfrm>
          <a:prstGeom prst="rect">
            <a:avLst/>
          </a:prstGeom>
        </p:spPr>
      </p:pic>
      <p:grpSp>
        <p:nvGrpSpPr>
          <p:cNvPr id="19" name="组合 18"/>
          <p:cNvGrpSpPr/>
          <p:nvPr/>
        </p:nvGrpSpPr>
        <p:grpSpPr>
          <a:xfrm>
            <a:off x="9326269" y="1870656"/>
            <a:ext cx="2564708" cy="2553243"/>
            <a:chOff x="9327019" y="1821605"/>
            <a:chExt cx="2564708" cy="2553243"/>
          </a:xfrm>
        </p:grpSpPr>
        <p:sp>
          <p:nvSpPr>
            <p:cNvPr id="20" name="矩形 19"/>
            <p:cNvSpPr/>
            <p:nvPr/>
          </p:nvSpPr>
          <p:spPr>
            <a:xfrm>
              <a:off x="9327019" y="3389963"/>
              <a:ext cx="2564708" cy="984885"/>
            </a:xfrm>
            <a:prstGeom prst="rect">
              <a:avLst/>
            </a:prstGeom>
          </p:spPr>
          <p:txBody>
            <a:bodyPr wrap="square">
              <a:spAutoFit/>
            </a:bodyPr>
            <a:lstStyle/>
            <a:p>
              <a:pPr algn="ctr"/>
              <a:r>
                <a:rPr lang="en-US" altLang="zh-TW" i="1" dirty="0" smtClean="0">
                  <a:solidFill>
                    <a:schemeClr val="bg1"/>
                  </a:solidFill>
                  <a:latin typeface="Times New Roman" panose="02020603050405020304" pitchFamily="18" charset="0"/>
                  <a:ea typeface="宋体" panose="02010600030101010101" pitchFamily="2" charset="-122"/>
                </a:rPr>
                <a:t>perceptions of </a:t>
              </a:r>
              <a:r>
                <a:rPr lang="en-US" altLang="zh-TW" sz="4000" i="1" dirty="0" smtClean="0">
                  <a:solidFill>
                    <a:schemeClr val="bg1"/>
                  </a:solidFill>
                  <a:latin typeface="Times New Roman" panose="02020603050405020304" pitchFamily="18" charset="0"/>
                  <a:ea typeface="宋体" panose="02010600030101010101" pitchFamily="2" charset="-122"/>
                </a:rPr>
                <a:t>Superiority</a:t>
              </a:r>
              <a:endParaRPr lang="zh-TW" altLang="en-US" sz="4000" dirty="0">
                <a:solidFill>
                  <a:schemeClr val="bg1"/>
                </a:solidFill>
              </a:endParaRPr>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9695" y="1821605"/>
              <a:ext cx="1581623" cy="1581623"/>
            </a:xfrm>
            <a:prstGeom prst="rect">
              <a:avLst/>
            </a:prstGeom>
          </p:spPr>
        </p:pic>
      </p:grpSp>
    </p:spTree>
    <p:extLst>
      <p:ext uri="{BB962C8B-B14F-4D97-AF65-F5344CB8AC3E}">
        <p14:creationId xmlns:p14="http://schemas.microsoft.com/office/powerpoint/2010/main" val="3974273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52951"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2" name="文本框 11"/>
          <p:cNvSpPr txBox="1"/>
          <p:nvPr/>
        </p:nvSpPr>
        <p:spPr>
          <a:xfrm>
            <a:off x="101960" y="116221"/>
            <a:ext cx="4349028"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容易发布自己的信息</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9025248" y="0"/>
            <a:ext cx="3166753" cy="6859147"/>
          </a:xfrm>
          <a:prstGeom prst="rect">
            <a:avLst/>
          </a:prstGeom>
          <a:solidFill>
            <a:srgbClr val="14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6481" y="1802906"/>
            <a:ext cx="2944285" cy="2944285"/>
          </a:xfrm>
          <a:prstGeom prst="rect">
            <a:avLst/>
          </a:prstGeom>
        </p:spPr>
      </p:pic>
      <p:sp>
        <p:nvSpPr>
          <p:cNvPr id="11" name="矩形 10"/>
          <p:cNvSpPr/>
          <p:nvPr/>
        </p:nvSpPr>
        <p:spPr>
          <a:xfrm>
            <a:off x="1208896" y="4747191"/>
            <a:ext cx="6733308" cy="923330"/>
          </a:xfrm>
          <a:prstGeom prst="rect">
            <a:avLst/>
          </a:prstGeom>
        </p:spPr>
        <p:txBody>
          <a:bodyPr wrap="square">
            <a:spAutoFit/>
          </a:bodyPr>
          <a:lstStyle/>
          <a:p>
            <a:pPr marL="285750" indent="-28575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rPr>
              <a:t>社交媒体的</a:t>
            </a:r>
            <a:r>
              <a:rPr lang="zh-CN" altLang="en-US" dirty="0" smtClean="0">
                <a:latin typeface="Times New Roman" panose="02020603050405020304" pitchFamily="18" charset="0"/>
                <a:ea typeface="宋体" panose="02010600030101010101" pitchFamily="2" charset="-122"/>
              </a:rPr>
              <a:t>出现，让</a:t>
            </a:r>
            <a:r>
              <a:rPr lang="zh-CN" altLang="en-US" dirty="0" smtClean="0">
                <a:latin typeface="Times New Roman" panose="02020603050405020304" pitchFamily="18" charset="0"/>
              </a:rPr>
              <a:t>人们</a:t>
            </a:r>
            <a:r>
              <a:rPr lang="zh-CN" altLang="en-US" dirty="0">
                <a:latin typeface="Times New Roman" panose="02020603050405020304" pitchFamily="18" charset="0"/>
              </a:rPr>
              <a:t>有更多机会发布和自己相关的东西</a:t>
            </a:r>
            <a:r>
              <a:rPr lang="zh-TW"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rPr>
              <a:t>增加了社会比较的机会</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Haferkamp</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Krämer</a:t>
            </a:r>
            <a:r>
              <a:rPr lang="en-US" altLang="zh-TW" dirty="0">
                <a:solidFill>
                  <a:srgbClr val="00B0F0"/>
                </a:solidFill>
                <a:latin typeface="Times New Roman" panose="02020603050405020304" pitchFamily="18" charset="0"/>
                <a:ea typeface="宋体" panose="02010600030101010101" pitchFamily="2" charset="-122"/>
              </a:rPr>
              <a:t>, 2011; Vogel, Rose, Roberts, &amp; </a:t>
            </a:r>
            <a:r>
              <a:rPr lang="en-US" altLang="zh-TW" dirty="0" err="1">
                <a:solidFill>
                  <a:srgbClr val="00B0F0"/>
                </a:solidFill>
                <a:latin typeface="Times New Roman" panose="02020603050405020304" pitchFamily="18" charset="0"/>
                <a:ea typeface="宋体" panose="02010600030101010101" pitchFamily="2" charset="-122"/>
              </a:rPr>
              <a:t>Eckles</a:t>
            </a:r>
            <a:r>
              <a:rPr lang="en-US" altLang="zh-TW" dirty="0">
                <a:solidFill>
                  <a:srgbClr val="00B0F0"/>
                </a:solidFill>
                <a:latin typeface="Times New Roman" panose="02020603050405020304" pitchFamily="18" charset="0"/>
                <a:ea typeface="宋体" panose="02010600030101010101" pitchFamily="2" charset="-122"/>
              </a:rPr>
              <a:t>, 2015</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pic>
        <p:nvPicPr>
          <p:cNvPr id="17" name="图片 1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 y="1447912"/>
            <a:ext cx="4443412" cy="2730141"/>
          </a:xfrm>
          <a:prstGeom prst="rect">
            <a:avLst/>
          </a:prstGeom>
        </p:spPr>
      </p:pic>
      <p:pic>
        <p:nvPicPr>
          <p:cNvPr id="18" name="图片 17"/>
          <p:cNvPicPr>
            <a:picLocks noChangeAspect="1"/>
          </p:cNvPicPr>
          <p:nvPr/>
        </p:nvPicPr>
        <p:blipFill rotWithShape="1">
          <a:blip r:embed="rId5" cstate="print">
            <a:extLst>
              <a:ext uri="{28A0092B-C50C-407E-A947-70E740481C1C}">
                <a14:useLocalDpi xmlns:a14="http://schemas.microsoft.com/office/drawing/2010/main" val="0"/>
              </a:ext>
            </a:extLst>
          </a:blip>
          <a:srcRect l="24771" t="15412" r="24855" b="16017"/>
          <a:stretch/>
        </p:blipFill>
        <p:spPr>
          <a:xfrm>
            <a:off x="5985163" y="1802906"/>
            <a:ext cx="1340447" cy="1327042"/>
          </a:xfrm>
          <a:prstGeom prst="rect">
            <a:avLst/>
          </a:prstGeom>
        </p:spPr>
      </p:pic>
      <p:sp>
        <p:nvSpPr>
          <p:cNvPr id="2" name="矩形 1"/>
          <p:cNvSpPr/>
          <p:nvPr/>
        </p:nvSpPr>
        <p:spPr>
          <a:xfrm>
            <a:off x="5800632" y="3254723"/>
            <a:ext cx="1709507" cy="923330"/>
          </a:xfrm>
          <a:prstGeom prst="rect">
            <a:avLst/>
          </a:prstGeom>
          <a:noFill/>
        </p:spPr>
        <p:txBody>
          <a:bodyPr wrap="none" lIns="91440" tIns="45720" rIns="91440" bIns="45720">
            <a:spAutoFit/>
          </a:bodyPr>
          <a:lstStyle/>
          <a:p>
            <a:pPr algn="ctr"/>
            <a:r>
              <a:rPr lang="en-US" altLang="zh-CN" sz="5400" b="0" cap="none" spc="0" dirty="0" smtClean="0">
                <a:ln w="0"/>
                <a:solidFill>
                  <a:srgbClr val="14A3EE"/>
                </a:solidFill>
                <a:effectLst>
                  <a:outerShdw blurRad="38100" dist="25400" dir="5400000" algn="ctr" rotWithShape="0">
                    <a:srgbClr val="6E747A">
                      <a:alpha val="43000"/>
                    </a:srgbClr>
                  </a:outerShdw>
                </a:effectLst>
                <a:latin typeface="Cooper Black" panose="0208090404030B020404" pitchFamily="18" charset="0"/>
                <a:cs typeface="Times New Roman" panose="02020603050405020304" pitchFamily="18" charset="0"/>
              </a:rPr>
              <a:t>Post</a:t>
            </a:r>
            <a:endParaRPr lang="zh-CN" altLang="en-US" sz="5400" b="0" cap="none" spc="0" dirty="0">
              <a:ln w="0"/>
              <a:solidFill>
                <a:srgbClr val="14A3EE"/>
              </a:solidFill>
              <a:effectLst>
                <a:outerShdw blurRad="38100" dist="25400" dir="5400000" algn="ctr" rotWithShape="0">
                  <a:srgbClr val="6E747A">
                    <a:alpha val="43000"/>
                  </a:srgbClr>
                </a:outerShdw>
              </a:effectLst>
              <a:latin typeface="Cooper Black" panose="0208090404030B020404" pitchFamily="18" charset="0"/>
              <a:cs typeface="Times New Roman" panose="02020603050405020304" pitchFamily="18" charset="0"/>
            </a:endParaRPr>
          </a:p>
        </p:txBody>
      </p:sp>
    </p:spTree>
    <p:extLst>
      <p:ext uri="{BB962C8B-B14F-4D97-AF65-F5344CB8AC3E}">
        <p14:creationId xmlns:p14="http://schemas.microsoft.com/office/powerpoint/2010/main" val="3464166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33058" y="177777"/>
            <a:ext cx="4486831"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076435" y="5357752"/>
            <a:ext cx="7015533" cy="646331"/>
          </a:xfrm>
          <a:prstGeom prst="rect">
            <a:avLst/>
          </a:prstGeom>
        </p:spPr>
        <p:txBody>
          <a:bodyPr wrap="square">
            <a:spAutoFit/>
          </a:bodyPr>
          <a:lstStyle/>
          <a:p>
            <a:pPr marL="285750" indent="-285750">
              <a:buFont typeface="Wingdings" panose="05000000000000000000" pitchFamily="2" charset="2"/>
              <a:buChar char="n"/>
            </a:pPr>
            <a:r>
              <a:rPr lang="zh-CN" altLang="en-US" b="1" dirty="0">
                <a:latin typeface="Times New Roman" panose="02020603050405020304" pitchFamily="18" charset="0"/>
              </a:rPr>
              <a:t>假设</a:t>
            </a:r>
            <a:r>
              <a:rPr lang="en-US" altLang="zh-CN" b="1" dirty="0">
                <a:latin typeface="Times New Roman" panose="02020603050405020304" pitchFamily="18" charset="0"/>
              </a:rPr>
              <a:t>4</a:t>
            </a:r>
            <a:r>
              <a:rPr lang="zh-CN" altLang="en-US" b="1" dirty="0">
                <a:latin typeface="Times New Roman" panose="02020603050405020304" pitchFamily="18" charset="0"/>
              </a:rPr>
              <a:t>：人们在向下比较时会产生优越感，这种优越感越高，则对自己的生活满意度评价越高</a:t>
            </a:r>
            <a:endParaRPr lang="en-US" altLang="zh-CN" b="1" dirty="0">
              <a:latin typeface="Times New Roman" panose="02020603050405020304" pitchFamily="18" charset="0"/>
            </a:endParaRPr>
          </a:p>
        </p:txBody>
      </p:sp>
      <p:grpSp>
        <p:nvGrpSpPr>
          <p:cNvPr id="28" name="组合 27"/>
          <p:cNvGrpSpPr/>
          <p:nvPr/>
        </p:nvGrpSpPr>
        <p:grpSpPr>
          <a:xfrm>
            <a:off x="853167" y="3147278"/>
            <a:ext cx="7694570" cy="1049849"/>
            <a:chOff x="669035" y="2147187"/>
            <a:chExt cx="7694570" cy="1049849"/>
          </a:xfrm>
        </p:grpSpPr>
        <p:sp>
          <p:nvSpPr>
            <p:cNvPr id="15" name="文本框 14"/>
            <p:cNvSpPr txBox="1"/>
            <p:nvPr/>
          </p:nvSpPr>
          <p:spPr>
            <a:xfrm>
              <a:off x="669035" y="2612261"/>
              <a:ext cx="1838158" cy="584775"/>
            </a:xfrm>
            <a:prstGeom prst="rect">
              <a:avLst/>
            </a:prstGeom>
            <a:noFill/>
            <a:ln w="28575">
              <a:solidFill>
                <a:srgbClr val="097E8E"/>
              </a:solidFill>
            </a:ln>
          </p:spPr>
          <p:txBody>
            <a:bodyPr wrap="square" rtlCol="0">
              <a:spAutoFit/>
            </a:bodyPr>
            <a:lstStyle/>
            <a:p>
              <a:r>
                <a:rPr lang="zh-CN" altLang="en-US" sz="3200" dirty="0" smtClean="0">
                  <a:latin typeface="+mn-ea"/>
                </a:rPr>
                <a:t>向下比较</a:t>
              </a:r>
              <a:endParaRPr lang="zh-TW" altLang="en-US" sz="3200" dirty="0">
                <a:latin typeface="+mn-ea"/>
              </a:endParaRPr>
            </a:p>
          </p:txBody>
        </p:sp>
        <p:sp>
          <p:nvSpPr>
            <p:cNvPr id="16" name="文本框 15"/>
            <p:cNvSpPr txBox="1"/>
            <p:nvPr/>
          </p:nvSpPr>
          <p:spPr>
            <a:xfrm>
              <a:off x="3586824" y="2612261"/>
              <a:ext cx="1518353" cy="584775"/>
            </a:xfrm>
            <a:prstGeom prst="rect">
              <a:avLst/>
            </a:prstGeom>
            <a:noFill/>
            <a:ln w="28575">
              <a:solidFill>
                <a:srgbClr val="114F7B"/>
              </a:solidFill>
            </a:ln>
          </p:spPr>
          <p:txBody>
            <a:bodyPr wrap="square" rtlCol="0">
              <a:spAutoFit/>
            </a:bodyPr>
            <a:lstStyle/>
            <a:p>
              <a:r>
                <a:rPr lang="zh-CN" altLang="en-US" sz="3200" dirty="0" smtClean="0">
                  <a:latin typeface="+mn-ea"/>
                </a:rPr>
                <a:t>优越感</a:t>
              </a:r>
              <a:endParaRPr lang="zh-TW" altLang="en-US" sz="3200" dirty="0">
                <a:latin typeface="+mn-ea"/>
              </a:endParaRPr>
            </a:p>
          </p:txBody>
        </p:sp>
        <p:cxnSp>
          <p:nvCxnSpPr>
            <p:cNvPr id="17" name="直接箭头连接符 16"/>
            <p:cNvCxnSpPr>
              <a:stCxn id="15" idx="3"/>
              <a:endCxn id="16" idx="1"/>
            </p:cNvCxnSpPr>
            <p:nvPr/>
          </p:nvCxnSpPr>
          <p:spPr>
            <a:xfrm>
              <a:off x="2507193" y="2904649"/>
              <a:ext cx="10796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130592" y="2612261"/>
              <a:ext cx="2233013" cy="584775"/>
            </a:xfrm>
            <a:prstGeom prst="rect">
              <a:avLst/>
            </a:prstGeom>
            <a:noFill/>
            <a:ln w="28575">
              <a:solidFill>
                <a:srgbClr val="FF99CC"/>
              </a:solidFill>
            </a:ln>
          </p:spPr>
          <p:txBody>
            <a:bodyPr wrap="square" rtlCol="0">
              <a:spAutoFit/>
            </a:bodyPr>
            <a:lstStyle/>
            <a:p>
              <a:r>
                <a:rPr lang="zh-CN" altLang="en-US" sz="3200" dirty="0" smtClean="0">
                  <a:latin typeface="+mn-ea"/>
                </a:rPr>
                <a:t>生活满意度</a:t>
              </a:r>
              <a:endParaRPr lang="zh-TW" altLang="en-US" sz="3200" dirty="0">
                <a:latin typeface="+mn-ea"/>
              </a:endParaRPr>
            </a:p>
          </p:txBody>
        </p:sp>
        <p:cxnSp>
          <p:nvCxnSpPr>
            <p:cNvPr id="19" name="直接箭头连接符 18"/>
            <p:cNvCxnSpPr>
              <a:stCxn id="16" idx="3"/>
              <a:endCxn id="18" idx="1"/>
            </p:cNvCxnSpPr>
            <p:nvPr/>
          </p:nvCxnSpPr>
          <p:spPr>
            <a:xfrm>
              <a:off x="5105177" y="2904649"/>
              <a:ext cx="10254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2823779" y="2226283"/>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1" name="文本框 20"/>
            <p:cNvSpPr txBox="1"/>
            <p:nvPr/>
          </p:nvSpPr>
          <p:spPr>
            <a:xfrm>
              <a:off x="5421763" y="2147187"/>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grpSp>
      <p:grpSp>
        <p:nvGrpSpPr>
          <p:cNvPr id="43" name="组合 42"/>
          <p:cNvGrpSpPr/>
          <p:nvPr/>
        </p:nvGrpSpPr>
        <p:grpSpPr>
          <a:xfrm>
            <a:off x="819940" y="1464845"/>
            <a:ext cx="7638383" cy="1658704"/>
            <a:chOff x="793047" y="1267358"/>
            <a:chExt cx="7638383" cy="1658704"/>
          </a:xfrm>
        </p:grpSpPr>
        <p:grpSp>
          <p:nvGrpSpPr>
            <p:cNvPr id="36" name="组合 35"/>
            <p:cNvGrpSpPr/>
            <p:nvPr/>
          </p:nvGrpSpPr>
          <p:grpSpPr>
            <a:xfrm>
              <a:off x="6547730" y="1267358"/>
              <a:ext cx="1883700" cy="1658704"/>
              <a:chOff x="6481366" y="1187069"/>
              <a:chExt cx="1883700" cy="1658704"/>
            </a:xfrm>
          </p:grpSpPr>
          <p:pic>
            <p:nvPicPr>
              <p:cNvPr id="30" name="图片 2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53296" y="1187069"/>
                <a:ext cx="1159329" cy="1159329"/>
              </a:xfrm>
              <a:prstGeom prst="rect">
                <a:avLst/>
              </a:prstGeom>
            </p:spPr>
          </p:pic>
          <p:sp>
            <p:nvSpPr>
              <p:cNvPr id="31" name="文本框 30"/>
              <p:cNvSpPr txBox="1"/>
              <p:nvPr/>
            </p:nvSpPr>
            <p:spPr>
              <a:xfrm>
                <a:off x="6481366" y="2476441"/>
                <a:ext cx="1883700" cy="369332"/>
              </a:xfrm>
              <a:prstGeom prst="rect">
                <a:avLst/>
              </a:prstGeom>
              <a:noFill/>
            </p:spPr>
            <p:txBody>
              <a:bodyPr wrap="square" rtlCol="0">
                <a:spAutoFit/>
              </a:bodyPr>
              <a:lstStyle/>
              <a:p>
                <a:r>
                  <a:rPr lang="en-US" altLang="zh-CN" b="1" dirty="0" smtClean="0">
                    <a:solidFill>
                      <a:srgbClr val="FF99CC"/>
                    </a:solidFill>
                    <a:latin typeface="Times New Roman" panose="02020603050405020304" pitchFamily="18" charset="0"/>
                    <a:cs typeface="Times New Roman" panose="02020603050405020304" pitchFamily="18" charset="0"/>
                  </a:rPr>
                  <a:t>Life Satisfaction</a:t>
                </a:r>
                <a:endParaRPr lang="zh-TW" altLang="en-US" b="1" dirty="0">
                  <a:solidFill>
                    <a:srgbClr val="FF99CC"/>
                  </a:solidFill>
                  <a:latin typeface="Times New Roman" panose="02020603050405020304" pitchFamily="18" charset="0"/>
                  <a:cs typeface="Times New Roman" panose="02020603050405020304" pitchFamily="18" charset="0"/>
                </a:endParaRPr>
              </a:p>
            </p:txBody>
          </p:sp>
        </p:grpSp>
        <p:grpSp>
          <p:nvGrpSpPr>
            <p:cNvPr id="32" name="组合 31"/>
            <p:cNvGrpSpPr/>
            <p:nvPr/>
          </p:nvGrpSpPr>
          <p:grpSpPr>
            <a:xfrm>
              <a:off x="793047" y="1292070"/>
              <a:ext cx="1845377" cy="1633992"/>
              <a:chOff x="9725460" y="2432590"/>
              <a:chExt cx="1845377" cy="1633992"/>
            </a:xfrm>
          </p:grpSpPr>
          <p:sp>
            <p:nvSpPr>
              <p:cNvPr id="33" name="矩形 32"/>
              <p:cNvSpPr/>
              <p:nvPr/>
            </p:nvSpPr>
            <p:spPr>
              <a:xfrm>
                <a:off x="9725460" y="3481807"/>
                <a:ext cx="1845377" cy="584775"/>
              </a:xfrm>
              <a:prstGeom prst="rect">
                <a:avLst/>
              </a:prstGeom>
              <a:noFill/>
            </p:spPr>
            <p:txBody>
              <a:bodyPr wrap="none" lIns="91440" tIns="45720" rIns="91440" bIns="45720">
                <a:spAutoFit/>
              </a:bodyPr>
              <a:lstStyle/>
              <a:p>
                <a:pPr algn="ctr"/>
                <a:r>
                  <a:rPr lang="en-US" altLang="zh-CN" sz="1600" b="1" cap="none" spc="0" dirty="0" smtClean="0">
                    <a:ln w="0"/>
                    <a:solidFill>
                      <a:srgbClr val="097E8E"/>
                    </a:solidFill>
                    <a:latin typeface="Times New Roman" panose="02020603050405020304" pitchFamily="18" charset="0"/>
                    <a:cs typeface="Times New Roman" panose="02020603050405020304" pitchFamily="18" charset="0"/>
                  </a:rPr>
                  <a:t>Upward</a:t>
                </a:r>
              </a:p>
              <a:p>
                <a:pPr algn="ctr"/>
                <a:r>
                  <a:rPr lang="en-US" altLang="zh-CN" sz="1600" b="1" dirty="0" smtClean="0">
                    <a:ln w="0"/>
                    <a:solidFill>
                      <a:srgbClr val="097E8E"/>
                    </a:solidFill>
                    <a:latin typeface="Times New Roman" panose="02020603050405020304" pitchFamily="18" charset="0"/>
                    <a:cs typeface="Times New Roman" panose="02020603050405020304" pitchFamily="18" charset="0"/>
                  </a:rPr>
                  <a:t>Social Comparison</a:t>
                </a:r>
                <a:endParaRPr lang="zh-CN" altLang="en-US" sz="1600" b="1" cap="none" spc="0" dirty="0">
                  <a:ln w="0"/>
                  <a:solidFill>
                    <a:srgbClr val="097E8E"/>
                  </a:solidFill>
                  <a:latin typeface="Times New Roman" panose="02020603050405020304" pitchFamily="18" charset="0"/>
                  <a:cs typeface="Times New Roman" panose="02020603050405020304" pitchFamily="18" charset="0"/>
                </a:endParaRPr>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8704" y="2432590"/>
                <a:ext cx="1162645" cy="1049217"/>
              </a:xfrm>
              <a:prstGeom prst="rect">
                <a:avLst/>
              </a:prstGeom>
            </p:spPr>
          </p:pic>
        </p:grpSp>
        <p:grpSp>
          <p:nvGrpSpPr>
            <p:cNvPr id="42" name="组合 41"/>
            <p:cNvGrpSpPr/>
            <p:nvPr/>
          </p:nvGrpSpPr>
          <p:grpSpPr>
            <a:xfrm>
              <a:off x="3215755" y="1377759"/>
              <a:ext cx="2794105" cy="1548303"/>
              <a:chOff x="3215754" y="1414936"/>
              <a:chExt cx="2794105" cy="1548303"/>
            </a:xfrm>
          </p:grpSpPr>
          <p:sp>
            <p:nvSpPr>
              <p:cNvPr id="40" name="文本框 39"/>
              <p:cNvSpPr txBox="1"/>
              <p:nvPr/>
            </p:nvSpPr>
            <p:spPr>
              <a:xfrm>
                <a:off x="3215754" y="2593907"/>
                <a:ext cx="2794105" cy="369332"/>
              </a:xfrm>
              <a:prstGeom prst="rect">
                <a:avLst/>
              </a:prstGeom>
              <a:noFill/>
            </p:spPr>
            <p:txBody>
              <a:bodyPr wrap="square" rtlCol="0">
                <a:spAutoFit/>
              </a:bodyPr>
              <a:lstStyle/>
              <a:p>
                <a:r>
                  <a:rPr lang="en-US" altLang="zh-CN" b="1" dirty="0" smtClean="0">
                    <a:solidFill>
                      <a:srgbClr val="114F7B"/>
                    </a:solidFill>
                    <a:latin typeface="Times New Roman" panose="02020603050405020304" pitchFamily="18" charset="0"/>
                    <a:cs typeface="Times New Roman" panose="02020603050405020304" pitchFamily="18" charset="0"/>
                  </a:rPr>
                  <a:t>Perceptions of Superiority</a:t>
                </a:r>
                <a:endParaRPr lang="en-US" altLang="zh-CN" b="1" dirty="0">
                  <a:solidFill>
                    <a:srgbClr val="114F7B"/>
                  </a:solidFill>
                  <a:latin typeface="Times New Roman" panose="02020603050405020304" pitchFamily="18" charset="0"/>
                  <a:cs typeface="Times New Roman" panose="02020603050405020304" pitchFamily="18" charset="0"/>
                </a:endParaRPr>
              </a:p>
            </p:txBody>
          </p: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5841" y="1414936"/>
                <a:ext cx="1050224" cy="1050224"/>
              </a:xfrm>
              <a:prstGeom prst="rect">
                <a:avLst/>
              </a:prstGeom>
            </p:spPr>
          </p:pic>
        </p:grpSp>
      </p:grpSp>
      <p:cxnSp>
        <p:nvCxnSpPr>
          <p:cNvPr id="8" name="直接箭头连接符 7"/>
          <p:cNvCxnSpPr/>
          <p:nvPr/>
        </p:nvCxnSpPr>
        <p:spPr>
          <a:xfrm flipV="1">
            <a:off x="2811790" y="1763486"/>
            <a:ext cx="392242" cy="77528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9025247" y="0"/>
            <a:ext cx="3166753" cy="6859147"/>
          </a:xfrm>
          <a:prstGeom prst="rect">
            <a:avLst/>
          </a:prstGeom>
          <a:gradFill flip="none" rotWithShape="1">
            <a:gsLst>
              <a:gs pos="7000">
                <a:srgbClr val="097E8E"/>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cxnSp>
        <p:nvCxnSpPr>
          <p:cNvPr id="49" name="直接箭头连接符 48"/>
          <p:cNvCxnSpPr/>
          <p:nvPr/>
        </p:nvCxnSpPr>
        <p:spPr>
          <a:xfrm flipV="1">
            <a:off x="5919422" y="1763486"/>
            <a:ext cx="392242" cy="77528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9326269" y="1870656"/>
            <a:ext cx="2564708" cy="2553243"/>
            <a:chOff x="9327019" y="1821605"/>
            <a:chExt cx="2564708" cy="2553243"/>
          </a:xfrm>
        </p:grpSpPr>
        <p:sp>
          <p:nvSpPr>
            <p:cNvPr id="14" name="矩形 13"/>
            <p:cNvSpPr/>
            <p:nvPr/>
          </p:nvSpPr>
          <p:spPr>
            <a:xfrm>
              <a:off x="9327019" y="3389963"/>
              <a:ext cx="2564708" cy="984885"/>
            </a:xfrm>
            <a:prstGeom prst="rect">
              <a:avLst/>
            </a:prstGeom>
          </p:spPr>
          <p:txBody>
            <a:bodyPr wrap="square">
              <a:spAutoFit/>
            </a:bodyPr>
            <a:lstStyle/>
            <a:p>
              <a:pPr algn="ctr"/>
              <a:r>
                <a:rPr lang="en-US" altLang="zh-TW" i="1" dirty="0" smtClean="0">
                  <a:solidFill>
                    <a:schemeClr val="bg1"/>
                  </a:solidFill>
                  <a:latin typeface="Times New Roman" panose="02020603050405020304" pitchFamily="18" charset="0"/>
                  <a:ea typeface="宋体" panose="02010600030101010101" pitchFamily="2" charset="-122"/>
                </a:rPr>
                <a:t>perceptions of </a:t>
              </a:r>
              <a:r>
                <a:rPr lang="en-US" altLang="zh-TW" sz="4000" i="1" dirty="0" smtClean="0">
                  <a:solidFill>
                    <a:schemeClr val="bg1"/>
                  </a:solidFill>
                  <a:latin typeface="Times New Roman" panose="02020603050405020304" pitchFamily="18" charset="0"/>
                  <a:ea typeface="宋体" panose="02010600030101010101" pitchFamily="2" charset="-122"/>
                </a:rPr>
                <a:t>Superiority</a:t>
              </a:r>
              <a:endParaRPr lang="zh-TW" altLang="en-US" sz="4000" dirty="0">
                <a:solidFill>
                  <a:schemeClr val="bg1"/>
                </a:solidFill>
              </a:endParaRPr>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89695" y="1821605"/>
              <a:ext cx="1581623" cy="1581623"/>
            </a:xfrm>
            <a:prstGeom prst="rect">
              <a:avLst/>
            </a:prstGeom>
          </p:spPr>
        </p:pic>
      </p:grpSp>
    </p:spTree>
    <p:extLst>
      <p:ext uri="{BB962C8B-B14F-4D97-AF65-F5344CB8AC3E}">
        <p14:creationId xmlns:p14="http://schemas.microsoft.com/office/powerpoint/2010/main" val="2168419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1002845" y="109197"/>
            <a:ext cx="2547258"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目前的模型</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矩形 44"/>
          <p:cNvSpPr/>
          <p:nvPr/>
        </p:nvSpPr>
        <p:spPr>
          <a:xfrm>
            <a:off x="9025247" y="0"/>
            <a:ext cx="3166753" cy="6859147"/>
          </a:xfrm>
          <a:prstGeom prst="rect">
            <a:avLst/>
          </a:prstGeom>
          <a:gradFill flip="none" rotWithShape="1">
            <a:gsLst>
              <a:gs pos="33000">
                <a:srgbClr val="3D76C0"/>
              </a:gs>
              <a:gs pos="100000">
                <a:schemeClr val="accent1">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grpSp>
        <p:nvGrpSpPr>
          <p:cNvPr id="26" name="组合 25"/>
          <p:cNvGrpSpPr/>
          <p:nvPr/>
        </p:nvGrpSpPr>
        <p:grpSpPr>
          <a:xfrm>
            <a:off x="708004" y="1034160"/>
            <a:ext cx="7744896" cy="5452361"/>
            <a:chOff x="708004" y="1034160"/>
            <a:chExt cx="7744896" cy="5452361"/>
          </a:xfrm>
        </p:grpSpPr>
        <p:sp>
          <p:nvSpPr>
            <p:cNvPr id="15" name="文本框 14"/>
            <p:cNvSpPr txBox="1"/>
            <p:nvPr/>
          </p:nvSpPr>
          <p:spPr>
            <a:xfrm>
              <a:off x="708005" y="4759997"/>
              <a:ext cx="1838158" cy="584775"/>
            </a:xfrm>
            <a:prstGeom prst="rect">
              <a:avLst/>
            </a:prstGeom>
            <a:noFill/>
            <a:ln w="28575">
              <a:solidFill>
                <a:srgbClr val="097E8E"/>
              </a:solidFill>
            </a:ln>
          </p:spPr>
          <p:txBody>
            <a:bodyPr wrap="square" rtlCol="0">
              <a:spAutoFit/>
            </a:bodyPr>
            <a:lstStyle/>
            <a:p>
              <a:r>
                <a:rPr lang="zh-CN" altLang="en-US" sz="3200" dirty="0" smtClean="0">
                  <a:latin typeface="+mn-ea"/>
                </a:rPr>
                <a:t>向下比较</a:t>
              </a:r>
              <a:endParaRPr lang="zh-TW" altLang="en-US" sz="3200" dirty="0">
                <a:latin typeface="+mn-ea"/>
              </a:endParaRPr>
            </a:p>
          </p:txBody>
        </p:sp>
        <p:sp>
          <p:nvSpPr>
            <p:cNvPr id="16" name="文本框 15"/>
            <p:cNvSpPr txBox="1"/>
            <p:nvPr/>
          </p:nvSpPr>
          <p:spPr>
            <a:xfrm>
              <a:off x="3983297" y="4759997"/>
              <a:ext cx="1518353" cy="584775"/>
            </a:xfrm>
            <a:prstGeom prst="rect">
              <a:avLst/>
            </a:prstGeom>
            <a:noFill/>
            <a:ln w="28575">
              <a:solidFill>
                <a:srgbClr val="114F7B"/>
              </a:solidFill>
            </a:ln>
          </p:spPr>
          <p:txBody>
            <a:bodyPr wrap="square" rtlCol="0">
              <a:spAutoFit/>
            </a:bodyPr>
            <a:lstStyle/>
            <a:p>
              <a:r>
                <a:rPr lang="zh-CN" altLang="en-US" sz="3200" dirty="0" smtClean="0">
                  <a:latin typeface="+mn-ea"/>
                </a:rPr>
                <a:t>优越感</a:t>
              </a:r>
              <a:endParaRPr lang="zh-TW" altLang="en-US" sz="3200" dirty="0">
                <a:latin typeface="+mn-ea"/>
              </a:endParaRPr>
            </a:p>
          </p:txBody>
        </p:sp>
        <p:cxnSp>
          <p:nvCxnSpPr>
            <p:cNvPr id="17" name="直接箭头连接符 16"/>
            <p:cNvCxnSpPr>
              <a:stCxn id="15" idx="3"/>
              <a:endCxn id="16" idx="1"/>
            </p:cNvCxnSpPr>
            <p:nvPr/>
          </p:nvCxnSpPr>
          <p:spPr>
            <a:xfrm>
              <a:off x="2546163" y="5052385"/>
              <a:ext cx="14371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219887" y="3609029"/>
              <a:ext cx="2233013" cy="584775"/>
            </a:xfrm>
            <a:prstGeom prst="rect">
              <a:avLst/>
            </a:prstGeom>
            <a:noFill/>
            <a:ln w="28575">
              <a:solidFill>
                <a:srgbClr val="FF99CC"/>
              </a:solidFill>
            </a:ln>
          </p:spPr>
          <p:txBody>
            <a:bodyPr wrap="square" rtlCol="0">
              <a:spAutoFit/>
            </a:bodyPr>
            <a:lstStyle/>
            <a:p>
              <a:r>
                <a:rPr lang="zh-CN" altLang="en-US" sz="3200" dirty="0" smtClean="0">
                  <a:latin typeface="+mn-ea"/>
                </a:rPr>
                <a:t>生活满意度</a:t>
              </a:r>
              <a:endParaRPr lang="zh-TW" altLang="en-US" sz="3200" dirty="0">
                <a:latin typeface="+mn-ea"/>
              </a:endParaRPr>
            </a:p>
          </p:txBody>
        </p:sp>
        <p:cxnSp>
          <p:nvCxnSpPr>
            <p:cNvPr id="19" name="直接箭头连接符 18"/>
            <p:cNvCxnSpPr>
              <a:stCxn id="16" idx="3"/>
              <a:endCxn id="18" idx="1"/>
            </p:cNvCxnSpPr>
            <p:nvPr/>
          </p:nvCxnSpPr>
          <p:spPr>
            <a:xfrm flipV="1">
              <a:off x="5501650" y="3901417"/>
              <a:ext cx="718237" cy="1150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3017377" y="4959541"/>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1" name="文本框 20"/>
            <p:cNvSpPr txBox="1"/>
            <p:nvPr/>
          </p:nvSpPr>
          <p:spPr>
            <a:xfrm>
              <a:off x="5781656" y="4223391"/>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37" name="文本框 36"/>
            <p:cNvSpPr txBox="1"/>
            <p:nvPr/>
          </p:nvSpPr>
          <p:spPr>
            <a:xfrm>
              <a:off x="708004" y="2306564"/>
              <a:ext cx="1838158" cy="584775"/>
            </a:xfrm>
            <a:prstGeom prst="rect">
              <a:avLst/>
            </a:prstGeom>
            <a:noFill/>
            <a:ln w="28575">
              <a:solidFill>
                <a:srgbClr val="E8AE42"/>
              </a:solidFill>
            </a:ln>
          </p:spPr>
          <p:txBody>
            <a:bodyPr wrap="square" rtlCol="0">
              <a:spAutoFit/>
            </a:bodyPr>
            <a:lstStyle/>
            <a:p>
              <a:r>
                <a:rPr lang="zh-CN" altLang="en-US" sz="3200" dirty="0" smtClean="0">
                  <a:latin typeface="+mn-ea"/>
                </a:rPr>
                <a:t>向上比较</a:t>
              </a:r>
              <a:endParaRPr lang="zh-TW" altLang="en-US" sz="3200" dirty="0">
                <a:latin typeface="+mn-ea"/>
              </a:endParaRPr>
            </a:p>
          </p:txBody>
        </p:sp>
        <p:sp>
          <p:nvSpPr>
            <p:cNvPr id="38" name="文本框 37"/>
            <p:cNvSpPr txBox="1"/>
            <p:nvPr/>
          </p:nvSpPr>
          <p:spPr>
            <a:xfrm>
              <a:off x="3215457" y="2306564"/>
              <a:ext cx="2284808" cy="584775"/>
            </a:xfrm>
            <a:prstGeom prst="rect">
              <a:avLst/>
            </a:prstGeom>
            <a:noFill/>
            <a:ln w="28575">
              <a:solidFill>
                <a:srgbClr val="FF6600"/>
              </a:solidFill>
            </a:ln>
          </p:spPr>
          <p:txBody>
            <a:bodyPr wrap="square" rtlCol="0">
              <a:spAutoFit/>
            </a:bodyPr>
            <a:lstStyle/>
            <a:p>
              <a:r>
                <a:rPr lang="zh-CN" altLang="en-US" sz="3200" dirty="0" smtClean="0">
                  <a:latin typeface="+mn-ea"/>
                </a:rPr>
                <a:t>相对剥夺感</a:t>
              </a:r>
              <a:endParaRPr lang="zh-TW" altLang="en-US" sz="3200" dirty="0">
                <a:latin typeface="+mn-ea"/>
              </a:endParaRPr>
            </a:p>
          </p:txBody>
        </p:sp>
        <p:cxnSp>
          <p:nvCxnSpPr>
            <p:cNvPr id="46" name="直接箭头连接符 45"/>
            <p:cNvCxnSpPr>
              <a:stCxn id="37" idx="3"/>
              <a:endCxn id="38" idx="1"/>
            </p:cNvCxnSpPr>
            <p:nvPr/>
          </p:nvCxnSpPr>
          <p:spPr>
            <a:xfrm>
              <a:off x="2546162" y="2598952"/>
              <a:ext cx="6692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a:stCxn id="38" idx="3"/>
              <a:endCxn id="18" idx="1"/>
            </p:cNvCxnSpPr>
            <p:nvPr/>
          </p:nvCxnSpPr>
          <p:spPr>
            <a:xfrm>
              <a:off x="5500265" y="2598952"/>
              <a:ext cx="719622" cy="13024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文本框 50"/>
            <p:cNvSpPr txBox="1"/>
            <p:nvPr/>
          </p:nvSpPr>
          <p:spPr>
            <a:xfrm>
              <a:off x="2699760" y="1967831"/>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52" name="文本框 51"/>
            <p:cNvSpPr txBox="1"/>
            <p:nvPr/>
          </p:nvSpPr>
          <p:spPr>
            <a:xfrm>
              <a:off x="5827645" y="2651990"/>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2" name="左大括号 1"/>
            <p:cNvSpPr/>
            <p:nvPr/>
          </p:nvSpPr>
          <p:spPr>
            <a:xfrm rot="16200000">
              <a:off x="2981289" y="822578"/>
              <a:ext cx="250371" cy="4787583"/>
            </a:xfrm>
            <a:prstGeom prst="leftBrace">
              <a:avLst>
                <a:gd name="adj1" fmla="val 8333"/>
                <a:gd name="adj2" fmla="val 2678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3" name="左大括号 52"/>
            <p:cNvSpPr/>
            <p:nvPr/>
          </p:nvSpPr>
          <p:spPr>
            <a:xfrm rot="5400000">
              <a:off x="4432441" y="-2057111"/>
              <a:ext cx="250371" cy="768989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4" name="左大括号 53"/>
            <p:cNvSpPr/>
            <p:nvPr/>
          </p:nvSpPr>
          <p:spPr>
            <a:xfrm rot="5400000">
              <a:off x="2976610" y="2053511"/>
              <a:ext cx="250371" cy="4787583"/>
            </a:xfrm>
            <a:prstGeom prst="leftBrace">
              <a:avLst>
                <a:gd name="adj1" fmla="val 8333"/>
                <a:gd name="adj2" fmla="val 34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5" name="左大括号 54"/>
            <p:cNvSpPr/>
            <p:nvPr/>
          </p:nvSpPr>
          <p:spPr>
            <a:xfrm rot="16200000">
              <a:off x="4427765" y="1886995"/>
              <a:ext cx="250371" cy="768989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文本框 2"/>
            <p:cNvSpPr txBox="1"/>
            <p:nvPr/>
          </p:nvSpPr>
          <p:spPr>
            <a:xfrm>
              <a:off x="1729604" y="3512697"/>
              <a:ext cx="546870" cy="461665"/>
            </a:xfrm>
            <a:prstGeom prst="rect">
              <a:avLst/>
            </a:prstGeom>
            <a:noFill/>
            <a:ln w="38100">
              <a:solidFill>
                <a:srgbClr val="FF6600"/>
              </a:solidFill>
            </a:ln>
          </p:spPr>
          <p:txBody>
            <a:bodyPr wrap="square" rtlCol="0">
              <a:spAutoFit/>
            </a:bodyPr>
            <a:lstStyle/>
            <a:p>
              <a:r>
                <a:rPr lang="en-US" altLang="zh-TW" sz="2400" b="1" dirty="0" smtClean="0"/>
                <a:t>H1</a:t>
              </a:r>
              <a:endParaRPr lang="zh-TW" altLang="en-US" sz="2400" b="1" dirty="0"/>
            </a:p>
          </p:txBody>
        </p:sp>
        <p:sp>
          <p:nvSpPr>
            <p:cNvPr id="56" name="文本框 55"/>
            <p:cNvSpPr txBox="1"/>
            <p:nvPr/>
          </p:nvSpPr>
          <p:spPr>
            <a:xfrm>
              <a:off x="4297459" y="1034160"/>
              <a:ext cx="546870" cy="461665"/>
            </a:xfrm>
            <a:prstGeom prst="rect">
              <a:avLst/>
            </a:prstGeom>
            <a:noFill/>
            <a:ln w="38100">
              <a:solidFill>
                <a:srgbClr val="FF6600"/>
              </a:solidFill>
            </a:ln>
          </p:spPr>
          <p:txBody>
            <a:bodyPr wrap="square" rtlCol="0">
              <a:spAutoFit/>
            </a:bodyPr>
            <a:lstStyle/>
            <a:p>
              <a:r>
                <a:rPr lang="en-US" altLang="zh-TW" sz="2400" b="1" dirty="0" smtClean="0"/>
                <a:t>H2</a:t>
              </a:r>
              <a:endParaRPr lang="zh-TW" altLang="en-US" sz="2400" b="1" dirty="0"/>
            </a:p>
          </p:txBody>
        </p:sp>
        <p:sp>
          <p:nvSpPr>
            <p:cNvPr id="57" name="文本框 56"/>
            <p:cNvSpPr txBox="1"/>
            <p:nvPr/>
          </p:nvSpPr>
          <p:spPr>
            <a:xfrm>
              <a:off x="3550715" y="3689310"/>
              <a:ext cx="546870" cy="461665"/>
            </a:xfrm>
            <a:prstGeom prst="rect">
              <a:avLst/>
            </a:prstGeom>
            <a:noFill/>
            <a:ln w="38100">
              <a:solidFill>
                <a:srgbClr val="097E8E"/>
              </a:solidFill>
            </a:ln>
          </p:spPr>
          <p:txBody>
            <a:bodyPr wrap="square" rtlCol="0">
              <a:spAutoFit/>
            </a:bodyPr>
            <a:lstStyle/>
            <a:p>
              <a:r>
                <a:rPr lang="en-US" altLang="zh-TW" sz="2400" b="1" dirty="0" smtClean="0"/>
                <a:t>H3</a:t>
              </a:r>
              <a:endParaRPr lang="zh-TW" altLang="en-US" sz="2400" b="1" dirty="0"/>
            </a:p>
          </p:txBody>
        </p:sp>
        <p:sp>
          <p:nvSpPr>
            <p:cNvPr id="58" name="文本框 57"/>
            <p:cNvSpPr txBox="1"/>
            <p:nvPr/>
          </p:nvSpPr>
          <p:spPr>
            <a:xfrm>
              <a:off x="4285851" y="6024856"/>
              <a:ext cx="546870" cy="461665"/>
            </a:xfrm>
            <a:prstGeom prst="rect">
              <a:avLst/>
            </a:prstGeom>
            <a:noFill/>
            <a:ln w="38100">
              <a:solidFill>
                <a:srgbClr val="097E8E"/>
              </a:solidFill>
            </a:ln>
          </p:spPr>
          <p:txBody>
            <a:bodyPr wrap="square" rtlCol="0">
              <a:spAutoFit/>
            </a:bodyPr>
            <a:lstStyle/>
            <a:p>
              <a:r>
                <a:rPr lang="en-US" altLang="zh-TW" sz="2400" b="1" dirty="0" smtClean="0"/>
                <a:t>H4</a:t>
              </a:r>
              <a:endParaRPr lang="zh-TW" altLang="en-US" sz="2400" b="1" dirty="0"/>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846" y="2335824"/>
            <a:ext cx="3021553" cy="1872971"/>
          </a:xfrm>
          <a:prstGeom prst="rect">
            <a:avLst/>
          </a:prstGeom>
        </p:spPr>
      </p:pic>
    </p:spTree>
    <p:extLst>
      <p:ext uri="{BB962C8B-B14F-4D97-AF65-F5344CB8AC3E}">
        <p14:creationId xmlns:p14="http://schemas.microsoft.com/office/powerpoint/2010/main" val="3856533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gradFill flip="none" rotWithShape="1">
            <a:gsLst>
              <a:gs pos="29000">
                <a:schemeClr val="tx1"/>
              </a:gs>
              <a:gs pos="100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 y="0"/>
            <a:ext cx="4552951" cy="87877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社会比较倾向</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454518"/>
          </a:xfrm>
          <a:prstGeom prst="rect">
            <a:avLst/>
          </a:prstGeom>
          <a:noFill/>
        </p:spPr>
        <p:txBody>
          <a:bodyPr wrap="square" rtlCol="0">
            <a:spAutoFit/>
          </a:bodyPr>
          <a:lstStyle/>
          <a:p>
            <a:pPr algn="ctr"/>
            <a:r>
              <a:rPr lang="zh-CN" altLang="en-US" sz="7200" b="1" dirty="0" smtClean="0">
                <a:solidFill>
                  <a:schemeClr val="bg1"/>
                </a:solidFill>
                <a:latin typeface="+mn-ea"/>
              </a:rPr>
              <a:t>倾向</a:t>
            </a:r>
            <a:endParaRPr lang="en-US" altLang="zh-CN" sz="7200" b="1" dirty="0" smtClean="0">
              <a:solidFill>
                <a:schemeClr val="bg1"/>
              </a:solidFill>
              <a:latin typeface="+mn-ea"/>
            </a:endParaRPr>
          </a:p>
          <a:p>
            <a:pPr algn="ctr">
              <a:lnSpc>
                <a:spcPts val="4500"/>
              </a:lnSpc>
            </a:pPr>
            <a:r>
              <a:rPr lang="en-US" altLang="zh-CN" sz="2000" dirty="0">
                <a:solidFill>
                  <a:schemeClr val="bg1"/>
                </a:solidFill>
                <a:latin typeface="Times New Roman" panose="02020603050405020304" pitchFamily="18" charset="0"/>
                <a:cs typeface="Times New Roman" panose="02020603050405020304" pitchFamily="18" charset="0"/>
              </a:rPr>
              <a:t>Social </a:t>
            </a:r>
            <a:r>
              <a:rPr lang="en-US" altLang="zh-CN" sz="2000" dirty="0" smtClean="0">
                <a:solidFill>
                  <a:schemeClr val="bg1"/>
                </a:solidFill>
                <a:latin typeface="Times New Roman" panose="02020603050405020304" pitchFamily="18" charset="0"/>
                <a:cs typeface="Times New Roman" panose="02020603050405020304" pitchFamily="18" charset="0"/>
              </a:rPr>
              <a:t>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Orientation</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sp>
        <p:nvSpPr>
          <p:cNvPr id="32" name="矩形 31"/>
          <p:cNvSpPr/>
          <p:nvPr/>
        </p:nvSpPr>
        <p:spPr>
          <a:xfrm>
            <a:off x="680253" y="1354390"/>
            <a:ext cx="7870532" cy="2585323"/>
          </a:xfrm>
          <a:prstGeom prst="rect">
            <a:avLst/>
          </a:prstGeom>
        </p:spPr>
        <p:txBody>
          <a:bodyPr wrap="square">
            <a:spAutoFit/>
          </a:bodyPr>
          <a:lstStyle/>
          <a:p>
            <a:pPr marL="285750" indent="-28575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rPr>
              <a:t>社会比较倾向指的是，人们多么倾向于和其他人进行社会比较</a:t>
            </a:r>
            <a:r>
              <a:rPr lang="zh-CN" altLang="en-US" b="1" dirty="0" smtClean="0">
                <a:latin typeface="Times New Roman" panose="02020603050405020304" pitchFamily="18" charset="0"/>
                <a:ea typeface="宋体" panose="02010600030101010101" pitchFamily="2" charset="-122"/>
              </a:rPr>
              <a:t>。</a:t>
            </a:r>
            <a:endParaRPr lang="en-US" altLang="zh-CN" b="1" dirty="0" smtClean="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p"/>
            </a:pPr>
            <a:r>
              <a:rPr lang="zh-TW" altLang="en-US" dirty="0">
                <a:latin typeface="Times New Roman" panose="02020603050405020304" pitchFamily="18" charset="0"/>
                <a:ea typeface="宋体" panose="02010600030101010101" pitchFamily="2" charset="-122"/>
              </a:rPr>
              <a:t>社会比较可能是</a:t>
            </a:r>
            <a:r>
              <a:rPr lang="zh-CN" altLang="en-US" dirty="0">
                <a:latin typeface="Times New Roman" panose="02020603050405020304" pitchFamily="18" charset="0"/>
                <a:ea typeface="宋体" panose="02010600030101010101" pitchFamily="2" charset="-122"/>
              </a:rPr>
              <a:t>体现个体差异的人格特质变量</a:t>
            </a:r>
            <a:r>
              <a:rPr lang="en-US" altLang="zh-TW" dirty="0">
                <a:solidFill>
                  <a:srgbClr val="00B0F0"/>
                </a:solidFill>
                <a:latin typeface="Times New Roman" panose="02020603050405020304" pitchFamily="18" charset="0"/>
                <a:ea typeface="宋体" panose="02010600030101010101" pitchFamily="2" charset="-122"/>
              </a:rPr>
              <a:t>(Hemphill &amp; Lehman, 1991</a:t>
            </a:r>
            <a:r>
              <a:rPr lang="en-US" altLang="zh-TW" dirty="0" smtClean="0">
                <a:solidFill>
                  <a:srgbClr val="00B0F0"/>
                </a:solidFill>
                <a:latin typeface="Times New Roman" panose="02020603050405020304" pitchFamily="18" charset="0"/>
                <a:ea typeface="宋体" panose="02010600030101010101" pitchFamily="2" charset="-122"/>
              </a:rPr>
              <a:t>)</a:t>
            </a:r>
          </a:p>
          <a:p>
            <a:pPr marL="285750" indent="-285750">
              <a:buFont typeface="Wingdings" panose="05000000000000000000" pitchFamily="2" charset="2"/>
              <a:buChar char="n"/>
            </a:pPr>
            <a:r>
              <a:rPr lang="en-US" altLang="zh-TW" dirty="0">
                <a:solidFill>
                  <a:srgbClr val="00B0F0"/>
                </a:solidFill>
                <a:latin typeface="Times New Roman" panose="02020603050405020304" pitchFamily="18" charset="0"/>
                <a:ea typeface="宋体" panose="02010600030101010101" pitchFamily="2" charset="-122"/>
              </a:rPr>
              <a:t>G</a:t>
            </a:r>
            <a:r>
              <a:rPr lang="en-US" altLang="zh-CN" dirty="0">
                <a:solidFill>
                  <a:srgbClr val="00B0F0"/>
                </a:solidFill>
                <a:latin typeface="Times New Roman" panose="02020603050405020304" pitchFamily="18" charset="0"/>
                <a:ea typeface="宋体" panose="02010600030101010101" pitchFamily="2" charset="-122"/>
              </a:rPr>
              <a:t>ibbons. &amp; Buunk</a:t>
            </a:r>
            <a:r>
              <a:rPr lang="zh-CN" altLang="en-US" dirty="0">
                <a:solidFill>
                  <a:srgbClr val="00B0F0"/>
                </a:solidFill>
                <a:latin typeface="Times New Roman" panose="02020603050405020304" pitchFamily="18" charset="0"/>
                <a:ea typeface="宋体" panose="02010600030101010101" pitchFamily="2" charset="-122"/>
              </a:rPr>
              <a:t> </a:t>
            </a:r>
            <a:r>
              <a:rPr lang="en-US" altLang="zh-CN" dirty="0">
                <a:solidFill>
                  <a:srgbClr val="00B0F0"/>
                </a:solidFill>
                <a:latin typeface="Times New Roman" panose="02020603050405020304" pitchFamily="18" charset="0"/>
                <a:ea typeface="宋体" panose="02010600030101010101" pitchFamily="2" charset="-122"/>
              </a:rPr>
              <a:t>(1999)</a:t>
            </a:r>
            <a:r>
              <a:rPr lang="zh-CN" altLang="en-US" dirty="0">
                <a:latin typeface="Times New Roman" panose="02020603050405020304" pitchFamily="18" charset="0"/>
                <a:ea typeface="宋体" panose="02010600030101010101" pitchFamily="2" charset="-122"/>
              </a:rPr>
              <a:t>第一次提出了</a:t>
            </a:r>
            <a:r>
              <a:rPr lang="en-US" altLang="zh-CN" dirty="0">
                <a:latin typeface="Times New Roman" panose="02020603050405020304" pitchFamily="18" charset="0"/>
                <a:ea typeface="宋体" panose="02010600030101010101" pitchFamily="2" charset="-122"/>
              </a:rPr>
              <a:t>SCO</a:t>
            </a:r>
            <a:r>
              <a:rPr lang="zh-CN" altLang="en-US" dirty="0">
                <a:latin typeface="Times New Roman" panose="02020603050405020304" pitchFamily="18" charset="0"/>
                <a:ea typeface="宋体" panose="02010600030101010101" pitchFamily="2" charset="-122"/>
              </a:rPr>
              <a:t>，并且建立了</a:t>
            </a:r>
            <a:r>
              <a:rPr lang="en-US" altLang="zh-CN" dirty="0">
                <a:latin typeface="Times New Roman" panose="02020603050405020304" pitchFamily="18" charset="0"/>
                <a:ea typeface="宋体" panose="02010600030101010101" pitchFamily="2" charset="-122"/>
              </a:rPr>
              <a:t>INCOM (Iowa-Netherlands Comparison Orientation Measure) </a:t>
            </a:r>
            <a:r>
              <a:rPr lang="zh-CN" altLang="en-US" dirty="0">
                <a:latin typeface="Times New Roman" panose="02020603050405020304" pitchFamily="18" charset="0"/>
                <a:ea typeface="宋体" panose="02010600030101010101" pitchFamily="2" charset="-122"/>
              </a:rPr>
              <a:t>量</a:t>
            </a:r>
            <a:r>
              <a:rPr lang="zh-CN" altLang="en-US" dirty="0" smtClean="0">
                <a:latin typeface="Times New Roman" panose="02020603050405020304" pitchFamily="18" charset="0"/>
                <a:ea typeface="宋体" panose="02010600030101010101" pitchFamily="2" charset="-122"/>
              </a:rPr>
              <a:t>表</a:t>
            </a:r>
            <a:endParaRPr lang="en-US" altLang="zh-CN" dirty="0" smtClean="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TW" altLang="en-US" dirty="0" smtClean="0">
                <a:latin typeface="Times New Roman" panose="02020603050405020304" pitchFamily="18" charset="0"/>
                <a:ea typeface="宋体" panose="02010600030101010101" pitchFamily="2" charset="-122"/>
              </a:rPr>
              <a:t>社会</a:t>
            </a:r>
            <a:r>
              <a:rPr lang="zh-TW" altLang="en-US" dirty="0">
                <a:latin typeface="Times New Roman" panose="02020603050405020304" pitchFamily="18" charset="0"/>
                <a:ea typeface="宋体" panose="02010600030101010101" pitchFamily="2" charset="-122"/>
              </a:rPr>
              <a:t>比较倾向分为</a:t>
            </a:r>
            <a:endParaRPr lang="en-US" altLang="zh-TW" dirty="0">
              <a:latin typeface="Times New Roman" panose="02020603050405020304" pitchFamily="18" charset="0"/>
              <a:ea typeface="宋体" panose="02010600030101010101" pitchFamily="2" charset="-122"/>
            </a:endParaRPr>
          </a:p>
          <a:p>
            <a:pPr marL="742950" lvl="2" indent="-285750">
              <a:buFont typeface="Arial" panose="020B0604020202020204" pitchFamily="34" charset="0"/>
              <a:buChar char="•"/>
            </a:pPr>
            <a:r>
              <a:rPr lang="zh-TW" altLang="en-US" b="1" i="1" dirty="0">
                <a:latin typeface="Times New Roman" panose="02020603050405020304" pitchFamily="18" charset="0"/>
                <a:ea typeface="宋体" panose="02010600030101010101" pitchFamily="2" charset="-122"/>
              </a:rPr>
              <a:t>基于能力的社会比较倾向</a:t>
            </a:r>
            <a:r>
              <a:rPr lang="en-US" altLang="zh-TW" b="1" i="1" dirty="0">
                <a:latin typeface="Times New Roman" panose="02020603050405020304" pitchFamily="18" charset="0"/>
                <a:ea typeface="宋体" panose="02010600030101010101" pitchFamily="2" charset="-122"/>
              </a:rPr>
              <a:t>(ability-based social comparison orientation)</a:t>
            </a:r>
            <a:r>
              <a:rPr lang="zh-CN" altLang="en-US" dirty="0">
                <a:latin typeface="Times New Roman" panose="02020603050405020304" pitchFamily="18" charset="0"/>
                <a:ea typeface="宋体" panose="02010600030101010101" pitchFamily="2" charset="-122"/>
              </a:rPr>
              <a:t>：倾向于通过比较而得知</a:t>
            </a:r>
            <a:r>
              <a:rPr lang="zh-TW" altLang="en-US" dirty="0">
                <a:latin typeface="Times New Roman" panose="02020603050405020304" pitchFamily="18" charset="0"/>
                <a:ea typeface="宋体" panose="02010600030101010101" pitchFamily="2" charset="-122"/>
              </a:rPr>
              <a:t>“我做的怎么样”</a:t>
            </a:r>
            <a:endParaRPr lang="en-US" altLang="zh-TW" dirty="0">
              <a:latin typeface="Times New Roman" panose="02020603050405020304" pitchFamily="18" charset="0"/>
              <a:ea typeface="宋体" panose="02010600030101010101" pitchFamily="2" charset="-122"/>
            </a:endParaRPr>
          </a:p>
          <a:p>
            <a:pPr marL="742950" lvl="2" indent="-285750">
              <a:buFont typeface="Arial" panose="020B0604020202020204" pitchFamily="34" charset="0"/>
              <a:buChar char="•"/>
            </a:pPr>
            <a:r>
              <a:rPr lang="zh-TW" altLang="en-US" b="1" i="1" dirty="0">
                <a:latin typeface="Times New Roman" panose="02020603050405020304" pitchFamily="18" charset="0"/>
                <a:ea typeface="宋体" panose="02010600030101010101" pitchFamily="2" charset="-122"/>
              </a:rPr>
              <a:t>基于观点的社会比较倾向</a:t>
            </a:r>
            <a:r>
              <a:rPr lang="en-US" altLang="zh-TW" b="1" i="1" dirty="0">
                <a:latin typeface="Times New Roman" panose="02020603050405020304" pitchFamily="18" charset="0"/>
                <a:ea typeface="宋体" panose="02010600030101010101" pitchFamily="2" charset="-122"/>
              </a:rPr>
              <a:t>(opinion-based social comparison orientation)</a:t>
            </a:r>
            <a:r>
              <a:rPr lang="zh-CN" altLang="en-US" dirty="0">
                <a:latin typeface="Times New Roman" panose="02020603050405020304" pitchFamily="18" charset="0"/>
                <a:ea typeface="宋体" panose="02010600030101010101" pitchFamily="2" charset="-122"/>
              </a:rPr>
              <a:t>：倾向于通过比较而得知</a:t>
            </a:r>
            <a:r>
              <a:rPr lang="zh-TW" altLang="en-US" dirty="0">
                <a:latin typeface="Times New Roman" panose="02020603050405020304" pitchFamily="18" charset="0"/>
                <a:ea typeface="宋体" panose="02010600030101010101" pitchFamily="2" charset="-122"/>
              </a:rPr>
              <a:t>“我应该怎样思考或感受</a:t>
            </a:r>
            <a:r>
              <a:rPr lang="zh-TW" altLang="en-US" dirty="0" smtClean="0">
                <a:latin typeface="Times New Roman" panose="02020603050405020304" pitchFamily="18" charset="0"/>
                <a:ea typeface="宋体" panose="02010600030101010101" pitchFamily="2" charset="-122"/>
              </a:rPr>
              <a:t>”</a:t>
            </a:r>
            <a:endParaRPr lang="en-US" altLang="zh-TW" dirty="0">
              <a:latin typeface="Times New Roman" panose="02020603050405020304" pitchFamily="18" charset="0"/>
              <a:ea typeface="宋体" panose="02010600030101010101" pitchFamily="2" charset="-122"/>
            </a:endParaRPr>
          </a:p>
        </p:txBody>
      </p:sp>
      <p:sp>
        <p:nvSpPr>
          <p:cNvPr id="6" name="椭圆形标注 5"/>
          <p:cNvSpPr/>
          <p:nvPr/>
        </p:nvSpPr>
        <p:spPr>
          <a:xfrm>
            <a:off x="1578428" y="4272107"/>
            <a:ext cx="2188029" cy="1375871"/>
          </a:xfrm>
          <a:prstGeom prst="wedgeEllipseCallout">
            <a:avLst>
              <a:gd name="adj1" fmla="val 29913"/>
              <a:gd name="adj2" fmla="val 60126"/>
            </a:avLst>
          </a:prstGeom>
          <a:noFill/>
          <a:ln w="38100">
            <a:solidFill>
              <a:srgbClr val="200B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我做的怎么样？</a:t>
            </a:r>
            <a:endParaRPr lang="zh-TW" altLang="en-US" sz="2800" dirty="0">
              <a:solidFill>
                <a:schemeClr val="tx1"/>
              </a:solidFill>
            </a:endParaRPr>
          </a:p>
        </p:txBody>
      </p:sp>
      <p:sp>
        <p:nvSpPr>
          <p:cNvPr id="40" name="椭圆形标注 39"/>
          <p:cNvSpPr/>
          <p:nvPr/>
        </p:nvSpPr>
        <p:spPr>
          <a:xfrm>
            <a:off x="5306648" y="4272106"/>
            <a:ext cx="2188029" cy="1375871"/>
          </a:xfrm>
          <a:prstGeom prst="wedgeEllipseCallout">
            <a:avLst>
              <a:gd name="adj1" fmla="val -30783"/>
              <a:gd name="adj2" fmla="val 60918"/>
            </a:avLst>
          </a:prstGeom>
          <a:noFill/>
          <a:ln w="38100">
            <a:solidFill>
              <a:srgbClr val="200B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Times New Roman" panose="02020603050405020304" pitchFamily="18" charset="0"/>
                <a:ea typeface="宋体" panose="02010600030101010101" pitchFamily="2" charset="-122"/>
              </a:rPr>
              <a:t>我应该怎样思考或</a:t>
            </a:r>
            <a:r>
              <a:rPr lang="zh-TW" altLang="en-US" sz="2400" dirty="0" smtClean="0">
                <a:solidFill>
                  <a:schemeClr val="tx1"/>
                </a:solidFill>
                <a:latin typeface="Times New Roman" panose="02020603050405020304" pitchFamily="18" charset="0"/>
                <a:ea typeface="宋体" panose="02010600030101010101" pitchFamily="2" charset="-122"/>
              </a:rPr>
              <a:t>感受</a:t>
            </a:r>
            <a:r>
              <a:rPr lang="zh-CN" altLang="en-US" sz="2400" dirty="0" smtClean="0">
                <a:solidFill>
                  <a:schemeClr val="tx1"/>
                </a:solidFill>
                <a:latin typeface="Times New Roman" panose="02020603050405020304" pitchFamily="18" charset="0"/>
                <a:ea typeface="宋体" panose="02010600030101010101" pitchFamily="2" charset="-122"/>
              </a:rPr>
              <a:t>？</a:t>
            </a:r>
            <a:endParaRPr lang="zh-TW" altLang="en-US" sz="1600" dirty="0">
              <a:solidFill>
                <a:schemeClr val="tx1"/>
              </a:solidFill>
            </a:endParaRPr>
          </a:p>
        </p:txBody>
      </p:sp>
    </p:spTree>
    <p:extLst>
      <p:ext uri="{BB962C8B-B14F-4D97-AF65-F5344CB8AC3E}">
        <p14:creationId xmlns:p14="http://schemas.microsoft.com/office/powerpoint/2010/main" val="4259903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 y="0"/>
            <a:ext cx="4552951" cy="87877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6" name="矩形 15"/>
          <p:cNvSpPr/>
          <p:nvPr/>
        </p:nvSpPr>
        <p:spPr>
          <a:xfrm>
            <a:off x="9034869" y="0"/>
            <a:ext cx="3166753" cy="6859147"/>
          </a:xfrm>
          <a:prstGeom prst="rect">
            <a:avLst/>
          </a:prstGeom>
          <a:gradFill flip="none" rotWithShape="1">
            <a:gsLst>
              <a:gs pos="29000">
                <a:schemeClr val="tx1"/>
              </a:gs>
              <a:gs pos="100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0" y="5980373"/>
            <a:ext cx="9144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社会比较倾向</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454518"/>
          </a:xfrm>
          <a:prstGeom prst="rect">
            <a:avLst/>
          </a:prstGeom>
          <a:noFill/>
        </p:spPr>
        <p:txBody>
          <a:bodyPr wrap="square" rtlCol="0">
            <a:spAutoFit/>
          </a:bodyPr>
          <a:lstStyle/>
          <a:p>
            <a:pPr algn="ctr"/>
            <a:r>
              <a:rPr lang="zh-CN" altLang="en-US" sz="7200" b="1" dirty="0" smtClean="0">
                <a:solidFill>
                  <a:schemeClr val="bg1"/>
                </a:solidFill>
                <a:latin typeface="+mn-ea"/>
              </a:rPr>
              <a:t>倾向</a:t>
            </a:r>
            <a:endParaRPr lang="en-US" altLang="zh-CN" sz="7200" b="1" dirty="0" smtClean="0">
              <a:solidFill>
                <a:schemeClr val="bg1"/>
              </a:solidFill>
              <a:latin typeface="+mn-ea"/>
            </a:endParaRPr>
          </a:p>
          <a:p>
            <a:pPr algn="ctr">
              <a:lnSpc>
                <a:spcPts val="4500"/>
              </a:lnSpc>
            </a:pPr>
            <a:r>
              <a:rPr lang="en-US" altLang="zh-CN" sz="2000" dirty="0">
                <a:solidFill>
                  <a:schemeClr val="bg1"/>
                </a:solidFill>
                <a:latin typeface="Times New Roman" panose="02020603050405020304" pitchFamily="18" charset="0"/>
                <a:cs typeface="Times New Roman" panose="02020603050405020304" pitchFamily="18" charset="0"/>
              </a:rPr>
              <a:t>Social </a:t>
            </a:r>
            <a:r>
              <a:rPr lang="en-US" altLang="zh-CN" sz="2000" dirty="0" smtClean="0">
                <a:solidFill>
                  <a:schemeClr val="bg1"/>
                </a:solidFill>
                <a:latin typeface="Times New Roman" panose="02020603050405020304" pitchFamily="18" charset="0"/>
                <a:cs typeface="Times New Roman" panose="02020603050405020304" pitchFamily="18" charset="0"/>
              </a:rPr>
              <a:t>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Orientation</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sp>
        <p:nvSpPr>
          <p:cNvPr id="12" name="矩形 11"/>
          <p:cNvSpPr/>
          <p:nvPr/>
        </p:nvSpPr>
        <p:spPr>
          <a:xfrm>
            <a:off x="1024838" y="1908388"/>
            <a:ext cx="7197435" cy="2031325"/>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尽管已经有文章讨论了社会比较倾向越高的人，越容易体验到相对剥夺感</a:t>
            </a:r>
            <a:r>
              <a:rPr lang="zh-CN" altLang="en-US" b="1" dirty="0" smtClean="0"/>
              <a:t>。</a:t>
            </a:r>
            <a:endParaRPr lang="en-US" altLang="zh-CN" b="1" dirty="0" smtClean="0"/>
          </a:p>
          <a:p>
            <a:pPr marL="742950" lvl="1" indent="-285750">
              <a:buFont typeface="Wingdings" panose="05000000000000000000" pitchFamily="2" charset="2"/>
              <a:buChar char="ü"/>
            </a:pPr>
            <a:r>
              <a:rPr lang="en-US" altLang="zh-CN" dirty="0" smtClean="0">
                <a:solidFill>
                  <a:srgbClr val="00B0F0"/>
                </a:solidFill>
              </a:rPr>
              <a:t>Callan</a:t>
            </a:r>
            <a:r>
              <a:rPr lang="en-US" altLang="zh-CN" dirty="0">
                <a:solidFill>
                  <a:srgbClr val="00B0F0"/>
                </a:solidFill>
              </a:rPr>
              <a:t>, Kim &amp; </a:t>
            </a:r>
            <a:r>
              <a:rPr lang="en-US" altLang="zh-CN" dirty="0" err="1">
                <a:solidFill>
                  <a:srgbClr val="00B0F0"/>
                </a:solidFill>
              </a:rPr>
              <a:t>Watthews</a:t>
            </a:r>
            <a:r>
              <a:rPr lang="en-US" altLang="zh-CN" dirty="0">
                <a:solidFill>
                  <a:srgbClr val="00B0F0"/>
                </a:solidFill>
              </a:rPr>
              <a:t> (2015) </a:t>
            </a:r>
            <a:r>
              <a:rPr lang="zh-CN" altLang="en-US" dirty="0" smtClean="0"/>
              <a:t>发现年龄</a:t>
            </a:r>
            <a:r>
              <a:rPr lang="zh-CN" altLang="en-US" dirty="0"/>
              <a:t>越大的人社会比较倾向越低，社会比较倾向越低，感受到的相对剥夺感越少</a:t>
            </a:r>
            <a:r>
              <a:rPr lang="zh-CN" altLang="en-US" dirty="0" smtClean="0"/>
              <a:t>。</a:t>
            </a:r>
            <a:endParaRPr lang="en-US" altLang="zh-CN" dirty="0" smtClean="0"/>
          </a:p>
          <a:p>
            <a:pPr marL="742950" lvl="1" indent="-285750">
              <a:buFont typeface="Wingdings" panose="05000000000000000000" pitchFamily="2" charset="2"/>
              <a:buChar char="ü"/>
            </a:pPr>
            <a:r>
              <a:rPr lang="en-US" altLang="zh-TW" dirty="0" smtClean="0">
                <a:solidFill>
                  <a:srgbClr val="00B0F0"/>
                </a:solidFill>
              </a:rPr>
              <a:t>Kim </a:t>
            </a:r>
            <a:r>
              <a:rPr lang="en-US" altLang="zh-TW" dirty="0">
                <a:solidFill>
                  <a:srgbClr val="00B0F0"/>
                </a:solidFill>
              </a:rPr>
              <a:t>et al (2017)</a:t>
            </a:r>
            <a:r>
              <a:rPr lang="en-US" altLang="zh-TW" dirty="0"/>
              <a:t> </a:t>
            </a:r>
            <a:r>
              <a:rPr lang="zh-CN" altLang="en-US" dirty="0"/>
              <a:t>和 </a:t>
            </a:r>
            <a:r>
              <a:rPr lang="en-US" altLang="zh-TW" dirty="0">
                <a:solidFill>
                  <a:srgbClr val="00B0F0"/>
                </a:solidFill>
              </a:rPr>
              <a:t>K</a:t>
            </a:r>
            <a:r>
              <a:rPr lang="en-US" altLang="zh-CN" dirty="0">
                <a:solidFill>
                  <a:srgbClr val="00B0F0"/>
                </a:solidFill>
              </a:rPr>
              <a:t>im, </a:t>
            </a:r>
            <a:r>
              <a:rPr lang="en-US" altLang="zh-CN" dirty="0" err="1">
                <a:solidFill>
                  <a:srgbClr val="00B0F0"/>
                </a:solidFill>
              </a:rPr>
              <a:t>Schlicht</a:t>
            </a:r>
            <a:r>
              <a:rPr lang="en-US" altLang="zh-CN" dirty="0">
                <a:solidFill>
                  <a:srgbClr val="00B0F0"/>
                </a:solidFill>
              </a:rPr>
              <a:t>, </a:t>
            </a:r>
            <a:r>
              <a:rPr lang="en-US" altLang="zh-CN" dirty="0" err="1">
                <a:solidFill>
                  <a:srgbClr val="00B0F0"/>
                </a:solidFill>
              </a:rPr>
              <a:t>Schardt</a:t>
            </a:r>
            <a:r>
              <a:rPr lang="en-US" altLang="zh-CN" dirty="0">
                <a:solidFill>
                  <a:srgbClr val="00B0F0"/>
                </a:solidFill>
              </a:rPr>
              <a:t> and </a:t>
            </a:r>
            <a:r>
              <a:rPr lang="en-US" altLang="zh-CN" dirty="0" err="1">
                <a:solidFill>
                  <a:srgbClr val="00B0F0"/>
                </a:solidFill>
              </a:rPr>
              <a:t>Florack</a:t>
            </a:r>
            <a:r>
              <a:rPr lang="en-US" altLang="zh-CN" dirty="0">
                <a:solidFill>
                  <a:srgbClr val="00B0F0"/>
                </a:solidFill>
              </a:rPr>
              <a:t> (2021)</a:t>
            </a:r>
            <a:r>
              <a:rPr lang="zh-CN" altLang="en-US" dirty="0"/>
              <a:t>的结果</a:t>
            </a:r>
            <a:r>
              <a:rPr lang="zh-CN" altLang="en-US" dirty="0" smtClean="0"/>
              <a:t>与</a:t>
            </a:r>
            <a:r>
              <a:rPr lang="en-US" altLang="zh-CN" dirty="0">
                <a:solidFill>
                  <a:srgbClr val="00B0F0"/>
                </a:solidFill>
              </a:rPr>
              <a:t>Callan, Kim &amp; </a:t>
            </a:r>
            <a:r>
              <a:rPr lang="en-US" altLang="zh-CN" dirty="0" err="1">
                <a:solidFill>
                  <a:srgbClr val="00B0F0"/>
                </a:solidFill>
              </a:rPr>
              <a:t>Watthews</a:t>
            </a:r>
            <a:r>
              <a:rPr lang="en-US" altLang="zh-CN" dirty="0">
                <a:solidFill>
                  <a:srgbClr val="00B0F0"/>
                </a:solidFill>
              </a:rPr>
              <a:t> (</a:t>
            </a:r>
            <a:r>
              <a:rPr lang="en-US" altLang="zh-CN" dirty="0" smtClean="0">
                <a:solidFill>
                  <a:srgbClr val="00B0F0"/>
                </a:solidFill>
              </a:rPr>
              <a:t>2015)</a:t>
            </a:r>
            <a:r>
              <a:rPr lang="zh-CN" altLang="en-US" dirty="0" smtClean="0">
                <a:solidFill>
                  <a:srgbClr val="00B0F0"/>
                </a:solidFill>
              </a:rPr>
              <a:t>的</a:t>
            </a:r>
            <a:r>
              <a:rPr lang="zh-CN" altLang="en-US" dirty="0" smtClean="0"/>
              <a:t>结果类似</a:t>
            </a:r>
            <a:endParaRPr lang="en-US" altLang="zh-CN" dirty="0" smtClean="0"/>
          </a:p>
          <a:p>
            <a:pPr marL="285750" indent="-285750">
              <a:buFont typeface="Wingdings" panose="05000000000000000000" pitchFamily="2" charset="2"/>
              <a:buChar char="n"/>
            </a:pPr>
            <a:r>
              <a:rPr lang="zh-CN" altLang="en-US" b="1" dirty="0" smtClean="0"/>
              <a:t>但很少有文章讨论社会比较方向和社会比较倾向之间的交互作用</a:t>
            </a:r>
            <a:endParaRPr lang="en-US" altLang="zh-CN" b="1" dirty="0"/>
          </a:p>
        </p:txBody>
      </p:sp>
      <p:sp>
        <p:nvSpPr>
          <p:cNvPr id="2" name="矩形 1"/>
          <p:cNvSpPr/>
          <p:nvPr/>
        </p:nvSpPr>
        <p:spPr>
          <a:xfrm>
            <a:off x="1853405" y="4676939"/>
            <a:ext cx="5540299" cy="584775"/>
          </a:xfrm>
          <a:prstGeom prst="rect">
            <a:avLst/>
          </a:prstGeom>
        </p:spPr>
        <p:txBody>
          <a:bodyPr wrap="none">
            <a:spAutoFit/>
          </a:bodyPr>
          <a:lstStyle/>
          <a:p>
            <a:r>
              <a:rPr lang="zh-CN" altLang="en-US" sz="3200" b="1" dirty="0"/>
              <a:t>社会比较</a:t>
            </a:r>
            <a:r>
              <a:rPr lang="zh-CN" altLang="en-US" sz="3200" b="1" dirty="0" smtClean="0"/>
              <a:t>倾向 </a:t>
            </a:r>
            <a:r>
              <a:rPr lang="en-US" altLang="zh-CN" sz="3200" b="1" dirty="0" smtClean="0"/>
              <a:t>X </a:t>
            </a:r>
            <a:r>
              <a:rPr lang="zh-CN" altLang="en-US" sz="3200" b="1" dirty="0" smtClean="0"/>
              <a:t>社会</a:t>
            </a:r>
            <a:r>
              <a:rPr lang="zh-CN" altLang="en-US" sz="3200" b="1" dirty="0"/>
              <a:t>比较方向</a:t>
            </a:r>
            <a:endParaRPr lang="zh-TW" altLang="en-US" sz="3200" dirty="0"/>
          </a:p>
        </p:txBody>
      </p:sp>
    </p:spTree>
    <p:extLst>
      <p:ext uri="{BB962C8B-B14F-4D97-AF65-F5344CB8AC3E}">
        <p14:creationId xmlns:p14="http://schemas.microsoft.com/office/powerpoint/2010/main" val="3194689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1" y="0"/>
            <a:ext cx="4552951" cy="87877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55" name="矩形 54"/>
          <p:cNvSpPr/>
          <p:nvPr/>
        </p:nvSpPr>
        <p:spPr>
          <a:xfrm>
            <a:off x="9034869" y="0"/>
            <a:ext cx="3166753" cy="6859147"/>
          </a:xfrm>
          <a:prstGeom prst="rect">
            <a:avLst/>
          </a:prstGeom>
          <a:gradFill flip="none" rotWithShape="1">
            <a:gsLst>
              <a:gs pos="29000">
                <a:schemeClr val="tx1"/>
              </a:gs>
              <a:gs pos="100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0" y="5980373"/>
            <a:ext cx="9144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社会比较倾向</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454518"/>
          </a:xfrm>
          <a:prstGeom prst="rect">
            <a:avLst/>
          </a:prstGeom>
          <a:noFill/>
        </p:spPr>
        <p:txBody>
          <a:bodyPr wrap="square" rtlCol="0">
            <a:spAutoFit/>
          </a:bodyPr>
          <a:lstStyle/>
          <a:p>
            <a:pPr algn="ctr"/>
            <a:r>
              <a:rPr lang="zh-CN" altLang="en-US" sz="7200" b="1" dirty="0" smtClean="0">
                <a:solidFill>
                  <a:schemeClr val="bg1"/>
                </a:solidFill>
                <a:latin typeface="+mn-ea"/>
              </a:rPr>
              <a:t>倾向</a:t>
            </a:r>
            <a:endParaRPr lang="en-US" altLang="zh-CN" sz="7200" b="1" dirty="0" smtClean="0">
              <a:solidFill>
                <a:schemeClr val="bg1"/>
              </a:solidFill>
              <a:latin typeface="+mn-ea"/>
            </a:endParaRPr>
          </a:p>
          <a:p>
            <a:pPr algn="ctr">
              <a:lnSpc>
                <a:spcPts val="4500"/>
              </a:lnSpc>
            </a:pPr>
            <a:r>
              <a:rPr lang="en-US" altLang="zh-CN" sz="2000" dirty="0">
                <a:solidFill>
                  <a:schemeClr val="bg1"/>
                </a:solidFill>
                <a:latin typeface="Times New Roman" panose="02020603050405020304" pitchFamily="18" charset="0"/>
                <a:cs typeface="Times New Roman" panose="02020603050405020304" pitchFamily="18" charset="0"/>
              </a:rPr>
              <a:t>Social </a:t>
            </a:r>
            <a:r>
              <a:rPr lang="en-US" altLang="zh-CN" sz="2000" dirty="0" smtClean="0">
                <a:solidFill>
                  <a:schemeClr val="bg1"/>
                </a:solidFill>
                <a:latin typeface="Times New Roman" panose="02020603050405020304" pitchFamily="18" charset="0"/>
                <a:cs typeface="Times New Roman" panose="02020603050405020304" pitchFamily="18" charset="0"/>
              </a:rPr>
              <a:t>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Orientation</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185179" y="1022853"/>
            <a:ext cx="6252548" cy="2699878"/>
            <a:chOff x="-646953" y="3825189"/>
            <a:chExt cx="6252548" cy="2699878"/>
          </a:xfrm>
        </p:grpSpPr>
        <p:cxnSp>
          <p:nvCxnSpPr>
            <p:cNvPr id="4" name="直接箭头连接符 3"/>
            <p:cNvCxnSpPr/>
            <p:nvPr/>
          </p:nvCxnSpPr>
          <p:spPr>
            <a:xfrm>
              <a:off x="674914" y="6012435"/>
              <a:ext cx="2699657" cy="108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674914" y="4194521"/>
              <a:ext cx="0" cy="1828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684076" y="6155735"/>
              <a:ext cx="1600200" cy="369332"/>
            </a:xfrm>
            <a:prstGeom prst="rect">
              <a:avLst/>
            </a:prstGeom>
            <a:noFill/>
          </p:spPr>
          <p:txBody>
            <a:bodyPr wrap="square" rtlCol="0">
              <a:spAutoFit/>
            </a:bodyPr>
            <a:lstStyle/>
            <a:p>
              <a:r>
                <a:rPr lang="zh-CN" altLang="en-US" dirty="0" smtClean="0"/>
                <a:t>向上比较频率</a:t>
              </a:r>
              <a:endParaRPr lang="zh-TW" altLang="en-US" dirty="0"/>
            </a:p>
          </p:txBody>
        </p:sp>
        <p:sp>
          <p:nvSpPr>
            <p:cNvPr id="22" name="文本框 21"/>
            <p:cNvSpPr txBox="1"/>
            <p:nvPr/>
          </p:nvSpPr>
          <p:spPr>
            <a:xfrm>
              <a:off x="-646953" y="3825189"/>
              <a:ext cx="1430724" cy="369332"/>
            </a:xfrm>
            <a:prstGeom prst="rect">
              <a:avLst/>
            </a:prstGeom>
            <a:noFill/>
          </p:spPr>
          <p:txBody>
            <a:bodyPr wrap="square" rtlCol="0">
              <a:spAutoFit/>
            </a:bodyPr>
            <a:lstStyle/>
            <a:p>
              <a:r>
                <a:rPr lang="zh-CN" altLang="en-US" dirty="0" smtClean="0"/>
                <a:t>相对剥夺感</a:t>
              </a:r>
              <a:endParaRPr lang="zh-TW" altLang="en-US" dirty="0"/>
            </a:p>
          </p:txBody>
        </p:sp>
        <p:grpSp>
          <p:nvGrpSpPr>
            <p:cNvPr id="21" name="组合 20"/>
            <p:cNvGrpSpPr/>
            <p:nvPr/>
          </p:nvGrpSpPr>
          <p:grpSpPr>
            <a:xfrm>
              <a:off x="2908559" y="4217444"/>
              <a:ext cx="2697036" cy="646331"/>
              <a:chOff x="3429000" y="4310743"/>
              <a:chExt cx="2697036" cy="646331"/>
            </a:xfrm>
          </p:grpSpPr>
          <p:sp>
            <p:nvSpPr>
              <p:cNvPr id="23" name="文本框 22"/>
              <p:cNvSpPr txBox="1"/>
              <p:nvPr/>
            </p:nvSpPr>
            <p:spPr>
              <a:xfrm>
                <a:off x="4220763" y="4310743"/>
                <a:ext cx="1905273" cy="646331"/>
              </a:xfrm>
              <a:prstGeom prst="rect">
                <a:avLst/>
              </a:prstGeom>
              <a:noFill/>
            </p:spPr>
            <p:txBody>
              <a:bodyPr wrap="square" rtlCol="0">
                <a:spAutoFit/>
              </a:bodyPr>
              <a:lstStyle/>
              <a:p>
                <a:r>
                  <a:rPr lang="zh-CN" altLang="en-US" dirty="0" smtClean="0"/>
                  <a:t>社会比较倾向 高</a:t>
                </a:r>
                <a:endParaRPr lang="en-US" altLang="zh-CN" dirty="0" smtClean="0"/>
              </a:p>
              <a:p>
                <a:r>
                  <a:rPr lang="zh-CN" altLang="en-US" dirty="0"/>
                  <a:t>社会比较倾向 低</a:t>
                </a:r>
                <a:endParaRPr lang="zh-TW" altLang="en-US" dirty="0"/>
              </a:p>
            </p:txBody>
          </p:sp>
          <p:cxnSp>
            <p:nvCxnSpPr>
              <p:cNvPr id="18" name="直接连接符 17"/>
              <p:cNvCxnSpPr/>
              <p:nvPr/>
            </p:nvCxnSpPr>
            <p:spPr>
              <a:xfrm>
                <a:off x="3429000" y="4465115"/>
                <a:ext cx="59299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429000" y="4780800"/>
                <a:ext cx="592998" cy="0"/>
              </a:xfrm>
              <a:prstGeom prst="line">
                <a:avLst/>
              </a:prstGeom>
              <a:ln w="38100">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cxnSp>
          <p:nvCxnSpPr>
            <p:cNvPr id="28" name="直接连接符 27"/>
            <p:cNvCxnSpPr/>
            <p:nvPr/>
          </p:nvCxnSpPr>
          <p:spPr>
            <a:xfrm flipV="1">
              <a:off x="1177017" y="4540610"/>
              <a:ext cx="1620612" cy="103836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187903" y="5578979"/>
              <a:ext cx="1609726" cy="12857"/>
            </a:xfrm>
            <a:prstGeom prst="line">
              <a:avLst/>
            </a:prstGeom>
            <a:ln w="38100">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185179" y="3824676"/>
            <a:ext cx="5536712" cy="2699878"/>
            <a:chOff x="-646953" y="3825189"/>
            <a:chExt cx="5536712" cy="2699878"/>
          </a:xfrm>
        </p:grpSpPr>
        <p:cxnSp>
          <p:nvCxnSpPr>
            <p:cNvPr id="34" name="直接箭头连接符 33"/>
            <p:cNvCxnSpPr/>
            <p:nvPr/>
          </p:nvCxnSpPr>
          <p:spPr>
            <a:xfrm>
              <a:off x="674914" y="6012435"/>
              <a:ext cx="2699657" cy="108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674914" y="4194521"/>
              <a:ext cx="0" cy="1828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684076" y="6155735"/>
              <a:ext cx="1600200" cy="369332"/>
            </a:xfrm>
            <a:prstGeom prst="rect">
              <a:avLst/>
            </a:prstGeom>
            <a:noFill/>
          </p:spPr>
          <p:txBody>
            <a:bodyPr wrap="square" rtlCol="0">
              <a:spAutoFit/>
            </a:bodyPr>
            <a:lstStyle/>
            <a:p>
              <a:r>
                <a:rPr lang="zh-CN" altLang="en-US" dirty="0" smtClean="0"/>
                <a:t>社会比较倾向</a:t>
              </a:r>
              <a:endParaRPr lang="zh-TW" altLang="en-US" dirty="0"/>
            </a:p>
          </p:txBody>
        </p:sp>
        <p:sp>
          <p:nvSpPr>
            <p:cNvPr id="37" name="文本框 36"/>
            <p:cNvSpPr txBox="1"/>
            <p:nvPr/>
          </p:nvSpPr>
          <p:spPr>
            <a:xfrm>
              <a:off x="-646953" y="3825189"/>
              <a:ext cx="1430724" cy="369332"/>
            </a:xfrm>
            <a:prstGeom prst="rect">
              <a:avLst/>
            </a:prstGeom>
            <a:noFill/>
          </p:spPr>
          <p:txBody>
            <a:bodyPr wrap="square" rtlCol="0">
              <a:spAutoFit/>
            </a:bodyPr>
            <a:lstStyle/>
            <a:p>
              <a:r>
                <a:rPr lang="zh-CN" altLang="en-US" dirty="0" smtClean="0"/>
                <a:t>生活满意度</a:t>
              </a:r>
              <a:endParaRPr lang="zh-TW" altLang="en-US" dirty="0"/>
            </a:p>
          </p:txBody>
        </p:sp>
        <p:grpSp>
          <p:nvGrpSpPr>
            <p:cNvPr id="38" name="组合 37"/>
            <p:cNvGrpSpPr/>
            <p:nvPr/>
          </p:nvGrpSpPr>
          <p:grpSpPr>
            <a:xfrm>
              <a:off x="2908559" y="4217444"/>
              <a:ext cx="1981200" cy="646331"/>
              <a:chOff x="3429000" y="4310743"/>
              <a:chExt cx="1981200" cy="646331"/>
            </a:xfrm>
          </p:grpSpPr>
          <p:sp>
            <p:nvSpPr>
              <p:cNvPr id="42" name="文本框 41"/>
              <p:cNvSpPr txBox="1"/>
              <p:nvPr/>
            </p:nvSpPr>
            <p:spPr>
              <a:xfrm>
                <a:off x="4220763" y="4310743"/>
                <a:ext cx="1189437" cy="646331"/>
              </a:xfrm>
              <a:prstGeom prst="rect">
                <a:avLst/>
              </a:prstGeom>
              <a:noFill/>
            </p:spPr>
            <p:txBody>
              <a:bodyPr wrap="square" rtlCol="0">
                <a:spAutoFit/>
              </a:bodyPr>
              <a:lstStyle/>
              <a:p>
                <a:r>
                  <a:rPr lang="zh-CN" altLang="en-US" dirty="0" smtClean="0"/>
                  <a:t>向上比较</a:t>
                </a:r>
                <a:endParaRPr lang="en-US" altLang="zh-CN" dirty="0" smtClean="0"/>
              </a:p>
              <a:p>
                <a:r>
                  <a:rPr lang="zh-CN" altLang="en-US" dirty="0" smtClean="0"/>
                  <a:t>向下比较</a:t>
                </a:r>
                <a:endParaRPr lang="zh-TW" altLang="en-US" dirty="0"/>
              </a:p>
            </p:txBody>
          </p:sp>
          <p:cxnSp>
            <p:nvCxnSpPr>
              <p:cNvPr id="43" name="直接连接符 42"/>
              <p:cNvCxnSpPr/>
              <p:nvPr/>
            </p:nvCxnSpPr>
            <p:spPr>
              <a:xfrm>
                <a:off x="3429000" y="4465115"/>
                <a:ext cx="592998" cy="0"/>
              </a:xfrm>
              <a:prstGeom prst="line">
                <a:avLst/>
              </a:prstGeom>
              <a:ln w="38100">
                <a:solidFill>
                  <a:srgbClr val="E8AE4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429000" y="4780800"/>
                <a:ext cx="592998" cy="0"/>
              </a:xfrm>
              <a:prstGeom prst="line">
                <a:avLst/>
              </a:prstGeom>
              <a:ln w="38100">
                <a:solidFill>
                  <a:srgbClr val="097E8E"/>
                </a:solidFill>
                <a:prstDash val="solid"/>
              </a:ln>
            </p:spPr>
            <p:style>
              <a:lnRef idx="1">
                <a:schemeClr val="accent1"/>
              </a:lnRef>
              <a:fillRef idx="0">
                <a:schemeClr val="accent1"/>
              </a:fillRef>
              <a:effectRef idx="0">
                <a:schemeClr val="accent1"/>
              </a:effectRef>
              <a:fontRef idx="minor">
                <a:schemeClr val="tx1"/>
              </a:fontRef>
            </p:style>
          </p:cxnSp>
        </p:grpSp>
        <p:cxnSp>
          <p:nvCxnSpPr>
            <p:cNvPr id="40" name="直接连接符 39"/>
            <p:cNvCxnSpPr/>
            <p:nvPr/>
          </p:nvCxnSpPr>
          <p:spPr>
            <a:xfrm>
              <a:off x="1187903" y="4687501"/>
              <a:ext cx="1609726" cy="994004"/>
            </a:xfrm>
            <a:prstGeom prst="line">
              <a:avLst/>
            </a:prstGeom>
            <a:ln w="38100">
              <a:solidFill>
                <a:srgbClr val="E8AE4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187903" y="4687501"/>
              <a:ext cx="1609726" cy="904336"/>
            </a:xfrm>
            <a:prstGeom prst="line">
              <a:avLst/>
            </a:prstGeom>
            <a:ln w="38100">
              <a:solidFill>
                <a:srgbClr val="097E8E"/>
              </a:solidFill>
              <a:prstDash val="solid"/>
            </a:ln>
          </p:spPr>
          <p:style>
            <a:lnRef idx="1">
              <a:schemeClr val="accent1"/>
            </a:lnRef>
            <a:fillRef idx="0">
              <a:schemeClr val="accent1"/>
            </a:fillRef>
            <a:effectRef idx="0">
              <a:schemeClr val="accent1"/>
            </a:effectRef>
            <a:fontRef idx="minor">
              <a:schemeClr val="tx1"/>
            </a:fontRef>
          </p:style>
        </p:cxnSp>
      </p:grpSp>
      <p:sp>
        <p:nvSpPr>
          <p:cNvPr id="51" name="矩形 50"/>
          <p:cNvSpPr/>
          <p:nvPr/>
        </p:nvSpPr>
        <p:spPr>
          <a:xfrm>
            <a:off x="1771000" y="3821966"/>
            <a:ext cx="3448380" cy="369332"/>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Buunk, </a:t>
            </a:r>
            <a:r>
              <a:rPr lang="en-US" altLang="zh-TW" dirty="0" err="1">
                <a:solidFill>
                  <a:srgbClr val="00B0F0"/>
                </a:solidFill>
                <a:latin typeface="Times New Roman" panose="02020603050405020304" pitchFamily="18" charset="0"/>
                <a:cs typeface="Times New Roman" panose="02020603050405020304" pitchFamily="18" charset="0"/>
              </a:rPr>
              <a:t>Groothof</a:t>
            </a:r>
            <a:r>
              <a:rPr lang="en-US" altLang="zh-TW" dirty="0">
                <a:solidFill>
                  <a:srgbClr val="00B0F0"/>
                </a:solidFill>
                <a:latin typeface="Times New Roman" panose="02020603050405020304" pitchFamily="18" charset="0"/>
                <a:cs typeface="Times New Roman" panose="02020603050405020304" pitchFamily="18" charset="0"/>
              </a:rPr>
              <a:t>, &amp; </a:t>
            </a:r>
            <a:r>
              <a:rPr lang="en-US" altLang="zh-TW" dirty="0" err="1">
                <a:solidFill>
                  <a:srgbClr val="00B0F0"/>
                </a:solidFill>
                <a:latin typeface="Times New Roman" panose="02020603050405020304" pitchFamily="18" charset="0"/>
                <a:cs typeface="Times New Roman" panose="02020603050405020304" pitchFamily="18" charset="0"/>
              </a:rPr>
              <a:t>Siero</a:t>
            </a:r>
            <a:r>
              <a:rPr lang="en-US" altLang="zh-TW" dirty="0">
                <a:solidFill>
                  <a:srgbClr val="00B0F0"/>
                </a:solidFill>
                <a:latin typeface="Times New Roman" panose="02020603050405020304" pitchFamily="18" charset="0"/>
                <a:cs typeface="Times New Roman" panose="02020603050405020304" pitchFamily="18" charset="0"/>
              </a:rPr>
              <a:t>, (2007). </a:t>
            </a:r>
            <a:endParaRPr lang="zh-TW" altLang="en-US" dirty="0">
              <a:latin typeface="Times New Roman" panose="02020603050405020304" pitchFamily="18" charset="0"/>
              <a:cs typeface="Times New Roman" panose="02020603050405020304" pitchFamily="18" charset="0"/>
            </a:endParaRPr>
          </a:p>
        </p:txBody>
      </p:sp>
      <p:sp>
        <p:nvSpPr>
          <p:cNvPr id="52" name="矩形 51"/>
          <p:cNvSpPr/>
          <p:nvPr/>
        </p:nvSpPr>
        <p:spPr>
          <a:xfrm>
            <a:off x="1852839" y="1013942"/>
            <a:ext cx="5166799" cy="369332"/>
          </a:xfrm>
          <a:prstGeom prst="rect">
            <a:avLst/>
          </a:prstGeom>
        </p:spPr>
        <p:txBody>
          <a:bodyPr wrap="none">
            <a:spAutoFit/>
          </a:bodyPr>
          <a:lstStyle/>
          <a:p>
            <a:r>
              <a:rPr lang="es-ES" altLang="zh-CN" dirty="0" smtClean="0">
                <a:solidFill>
                  <a:srgbClr val="00B0F0"/>
                </a:solidFill>
                <a:latin typeface="Times New Roman" panose="02020603050405020304" pitchFamily="18" charset="0"/>
                <a:cs typeface="Times New Roman" panose="02020603050405020304" pitchFamily="18" charset="0"/>
              </a:rPr>
              <a:t>Buunk</a:t>
            </a:r>
            <a:r>
              <a:rPr lang="es-ES" altLang="zh-CN" dirty="0">
                <a:solidFill>
                  <a:srgbClr val="00B0F0"/>
                </a:solidFill>
                <a:latin typeface="Times New Roman" panose="02020603050405020304" pitchFamily="18" charset="0"/>
                <a:cs typeface="Times New Roman" panose="02020603050405020304" pitchFamily="18" charset="0"/>
              </a:rPr>
              <a:t>, Zurriaga, Gonzalez-Roma, &amp; </a:t>
            </a:r>
            <a:r>
              <a:rPr lang="es-ES" altLang="zh-CN" dirty="0" smtClean="0">
                <a:solidFill>
                  <a:srgbClr val="00B0F0"/>
                </a:solidFill>
                <a:latin typeface="Times New Roman" panose="02020603050405020304" pitchFamily="18" charset="0"/>
                <a:cs typeface="Times New Roman" panose="02020603050405020304" pitchFamily="18" charset="0"/>
              </a:rPr>
              <a:t>Subirats (2003</a:t>
            </a:r>
            <a:r>
              <a:rPr lang="es-ES" altLang="zh-CN" dirty="0">
                <a:solidFill>
                  <a:srgbClr val="00B0F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53" name="文本框 52"/>
          <p:cNvSpPr txBox="1"/>
          <p:nvPr/>
        </p:nvSpPr>
        <p:spPr>
          <a:xfrm>
            <a:off x="5721891" y="2202314"/>
            <a:ext cx="2830013"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没有讨论向下比较，</a:t>
            </a:r>
            <a:endParaRPr lang="en-US" altLang="zh-CN" dirty="0" smtClean="0"/>
          </a:p>
          <a:p>
            <a:pPr marL="285750" indent="-285750">
              <a:buFont typeface="Arial" panose="020B0604020202020204" pitchFamily="34" charset="0"/>
              <a:buChar char="•"/>
            </a:pPr>
            <a:r>
              <a:rPr lang="zh-CN" altLang="en-US" dirty="0" smtClean="0"/>
              <a:t>也没有讨论相对剥夺感对生活满意度的影响</a:t>
            </a:r>
            <a:endParaRPr lang="zh-TW" altLang="en-US" dirty="0"/>
          </a:p>
        </p:txBody>
      </p:sp>
      <p:sp>
        <p:nvSpPr>
          <p:cNvPr id="54" name="文本框 53"/>
          <p:cNvSpPr txBox="1"/>
          <p:nvPr/>
        </p:nvSpPr>
        <p:spPr>
          <a:xfrm>
            <a:off x="5721891" y="5068733"/>
            <a:ext cx="2830013"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没有引入相对剥夺感和优越感作为中介变量</a:t>
            </a:r>
            <a:endParaRPr lang="zh-TW" altLang="en-US" dirty="0"/>
          </a:p>
        </p:txBody>
      </p:sp>
    </p:spTree>
    <p:extLst>
      <p:ext uri="{BB962C8B-B14F-4D97-AF65-F5344CB8AC3E}">
        <p14:creationId xmlns:p14="http://schemas.microsoft.com/office/powerpoint/2010/main" val="1911365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p:cNvSpPr/>
          <p:nvPr/>
        </p:nvSpPr>
        <p:spPr>
          <a:xfrm>
            <a:off x="-1" y="0"/>
            <a:ext cx="4552951" cy="87877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70" name="矩形 69"/>
          <p:cNvSpPr/>
          <p:nvPr/>
        </p:nvSpPr>
        <p:spPr>
          <a:xfrm>
            <a:off x="9034869" y="0"/>
            <a:ext cx="3166753" cy="6859147"/>
          </a:xfrm>
          <a:prstGeom prst="rect">
            <a:avLst/>
          </a:prstGeom>
          <a:gradFill flip="none" rotWithShape="1">
            <a:gsLst>
              <a:gs pos="29000">
                <a:schemeClr val="tx1"/>
              </a:gs>
              <a:gs pos="100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0" y="5980373"/>
            <a:ext cx="9144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社会比较倾向</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454518"/>
          </a:xfrm>
          <a:prstGeom prst="rect">
            <a:avLst/>
          </a:prstGeom>
          <a:noFill/>
        </p:spPr>
        <p:txBody>
          <a:bodyPr wrap="square" rtlCol="0">
            <a:spAutoFit/>
          </a:bodyPr>
          <a:lstStyle/>
          <a:p>
            <a:pPr algn="ctr"/>
            <a:r>
              <a:rPr lang="zh-CN" altLang="en-US" sz="7200" b="1" dirty="0" smtClean="0">
                <a:solidFill>
                  <a:schemeClr val="bg1"/>
                </a:solidFill>
                <a:latin typeface="+mn-ea"/>
              </a:rPr>
              <a:t>倾向</a:t>
            </a:r>
            <a:endParaRPr lang="en-US" altLang="zh-CN" sz="7200" b="1" dirty="0" smtClean="0">
              <a:solidFill>
                <a:schemeClr val="bg1"/>
              </a:solidFill>
              <a:latin typeface="+mn-ea"/>
            </a:endParaRPr>
          </a:p>
          <a:p>
            <a:pPr algn="ctr">
              <a:lnSpc>
                <a:spcPts val="4500"/>
              </a:lnSpc>
            </a:pPr>
            <a:r>
              <a:rPr lang="en-US" altLang="zh-CN" sz="2000" dirty="0">
                <a:solidFill>
                  <a:schemeClr val="bg1"/>
                </a:solidFill>
                <a:latin typeface="Times New Roman" panose="02020603050405020304" pitchFamily="18" charset="0"/>
                <a:cs typeface="Times New Roman" panose="02020603050405020304" pitchFamily="18" charset="0"/>
              </a:rPr>
              <a:t>Social </a:t>
            </a:r>
            <a:r>
              <a:rPr lang="en-US" altLang="zh-CN" sz="2000" dirty="0" smtClean="0">
                <a:solidFill>
                  <a:schemeClr val="bg1"/>
                </a:solidFill>
                <a:latin typeface="Times New Roman" panose="02020603050405020304" pitchFamily="18" charset="0"/>
                <a:cs typeface="Times New Roman" panose="02020603050405020304" pitchFamily="18" charset="0"/>
              </a:rPr>
              <a:t>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Orientation</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sp>
        <p:nvSpPr>
          <p:cNvPr id="13" name="矩形 12"/>
          <p:cNvSpPr/>
          <p:nvPr/>
        </p:nvSpPr>
        <p:spPr>
          <a:xfrm>
            <a:off x="638545" y="4883781"/>
            <a:ext cx="7828810" cy="1200329"/>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假设</a:t>
            </a:r>
            <a:r>
              <a:rPr lang="en-US" altLang="zh-CN" b="1" dirty="0"/>
              <a:t>5</a:t>
            </a:r>
            <a:r>
              <a:rPr lang="zh-CN" altLang="en-US" b="1" dirty="0" smtClean="0"/>
              <a:t>：社会比较方向调节了社会比较倾向和相对剥夺感以及和优越感之间的关系，具体而言当人们进行向上比较时，</a:t>
            </a:r>
            <a:r>
              <a:rPr lang="zh-CN" altLang="en-US" b="1" dirty="0"/>
              <a:t>他的社会比较倾向越高，</a:t>
            </a:r>
            <a:r>
              <a:rPr lang="zh-CN" altLang="en-US" b="1" dirty="0" smtClean="0"/>
              <a:t>则体验到的</a:t>
            </a:r>
            <a:r>
              <a:rPr lang="zh-CN" altLang="en-US" b="1" dirty="0"/>
              <a:t>相对剥夺</a:t>
            </a:r>
            <a:r>
              <a:rPr lang="zh-CN" altLang="en-US" b="1" dirty="0" smtClean="0"/>
              <a:t>感越高；当人们进行向下比较时，</a:t>
            </a:r>
            <a:r>
              <a:rPr lang="zh-CN" altLang="en-US" b="1" dirty="0"/>
              <a:t>他的社会比较倾向越高，</a:t>
            </a:r>
            <a:r>
              <a:rPr lang="zh-CN" altLang="en-US" b="1" dirty="0" smtClean="0"/>
              <a:t>则体验到的优越感越高</a:t>
            </a:r>
            <a:endParaRPr lang="en-US" altLang="zh-CN" b="1" dirty="0"/>
          </a:p>
        </p:txBody>
      </p:sp>
      <p:grpSp>
        <p:nvGrpSpPr>
          <p:cNvPr id="69" name="组合 68"/>
          <p:cNvGrpSpPr/>
          <p:nvPr/>
        </p:nvGrpSpPr>
        <p:grpSpPr>
          <a:xfrm>
            <a:off x="373782" y="1551270"/>
            <a:ext cx="8314305" cy="3016428"/>
            <a:chOff x="373782" y="1551270"/>
            <a:chExt cx="8314305" cy="3016428"/>
          </a:xfrm>
        </p:grpSpPr>
        <p:sp>
          <p:nvSpPr>
            <p:cNvPr id="15" name="文本框 14"/>
            <p:cNvSpPr txBox="1"/>
            <p:nvPr/>
          </p:nvSpPr>
          <p:spPr>
            <a:xfrm>
              <a:off x="1578213" y="3982923"/>
              <a:ext cx="1838158" cy="584775"/>
            </a:xfrm>
            <a:prstGeom prst="rect">
              <a:avLst/>
            </a:prstGeom>
            <a:noFill/>
            <a:ln w="28575">
              <a:solidFill>
                <a:srgbClr val="097E8E"/>
              </a:solidFill>
            </a:ln>
          </p:spPr>
          <p:txBody>
            <a:bodyPr wrap="square" rtlCol="0">
              <a:spAutoFit/>
            </a:bodyPr>
            <a:lstStyle/>
            <a:p>
              <a:r>
                <a:rPr lang="zh-CN" altLang="en-US" sz="3200" dirty="0" smtClean="0">
                  <a:latin typeface="+mn-ea"/>
                </a:rPr>
                <a:t>向下比较</a:t>
              </a:r>
              <a:endParaRPr lang="zh-TW" altLang="en-US" sz="3200" dirty="0">
                <a:latin typeface="+mn-ea"/>
              </a:endParaRPr>
            </a:p>
          </p:txBody>
        </p:sp>
        <p:sp>
          <p:nvSpPr>
            <p:cNvPr id="16" name="文本框 15"/>
            <p:cNvSpPr txBox="1"/>
            <p:nvPr/>
          </p:nvSpPr>
          <p:spPr>
            <a:xfrm>
              <a:off x="3648508" y="3647325"/>
              <a:ext cx="2287343" cy="584775"/>
            </a:xfrm>
            <a:prstGeom prst="rect">
              <a:avLst/>
            </a:prstGeom>
            <a:noFill/>
            <a:ln w="28575">
              <a:solidFill>
                <a:srgbClr val="114F7B"/>
              </a:solidFill>
            </a:ln>
          </p:spPr>
          <p:txBody>
            <a:bodyPr wrap="square" rtlCol="0">
              <a:spAutoFit/>
            </a:bodyPr>
            <a:lstStyle/>
            <a:p>
              <a:pPr algn="ctr"/>
              <a:r>
                <a:rPr lang="zh-CN" altLang="en-US" sz="3200" dirty="0" smtClean="0">
                  <a:latin typeface="+mn-ea"/>
                </a:rPr>
                <a:t>优越感</a:t>
              </a:r>
              <a:endParaRPr lang="zh-TW" altLang="en-US" sz="3200" dirty="0">
                <a:latin typeface="+mn-ea"/>
              </a:endParaRPr>
            </a:p>
          </p:txBody>
        </p:sp>
        <p:cxnSp>
          <p:nvCxnSpPr>
            <p:cNvPr id="17" name="直接箭头连接符 16"/>
            <p:cNvCxnSpPr>
              <a:stCxn id="45" idx="3"/>
              <a:endCxn id="16" idx="1"/>
            </p:cNvCxnSpPr>
            <p:nvPr/>
          </p:nvCxnSpPr>
          <p:spPr>
            <a:xfrm>
              <a:off x="3052143" y="3038855"/>
              <a:ext cx="596365" cy="90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455074" y="2756799"/>
              <a:ext cx="2233013" cy="584775"/>
            </a:xfrm>
            <a:prstGeom prst="rect">
              <a:avLst/>
            </a:prstGeom>
            <a:noFill/>
            <a:ln w="28575">
              <a:solidFill>
                <a:srgbClr val="FF99CC"/>
              </a:solidFill>
            </a:ln>
          </p:spPr>
          <p:txBody>
            <a:bodyPr wrap="square" rtlCol="0">
              <a:spAutoFit/>
            </a:bodyPr>
            <a:lstStyle/>
            <a:p>
              <a:r>
                <a:rPr lang="zh-CN" altLang="en-US" sz="3200" dirty="0" smtClean="0">
                  <a:latin typeface="+mn-ea"/>
                </a:rPr>
                <a:t>生活满意度</a:t>
              </a:r>
              <a:endParaRPr lang="zh-TW" altLang="en-US" sz="3200" dirty="0">
                <a:latin typeface="+mn-ea"/>
              </a:endParaRPr>
            </a:p>
          </p:txBody>
        </p:sp>
        <p:cxnSp>
          <p:nvCxnSpPr>
            <p:cNvPr id="19" name="直接箭头连接符 18"/>
            <p:cNvCxnSpPr>
              <a:stCxn id="16" idx="3"/>
              <a:endCxn id="18" idx="1"/>
            </p:cNvCxnSpPr>
            <p:nvPr/>
          </p:nvCxnSpPr>
          <p:spPr>
            <a:xfrm flipV="1">
              <a:off x="5935851" y="3049187"/>
              <a:ext cx="519223" cy="890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3027096" y="3231522"/>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1" name="文本框 20"/>
            <p:cNvSpPr txBox="1"/>
            <p:nvPr/>
          </p:nvSpPr>
          <p:spPr>
            <a:xfrm>
              <a:off x="6119877" y="3353466"/>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22" name="文本框 21"/>
            <p:cNvSpPr txBox="1"/>
            <p:nvPr/>
          </p:nvSpPr>
          <p:spPr>
            <a:xfrm>
              <a:off x="1578213" y="1551270"/>
              <a:ext cx="1838158" cy="584775"/>
            </a:xfrm>
            <a:prstGeom prst="rect">
              <a:avLst/>
            </a:prstGeom>
            <a:noFill/>
            <a:ln w="28575">
              <a:solidFill>
                <a:srgbClr val="E8AE42"/>
              </a:solidFill>
            </a:ln>
          </p:spPr>
          <p:txBody>
            <a:bodyPr wrap="square" rtlCol="0">
              <a:spAutoFit/>
            </a:bodyPr>
            <a:lstStyle/>
            <a:p>
              <a:r>
                <a:rPr lang="zh-CN" altLang="en-US" sz="3200" dirty="0" smtClean="0">
                  <a:latin typeface="+mn-ea"/>
                </a:rPr>
                <a:t>向上比较</a:t>
              </a:r>
              <a:endParaRPr lang="zh-TW" altLang="en-US" sz="3200" dirty="0">
                <a:latin typeface="+mn-ea"/>
              </a:endParaRPr>
            </a:p>
          </p:txBody>
        </p:sp>
        <p:sp>
          <p:nvSpPr>
            <p:cNvPr id="23" name="文本框 22"/>
            <p:cNvSpPr txBox="1"/>
            <p:nvPr/>
          </p:nvSpPr>
          <p:spPr>
            <a:xfrm>
              <a:off x="3651043" y="1898667"/>
              <a:ext cx="2284808" cy="584775"/>
            </a:xfrm>
            <a:prstGeom prst="rect">
              <a:avLst/>
            </a:prstGeom>
            <a:noFill/>
            <a:ln w="28575">
              <a:solidFill>
                <a:srgbClr val="FF6600"/>
              </a:solidFill>
            </a:ln>
          </p:spPr>
          <p:txBody>
            <a:bodyPr wrap="square" rtlCol="0">
              <a:spAutoFit/>
            </a:bodyPr>
            <a:lstStyle/>
            <a:p>
              <a:r>
                <a:rPr lang="zh-CN" altLang="en-US" sz="3200" dirty="0" smtClean="0">
                  <a:latin typeface="+mn-ea"/>
                </a:rPr>
                <a:t>相对剥夺感</a:t>
              </a:r>
              <a:endParaRPr lang="zh-TW" altLang="en-US" sz="3200" dirty="0">
                <a:latin typeface="+mn-ea"/>
              </a:endParaRPr>
            </a:p>
          </p:txBody>
        </p:sp>
        <p:cxnSp>
          <p:nvCxnSpPr>
            <p:cNvPr id="24" name="直接箭头连接符 23"/>
            <p:cNvCxnSpPr>
              <a:stCxn id="45" idx="3"/>
              <a:endCxn id="23" idx="1"/>
            </p:cNvCxnSpPr>
            <p:nvPr/>
          </p:nvCxnSpPr>
          <p:spPr>
            <a:xfrm flipV="1">
              <a:off x="3052143" y="2191055"/>
              <a:ext cx="598900" cy="847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3" idx="3"/>
              <a:endCxn id="18" idx="1"/>
            </p:cNvCxnSpPr>
            <p:nvPr/>
          </p:nvCxnSpPr>
          <p:spPr>
            <a:xfrm>
              <a:off x="5935851" y="2191055"/>
              <a:ext cx="519223" cy="858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3024129" y="2051673"/>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8" name="文本框 27"/>
            <p:cNvSpPr txBox="1"/>
            <p:nvPr/>
          </p:nvSpPr>
          <p:spPr>
            <a:xfrm>
              <a:off x="6133283" y="1989060"/>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45" name="文本框 44"/>
            <p:cNvSpPr txBox="1"/>
            <p:nvPr/>
          </p:nvSpPr>
          <p:spPr>
            <a:xfrm>
              <a:off x="373782" y="2746467"/>
              <a:ext cx="2678361" cy="584775"/>
            </a:xfrm>
            <a:prstGeom prst="rect">
              <a:avLst/>
            </a:prstGeom>
            <a:noFill/>
            <a:ln w="28575">
              <a:solidFill>
                <a:srgbClr val="7030A0"/>
              </a:solidFill>
            </a:ln>
          </p:spPr>
          <p:txBody>
            <a:bodyPr wrap="square" rtlCol="0">
              <a:spAutoFit/>
            </a:bodyPr>
            <a:lstStyle/>
            <a:p>
              <a:r>
                <a:rPr lang="zh-CN" altLang="en-US" sz="3200" dirty="0" smtClean="0">
                  <a:latin typeface="+mn-ea"/>
                </a:rPr>
                <a:t>社会比较倾向</a:t>
              </a:r>
              <a:endParaRPr lang="zh-TW" altLang="en-US" sz="3200" dirty="0">
                <a:latin typeface="+mn-ea"/>
              </a:endParaRPr>
            </a:p>
          </p:txBody>
        </p:sp>
      </p:grpSp>
    </p:spTree>
    <p:extLst>
      <p:ext uri="{BB962C8B-B14F-4D97-AF65-F5344CB8AC3E}">
        <p14:creationId xmlns:p14="http://schemas.microsoft.com/office/powerpoint/2010/main" val="406517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gradFill flip="none" rotWithShape="1">
            <a:gsLst>
              <a:gs pos="29000">
                <a:srgbClr val="080808"/>
              </a:gs>
              <a:gs pos="100000">
                <a:srgbClr val="A5002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 y="0"/>
            <a:ext cx="4552951" cy="878774"/>
          </a:xfrm>
          <a:prstGeom prst="rect">
            <a:avLst/>
          </a:prstGeom>
          <a:solidFill>
            <a:srgbClr val="200B1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8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社会比较策略</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185214"/>
          </a:xfrm>
          <a:prstGeom prst="rect">
            <a:avLst/>
          </a:prstGeom>
          <a:noFill/>
        </p:spPr>
        <p:txBody>
          <a:bodyPr wrap="square" rtlCol="0">
            <a:spAutoFit/>
          </a:bodyPr>
          <a:lstStyle/>
          <a:p>
            <a:pPr algn="ctr"/>
            <a:r>
              <a:rPr lang="zh-CN" altLang="en-US" sz="7200" b="1" dirty="0" smtClean="0">
                <a:solidFill>
                  <a:schemeClr val="bg1"/>
                </a:solidFill>
                <a:latin typeface="+mn-ea"/>
              </a:rPr>
              <a:t>策略</a:t>
            </a:r>
            <a:endParaRPr lang="en-US" altLang="zh-CN" sz="7200" b="1" dirty="0" smtClean="0">
              <a:solidFill>
                <a:schemeClr val="bg1"/>
              </a:solidFill>
              <a:latin typeface="+mn-ea"/>
            </a:endParaRPr>
          </a:p>
          <a:p>
            <a:pPr algn="ctr"/>
            <a:r>
              <a:rPr lang="en-US" altLang="zh-CN" sz="2000" dirty="0" smtClean="0">
                <a:solidFill>
                  <a:schemeClr val="bg1"/>
                </a:solidFill>
                <a:latin typeface="Times New Roman" panose="02020603050405020304" pitchFamily="18" charset="0"/>
                <a:cs typeface="Times New Roman" panose="02020603050405020304" pitchFamily="18" charset="0"/>
              </a:rPr>
              <a:t>Social 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Strategies</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sp>
        <p:nvSpPr>
          <p:cNvPr id="29" name="矩形 28"/>
          <p:cNvSpPr/>
          <p:nvPr/>
        </p:nvSpPr>
        <p:spPr>
          <a:xfrm>
            <a:off x="483802" y="4562186"/>
            <a:ext cx="7865541" cy="1200329"/>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但是，</a:t>
            </a:r>
            <a:r>
              <a:rPr lang="zh-CN" altLang="en-US" b="1" dirty="0"/>
              <a:t>也有研究发现，人们进行向上比较的时候，可能会体验到积极效果，进行向下比较时，可能会体验到消极</a:t>
            </a:r>
            <a:r>
              <a:rPr lang="zh-CN" altLang="en-US" b="1" dirty="0" smtClean="0"/>
              <a:t>效果</a:t>
            </a:r>
            <a:r>
              <a:rPr lang="en-US" altLang="zh-CN" dirty="0">
                <a:solidFill>
                  <a:srgbClr val="00B0F0"/>
                </a:solidFill>
              </a:rPr>
              <a:t>(e.g., Buunk, Collins, Taylor, </a:t>
            </a:r>
            <a:r>
              <a:rPr lang="en-US" altLang="zh-CN" dirty="0" err="1">
                <a:solidFill>
                  <a:srgbClr val="00B0F0"/>
                </a:solidFill>
              </a:rPr>
              <a:t>VanYperen</a:t>
            </a:r>
            <a:r>
              <a:rPr lang="en-US" altLang="zh-CN" dirty="0">
                <a:solidFill>
                  <a:srgbClr val="00B0F0"/>
                </a:solidFill>
              </a:rPr>
              <a:t>, &amp; </a:t>
            </a:r>
            <a:r>
              <a:rPr lang="en-US" altLang="zh-CN" dirty="0" err="1">
                <a:solidFill>
                  <a:srgbClr val="00B0F0"/>
                </a:solidFill>
              </a:rPr>
              <a:t>Dakof</a:t>
            </a:r>
            <a:r>
              <a:rPr lang="en-US" altLang="zh-CN" dirty="0">
                <a:solidFill>
                  <a:srgbClr val="00B0F0"/>
                </a:solidFill>
              </a:rPr>
              <a:t>, 1990; Hemphill &amp; Lehman, 1991) </a:t>
            </a:r>
            <a:r>
              <a:rPr lang="zh-CN" altLang="en-US" b="1" dirty="0" smtClean="0"/>
              <a:t>这与之前的研究结论产生了矛盾</a:t>
            </a:r>
            <a:endParaRPr lang="en-US" altLang="zh-CN" b="1" dirty="0"/>
          </a:p>
        </p:txBody>
      </p:sp>
      <p:pic>
        <p:nvPicPr>
          <p:cNvPr id="4" name="图片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185" t="19764" r="5519" b="26293"/>
          <a:stretch/>
        </p:blipFill>
        <p:spPr>
          <a:xfrm>
            <a:off x="2003039" y="1519937"/>
            <a:ext cx="5045529" cy="2563585"/>
          </a:xfrm>
          <a:prstGeom prst="rect">
            <a:avLst/>
          </a:prstGeom>
        </p:spPr>
      </p:pic>
    </p:spTree>
    <p:extLst>
      <p:ext uri="{BB962C8B-B14F-4D97-AF65-F5344CB8AC3E}">
        <p14:creationId xmlns:p14="http://schemas.microsoft.com/office/powerpoint/2010/main" val="399523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gradFill flip="none" rotWithShape="1">
            <a:gsLst>
              <a:gs pos="29000">
                <a:srgbClr val="080808"/>
              </a:gs>
              <a:gs pos="100000">
                <a:srgbClr val="A5002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 y="0"/>
            <a:ext cx="4552951" cy="878774"/>
          </a:xfrm>
          <a:prstGeom prst="rect">
            <a:avLst/>
          </a:prstGeom>
          <a:solidFill>
            <a:srgbClr val="200B1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8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社会比较策略</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185214"/>
          </a:xfrm>
          <a:prstGeom prst="rect">
            <a:avLst/>
          </a:prstGeom>
          <a:noFill/>
        </p:spPr>
        <p:txBody>
          <a:bodyPr wrap="square" rtlCol="0">
            <a:spAutoFit/>
          </a:bodyPr>
          <a:lstStyle/>
          <a:p>
            <a:pPr algn="ctr"/>
            <a:r>
              <a:rPr lang="zh-CN" altLang="en-US" sz="7200" b="1" dirty="0" smtClean="0">
                <a:solidFill>
                  <a:schemeClr val="bg1"/>
                </a:solidFill>
                <a:latin typeface="+mn-ea"/>
              </a:rPr>
              <a:t>策略</a:t>
            </a:r>
            <a:endParaRPr lang="en-US" altLang="zh-CN" sz="7200" b="1" dirty="0" smtClean="0">
              <a:solidFill>
                <a:schemeClr val="bg1"/>
              </a:solidFill>
              <a:latin typeface="+mn-ea"/>
            </a:endParaRPr>
          </a:p>
          <a:p>
            <a:pPr algn="ctr"/>
            <a:r>
              <a:rPr lang="en-US" altLang="zh-CN" sz="2000" dirty="0" smtClean="0">
                <a:solidFill>
                  <a:schemeClr val="bg1"/>
                </a:solidFill>
                <a:latin typeface="Times New Roman" panose="02020603050405020304" pitchFamily="18" charset="0"/>
                <a:cs typeface="Times New Roman" panose="02020603050405020304" pitchFamily="18" charset="0"/>
              </a:rPr>
              <a:t>Social 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Strategies</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185" t="19764" r="5519" b="26293"/>
          <a:stretch/>
        </p:blipFill>
        <p:spPr>
          <a:xfrm>
            <a:off x="2003039" y="1519937"/>
            <a:ext cx="5045529" cy="2563585"/>
          </a:xfrm>
          <a:prstGeom prst="rect">
            <a:avLst/>
          </a:prstGeom>
        </p:spPr>
      </p:pic>
      <p:sp>
        <p:nvSpPr>
          <p:cNvPr id="11" name="矩形 10"/>
          <p:cNvSpPr/>
          <p:nvPr/>
        </p:nvSpPr>
        <p:spPr>
          <a:xfrm>
            <a:off x="443660" y="4409909"/>
            <a:ext cx="8164286" cy="2031325"/>
          </a:xfrm>
          <a:prstGeom prst="rect">
            <a:avLst/>
          </a:prstGeom>
        </p:spPr>
        <p:txBody>
          <a:bodyPr wrap="square">
            <a:spAutoFit/>
          </a:bodyPr>
          <a:lstStyle/>
          <a:p>
            <a:pPr marL="285750" indent="-285750">
              <a:buFont typeface="Wingdings" panose="05000000000000000000" pitchFamily="2" charset="2"/>
              <a:buChar char="n"/>
            </a:pPr>
            <a:r>
              <a:rPr lang="en-US" altLang="zh-TW" b="1" dirty="0">
                <a:solidFill>
                  <a:srgbClr val="00B0F0"/>
                </a:solidFill>
                <a:latin typeface="Times New Roman" panose="02020603050405020304" pitchFamily="18" charset="0"/>
              </a:rPr>
              <a:t>Buunk and </a:t>
            </a:r>
            <a:r>
              <a:rPr lang="en-US" altLang="zh-TW" b="1" dirty="0" err="1">
                <a:solidFill>
                  <a:srgbClr val="00B0F0"/>
                </a:solidFill>
                <a:latin typeface="Times New Roman" panose="02020603050405020304" pitchFamily="18" charset="0"/>
              </a:rPr>
              <a:t>Ybema</a:t>
            </a:r>
            <a:r>
              <a:rPr lang="en-US" altLang="zh-TW" b="1" dirty="0">
                <a:solidFill>
                  <a:srgbClr val="00B0F0"/>
                </a:solidFill>
                <a:latin typeface="Times New Roman" panose="02020603050405020304" pitchFamily="18" charset="0"/>
              </a:rPr>
              <a:t> (1997</a:t>
            </a:r>
            <a:r>
              <a:rPr lang="en-US" altLang="zh-TW" b="1" dirty="0" smtClean="0">
                <a:solidFill>
                  <a:srgbClr val="00B0F0"/>
                </a:solidFill>
                <a:latin typeface="Times New Roman" panose="02020603050405020304" pitchFamily="18" charset="0"/>
              </a:rPr>
              <a:t>)</a:t>
            </a:r>
            <a:r>
              <a:rPr lang="zh-CN" altLang="en-US" b="1" dirty="0" smtClean="0">
                <a:latin typeface="Times New Roman" panose="02020603050405020304" pitchFamily="18" charset="0"/>
              </a:rPr>
              <a:t> 解释了这种</a:t>
            </a:r>
            <a:r>
              <a:rPr lang="zh-CN" altLang="en-US" b="1" dirty="0" smtClean="0">
                <a:latin typeface="Times New Roman" panose="02020603050405020304" pitchFamily="18" charset="0"/>
              </a:rPr>
              <a:t>矛盾</a:t>
            </a:r>
            <a:endParaRPr lang="en-US" altLang="zh-CN" b="1" dirty="0" smtClean="0">
              <a:latin typeface="Times New Roman" panose="02020603050405020304" pitchFamily="18" charset="0"/>
            </a:endParaRPr>
          </a:p>
          <a:p>
            <a:pPr marL="742950" lvl="1" indent="-285750">
              <a:buFont typeface="Wingdings" panose="05000000000000000000" pitchFamily="2" charset="2"/>
              <a:buChar char="ü"/>
            </a:pPr>
            <a:r>
              <a:rPr lang="zh-TW" altLang="en-US" dirty="0">
                <a:latin typeface="Times New Roman" panose="02020603050405020304" pitchFamily="18" charset="0"/>
              </a:rPr>
              <a:t>如果</a:t>
            </a:r>
            <a:r>
              <a:rPr lang="zh-CN" altLang="en-US" dirty="0">
                <a:latin typeface="Times New Roman" panose="02020603050405020304" pitchFamily="18" charset="0"/>
              </a:rPr>
              <a:t>人们将被比较对象识别为竞争对象</a:t>
            </a:r>
            <a:r>
              <a:rPr lang="zh-TW" altLang="en-US" dirty="0">
                <a:latin typeface="Times New Roman" panose="02020603050405020304" pitchFamily="18" charset="0"/>
              </a:rPr>
              <a:t>，那么在向下比较中，人们会觉得自己做的更好，在向上比较中，觉得自己做的更糟</a:t>
            </a:r>
            <a:r>
              <a:rPr lang="en-US" altLang="zh-TW" dirty="0">
                <a:solidFill>
                  <a:srgbClr val="00B0F0"/>
                </a:solidFill>
                <a:latin typeface="Times New Roman" panose="02020603050405020304" pitchFamily="18" charset="0"/>
              </a:rPr>
              <a:t>(see also Buunk, Collins, Taylor, </a:t>
            </a:r>
            <a:r>
              <a:rPr lang="en-US" altLang="zh-TW" dirty="0" err="1">
                <a:solidFill>
                  <a:srgbClr val="00B0F0"/>
                </a:solidFill>
                <a:latin typeface="Times New Roman" panose="02020603050405020304" pitchFamily="18" charset="0"/>
              </a:rPr>
              <a:t>VanYperen</a:t>
            </a:r>
            <a:r>
              <a:rPr lang="en-US" altLang="zh-TW" dirty="0">
                <a:solidFill>
                  <a:srgbClr val="00B0F0"/>
                </a:solidFill>
                <a:latin typeface="Times New Roman" panose="02020603050405020304" pitchFamily="18" charset="0"/>
              </a:rPr>
              <a:t>, &amp; </a:t>
            </a:r>
            <a:r>
              <a:rPr lang="en-US" altLang="zh-TW" dirty="0" err="1">
                <a:solidFill>
                  <a:srgbClr val="00B0F0"/>
                </a:solidFill>
                <a:latin typeface="Times New Roman" panose="02020603050405020304" pitchFamily="18" charset="0"/>
              </a:rPr>
              <a:t>Dakof</a:t>
            </a:r>
            <a:r>
              <a:rPr lang="en-US" altLang="zh-TW" dirty="0">
                <a:solidFill>
                  <a:srgbClr val="00B0F0"/>
                </a:solidFill>
                <a:latin typeface="Times New Roman" panose="02020603050405020304" pitchFamily="18" charset="0"/>
              </a:rPr>
              <a:t>, 1990).</a:t>
            </a:r>
            <a:endParaRPr lang="zh-TW" altLang="en-US" dirty="0">
              <a:solidFill>
                <a:srgbClr val="00B0F0"/>
              </a:solidFill>
              <a:latin typeface="Times New Roman" panose="02020603050405020304" pitchFamily="18" charset="0"/>
            </a:endParaRPr>
          </a:p>
          <a:p>
            <a:pPr marL="742950" lvl="1" indent="-285750">
              <a:buFont typeface="Wingdings" panose="05000000000000000000" pitchFamily="2" charset="2"/>
              <a:buChar char="ü"/>
            </a:pPr>
            <a:r>
              <a:rPr lang="zh-TW" altLang="en-US" dirty="0">
                <a:latin typeface="Times New Roman" panose="02020603050405020304" pitchFamily="18" charset="0"/>
              </a:rPr>
              <a:t>如果人们将</a:t>
            </a:r>
            <a:r>
              <a:rPr lang="zh-CN" altLang="en-US" dirty="0">
                <a:latin typeface="Times New Roman" panose="02020603050405020304" pitchFamily="18" charset="0"/>
              </a:rPr>
              <a:t>被比较对象视作自己未来可能的样子</a:t>
            </a:r>
            <a:r>
              <a:rPr lang="zh-TW" altLang="en-US" dirty="0">
                <a:latin typeface="Times New Roman" panose="02020603050405020304" pitchFamily="18" charset="0"/>
              </a:rPr>
              <a:t>，那么向下比较会让人感觉更糟</a:t>
            </a:r>
            <a:r>
              <a:rPr lang="en-US" altLang="zh-TW" dirty="0">
                <a:solidFill>
                  <a:srgbClr val="00B0F0"/>
                </a:solidFill>
                <a:latin typeface="Times New Roman" panose="02020603050405020304" pitchFamily="18" charset="0"/>
              </a:rPr>
              <a:t>(e.g. </a:t>
            </a:r>
            <a:r>
              <a:rPr lang="en-US" altLang="zh-TW" dirty="0" err="1">
                <a:solidFill>
                  <a:srgbClr val="00B0F0"/>
                </a:solidFill>
                <a:latin typeface="Times New Roman" panose="02020603050405020304" pitchFamily="18" charset="0"/>
              </a:rPr>
              <a:t>Ybema</a:t>
            </a:r>
            <a:r>
              <a:rPr lang="en-US" altLang="zh-TW" dirty="0">
                <a:solidFill>
                  <a:srgbClr val="00B0F0"/>
                </a:solidFill>
                <a:latin typeface="Times New Roman" panose="02020603050405020304" pitchFamily="18" charset="0"/>
              </a:rPr>
              <a:t>, &amp; Buunk, 1995; Buunk, &amp; </a:t>
            </a:r>
            <a:r>
              <a:rPr lang="en-US" altLang="zh-TW" dirty="0" err="1">
                <a:solidFill>
                  <a:srgbClr val="00B0F0"/>
                </a:solidFill>
                <a:latin typeface="Times New Roman" panose="02020603050405020304" pitchFamily="18" charset="0"/>
              </a:rPr>
              <a:t>Ybema</a:t>
            </a:r>
            <a:r>
              <a:rPr lang="en-US" altLang="zh-TW" dirty="0">
                <a:solidFill>
                  <a:srgbClr val="00B0F0"/>
                </a:solidFill>
                <a:latin typeface="Times New Roman" panose="02020603050405020304" pitchFamily="18" charset="0"/>
              </a:rPr>
              <a:t>, 1997; see also Collins, 1996</a:t>
            </a:r>
            <a:r>
              <a:rPr lang="en-US" altLang="zh-TW" dirty="0" smtClean="0">
                <a:solidFill>
                  <a:srgbClr val="00B0F0"/>
                </a:solidFill>
                <a:latin typeface="Times New Roman" panose="02020603050405020304" pitchFamily="18" charset="0"/>
              </a:rPr>
              <a:t>)</a:t>
            </a:r>
            <a:endParaRPr lang="en-US" altLang="zh-TW" dirty="0">
              <a:solidFill>
                <a:srgbClr val="00B0F0"/>
              </a:solidFill>
              <a:latin typeface="Times New Roman" panose="02020603050405020304" pitchFamily="18" charset="0"/>
            </a:endParaRPr>
          </a:p>
        </p:txBody>
      </p:sp>
    </p:spTree>
    <p:extLst>
      <p:ext uri="{BB962C8B-B14F-4D97-AF65-F5344CB8AC3E}">
        <p14:creationId xmlns:p14="http://schemas.microsoft.com/office/powerpoint/2010/main" val="3526977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gradFill flip="none" rotWithShape="1">
            <a:gsLst>
              <a:gs pos="29000">
                <a:srgbClr val="080808"/>
              </a:gs>
              <a:gs pos="100000">
                <a:srgbClr val="A5002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 y="0"/>
            <a:ext cx="4552951" cy="878774"/>
          </a:xfrm>
          <a:prstGeom prst="rect">
            <a:avLst/>
          </a:prstGeom>
          <a:solidFill>
            <a:srgbClr val="200B1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8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社会比较策略</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185214"/>
          </a:xfrm>
          <a:prstGeom prst="rect">
            <a:avLst/>
          </a:prstGeom>
          <a:noFill/>
        </p:spPr>
        <p:txBody>
          <a:bodyPr wrap="square" rtlCol="0">
            <a:spAutoFit/>
          </a:bodyPr>
          <a:lstStyle/>
          <a:p>
            <a:pPr algn="ctr"/>
            <a:r>
              <a:rPr lang="zh-CN" altLang="en-US" sz="7200" b="1" dirty="0" smtClean="0">
                <a:solidFill>
                  <a:schemeClr val="bg1"/>
                </a:solidFill>
                <a:latin typeface="+mn-ea"/>
              </a:rPr>
              <a:t>策略</a:t>
            </a:r>
            <a:endParaRPr lang="en-US" altLang="zh-CN" sz="7200" b="1" dirty="0" smtClean="0">
              <a:solidFill>
                <a:schemeClr val="bg1"/>
              </a:solidFill>
              <a:latin typeface="+mn-ea"/>
            </a:endParaRPr>
          </a:p>
          <a:p>
            <a:pPr algn="ctr"/>
            <a:r>
              <a:rPr lang="en-US" altLang="zh-CN" sz="2000" dirty="0" smtClean="0">
                <a:solidFill>
                  <a:schemeClr val="bg1"/>
                </a:solidFill>
                <a:latin typeface="Times New Roman" panose="02020603050405020304" pitchFamily="18" charset="0"/>
                <a:cs typeface="Times New Roman" panose="02020603050405020304" pitchFamily="18" charset="0"/>
              </a:rPr>
              <a:t>Social 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Strategies</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sp>
        <p:nvSpPr>
          <p:cNvPr id="12" name="矩形 11"/>
          <p:cNvSpPr/>
          <p:nvPr/>
        </p:nvSpPr>
        <p:spPr>
          <a:xfrm>
            <a:off x="573232" y="4141615"/>
            <a:ext cx="7959436" cy="2031325"/>
          </a:xfrm>
          <a:prstGeom prst="rect">
            <a:avLst/>
          </a:prstGeom>
        </p:spPr>
        <p:txBody>
          <a:bodyPr wrap="square">
            <a:spAutoFit/>
          </a:bodyPr>
          <a:lstStyle/>
          <a:p>
            <a:pPr marL="285750" indent="-285750">
              <a:buFont typeface="Wingdings" panose="05000000000000000000" pitchFamily="2" charset="2"/>
              <a:buChar char="n"/>
            </a:pPr>
            <a:r>
              <a:rPr lang="nl-NL" altLang="zh-TW" b="1" dirty="0" smtClean="0">
                <a:solidFill>
                  <a:srgbClr val="00B0F0"/>
                </a:solidFill>
              </a:rPr>
              <a:t>Van </a:t>
            </a:r>
            <a:r>
              <a:rPr lang="nl-NL" altLang="zh-TW" b="1" dirty="0">
                <a:solidFill>
                  <a:srgbClr val="00B0F0"/>
                </a:solidFill>
              </a:rPr>
              <a:t>der Zee, </a:t>
            </a:r>
            <a:r>
              <a:rPr lang="nl-NL" altLang="zh-TW" b="1" dirty="0" smtClean="0">
                <a:solidFill>
                  <a:srgbClr val="00B0F0"/>
                </a:solidFill>
              </a:rPr>
              <a:t>Buunk</a:t>
            </a:r>
            <a:r>
              <a:rPr lang="nl-NL" altLang="zh-TW" b="1" dirty="0">
                <a:solidFill>
                  <a:srgbClr val="00B0F0"/>
                </a:solidFill>
              </a:rPr>
              <a:t>, </a:t>
            </a:r>
            <a:r>
              <a:rPr lang="nl-NL" altLang="zh-TW" b="1" dirty="0" smtClean="0">
                <a:solidFill>
                  <a:srgbClr val="00B0F0"/>
                </a:solidFill>
              </a:rPr>
              <a:t>Sanderman</a:t>
            </a:r>
            <a:r>
              <a:rPr lang="nl-NL" altLang="zh-TW" b="1" dirty="0">
                <a:solidFill>
                  <a:srgbClr val="00B0F0"/>
                </a:solidFill>
              </a:rPr>
              <a:t>, </a:t>
            </a:r>
            <a:r>
              <a:rPr lang="nl-NL" altLang="zh-TW" b="1" dirty="0" smtClean="0">
                <a:solidFill>
                  <a:srgbClr val="00B0F0"/>
                </a:solidFill>
              </a:rPr>
              <a:t>Botke</a:t>
            </a:r>
            <a:r>
              <a:rPr lang="nl-NL" altLang="zh-TW" b="1" dirty="0">
                <a:solidFill>
                  <a:srgbClr val="00B0F0"/>
                </a:solidFill>
              </a:rPr>
              <a:t>, </a:t>
            </a:r>
            <a:r>
              <a:rPr lang="nl-NL" altLang="zh-TW" b="1" dirty="0" smtClean="0">
                <a:solidFill>
                  <a:srgbClr val="00B0F0"/>
                </a:solidFill>
              </a:rPr>
              <a:t>&amp; </a:t>
            </a:r>
            <a:r>
              <a:rPr lang="nl-NL" altLang="zh-TW" b="1" dirty="0">
                <a:solidFill>
                  <a:srgbClr val="00B0F0"/>
                </a:solidFill>
              </a:rPr>
              <a:t>Van den Bergh, </a:t>
            </a:r>
            <a:r>
              <a:rPr lang="nl-NL" altLang="zh-TW" b="1" dirty="0" smtClean="0">
                <a:solidFill>
                  <a:srgbClr val="00B0F0"/>
                </a:solidFill>
              </a:rPr>
              <a:t>(2000</a:t>
            </a:r>
            <a:r>
              <a:rPr lang="nl-NL" altLang="zh-TW" b="1" dirty="0">
                <a:solidFill>
                  <a:srgbClr val="00B0F0"/>
                </a:solidFill>
              </a:rPr>
              <a:t>). </a:t>
            </a:r>
            <a:r>
              <a:rPr lang="zh-CN" altLang="en-US" b="1" dirty="0" smtClean="0"/>
              <a:t>发展了这个理论，将社会比较方向</a:t>
            </a:r>
            <a:r>
              <a:rPr lang="en-US" altLang="zh-CN" b="1" dirty="0" smtClean="0"/>
              <a:t>——</a:t>
            </a:r>
            <a:r>
              <a:rPr lang="zh-CN" altLang="en-US" b="1" dirty="0" smtClean="0"/>
              <a:t>向上或向下，和社会比较策略</a:t>
            </a:r>
            <a:r>
              <a:rPr lang="en-US" altLang="zh-CN" b="1" dirty="0" smtClean="0"/>
              <a:t>——</a:t>
            </a:r>
            <a:r>
              <a:rPr lang="zh-CN" altLang="en-US" b="1" dirty="0" smtClean="0"/>
              <a:t>认同或对比，结合起来，将社会比较细分为四种情况，向上</a:t>
            </a:r>
            <a:r>
              <a:rPr lang="en-US" altLang="zh-CN" b="1" dirty="0" smtClean="0"/>
              <a:t>-</a:t>
            </a:r>
            <a:r>
              <a:rPr lang="zh-CN" altLang="en-US" b="1" dirty="0" smtClean="0"/>
              <a:t>对比、向上</a:t>
            </a:r>
            <a:r>
              <a:rPr lang="en-US" altLang="zh-CN" b="1" dirty="0" smtClean="0"/>
              <a:t>-</a:t>
            </a:r>
            <a:r>
              <a:rPr lang="zh-CN" altLang="en-US" b="1" dirty="0" smtClean="0"/>
              <a:t>认同、向下</a:t>
            </a:r>
            <a:r>
              <a:rPr lang="en-US" altLang="zh-CN" b="1" dirty="0" smtClean="0"/>
              <a:t>-</a:t>
            </a:r>
            <a:r>
              <a:rPr lang="zh-CN" altLang="en-US" b="1" dirty="0" smtClean="0"/>
              <a:t>对比、向下</a:t>
            </a:r>
            <a:r>
              <a:rPr lang="en-US" altLang="zh-CN" b="1" dirty="0" smtClean="0"/>
              <a:t>-</a:t>
            </a:r>
            <a:r>
              <a:rPr lang="zh-CN" altLang="en-US" b="1" dirty="0" smtClean="0"/>
              <a:t>认同</a:t>
            </a:r>
            <a:endParaRPr lang="en-US" altLang="zh-CN" b="1" dirty="0" smtClean="0"/>
          </a:p>
          <a:p>
            <a:pPr marL="285750" indent="-285750">
              <a:buFont typeface="Wingdings" panose="05000000000000000000" pitchFamily="2" charset="2"/>
              <a:buChar char="n"/>
            </a:pPr>
            <a:r>
              <a:rPr lang="zh-CN" altLang="en-US" b="1" dirty="0"/>
              <a:t>尽管已有元分析总结道 “向上</a:t>
            </a:r>
            <a:r>
              <a:rPr lang="en-US" altLang="zh-CN" b="1" dirty="0"/>
              <a:t>-</a:t>
            </a:r>
            <a:r>
              <a:rPr lang="zh-CN" altLang="en-US" b="1" dirty="0"/>
              <a:t>对比”和“向下</a:t>
            </a:r>
            <a:r>
              <a:rPr lang="en-US" altLang="zh-CN" b="1" dirty="0"/>
              <a:t>-</a:t>
            </a:r>
            <a:r>
              <a:rPr lang="zh-CN" altLang="en-US" b="1" dirty="0"/>
              <a:t>认同”会降低幸福感，“向下</a:t>
            </a:r>
            <a:r>
              <a:rPr lang="en-US" altLang="zh-CN" b="1" dirty="0"/>
              <a:t>-</a:t>
            </a:r>
            <a:r>
              <a:rPr lang="zh-CN" altLang="en-US" b="1" dirty="0"/>
              <a:t>对比”和“向上</a:t>
            </a:r>
            <a:r>
              <a:rPr lang="en-US" altLang="zh-CN" b="1" dirty="0"/>
              <a:t>-</a:t>
            </a:r>
            <a:r>
              <a:rPr lang="zh-CN" altLang="en-US" b="1" dirty="0"/>
              <a:t>认同”会提高幸福感</a:t>
            </a:r>
            <a:r>
              <a:rPr lang="en-US" altLang="zh-CN" dirty="0">
                <a:solidFill>
                  <a:srgbClr val="00B0F0"/>
                </a:solidFill>
              </a:rPr>
              <a:t>(Gerber, Wheeler, &amp; </a:t>
            </a:r>
            <a:r>
              <a:rPr lang="en-US" altLang="zh-CN" dirty="0" err="1">
                <a:solidFill>
                  <a:srgbClr val="00B0F0"/>
                </a:solidFill>
              </a:rPr>
              <a:t>Suls</a:t>
            </a:r>
            <a:r>
              <a:rPr lang="en-US" altLang="zh-CN" dirty="0">
                <a:solidFill>
                  <a:srgbClr val="00B0F0"/>
                </a:solidFill>
              </a:rPr>
              <a:t>, 2018).</a:t>
            </a:r>
            <a:r>
              <a:rPr lang="en-US" altLang="zh-CN" b="1" dirty="0"/>
              <a:t> </a:t>
            </a:r>
            <a:r>
              <a:rPr lang="zh-CN" altLang="en-US" b="1" dirty="0"/>
              <a:t>，但他们并没有解释其中的心理机制。</a:t>
            </a:r>
            <a:endParaRPr lang="zh-TW" altLang="en-US" b="1" dirty="0"/>
          </a:p>
        </p:txBody>
      </p:sp>
      <p:grpSp>
        <p:nvGrpSpPr>
          <p:cNvPr id="3" name="组合 2"/>
          <p:cNvGrpSpPr/>
          <p:nvPr/>
        </p:nvGrpSpPr>
        <p:grpSpPr>
          <a:xfrm>
            <a:off x="3224893" y="1225680"/>
            <a:ext cx="2656114" cy="2569028"/>
            <a:chOff x="3224893" y="1225680"/>
            <a:chExt cx="2656114" cy="2569028"/>
          </a:xfrm>
        </p:grpSpPr>
        <p:sp>
          <p:nvSpPr>
            <p:cNvPr id="2" name="矩形 1"/>
            <p:cNvSpPr/>
            <p:nvPr/>
          </p:nvSpPr>
          <p:spPr>
            <a:xfrm>
              <a:off x="3224893" y="1225680"/>
              <a:ext cx="1328057" cy="1284514"/>
            </a:xfrm>
            <a:prstGeom prst="rect">
              <a:avLst/>
            </a:prstGeom>
            <a:solidFill>
              <a:srgbClr val="E8A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mn-ea"/>
                </a:rPr>
                <a:t>向上</a:t>
              </a:r>
              <a:endParaRPr lang="en-US" altLang="zh-CN" sz="4000" b="1" dirty="0" smtClean="0">
                <a:latin typeface="+mn-ea"/>
              </a:endParaRPr>
            </a:p>
            <a:p>
              <a:pPr algn="ctr"/>
              <a:r>
                <a:rPr lang="zh-CN" altLang="en-US" sz="4000" b="1" dirty="0" smtClean="0">
                  <a:latin typeface="+mn-ea"/>
                </a:rPr>
                <a:t>认同</a:t>
              </a:r>
              <a:endParaRPr lang="zh-TW" altLang="en-US" sz="4000" b="1" dirty="0">
                <a:latin typeface="+mn-ea"/>
              </a:endParaRPr>
            </a:p>
          </p:txBody>
        </p:sp>
        <p:sp>
          <p:nvSpPr>
            <p:cNvPr id="13" name="矩形 12"/>
            <p:cNvSpPr/>
            <p:nvPr/>
          </p:nvSpPr>
          <p:spPr>
            <a:xfrm>
              <a:off x="4552950" y="1225680"/>
              <a:ext cx="1328057" cy="128451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mn-ea"/>
                </a:rPr>
                <a:t>向上</a:t>
              </a:r>
              <a:endParaRPr lang="en-US" altLang="zh-CN" sz="4000" b="1" dirty="0" smtClean="0">
                <a:latin typeface="+mn-ea"/>
              </a:endParaRPr>
            </a:p>
            <a:p>
              <a:pPr algn="ctr"/>
              <a:r>
                <a:rPr lang="zh-CN" altLang="en-US" sz="4000" b="1" dirty="0" smtClean="0">
                  <a:latin typeface="+mn-ea"/>
                </a:rPr>
                <a:t>对比</a:t>
              </a:r>
              <a:endParaRPr lang="zh-TW" altLang="en-US" sz="4000" b="1" dirty="0">
                <a:latin typeface="+mn-ea"/>
              </a:endParaRPr>
            </a:p>
          </p:txBody>
        </p:sp>
        <p:sp>
          <p:nvSpPr>
            <p:cNvPr id="14" name="矩形 13"/>
            <p:cNvSpPr/>
            <p:nvPr/>
          </p:nvSpPr>
          <p:spPr>
            <a:xfrm>
              <a:off x="4552950" y="2510194"/>
              <a:ext cx="1328057" cy="1284514"/>
            </a:xfrm>
            <a:prstGeom prst="rect">
              <a:avLst/>
            </a:prstGeom>
            <a:solidFill>
              <a:srgbClr val="114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mn-ea"/>
                </a:rPr>
                <a:t>向下对比</a:t>
              </a:r>
              <a:endParaRPr lang="zh-TW" altLang="en-US" sz="4000" b="1" dirty="0">
                <a:latin typeface="+mn-ea"/>
              </a:endParaRPr>
            </a:p>
          </p:txBody>
        </p:sp>
        <p:sp>
          <p:nvSpPr>
            <p:cNvPr id="15" name="矩形 14"/>
            <p:cNvSpPr/>
            <p:nvPr/>
          </p:nvSpPr>
          <p:spPr>
            <a:xfrm>
              <a:off x="3224893" y="2510194"/>
              <a:ext cx="1328057" cy="1284514"/>
            </a:xfrm>
            <a:prstGeom prst="rect">
              <a:avLst/>
            </a:prstGeom>
            <a:solidFill>
              <a:srgbClr val="097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mn-ea"/>
                </a:rPr>
                <a:t>向下认同</a:t>
              </a:r>
              <a:endParaRPr lang="zh-TW" altLang="en-US" sz="4000" b="1" dirty="0">
                <a:latin typeface="+mn-ea"/>
              </a:endParaRPr>
            </a:p>
          </p:txBody>
        </p:sp>
      </p:grpSp>
    </p:spTree>
    <p:extLst>
      <p:ext uri="{BB962C8B-B14F-4D97-AF65-F5344CB8AC3E}">
        <p14:creationId xmlns:p14="http://schemas.microsoft.com/office/powerpoint/2010/main" val="2929550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gradFill flip="none" rotWithShape="1">
            <a:gsLst>
              <a:gs pos="29000">
                <a:srgbClr val="080808"/>
              </a:gs>
              <a:gs pos="100000">
                <a:srgbClr val="A5002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 y="0"/>
            <a:ext cx="4552951" cy="878774"/>
          </a:xfrm>
          <a:prstGeom prst="rect">
            <a:avLst/>
          </a:prstGeom>
          <a:solidFill>
            <a:srgbClr val="200B1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8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社会比较策略</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185214"/>
          </a:xfrm>
          <a:prstGeom prst="rect">
            <a:avLst/>
          </a:prstGeom>
          <a:noFill/>
        </p:spPr>
        <p:txBody>
          <a:bodyPr wrap="square" rtlCol="0">
            <a:spAutoFit/>
          </a:bodyPr>
          <a:lstStyle/>
          <a:p>
            <a:pPr algn="ctr"/>
            <a:r>
              <a:rPr lang="zh-CN" altLang="en-US" sz="7200" b="1" dirty="0" smtClean="0">
                <a:solidFill>
                  <a:schemeClr val="bg1"/>
                </a:solidFill>
                <a:latin typeface="+mn-ea"/>
              </a:rPr>
              <a:t>策略</a:t>
            </a:r>
            <a:endParaRPr lang="en-US" altLang="zh-CN" sz="7200" b="1" dirty="0" smtClean="0">
              <a:solidFill>
                <a:schemeClr val="bg1"/>
              </a:solidFill>
              <a:latin typeface="+mn-ea"/>
            </a:endParaRPr>
          </a:p>
          <a:p>
            <a:pPr algn="ctr"/>
            <a:r>
              <a:rPr lang="en-US" altLang="zh-CN" sz="2000" dirty="0" smtClean="0">
                <a:solidFill>
                  <a:schemeClr val="bg1"/>
                </a:solidFill>
                <a:latin typeface="Times New Roman" panose="02020603050405020304" pitchFamily="18" charset="0"/>
                <a:cs typeface="Times New Roman" panose="02020603050405020304" pitchFamily="18" charset="0"/>
              </a:rPr>
              <a:t>Social 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Strategies</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373782" y="1551270"/>
            <a:ext cx="8314305" cy="3016428"/>
            <a:chOff x="373782" y="1551270"/>
            <a:chExt cx="8314305" cy="3016428"/>
          </a:xfrm>
        </p:grpSpPr>
        <p:sp>
          <p:nvSpPr>
            <p:cNvPr id="17" name="文本框 16"/>
            <p:cNvSpPr txBox="1"/>
            <p:nvPr/>
          </p:nvSpPr>
          <p:spPr>
            <a:xfrm>
              <a:off x="1578213" y="3982923"/>
              <a:ext cx="1838158" cy="584775"/>
            </a:xfrm>
            <a:prstGeom prst="rect">
              <a:avLst/>
            </a:prstGeom>
            <a:noFill/>
            <a:ln w="28575">
              <a:solidFill>
                <a:srgbClr val="097E8E"/>
              </a:solidFill>
            </a:ln>
          </p:spPr>
          <p:txBody>
            <a:bodyPr wrap="square" rtlCol="0">
              <a:spAutoFit/>
            </a:bodyPr>
            <a:lstStyle/>
            <a:p>
              <a:r>
                <a:rPr lang="zh-CN" altLang="en-US" sz="3200" dirty="0" smtClean="0">
                  <a:latin typeface="+mn-ea"/>
                </a:rPr>
                <a:t>向下对比</a:t>
              </a:r>
              <a:endParaRPr lang="zh-TW" altLang="en-US" sz="3200" dirty="0">
                <a:latin typeface="+mn-ea"/>
              </a:endParaRPr>
            </a:p>
          </p:txBody>
        </p:sp>
        <p:sp>
          <p:nvSpPr>
            <p:cNvPr id="18" name="文本框 17"/>
            <p:cNvSpPr txBox="1"/>
            <p:nvPr/>
          </p:nvSpPr>
          <p:spPr>
            <a:xfrm>
              <a:off x="3648508" y="3647325"/>
              <a:ext cx="2287343" cy="584775"/>
            </a:xfrm>
            <a:prstGeom prst="rect">
              <a:avLst/>
            </a:prstGeom>
            <a:noFill/>
            <a:ln w="28575">
              <a:solidFill>
                <a:srgbClr val="114F7B"/>
              </a:solidFill>
            </a:ln>
          </p:spPr>
          <p:txBody>
            <a:bodyPr wrap="square" rtlCol="0">
              <a:spAutoFit/>
            </a:bodyPr>
            <a:lstStyle/>
            <a:p>
              <a:pPr algn="ctr"/>
              <a:r>
                <a:rPr lang="zh-CN" altLang="en-US" sz="3200" dirty="0" smtClean="0">
                  <a:latin typeface="+mn-ea"/>
                </a:rPr>
                <a:t>优越感</a:t>
              </a:r>
              <a:endParaRPr lang="zh-TW" altLang="en-US" sz="3200" dirty="0">
                <a:latin typeface="+mn-ea"/>
              </a:endParaRPr>
            </a:p>
          </p:txBody>
        </p:sp>
        <p:cxnSp>
          <p:nvCxnSpPr>
            <p:cNvPr id="19" name="直接箭头连接符 18"/>
            <p:cNvCxnSpPr>
              <a:stCxn id="32" idx="3"/>
              <a:endCxn id="18" idx="1"/>
            </p:cNvCxnSpPr>
            <p:nvPr/>
          </p:nvCxnSpPr>
          <p:spPr>
            <a:xfrm>
              <a:off x="3052143" y="3038855"/>
              <a:ext cx="596365" cy="90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6455074" y="2756799"/>
              <a:ext cx="2233013" cy="584775"/>
            </a:xfrm>
            <a:prstGeom prst="rect">
              <a:avLst/>
            </a:prstGeom>
            <a:noFill/>
            <a:ln w="28575">
              <a:solidFill>
                <a:srgbClr val="FF99CC"/>
              </a:solidFill>
            </a:ln>
          </p:spPr>
          <p:txBody>
            <a:bodyPr wrap="square" rtlCol="0">
              <a:spAutoFit/>
            </a:bodyPr>
            <a:lstStyle/>
            <a:p>
              <a:r>
                <a:rPr lang="zh-CN" altLang="en-US" sz="3200" dirty="0" smtClean="0">
                  <a:latin typeface="+mn-ea"/>
                </a:rPr>
                <a:t>生活满意度</a:t>
              </a:r>
              <a:endParaRPr lang="zh-TW" altLang="en-US" sz="3200" dirty="0">
                <a:latin typeface="+mn-ea"/>
              </a:endParaRPr>
            </a:p>
          </p:txBody>
        </p:sp>
        <p:cxnSp>
          <p:nvCxnSpPr>
            <p:cNvPr id="21" name="直接箭头连接符 20"/>
            <p:cNvCxnSpPr>
              <a:stCxn id="18" idx="3"/>
              <a:endCxn id="20" idx="1"/>
            </p:cNvCxnSpPr>
            <p:nvPr/>
          </p:nvCxnSpPr>
          <p:spPr>
            <a:xfrm flipV="1">
              <a:off x="5935851" y="3049187"/>
              <a:ext cx="519223" cy="890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文本框 21"/>
            <p:cNvSpPr txBox="1"/>
            <p:nvPr/>
          </p:nvSpPr>
          <p:spPr>
            <a:xfrm>
              <a:off x="3027096" y="3231522"/>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3" name="文本框 22"/>
            <p:cNvSpPr txBox="1"/>
            <p:nvPr/>
          </p:nvSpPr>
          <p:spPr>
            <a:xfrm>
              <a:off x="6119877" y="3353466"/>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24" name="文本框 23"/>
            <p:cNvSpPr txBox="1"/>
            <p:nvPr/>
          </p:nvSpPr>
          <p:spPr>
            <a:xfrm>
              <a:off x="1578213" y="1551270"/>
              <a:ext cx="1838158" cy="584775"/>
            </a:xfrm>
            <a:prstGeom prst="rect">
              <a:avLst/>
            </a:prstGeom>
            <a:noFill/>
            <a:ln w="28575">
              <a:solidFill>
                <a:srgbClr val="E8AE42"/>
              </a:solidFill>
            </a:ln>
          </p:spPr>
          <p:txBody>
            <a:bodyPr wrap="square" rtlCol="0">
              <a:spAutoFit/>
            </a:bodyPr>
            <a:lstStyle/>
            <a:p>
              <a:r>
                <a:rPr lang="zh-CN" altLang="en-US" sz="3200" dirty="0" smtClean="0">
                  <a:latin typeface="+mn-ea"/>
                </a:rPr>
                <a:t>向上对比</a:t>
              </a:r>
              <a:endParaRPr lang="zh-TW" altLang="en-US" sz="3200" dirty="0">
                <a:latin typeface="+mn-ea"/>
              </a:endParaRPr>
            </a:p>
          </p:txBody>
        </p:sp>
        <p:sp>
          <p:nvSpPr>
            <p:cNvPr id="25" name="文本框 24"/>
            <p:cNvSpPr txBox="1"/>
            <p:nvPr/>
          </p:nvSpPr>
          <p:spPr>
            <a:xfrm>
              <a:off x="3651043" y="1898667"/>
              <a:ext cx="2284808" cy="584775"/>
            </a:xfrm>
            <a:prstGeom prst="rect">
              <a:avLst/>
            </a:prstGeom>
            <a:noFill/>
            <a:ln w="28575">
              <a:solidFill>
                <a:srgbClr val="FF6600"/>
              </a:solidFill>
            </a:ln>
          </p:spPr>
          <p:txBody>
            <a:bodyPr wrap="square" rtlCol="0">
              <a:spAutoFit/>
            </a:bodyPr>
            <a:lstStyle/>
            <a:p>
              <a:r>
                <a:rPr lang="zh-CN" altLang="en-US" sz="3200" dirty="0" smtClean="0">
                  <a:latin typeface="+mn-ea"/>
                </a:rPr>
                <a:t>相对剥夺感</a:t>
              </a:r>
              <a:endParaRPr lang="zh-TW" altLang="en-US" sz="3200" dirty="0">
                <a:latin typeface="+mn-ea"/>
              </a:endParaRPr>
            </a:p>
          </p:txBody>
        </p:sp>
        <p:cxnSp>
          <p:nvCxnSpPr>
            <p:cNvPr id="26" name="直接箭头连接符 25"/>
            <p:cNvCxnSpPr>
              <a:stCxn id="32" idx="3"/>
              <a:endCxn id="25" idx="1"/>
            </p:cNvCxnSpPr>
            <p:nvPr/>
          </p:nvCxnSpPr>
          <p:spPr>
            <a:xfrm flipV="1">
              <a:off x="3052143" y="2191055"/>
              <a:ext cx="598900" cy="847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接箭头连接符 27"/>
            <p:cNvCxnSpPr>
              <a:stCxn id="25" idx="3"/>
              <a:endCxn id="20" idx="1"/>
            </p:cNvCxnSpPr>
            <p:nvPr/>
          </p:nvCxnSpPr>
          <p:spPr>
            <a:xfrm>
              <a:off x="5935851" y="2191055"/>
              <a:ext cx="519223" cy="858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3024129" y="2051673"/>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30" name="文本框 29"/>
            <p:cNvSpPr txBox="1"/>
            <p:nvPr/>
          </p:nvSpPr>
          <p:spPr>
            <a:xfrm>
              <a:off x="6133283" y="1989060"/>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32" name="文本框 31"/>
            <p:cNvSpPr txBox="1"/>
            <p:nvPr/>
          </p:nvSpPr>
          <p:spPr>
            <a:xfrm>
              <a:off x="373782" y="2746467"/>
              <a:ext cx="2678361" cy="584775"/>
            </a:xfrm>
            <a:prstGeom prst="rect">
              <a:avLst/>
            </a:prstGeom>
            <a:noFill/>
            <a:ln w="28575">
              <a:solidFill>
                <a:srgbClr val="7030A0"/>
              </a:solidFill>
            </a:ln>
          </p:spPr>
          <p:txBody>
            <a:bodyPr wrap="square" rtlCol="0">
              <a:spAutoFit/>
            </a:bodyPr>
            <a:lstStyle/>
            <a:p>
              <a:r>
                <a:rPr lang="zh-CN" altLang="en-US" sz="3200" dirty="0" smtClean="0">
                  <a:latin typeface="+mn-ea"/>
                </a:rPr>
                <a:t>社会比较倾向</a:t>
              </a:r>
              <a:endParaRPr lang="zh-TW" altLang="en-US" sz="3200" dirty="0">
                <a:latin typeface="+mn-ea"/>
              </a:endParaRPr>
            </a:p>
          </p:txBody>
        </p:sp>
      </p:grpSp>
      <p:sp>
        <p:nvSpPr>
          <p:cNvPr id="33" name="矩形 32"/>
          <p:cNvSpPr/>
          <p:nvPr/>
        </p:nvSpPr>
        <p:spPr>
          <a:xfrm>
            <a:off x="1061818" y="5103596"/>
            <a:ext cx="7626269" cy="1200329"/>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假设</a:t>
            </a:r>
            <a:r>
              <a:rPr lang="en-US" altLang="zh-CN" b="1" dirty="0" smtClean="0"/>
              <a:t>6</a:t>
            </a:r>
            <a:r>
              <a:rPr lang="zh-CN" altLang="en-US" b="1" dirty="0"/>
              <a:t>：在向上对比时，社会比较倾向越高，体会到越多的相对剥夺感，从而对生活满意度评价降低；在向下对比时，社会比较倾向越高，体会到越多的优越感，从而对生活满意度评价升高。在向上或向下认同时，不会产生这些效应。</a:t>
            </a:r>
            <a:endParaRPr lang="en-US" altLang="zh-CN" b="1" dirty="0"/>
          </a:p>
        </p:txBody>
      </p:sp>
    </p:spTree>
    <p:extLst>
      <p:ext uri="{BB962C8B-B14F-4D97-AF65-F5344CB8AC3E}">
        <p14:creationId xmlns:p14="http://schemas.microsoft.com/office/powerpoint/2010/main" val="138039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52951"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2" name="文本框 11"/>
          <p:cNvSpPr txBox="1"/>
          <p:nvPr/>
        </p:nvSpPr>
        <p:spPr>
          <a:xfrm>
            <a:off x="101960" y="117826"/>
            <a:ext cx="4349028"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容易接收他人的信息</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9025248" y="0"/>
            <a:ext cx="3166753" cy="6859147"/>
          </a:xfrm>
          <a:prstGeom prst="rect">
            <a:avLst/>
          </a:prstGeom>
          <a:solidFill>
            <a:srgbClr val="14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6481" y="1802906"/>
            <a:ext cx="2944285" cy="2944285"/>
          </a:xfrm>
          <a:prstGeom prst="rect">
            <a:avLst/>
          </a:prstGeom>
        </p:spPr>
      </p:pic>
      <p:sp>
        <p:nvSpPr>
          <p:cNvPr id="16" name="矩形 15"/>
          <p:cNvSpPr/>
          <p:nvPr/>
        </p:nvSpPr>
        <p:spPr>
          <a:xfrm>
            <a:off x="1095952" y="4595150"/>
            <a:ext cx="7083001" cy="2031325"/>
          </a:xfrm>
          <a:prstGeom prst="rect">
            <a:avLst/>
          </a:prstGeom>
        </p:spPr>
        <p:txBody>
          <a:bodyPr wrap="square">
            <a:spAutoFit/>
          </a:bodyPr>
          <a:lstStyle/>
          <a:p>
            <a:pPr marL="285750" indent="-285750">
              <a:buFont typeface="Wingdings" panose="05000000000000000000" pitchFamily="2" charset="2"/>
              <a:buChar char="p"/>
            </a:pPr>
            <a:r>
              <a:rPr lang="zh-CN" altLang="en-US" dirty="0" smtClean="0">
                <a:latin typeface="Times New Roman" panose="02020603050405020304" pitchFamily="18" charset="0"/>
                <a:ea typeface="宋体" panose="02010600030101010101" pitchFamily="2" charset="-122"/>
              </a:rPr>
              <a:t>在社交媒体上，获取信息变得更容易</a:t>
            </a:r>
            <a:r>
              <a:rPr lang="en-US" altLang="zh-CN" dirty="0" smtClean="0">
                <a:solidFill>
                  <a:srgbClr val="00B0F0"/>
                </a:solidFill>
                <a:latin typeface="Times New Roman" panose="02020603050405020304" pitchFamily="18" charset="0"/>
                <a:ea typeface="宋体" panose="02010600030101010101" pitchFamily="2" charset="-122"/>
              </a:rPr>
              <a:t>(</a:t>
            </a:r>
            <a:r>
              <a:rPr lang="en-US" altLang="zh-CN" dirty="0" err="1" smtClean="0">
                <a:solidFill>
                  <a:srgbClr val="00B0F0"/>
                </a:solidFill>
                <a:latin typeface="Times New Roman" panose="02020603050405020304" pitchFamily="18" charset="0"/>
                <a:ea typeface="宋体" panose="02010600030101010101" pitchFamily="2" charset="-122"/>
              </a:rPr>
              <a:t>Acar</a:t>
            </a:r>
            <a:r>
              <a:rPr lang="en-US" altLang="zh-CN" dirty="0">
                <a:solidFill>
                  <a:srgbClr val="00B0F0"/>
                </a:solidFill>
                <a:latin typeface="Times New Roman" panose="02020603050405020304" pitchFamily="18" charset="0"/>
                <a:ea typeface="宋体" panose="02010600030101010101" pitchFamily="2" charset="-122"/>
              </a:rPr>
              <a:t>, </a:t>
            </a:r>
            <a:r>
              <a:rPr lang="en-US" altLang="zh-CN" dirty="0" smtClean="0">
                <a:solidFill>
                  <a:srgbClr val="00B0F0"/>
                </a:solidFill>
                <a:latin typeface="Times New Roman" panose="02020603050405020304" pitchFamily="18" charset="0"/>
                <a:ea typeface="宋体" panose="02010600030101010101" pitchFamily="2" charset="-122"/>
              </a:rPr>
              <a:t>2008</a:t>
            </a:r>
            <a:r>
              <a:rPr lang="en-US" altLang="zh-TW" dirty="0">
                <a:solidFill>
                  <a:srgbClr val="00B0F0"/>
                </a:solidFill>
                <a:latin typeface="Times New Roman" panose="02020603050405020304" pitchFamily="18" charset="0"/>
                <a:ea typeface="宋体" panose="02010600030101010101" pitchFamily="2" charset="-122"/>
              </a:rPr>
              <a:t> ; Vogel, Rose, Roberts, &amp; </a:t>
            </a:r>
            <a:r>
              <a:rPr lang="en-US" altLang="zh-TW" dirty="0" err="1">
                <a:solidFill>
                  <a:srgbClr val="00B0F0"/>
                </a:solidFill>
                <a:latin typeface="Times New Roman" panose="02020603050405020304" pitchFamily="18" charset="0"/>
                <a:ea typeface="宋体" panose="02010600030101010101" pitchFamily="2" charset="-122"/>
              </a:rPr>
              <a:t>Eckles</a:t>
            </a:r>
            <a:r>
              <a:rPr lang="en-US" altLang="zh-TW" dirty="0">
                <a:solidFill>
                  <a:srgbClr val="00B0F0"/>
                </a:solidFill>
                <a:latin typeface="Times New Roman" panose="02020603050405020304" pitchFamily="18" charset="0"/>
                <a:ea typeface="宋体" panose="02010600030101010101" pitchFamily="2" charset="-122"/>
              </a:rPr>
              <a:t>, 2015</a:t>
            </a:r>
            <a:r>
              <a:rPr lang="en-US" altLang="zh-CN" dirty="0" smtClean="0">
                <a:solidFill>
                  <a:srgbClr val="00B0F0"/>
                </a:solidFill>
                <a:latin typeface="Times New Roman" panose="02020603050405020304" pitchFamily="18" charset="0"/>
                <a:ea typeface="宋体" panose="02010600030101010101" pitchFamily="2" charset="-122"/>
              </a:rPr>
              <a:t>)</a:t>
            </a:r>
          </a:p>
          <a:p>
            <a:pPr marL="742950" lvl="1" indent="-28575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网络让人们可以分享自己的照片，信息</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Manago</a:t>
            </a:r>
            <a:r>
              <a:rPr lang="en-US" altLang="zh-TW" dirty="0">
                <a:solidFill>
                  <a:srgbClr val="00B0F0"/>
                </a:solidFill>
                <a:latin typeface="Times New Roman" panose="02020603050405020304" pitchFamily="18" charset="0"/>
                <a:ea typeface="宋体" panose="02010600030101010101" pitchFamily="2" charset="-122"/>
              </a:rPr>
              <a:t> et al. 2012) </a:t>
            </a:r>
            <a:r>
              <a:rPr lang="zh-CN" altLang="en-US" dirty="0">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这让人们可以不断接收到来自朋友们的评价，</a:t>
            </a:r>
            <a:r>
              <a:rPr lang="zh-CN" altLang="en-US" dirty="0">
                <a:latin typeface="Times New Roman" panose="02020603050405020304" pitchFamily="18" charset="0"/>
                <a:ea typeface="宋体" panose="02010600030101010101" pitchFamily="2" charset="-122"/>
              </a:rPr>
              <a:t>从而进行社会比较</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Manago</a:t>
            </a:r>
            <a:r>
              <a:rPr lang="en-US" altLang="zh-TW" dirty="0">
                <a:solidFill>
                  <a:srgbClr val="00B0F0"/>
                </a:solidFill>
                <a:latin typeface="Times New Roman" panose="02020603050405020304" pitchFamily="18" charset="0"/>
                <a:ea typeface="宋体" panose="02010600030101010101" pitchFamily="2" charset="-122"/>
              </a:rPr>
              <a:t> et al. 2008</a:t>
            </a:r>
            <a:r>
              <a:rPr lang="en-US" altLang="zh-TW" dirty="0" smtClean="0">
                <a:solidFill>
                  <a:srgbClr val="00B0F0"/>
                </a:solidFill>
                <a:latin typeface="Times New Roman" panose="02020603050405020304" pitchFamily="18" charset="0"/>
                <a:ea typeface="宋体" panose="02010600030101010101" pitchFamily="2" charset="-122"/>
              </a:rPr>
              <a:t>)</a:t>
            </a:r>
          </a:p>
          <a:p>
            <a:pPr marL="742950" lvl="1" indent="-285750">
              <a:buFont typeface="Wingdings" panose="05000000000000000000" pitchFamily="2" charset="2"/>
              <a:buChar char="ü"/>
            </a:pPr>
            <a:r>
              <a:rPr lang="zh-CN" altLang="en-US" dirty="0" smtClean="0">
                <a:latin typeface="Times New Roman" panose="02020603050405020304" pitchFamily="18" charset="0"/>
                <a:ea typeface="宋体" panose="02010600030101010101" pitchFamily="2" charset="-122"/>
              </a:rPr>
              <a:t>通过</a:t>
            </a:r>
            <a:r>
              <a:rPr lang="zh-TW" altLang="en-US" dirty="0" smtClean="0">
                <a:latin typeface="Times New Roman" panose="02020603050405020304" pitchFamily="18" charset="0"/>
                <a:ea typeface="宋体" panose="02010600030101010101" pitchFamily="2" charset="-122"/>
              </a:rPr>
              <a:t>看</a:t>
            </a:r>
            <a:r>
              <a:rPr lang="zh-TW" altLang="en-US" dirty="0">
                <a:latin typeface="Times New Roman" panose="02020603050405020304" pitchFamily="18" charset="0"/>
                <a:ea typeface="宋体" panose="02010600030101010101" pitchFamily="2" charset="-122"/>
              </a:rPr>
              <a:t>他人的</a:t>
            </a:r>
            <a:r>
              <a:rPr lang="zh-CN" altLang="en-US" dirty="0">
                <a:latin typeface="Times New Roman" panose="02020603050405020304" pitchFamily="18" charset="0"/>
                <a:ea typeface="宋体" panose="02010600030101010101" pitchFamily="2" charset="-122"/>
              </a:rPr>
              <a:t>推文</a:t>
            </a:r>
            <a:r>
              <a:rPr lang="zh-TW" altLang="en-US" dirty="0">
                <a:latin typeface="Times New Roman" panose="02020603050405020304" pitchFamily="18" charset="0"/>
                <a:ea typeface="宋体" panose="02010600030101010101" pitchFamily="2" charset="-122"/>
              </a:rPr>
              <a:t>和</a:t>
            </a:r>
            <a:r>
              <a:rPr lang="zh-TW" altLang="en-US" dirty="0" smtClean="0">
                <a:latin typeface="Times New Roman" panose="02020603050405020304" pitchFamily="18" charset="0"/>
                <a:ea typeface="宋体" panose="02010600030101010101" pitchFamily="2" charset="-122"/>
              </a:rPr>
              <a:t>照片</a:t>
            </a:r>
            <a:r>
              <a:rPr lang="zh-CN" altLang="en-US" dirty="0" smtClean="0">
                <a:latin typeface="Times New Roman" panose="02020603050405020304" pitchFamily="18" charset="0"/>
                <a:ea typeface="宋体" panose="02010600030101010101" pitchFamily="2" charset="-122"/>
              </a:rPr>
              <a:t>，人们在社交媒体的使用中发生了社会比较</a:t>
            </a:r>
            <a:r>
              <a:rPr lang="en-US" altLang="zh-TW" dirty="0" smtClean="0">
                <a:solidFill>
                  <a:srgbClr val="00B0F0"/>
                </a:solidFill>
                <a:latin typeface="Times New Roman" panose="02020603050405020304" pitchFamily="18" charset="0"/>
                <a:ea typeface="宋体" panose="02010600030101010101" pitchFamily="2" charset="-122"/>
              </a:rPr>
              <a:t>(Lee</a:t>
            </a:r>
            <a:r>
              <a:rPr lang="en-US" altLang="zh-TW" dirty="0">
                <a:solidFill>
                  <a:srgbClr val="00B0F0"/>
                </a:solidFill>
                <a:latin typeface="Times New Roman" panose="02020603050405020304" pitchFamily="18" charset="0"/>
                <a:ea typeface="宋体" panose="02010600030101010101" pitchFamily="2" charset="-122"/>
              </a:rPr>
              <a:t>, 2014</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pic>
        <p:nvPicPr>
          <p:cNvPr id="18" name="图片 1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 y="1447912"/>
            <a:ext cx="4443412" cy="2730141"/>
          </a:xfrm>
          <a:prstGeom prst="rect">
            <a:avLst/>
          </a:prstGeom>
        </p:spPr>
      </p:pic>
      <p:sp>
        <p:nvSpPr>
          <p:cNvPr id="20" name="矩形 19"/>
          <p:cNvSpPr/>
          <p:nvPr/>
        </p:nvSpPr>
        <p:spPr>
          <a:xfrm>
            <a:off x="5236648" y="3252662"/>
            <a:ext cx="2835969" cy="923330"/>
          </a:xfrm>
          <a:prstGeom prst="rect">
            <a:avLst/>
          </a:prstGeom>
          <a:noFill/>
        </p:spPr>
        <p:txBody>
          <a:bodyPr wrap="none" lIns="91440" tIns="45720" rIns="91440" bIns="45720">
            <a:spAutoFit/>
          </a:bodyPr>
          <a:lstStyle/>
          <a:p>
            <a:pPr algn="ctr"/>
            <a:r>
              <a:rPr lang="en-US" altLang="zh-CN" sz="5400" b="0" cap="none" spc="0" dirty="0" smtClean="0">
                <a:ln w="0"/>
                <a:solidFill>
                  <a:srgbClr val="14A3EE"/>
                </a:solidFill>
                <a:effectLst>
                  <a:outerShdw blurRad="38100" dist="25400" dir="5400000" algn="ctr" rotWithShape="0">
                    <a:srgbClr val="6E747A">
                      <a:alpha val="43000"/>
                    </a:srgbClr>
                  </a:outerShdw>
                </a:effectLst>
                <a:latin typeface="Cooper Black" panose="0208090404030B020404" pitchFamily="18" charset="0"/>
              </a:rPr>
              <a:t>Receive</a:t>
            </a:r>
            <a:endParaRPr lang="zh-CN" altLang="en-US" sz="5400" b="0" cap="none" spc="0" dirty="0">
              <a:ln w="0"/>
              <a:solidFill>
                <a:srgbClr val="14A3EE"/>
              </a:solidFill>
              <a:effectLst>
                <a:outerShdw blurRad="38100" dist="25400" dir="5400000" algn="ctr" rotWithShape="0">
                  <a:srgbClr val="6E747A">
                    <a:alpha val="43000"/>
                  </a:srgbClr>
                </a:outerShdw>
              </a:effectLst>
              <a:latin typeface="Cooper Black" panose="0208090404030B020404" pitchFamily="18" charset="0"/>
            </a:endParaRPr>
          </a:p>
        </p:txBody>
      </p:sp>
      <p:sp>
        <p:nvSpPr>
          <p:cNvPr id="21" name="椭圆 20"/>
          <p:cNvSpPr/>
          <p:nvPr/>
        </p:nvSpPr>
        <p:spPr>
          <a:xfrm>
            <a:off x="5983656" y="1802906"/>
            <a:ext cx="1341954" cy="1327042"/>
          </a:xfrm>
          <a:prstGeom prst="ellipse">
            <a:avLst/>
          </a:prstGeom>
          <a:solidFill>
            <a:srgbClr val="14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2048" y="2148585"/>
            <a:ext cx="775126" cy="737430"/>
          </a:xfrm>
          <a:prstGeom prst="rect">
            <a:avLst/>
          </a:prstGeom>
        </p:spPr>
      </p:pic>
    </p:spTree>
    <p:extLst>
      <p:ext uri="{BB962C8B-B14F-4D97-AF65-F5344CB8AC3E}">
        <p14:creationId xmlns:p14="http://schemas.microsoft.com/office/powerpoint/2010/main" val="225750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958460" y="116221"/>
            <a:ext cx="2089157"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理论贡献</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矩形 44"/>
          <p:cNvSpPr/>
          <p:nvPr/>
        </p:nvSpPr>
        <p:spPr>
          <a:xfrm>
            <a:off x="9025247" y="0"/>
            <a:ext cx="3166753" cy="6859147"/>
          </a:xfrm>
          <a:prstGeom prst="rect">
            <a:avLst/>
          </a:prstGeom>
          <a:gradFill flip="none" rotWithShape="1">
            <a:gsLst>
              <a:gs pos="33000">
                <a:srgbClr val="3D76C0"/>
              </a:gs>
              <a:gs pos="100000">
                <a:schemeClr val="accent1">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846" y="2335824"/>
            <a:ext cx="3021553" cy="1872971"/>
          </a:xfrm>
          <a:prstGeom prst="rect">
            <a:avLst/>
          </a:prstGeom>
        </p:spPr>
      </p:pic>
      <p:sp>
        <p:nvSpPr>
          <p:cNvPr id="31" name="矩形 30"/>
          <p:cNvSpPr/>
          <p:nvPr/>
        </p:nvSpPr>
        <p:spPr>
          <a:xfrm>
            <a:off x="647047" y="2014975"/>
            <a:ext cx="7731152" cy="3139321"/>
          </a:xfrm>
          <a:prstGeom prst="rect">
            <a:avLst/>
          </a:prstGeom>
        </p:spPr>
        <p:txBody>
          <a:bodyPr wrap="square">
            <a:spAutoFit/>
          </a:bodyPr>
          <a:lstStyle/>
          <a:p>
            <a:pPr marL="285750" indent="-285750">
              <a:buFont typeface="Wingdings" panose="05000000000000000000" pitchFamily="2" charset="2"/>
              <a:buChar char="n"/>
            </a:pPr>
            <a:r>
              <a:rPr lang="en-US" altLang="zh-CN" b="1" dirty="0" smtClean="0"/>
              <a:t>1.</a:t>
            </a:r>
            <a:r>
              <a:rPr lang="zh-CN" altLang="en-US" b="1" dirty="0" smtClean="0"/>
              <a:t>尽管</a:t>
            </a:r>
            <a:r>
              <a:rPr lang="zh-CN" altLang="en-US" b="1" dirty="0"/>
              <a:t>已经有文章讨论了社会比较倾向越高的人，越容易体验到相对剥夺感。但他们的研究中，并没有考虑，这样的社会比较是向上比较，还是向下</a:t>
            </a:r>
            <a:r>
              <a:rPr lang="zh-CN" altLang="en-US" b="1" dirty="0" smtClean="0"/>
              <a:t>比较。亦或者，只从社会比较方向的角度触发，讨论向上比较和向下比较产生积极或消极的结果，而不涉及社会比较倾向</a:t>
            </a:r>
            <a:r>
              <a:rPr lang="zh-CN" altLang="en-US" b="1" dirty="0" smtClean="0"/>
              <a:t>。</a:t>
            </a:r>
            <a:endParaRPr lang="en-US" altLang="zh-CN" b="1" dirty="0" smtClean="0"/>
          </a:p>
          <a:p>
            <a:pPr marL="285750" indent="-285750">
              <a:buFont typeface="Wingdings" panose="05000000000000000000" pitchFamily="2" charset="2"/>
              <a:buChar char="n"/>
            </a:pPr>
            <a:endParaRPr lang="en-US" altLang="zh-CN" b="1" dirty="0" smtClean="0"/>
          </a:p>
          <a:p>
            <a:pPr marL="285750" indent="-285750">
              <a:buFont typeface="Wingdings" panose="05000000000000000000" pitchFamily="2" charset="2"/>
              <a:buChar char="n"/>
            </a:pPr>
            <a:r>
              <a:rPr lang="en-US" altLang="zh-CN" b="1" dirty="0" smtClean="0"/>
              <a:t>2</a:t>
            </a:r>
            <a:r>
              <a:rPr lang="en-US" altLang="zh-CN" b="1" dirty="0"/>
              <a:t>.</a:t>
            </a:r>
            <a:r>
              <a:rPr lang="zh-CN" altLang="en-US" b="1" dirty="0"/>
              <a:t>以往的研究中，也很少涉及讨论，社会比较是将被比较对象视作了竞争对手，还是视作了自己未来可能成为的目标</a:t>
            </a:r>
            <a:endParaRPr lang="en-US" altLang="zh-CN" b="1" dirty="0"/>
          </a:p>
          <a:p>
            <a:pPr marL="285750" indent="-285750">
              <a:buFont typeface="Wingdings" panose="05000000000000000000" pitchFamily="2" charset="2"/>
              <a:buChar char="n"/>
            </a:pPr>
            <a:endParaRPr lang="en-US" altLang="zh-CN" b="1" dirty="0" smtClean="0"/>
          </a:p>
          <a:p>
            <a:pPr marL="285750" indent="-285750">
              <a:buFont typeface="Wingdings" panose="05000000000000000000" pitchFamily="2" charset="2"/>
              <a:buChar char="n"/>
            </a:pPr>
            <a:r>
              <a:rPr lang="en-US" altLang="zh-CN" b="1" dirty="0" smtClean="0"/>
              <a:t>3</a:t>
            </a:r>
            <a:r>
              <a:rPr lang="en-US" altLang="zh-CN" b="1" dirty="0"/>
              <a:t>.</a:t>
            </a:r>
            <a:r>
              <a:rPr lang="zh-CN" altLang="en-US" b="1" dirty="0"/>
              <a:t>此外，以往的研究中，以往的研究也没有讨论过向下比较是如何产生积极效果的。因此，本研究假设这一过程是被优越感所中介的。由于人们在向下比较中产生了优越感，因此对自己的生活满意度评价有所上升</a:t>
            </a:r>
            <a:r>
              <a:rPr lang="zh-CN" altLang="en-US" b="1" dirty="0" smtClean="0"/>
              <a:t>。</a:t>
            </a:r>
            <a:endParaRPr lang="en-US" altLang="zh-CN" b="1" dirty="0"/>
          </a:p>
        </p:txBody>
      </p:sp>
    </p:spTree>
    <p:extLst>
      <p:ext uri="{BB962C8B-B14F-4D97-AF65-F5344CB8AC3E}">
        <p14:creationId xmlns:p14="http://schemas.microsoft.com/office/powerpoint/2010/main" val="3733732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958460" y="116221"/>
            <a:ext cx="2089157"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理论贡献</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矩形 44"/>
          <p:cNvSpPr/>
          <p:nvPr/>
        </p:nvSpPr>
        <p:spPr>
          <a:xfrm>
            <a:off x="9025247" y="0"/>
            <a:ext cx="3166753" cy="6859147"/>
          </a:xfrm>
          <a:prstGeom prst="rect">
            <a:avLst/>
          </a:prstGeom>
          <a:gradFill flip="none" rotWithShape="1">
            <a:gsLst>
              <a:gs pos="33000">
                <a:srgbClr val="3D76C0"/>
              </a:gs>
              <a:gs pos="100000">
                <a:schemeClr val="accent1">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846" y="2335824"/>
            <a:ext cx="3021553" cy="1872971"/>
          </a:xfrm>
          <a:prstGeom prst="rect">
            <a:avLst/>
          </a:prstGeom>
        </p:spPr>
      </p:pic>
      <p:sp>
        <p:nvSpPr>
          <p:cNvPr id="2" name="文本框 1"/>
          <p:cNvSpPr txBox="1"/>
          <p:nvPr/>
        </p:nvSpPr>
        <p:spPr>
          <a:xfrm>
            <a:off x="2702378" y="2705855"/>
            <a:ext cx="3701143" cy="1569660"/>
          </a:xfrm>
          <a:prstGeom prst="rect">
            <a:avLst/>
          </a:prstGeom>
          <a:noFill/>
        </p:spPr>
        <p:txBody>
          <a:bodyPr wrap="square" rtlCol="0">
            <a:spAutoFit/>
          </a:bodyPr>
          <a:lstStyle/>
          <a:p>
            <a:r>
              <a:rPr lang="en-US" altLang="zh-CN" sz="9600" dirty="0" smtClean="0"/>
              <a:t>Thanks </a:t>
            </a:r>
            <a:endParaRPr lang="zh-TW" altLang="en-US" sz="9600" dirty="0"/>
          </a:p>
        </p:txBody>
      </p:sp>
    </p:spTree>
    <p:extLst>
      <p:ext uri="{BB962C8B-B14F-4D97-AF65-F5344CB8AC3E}">
        <p14:creationId xmlns:p14="http://schemas.microsoft.com/office/powerpoint/2010/main" val="1453707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025248" y="0"/>
            <a:ext cx="3166753" cy="6859147"/>
          </a:xfrm>
          <a:prstGeom prst="rect">
            <a:avLst/>
          </a:prstGeom>
          <a:solidFill>
            <a:srgbClr val="001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01E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001E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2" name="文本框 11"/>
          <p:cNvSpPr txBox="1"/>
          <p:nvPr/>
        </p:nvSpPr>
        <p:spPr>
          <a:xfrm>
            <a:off x="108762" y="54666"/>
            <a:ext cx="2470069" cy="769441"/>
          </a:xfrm>
          <a:prstGeom prst="rect">
            <a:avLst/>
          </a:prstGeom>
          <a:noFill/>
        </p:spPr>
        <p:txBody>
          <a:bodyPr wrap="square" rtlCol="0">
            <a:spAutoFit/>
          </a:bodyPr>
          <a:lstStyle/>
          <a:p>
            <a:r>
              <a:rPr lang="zh-CN" altLang="en-US" sz="44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异步社交</a:t>
            </a:r>
            <a:endParaRPr lang="zh-TW" altLang="en-US" sz="4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 name="组合 2"/>
          <p:cNvGrpSpPr/>
          <p:nvPr/>
        </p:nvGrpSpPr>
        <p:grpSpPr>
          <a:xfrm>
            <a:off x="9369631" y="2232562"/>
            <a:ext cx="2470067" cy="2410690"/>
            <a:chOff x="9369631" y="2232562"/>
            <a:chExt cx="2470067" cy="2410690"/>
          </a:xfrm>
        </p:grpSpPr>
        <p:sp>
          <p:nvSpPr>
            <p:cNvPr id="2" name="圆角矩形 1"/>
            <p:cNvSpPr/>
            <p:nvPr/>
          </p:nvSpPr>
          <p:spPr>
            <a:xfrm>
              <a:off x="9369631" y="2232562"/>
              <a:ext cx="2470067" cy="2410690"/>
            </a:xfrm>
            <a:prstGeom prst="roundRect">
              <a:avLst/>
            </a:prstGeom>
            <a:solidFill>
              <a:srgbClr val="31A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5" name="图片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27536" y="2396048"/>
              <a:ext cx="2162175" cy="2114550"/>
            </a:xfrm>
            <a:prstGeom prst="rect">
              <a:avLst/>
            </a:prstGeom>
          </p:spPr>
        </p:pic>
      </p:grpSp>
      <p:pic>
        <p:nvPicPr>
          <p:cNvPr id="5" name="图片 4"/>
          <p:cNvPicPr>
            <a:picLocks noChangeAspect="1"/>
          </p:cNvPicPr>
          <p:nvPr/>
        </p:nvPicPr>
        <p:blipFill rotWithShape="1">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l="817" t="2051" r="748" b="1400"/>
          <a:stretch/>
        </p:blipFill>
        <p:spPr>
          <a:xfrm>
            <a:off x="2127568" y="1238772"/>
            <a:ext cx="4850764" cy="3165080"/>
          </a:xfrm>
          <a:prstGeom prst="rect">
            <a:avLst/>
          </a:prstGeom>
        </p:spPr>
      </p:pic>
      <p:sp>
        <p:nvSpPr>
          <p:cNvPr id="11" name="矩形 10"/>
          <p:cNvSpPr/>
          <p:nvPr/>
        </p:nvSpPr>
        <p:spPr>
          <a:xfrm>
            <a:off x="1054096" y="4763851"/>
            <a:ext cx="7270508" cy="1477328"/>
          </a:xfrm>
          <a:prstGeom prst="rect">
            <a:avLst/>
          </a:prstGeom>
        </p:spPr>
        <p:txBody>
          <a:bodyPr wrap="square">
            <a:spAutoFit/>
          </a:bodyPr>
          <a:lstStyle/>
          <a:p>
            <a:pPr marL="285750" indent="-285750">
              <a:buFont typeface="Wingdings" panose="05000000000000000000" pitchFamily="2" charset="2"/>
              <a:buChar char="p"/>
            </a:pPr>
            <a:r>
              <a:rPr lang="zh-CN" altLang="en-US" dirty="0" smtClean="0">
                <a:latin typeface="Times New Roman" panose="02020603050405020304" pitchFamily="18" charset="0"/>
                <a:ea typeface="宋体" panose="02010600030101010101" pitchFamily="2" charset="-122"/>
              </a:rPr>
              <a:t>在社交媒体上</a:t>
            </a:r>
            <a:r>
              <a:rPr lang="zh-CN" altLang="en-US" dirty="0">
                <a:latin typeface="Times New Roman" panose="02020603050405020304" pitchFamily="18" charset="0"/>
                <a:ea typeface="宋体" panose="02010600030101010101" pitchFamily="2" charset="-122"/>
              </a:rPr>
              <a:t>，</a:t>
            </a:r>
            <a:r>
              <a:rPr lang="zh-TW" altLang="en-US" dirty="0" smtClean="0">
                <a:latin typeface="Times New Roman" panose="02020603050405020304" pitchFamily="18" charset="0"/>
                <a:ea typeface="宋体" panose="02010600030101010101" pitchFamily="2" charset="-122"/>
              </a:rPr>
              <a:t>你有</a:t>
            </a:r>
            <a:r>
              <a:rPr lang="zh-CN" altLang="en-US" dirty="0" smtClean="0">
                <a:latin typeface="Times New Roman" panose="02020603050405020304" pitchFamily="18" charset="0"/>
                <a:ea typeface="宋体" panose="02010600030101010101" pitchFamily="2" charset="-122"/>
              </a:rPr>
              <a:t>充足的时间</a:t>
            </a:r>
            <a:r>
              <a:rPr lang="zh-TW" altLang="en-US" dirty="0" smtClean="0">
                <a:latin typeface="Times New Roman" panose="02020603050405020304" pitchFamily="18" charset="0"/>
                <a:ea typeface="宋体" panose="02010600030101010101" pitchFamily="2" charset="-122"/>
              </a:rPr>
              <a:t>为</a:t>
            </a:r>
            <a:r>
              <a:rPr lang="zh-TW" altLang="en-US" dirty="0">
                <a:latin typeface="Times New Roman" panose="02020603050405020304" pitchFamily="18" charset="0"/>
                <a:ea typeface="宋体" panose="02010600030101010101" pitchFamily="2" charset="-122"/>
              </a:rPr>
              <a:t>你</a:t>
            </a:r>
            <a:r>
              <a:rPr lang="zh-TW" altLang="en-US" dirty="0" smtClean="0">
                <a:latin typeface="Times New Roman" panose="02020603050405020304" pitchFamily="18" charset="0"/>
                <a:ea typeface="宋体" panose="02010600030101010101" pitchFamily="2" charset="-122"/>
              </a:rPr>
              <a:t>的</a:t>
            </a:r>
            <a:r>
              <a:rPr lang="en-US" altLang="zh-CN" dirty="0" smtClean="0">
                <a:latin typeface="Times New Roman" panose="02020603050405020304" pitchFamily="18" charset="0"/>
                <a:ea typeface="宋体" panose="02010600030101010101" pitchFamily="2" charset="-122"/>
              </a:rPr>
              <a:t>post</a:t>
            </a:r>
            <a:r>
              <a:rPr lang="zh-TW" altLang="en-US" dirty="0" smtClean="0">
                <a:latin typeface="Times New Roman" panose="02020603050405020304" pitchFamily="18" charset="0"/>
                <a:ea typeface="宋体" panose="02010600030101010101" pitchFamily="2" charset="-122"/>
              </a:rPr>
              <a:t>润色</a:t>
            </a:r>
            <a:r>
              <a:rPr lang="zh-TW" altLang="en-US" dirty="0">
                <a:latin typeface="Times New Roman" panose="02020603050405020304" pitchFamily="18" charset="0"/>
                <a:ea typeface="宋体" panose="02010600030101010101" pitchFamily="2" charset="-122"/>
              </a:rPr>
              <a:t>，</a:t>
            </a:r>
            <a:r>
              <a:rPr lang="zh-TW" altLang="en-US" dirty="0" smtClean="0">
                <a:latin typeface="Times New Roman" panose="02020603050405020304" pitchFamily="18" charset="0"/>
                <a:ea typeface="宋体" panose="02010600030101010101" pitchFamily="2" charset="-122"/>
              </a:rPr>
              <a:t>发</a:t>
            </a:r>
            <a:r>
              <a:rPr lang="zh-CN" altLang="en-US" dirty="0" smtClean="0">
                <a:latin typeface="Times New Roman" panose="02020603050405020304" pitchFamily="18" charset="0"/>
                <a:ea typeface="宋体" panose="02010600030101010101" pitchFamily="2" charset="-122"/>
              </a:rPr>
              <a:t>表相较于原始素材更</a:t>
            </a:r>
            <a:r>
              <a:rPr lang="zh-TW" altLang="en-US" dirty="0" smtClean="0">
                <a:latin typeface="Times New Roman" panose="02020603050405020304" pitchFamily="18" charset="0"/>
                <a:ea typeface="宋体" panose="02010600030101010101" pitchFamily="2" charset="-122"/>
              </a:rPr>
              <a:t>好的</a:t>
            </a:r>
            <a:r>
              <a:rPr lang="zh-TW" altLang="en-US" dirty="0">
                <a:latin typeface="Times New Roman" panose="02020603050405020304" pitchFamily="18" charset="0"/>
                <a:ea typeface="宋体" panose="02010600030101010101" pitchFamily="2" charset="-122"/>
              </a:rPr>
              <a:t>文章或</a:t>
            </a:r>
            <a:r>
              <a:rPr lang="zh-TW" altLang="en-US" dirty="0" smtClean="0">
                <a:latin typeface="Times New Roman" panose="02020603050405020304" pitchFamily="18" charset="0"/>
                <a:ea typeface="宋体" panose="02010600030101010101" pitchFamily="2" charset="-122"/>
              </a:rPr>
              <a:t>照片</a:t>
            </a:r>
            <a:r>
              <a:rPr lang="zh-CN" altLang="en-US" dirty="0" smtClean="0">
                <a:latin typeface="Times New Roman" panose="02020603050405020304" pitchFamily="18" charset="0"/>
                <a:ea typeface="宋体" panose="02010600030101010101" pitchFamily="2" charset="-122"/>
              </a:rPr>
              <a:t>。</a:t>
            </a:r>
            <a:r>
              <a:rPr lang="zh-TW" altLang="en-US" dirty="0" smtClean="0">
                <a:latin typeface="Times New Roman" panose="02020603050405020304" pitchFamily="18" charset="0"/>
                <a:ea typeface="宋体" panose="02010600030101010101" pitchFamily="2" charset="-122"/>
              </a:rPr>
              <a:t>这</a:t>
            </a:r>
            <a:r>
              <a:rPr lang="zh-TW" altLang="en-US" dirty="0">
                <a:latin typeface="Times New Roman" panose="02020603050405020304" pitchFamily="18" charset="0"/>
                <a:ea typeface="宋体" panose="02010600030101010101" pitchFamily="2" charset="-122"/>
              </a:rPr>
              <a:t>让人们可以以更讨人喜欢的样子出现</a:t>
            </a:r>
            <a:r>
              <a:rPr lang="zh-TW" altLang="en-US" dirty="0" smtClean="0">
                <a:latin typeface="Times New Roman" panose="02020603050405020304" pitchFamily="18" charset="0"/>
                <a:ea typeface="宋体" panose="02010600030101010101" pitchFamily="2" charset="-122"/>
              </a:rPr>
              <a:t>。</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Barash</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err="1">
                <a:solidFill>
                  <a:srgbClr val="00B0F0"/>
                </a:solidFill>
                <a:latin typeface="Times New Roman" panose="02020603050405020304" pitchFamily="18" charset="0"/>
                <a:ea typeface="宋体" panose="02010600030101010101" pitchFamily="2" charset="-122"/>
              </a:rPr>
              <a:t>Ducheneaut</a:t>
            </a:r>
            <a:r>
              <a:rPr lang="en-US" altLang="zh-TW" dirty="0">
                <a:solidFill>
                  <a:srgbClr val="00B0F0"/>
                </a:solidFill>
                <a:latin typeface="Times New Roman" panose="02020603050405020304" pitchFamily="18" charset="0"/>
                <a:ea typeface="宋体" panose="02010600030101010101" pitchFamily="2" charset="-122"/>
              </a:rPr>
              <a:t>, Isaacs, &amp; </a:t>
            </a:r>
            <a:r>
              <a:rPr lang="en-US" altLang="zh-TW" dirty="0" err="1">
                <a:solidFill>
                  <a:srgbClr val="00B0F0"/>
                </a:solidFill>
                <a:latin typeface="Times New Roman" panose="02020603050405020304" pitchFamily="18" charset="0"/>
                <a:ea typeface="宋体" panose="02010600030101010101" pitchFamily="2" charset="-122"/>
              </a:rPr>
              <a:t>Bellotti</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smtClean="0">
                <a:solidFill>
                  <a:srgbClr val="00B0F0"/>
                </a:solidFill>
                <a:latin typeface="Times New Roman" panose="02020603050405020304" pitchFamily="18" charset="0"/>
                <a:ea typeface="宋体" panose="02010600030101010101" pitchFamily="2" charset="-122"/>
              </a:rPr>
              <a:t>2010; </a:t>
            </a:r>
            <a:r>
              <a:rPr lang="en-US" altLang="zh-TW" dirty="0" err="1">
                <a:solidFill>
                  <a:srgbClr val="00B0F0"/>
                </a:solidFill>
                <a:latin typeface="Times New Roman" panose="02020603050405020304" pitchFamily="18" charset="0"/>
                <a:ea typeface="宋体" panose="02010600030101010101" pitchFamily="2" charset="-122"/>
              </a:rPr>
              <a:t>Kross</a:t>
            </a:r>
            <a:r>
              <a:rPr lang="en-US" altLang="zh-TW" dirty="0">
                <a:solidFill>
                  <a:srgbClr val="00B0F0"/>
                </a:solidFill>
                <a:latin typeface="Times New Roman" panose="02020603050405020304" pitchFamily="18" charset="0"/>
                <a:ea typeface="宋体" panose="02010600030101010101" pitchFamily="2" charset="-122"/>
              </a:rPr>
              <a:t> et al., 2013; </a:t>
            </a:r>
            <a:r>
              <a:rPr lang="en-US" altLang="zh-TW" dirty="0" err="1">
                <a:solidFill>
                  <a:srgbClr val="00B0F0"/>
                </a:solidFill>
                <a:latin typeface="Times New Roman" panose="02020603050405020304" pitchFamily="18" charset="0"/>
                <a:ea typeface="宋体" panose="02010600030101010101" pitchFamily="2" charset="-122"/>
              </a:rPr>
              <a:t>Mehdizadeh</a:t>
            </a:r>
            <a:r>
              <a:rPr lang="en-US" altLang="zh-TW" dirty="0">
                <a:solidFill>
                  <a:srgbClr val="00B0F0"/>
                </a:solidFill>
                <a:latin typeface="Times New Roman" panose="02020603050405020304" pitchFamily="18" charset="0"/>
                <a:ea typeface="宋体" panose="02010600030101010101" pitchFamily="2" charset="-122"/>
              </a:rPr>
              <a:t>, 2010; Newman, </a:t>
            </a:r>
            <a:r>
              <a:rPr lang="en-US" altLang="zh-TW" dirty="0" err="1">
                <a:solidFill>
                  <a:srgbClr val="00B0F0"/>
                </a:solidFill>
                <a:latin typeface="Times New Roman" panose="02020603050405020304" pitchFamily="18" charset="0"/>
                <a:ea typeface="宋体" panose="02010600030101010101" pitchFamily="2" charset="-122"/>
              </a:rPr>
              <a:t>Lauterbach</a:t>
            </a:r>
            <a:r>
              <a:rPr lang="en-US" altLang="zh-TW" dirty="0">
                <a:solidFill>
                  <a:srgbClr val="00B0F0"/>
                </a:solidFill>
                <a:latin typeface="Times New Roman" panose="02020603050405020304" pitchFamily="18" charset="0"/>
                <a:ea typeface="宋体" panose="02010600030101010101" pitchFamily="2" charset="-122"/>
              </a:rPr>
              <a:t>, Munson, </a:t>
            </a:r>
            <a:r>
              <a:rPr lang="en-US" altLang="zh-TW" dirty="0" err="1">
                <a:solidFill>
                  <a:srgbClr val="00B0F0"/>
                </a:solidFill>
                <a:latin typeface="Times New Roman" panose="02020603050405020304" pitchFamily="18" charset="0"/>
                <a:ea typeface="宋体" panose="02010600030101010101" pitchFamily="2" charset="-122"/>
              </a:rPr>
              <a:t>Resnick</a:t>
            </a:r>
            <a:r>
              <a:rPr lang="en-US" altLang="zh-TW" dirty="0">
                <a:solidFill>
                  <a:srgbClr val="00B0F0"/>
                </a:solidFill>
                <a:latin typeface="Times New Roman" panose="02020603050405020304" pitchFamily="18" charset="0"/>
                <a:ea typeface="宋体" panose="02010600030101010101" pitchFamily="2" charset="-122"/>
              </a:rPr>
              <a:t>, &amp; Morris, </a:t>
            </a:r>
            <a:r>
              <a:rPr lang="en-US" altLang="zh-TW" dirty="0" smtClean="0">
                <a:solidFill>
                  <a:srgbClr val="00B0F0"/>
                </a:solidFill>
                <a:latin typeface="Times New Roman" panose="02020603050405020304" pitchFamily="18" charset="0"/>
                <a:ea typeface="宋体" panose="02010600030101010101" pitchFamily="2" charset="-122"/>
              </a:rPr>
              <a:t>2011; </a:t>
            </a:r>
            <a:r>
              <a:rPr lang="en-US" altLang="zh-TW" dirty="0" err="1" smtClean="0">
                <a:solidFill>
                  <a:srgbClr val="00B0F0"/>
                </a:solidFill>
                <a:latin typeface="Times New Roman" panose="02020603050405020304" pitchFamily="18" charset="0"/>
                <a:ea typeface="宋体" panose="02010600030101010101" pitchFamily="2" charset="-122"/>
              </a:rPr>
              <a:t>Verduyn</a:t>
            </a:r>
            <a:r>
              <a:rPr lang="en-US" altLang="zh-TW" dirty="0" smtClean="0">
                <a:solidFill>
                  <a:srgbClr val="00B0F0"/>
                </a:solidFill>
                <a:latin typeface="Times New Roman" panose="02020603050405020304" pitchFamily="18" charset="0"/>
                <a:ea typeface="宋体" panose="02010600030101010101" pitchFamily="2" charset="-122"/>
              </a:rPr>
              <a:t> et al., 2015)</a:t>
            </a:r>
            <a:endParaRPr lang="zh-TW" altLang="en-US" dirty="0">
              <a:solidFill>
                <a:srgbClr val="00B0F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98408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52951" cy="878774"/>
          </a:xfrm>
          <a:prstGeom prst="rect">
            <a:avLst/>
          </a:prstGeom>
          <a:solidFill>
            <a:srgbClr val="001E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001E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3" name="矩形 12"/>
          <p:cNvSpPr/>
          <p:nvPr/>
        </p:nvSpPr>
        <p:spPr>
          <a:xfrm>
            <a:off x="9025248" y="0"/>
            <a:ext cx="3166753" cy="6859147"/>
          </a:xfrm>
          <a:prstGeom prst="rect">
            <a:avLst/>
          </a:prstGeom>
          <a:solidFill>
            <a:srgbClr val="001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6" name="矩形 15"/>
          <p:cNvSpPr/>
          <p:nvPr/>
        </p:nvSpPr>
        <p:spPr>
          <a:xfrm>
            <a:off x="1282535" y="4763850"/>
            <a:ext cx="7215693" cy="1200329"/>
          </a:xfrm>
          <a:prstGeom prst="rect">
            <a:avLst/>
          </a:prstGeom>
        </p:spPr>
        <p:txBody>
          <a:bodyPr wrap="square">
            <a:spAutoFit/>
          </a:bodyPr>
          <a:lstStyle/>
          <a:p>
            <a:pPr marL="285750" indent="-28575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社交媒体上人们的样子，通常都是最好的样子</a:t>
            </a:r>
            <a:r>
              <a:rPr lang="en-US" altLang="zh-TW" dirty="0">
                <a:solidFill>
                  <a:srgbClr val="00B0F0"/>
                </a:solidFill>
                <a:latin typeface="Times New Roman" panose="02020603050405020304" pitchFamily="18" charset="0"/>
                <a:ea typeface="宋体" panose="02010600030101010101" pitchFamily="2" charset="-122"/>
              </a:rPr>
              <a:t>(e.g., </a:t>
            </a:r>
            <a:r>
              <a:rPr lang="en-US" altLang="zh-TW" dirty="0" err="1">
                <a:solidFill>
                  <a:srgbClr val="00B0F0"/>
                </a:solidFill>
                <a:latin typeface="Times New Roman" panose="02020603050405020304" pitchFamily="18" charset="0"/>
                <a:ea typeface="宋体" panose="02010600030101010101" pitchFamily="2" charset="-122"/>
              </a:rPr>
              <a:t>Nadkarni</a:t>
            </a:r>
            <a:r>
              <a:rPr lang="en-US" altLang="zh-TW" dirty="0">
                <a:solidFill>
                  <a:srgbClr val="00B0F0"/>
                </a:solidFill>
                <a:latin typeface="Times New Roman" panose="02020603050405020304" pitchFamily="18" charset="0"/>
                <a:ea typeface="宋体" panose="02010600030101010101" pitchFamily="2" charset="-122"/>
              </a:rPr>
              <a:t> &amp; Hofmann, 2012; Rosenberg &amp; Egbert, 2011</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smtClean="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ü"/>
            </a:pPr>
            <a:r>
              <a:rPr lang="zh-TW" altLang="en-US" dirty="0" smtClean="0">
                <a:latin typeface="Times New Roman" panose="02020603050405020304" pitchFamily="18" charset="0"/>
                <a:ea typeface="宋体" panose="02010600030101010101" pitchFamily="2" charset="-122"/>
              </a:rPr>
              <a:t>在</a:t>
            </a:r>
            <a:r>
              <a:rPr lang="zh-CN" altLang="en-US" dirty="0" smtClean="0">
                <a:latin typeface="Times New Roman" panose="02020603050405020304" pitchFamily="18" charset="0"/>
                <a:ea typeface="宋体" panose="02010600030101010101" pitchFamily="2" charset="-122"/>
              </a:rPr>
              <a:t>网络上</a:t>
            </a:r>
            <a:r>
              <a:rPr lang="zh-TW" altLang="en-US" dirty="0" smtClean="0">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人们更倾向于将</a:t>
            </a:r>
            <a:r>
              <a:rPr lang="zh-TW" altLang="en-US" dirty="0" smtClean="0">
                <a:latin typeface="Times New Roman" panose="02020603050405020304" pitchFamily="18" charset="0"/>
                <a:ea typeface="宋体" panose="02010600030101010101" pitchFamily="2" charset="-122"/>
              </a:rPr>
              <a:t>自己</a:t>
            </a:r>
            <a:r>
              <a:rPr lang="zh-CN" altLang="en-US" dirty="0" smtClean="0">
                <a:latin typeface="Times New Roman" panose="02020603050405020304" pitchFamily="18" charset="0"/>
                <a:ea typeface="宋体" panose="02010600030101010101" pitchFamily="2" charset="-122"/>
              </a:rPr>
              <a:t>表现得光鲜亮丽</a:t>
            </a:r>
            <a:r>
              <a:rPr lang="en-US" altLang="zh-TW" dirty="0" smtClean="0">
                <a:solidFill>
                  <a:srgbClr val="00B0F0"/>
                </a:solidFill>
                <a:latin typeface="Times New Roman" panose="02020603050405020304" pitchFamily="18" charset="0"/>
                <a:ea typeface="宋体" panose="02010600030101010101" pitchFamily="2" charset="-122"/>
              </a:rPr>
              <a:t>(Chou </a:t>
            </a:r>
            <a:r>
              <a:rPr lang="en-US" altLang="zh-TW" dirty="0">
                <a:solidFill>
                  <a:srgbClr val="00B0F0"/>
                </a:solidFill>
                <a:latin typeface="Times New Roman" panose="02020603050405020304" pitchFamily="18" charset="0"/>
                <a:ea typeface="宋体" panose="02010600030101010101" pitchFamily="2" charset="-122"/>
              </a:rPr>
              <a:t>&amp; Edge, 2012; Ellison, </a:t>
            </a:r>
            <a:r>
              <a:rPr lang="en-US" altLang="zh-TW" dirty="0" err="1">
                <a:solidFill>
                  <a:srgbClr val="00B0F0"/>
                </a:solidFill>
                <a:latin typeface="Times New Roman" panose="02020603050405020304" pitchFamily="18" charset="0"/>
                <a:ea typeface="宋体" panose="02010600030101010101" pitchFamily="2" charset="-122"/>
              </a:rPr>
              <a:t>Heino</a:t>
            </a:r>
            <a:r>
              <a:rPr lang="en-US" altLang="zh-TW" dirty="0">
                <a:solidFill>
                  <a:srgbClr val="00B0F0"/>
                </a:solidFill>
                <a:latin typeface="Times New Roman" panose="02020603050405020304" pitchFamily="18" charset="0"/>
                <a:ea typeface="宋体" panose="02010600030101010101" pitchFamily="2" charset="-122"/>
              </a:rPr>
              <a:t>, &amp; Gibbs, 2006; Gonzales &amp; Hancock, 2011). </a:t>
            </a:r>
            <a:endParaRPr lang="zh-TW" altLang="en-US" dirty="0">
              <a:solidFill>
                <a:srgbClr val="00B0F0"/>
              </a:solidFill>
              <a:latin typeface="Times New Roman" panose="02020603050405020304" pitchFamily="18" charset="0"/>
              <a:ea typeface="宋体" panose="02010600030101010101" pitchFamily="2" charset="-122"/>
            </a:endParaRPr>
          </a:p>
        </p:txBody>
      </p:sp>
      <p:pic>
        <p:nvPicPr>
          <p:cNvPr id="22" name="图片 21"/>
          <p:cNvPicPr>
            <a:picLocks noChangeAspect="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l="817" t="2051" r="748" b="1400"/>
          <a:stretch/>
        </p:blipFill>
        <p:spPr>
          <a:xfrm>
            <a:off x="2127568" y="1238772"/>
            <a:ext cx="4850764" cy="3165080"/>
          </a:xfrm>
          <a:prstGeom prst="rect">
            <a:avLst/>
          </a:prstGeom>
        </p:spPr>
      </p:pic>
      <p:grpSp>
        <p:nvGrpSpPr>
          <p:cNvPr id="23" name="组合 22"/>
          <p:cNvGrpSpPr/>
          <p:nvPr/>
        </p:nvGrpSpPr>
        <p:grpSpPr>
          <a:xfrm>
            <a:off x="9369631" y="2232562"/>
            <a:ext cx="2470067" cy="2410690"/>
            <a:chOff x="9369631" y="2232562"/>
            <a:chExt cx="2470067" cy="2410690"/>
          </a:xfrm>
        </p:grpSpPr>
        <p:sp>
          <p:nvSpPr>
            <p:cNvPr id="24" name="圆角矩形 23"/>
            <p:cNvSpPr/>
            <p:nvPr/>
          </p:nvSpPr>
          <p:spPr>
            <a:xfrm>
              <a:off x="9369631" y="2232562"/>
              <a:ext cx="2470067" cy="2410690"/>
            </a:xfrm>
            <a:prstGeom prst="roundRect">
              <a:avLst/>
            </a:prstGeom>
            <a:solidFill>
              <a:srgbClr val="31A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5" name="图片 2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27536" y="2396048"/>
              <a:ext cx="2162175" cy="2114550"/>
            </a:xfrm>
            <a:prstGeom prst="rect">
              <a:avLst/>
            </a:prstGeom>
          </p:spPr>
        </p:pic>
      </p:grpSp>
      <p:sp>
        <p:nvSpPr>
          <p:cNvPr id="27" name="文本框 26"/>
          <p:cNvSpPr txBox="1"/>
          <p:nvPr/>
        </p:nvSpPr>
        <p:spPr>
          <a:xfrm>
            <a:off x="203922" y="54666"/>
            <a:ext cx="4145104" cy="769441"/>
          </a:xfrm>
          <a:prstGeom prst="rect">
            <a:avLst/>
          </a:prstGeom>
          <a:noFill/>
        </p:spPr>
        <p:txBody>
          <a:bodyPr wrap="square" rtlCol="0">
            <a:spAutoFit/>
          </a:bodyPr>
          <a:lstStyle/>
          <a:p>
            <a:r>
              <a:rPr lang="zh-CN" altLang="en-US" sz="44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展现最好的自己</a:t>
            </a:r>
            <a:endParaRPr lang="zh-TW" altLang="en-US" sz="4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82114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52951"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3" name="矩形 12"/>
          <p:cNvSpPr/>
          <p:nvPr/>
        </p:nvSpPr>
        <p:spPr>
          <a:xfrm>
            <a:off x="9025248" y="0"/>
            <a:ext cx="3166753" cy="6859147"/>
          </a:xfrm>
          <a:prstGeom prst="rect">
            <a:avLst/>
          </a:prstGeom>
          <a:solidFill>
            <a:srgbClr val="14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27" name="文本框 26"/>
          <p:cNvSpPr txBox="1"/>
          <p:nvPr/>
        </p:nvSpPr>
        <p:spPr>
          <a:xfrm>
            <a:off x="101745" y="116221"/>
            <a:ext cx="4351502"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更容易出现向上比较</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1423431" y="5118735"/>
            <a:ext cx="6259038" cy="1200329"/>
          </a:xfrm>
          <a:prstGeom prst="rect">
            <a:avLst/>
          </a:prstGeom>
        </p:spPr>
        <p:txBody>
          <a:bodyPr wrap="square">
            <a:spAutoFit/>
          </a:bodyPr>
          <a:lstStyle/>
          <a:p>
            <a:pPr marL="285750" indent="-285750">
              <a:buFont typeface="Wingdings" panose="05000000000000000000" pitchFamily="2" charset="2"/>
              <a:buChar char="n"/>
            </a:pPr>
            <a:r>
              <a:rPr lang="zh-CN" altLang="en-US" b="1" dirty="0">
                <a:latin typeface="Times New Roman" panose="02020603050405020304" pitchFamily="18" charset="0"/>
              </a:rPr>
              <a:t>因此，在社交媒体上，相较于向下比较，人们更容易发生向上比较</a:t>
            </a:r>
            <a:r>
              <a:rPr lang="en-US" altLang="zh-CN" b="1" dirty="0">
                <a:latin typeface="Times New Roman" panose="02020603050405020304" pitchFamily="18" charset="0"/>
              </a:rPr>
              <a:t>——</a:t>
            </a:r>
            <a:r>
              <a:rPr lang="zh-CN" altLang="en-US" b="1" dirty="0">
                <a:latin typeface="Times New Roman" panose="02020603050405020304" pitchFamily="18" charset="0"/>
              </a:rPr>
              <a:t>自己与一个比自己更好的人进行比较</a:t>
            </a:r>
            <a:r>
              <a:rPr lang="en-US" altLang="zh-TW" dirty="0">
                <a:solidFill>
                  <a:srgbClr val="00B0F0"/>
                </a:solidFill>
                <a:latin typeface="Times New Roman" panose="02020603050405020304" pitchFamily="18" charset="0"/>
                <a:ea typeface="宋体" panose="02010600030101010101" pitchFamily="2" charset="-122"/>
              </a:rPr>
              <a:t>(Feinstein et al., 2013; </a:t>
            </a:r>
            <a:r>
              <a:rPr lang="en-US" altLang="zh-TW" dirty="0" err="1">
                <a:solidFill>
                  <a:srgbClr val="00B0F0"/>
                </a:solidFill>
                <a:latin typeface="Times New Roman" panose="02020603050405020304" pitchFamily="18" charset="0"/>
                <a:ea typeface="宋体" panose="02010600030101010101" pitchFamily="2" charset="-122"/>
              </a:rPr>
              <a:t>Haferkamp</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Krämer</a:t>
            </a:r>
            <a:r>
              <a:rPr lang="en-US" altLang="zh-TW" dirty="0">
                <a:solidFill>
                  <a:srgbClr val="00B0F0"/>
                </a:solidFill>
                <a:latin typeface="Times New Roman" panose="02020603050405020304" pitchFamily="18" charset="0"/>
                <a:ea typeface="宋体" panose="02010600030101010101" pitchFamily="2" charset="-122"/>
              </a:rPr>
              <a:t>, 2011; Lee, 2014; Vogel, Rose, Roberts, &amp; </a:t>
            </a:r>
            <a:r>
              <a:rPr lang="en-US" altLang="zh-TW" dirty="0" err="1">
                <a:solidFill>
                  <a:srgbClr val="00B0F0"/>
                </a:solidFill>
                <a:latin typeface="Times New Roman" panose="02020603050405020304" pitchFamily="18" charset="0"/>
                <a:ea typeface="宋体" panose="02010600030101010101" pitchFamily="2" charset="-122"/>
              </a:rPr>
              <a:t>Eckles</a:t>
            </a:r>
            <a:r>
              <a:rPr lang="en-US" altLang="zh-TW" dirty="0">
                <a:solidFill>
                  <a:srgbClr val="00B0F0"/>
                </a:solidFill>
                <a:latin typeface="Times New Roman" panose="02020603050405020304" pitchFamily="18" charset="0"/>
                <a:ea typeface="宋体" panose="02010600030101010101" pitchFamily="2" charset="-122"/>
              </a:rPr>
              <a:t>, 2014; Vogel et al., 2015)</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2867" y="1407088"/>
            <a:ext cx="6080166" cy="3183332"/>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6481" y="1802906"/>
            <a:ext cx="2944285" cy="2944285"/>
          </a:xfrm>
          <a:prstGeom prst="rect">
            <a:avLst/>
          </a:prstGeom>
        </p:spPr>
      </p:pic>
    </p:spTree>
    <p:extLst>
      <p:ext uri="{BB962C8B-B14F-4D97-AF65-F5344CB8AC3E}">
        <p14:creationId xmlns:p14="http://schemas.microsoft.com/office/powerpoint/2010/main" val="2130385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9025247" y="0"/>
            <a:ext cx="3166753" cy="6859147"/>
          </a:xfrm>
          <a:prstGeom prst="rect">
            <a:avLst/>
          </a:prstGeom>
          <a:gradFill flip="none" rotWithShape="1">
            <a:gsLst>
              <a:gs pos="0">
                <a:srgbClr val="E8AE42"/>
              </a:gs>
              <a:gs pos="100000">
                <a:srgbClr val="FF66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E8AE4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向上比较产生相对剥夺感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4930611" y="2596509"/>
            <a:ext cx="3716977" cy="2585323"/>
          </a:xfrm>
          <a:prstGeom prst="rect">
            <a:avLst/>
          </a:prstGeom>
        </p:spPr>
        <p:txBody>
          <a:bodyPr wrap="square">
            <a:spAutoFit/>
          </a:bodyPr>
          <a:lstStyle/>
          <a:p>
            <a:pPr marL="285750" indent="-285750">
              <a:buFont typeface="Wingdings" panose="05000000000000000000" pitchFamily="2" charset="2"/>
              <a:buChar char="ü"/>
            </a:pPr>
            <a:r>
              <a:rPr lang="zh-TW" altLang="en-US" dirty="0" smtClean="0">
                <a:latin typeface="Times New Roman" panose="02020603050405020304" pitchFamily="18" charset="0"/>
                <a:ea typeface="宋体" panose="02010600030101010101" pitchFamily="2" charset="-122"/>
              </a:rPr>
              <a:t>在</a:t>
            </a:r>
            <a:r>
              <a:rPr lang="zh-TW" altLang="en-US" dirty="0">
                <a:latin typeface="Times New Roman" panose="02020603050405020304" pitchFamily="18" charset="0"/>
                <a:ea typeface="宋体" panose="02010600030101010101" pitchFamily="2" charset="-122"/>
              </a:rPr>
              <a:t>网络上的向上比较，常常会带来消极的后果</a:t>
            </a:r>
            <a:r>
              <a:rPr lang="zh-CN" altLang="en-US" dirty="0" smtClean="0">
                <a:latin typeface="Times New Roman" panose="02020603050405020304" pitchFamily="18" charset="0"/>
                <a:ea typeface="宋体" panose="02010600030101010101" pitchFamily="2" charset="-122"/>
              </a:rPr>
              <a:t>，比如抑郁</a:t>
            </a:r>
            <a:r>
              <a:rPr lang="en-US" altLang="zh-TW" dirty="0" smtClean="0">
                <a:solidFill>
                  <a:srgbClr val="00B0F0"/>
                </a:solidFill>
                <a:latin typeface="Times New Roman" panose="02020603050405020304" pitchFamily="18" charset="0"/>
                <a:ea typeface="宋体" panose="02010600030101010101" pitchFamily="2" charset="-122"/>
              </a:rPr>
              <a:t>(Feinstein </a:t>
            </a:r>
            <a:r>
              <a:rPr lang="en-US" altLang="zh-TW" dirty="0">
                <a:solidFill>
                  <a:srgbClr val="00B0F0"/>
                </a:solidFill>
                <a:latin typeface="Times New Roman" panose="02020603050405020304" pitchFamily="18" charset="0"/>
                <a:ea typeface="宋体" panose="02010600030101010101" pitchFamily="2" charset="-122"/>
              </a:rPr>
              <a:t>et al., </a:t>
            </a:r>
            <a:r>
              <a:rPr lang="en-US" altLang="zh-TW" dirty="0" smtClean="0">
                <a:solidFill>
                  <a:srgbClr val="00B0F0"/>
                </a:solidFill>
                <a:latin typeface="Times New Roman" panose="02020603050405020304" pitchFamily="18" charset="0"/>
                <a:ea typeface="宋体" panose="02010600030101010101" pitchFamily="2" charset="-122"/>
              </a:rPr>
              <a:t>2013; Liu et al., 2017),</a:t>
            </a:r>
            <a:r>
              <a:rPr lang="zh-TW" altLang="en-US" dirty="0">
                <a:latin typeface="Times New Roman" panose="02020603050405020304" pitchFamily="18" charset="0"/>
                <a:ea typeface="宋体" panose="02010600030101010101" pitchFamily="2" charset="-122"/>
              </a:rPr>
              <a:t>、自尊</a:t>
            </a:r>
            <a:r>
              <a:rPr lang="zh-CN" altLang="en-US" dirty="0">
                <a:latin typeface="Times New Roman" panose="02020603050405020304" pitchFamily="18" charset="0"/>
                <a:ea typeface="宋体" panose="02010600030101010101" pitchFamily="2" charset="-122"/>
              </a:rPr>
              <a:t>降低</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Kalpidou</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err="1">
                <a:solidFill>
                  <a:srgbClr val="00B0F0"/>
                </a:solidFill>
                <a:latin typeface="Times New Roman" panose="02020603050405020304" pitchFamily="18" charset="0"/>
                <a:ea typeface="宋体" panose="02010600030101010101" pitchFamily="2" charset="-122"/>
              </a:rPr>
              <a:t>Costin</a:t>
            </a:r>
            <a:r>
              <a:rPr lang="en-US" altLang="zh-TW" dirty="0">
                <a:solidFill>
                  <a:srgbClr val="00B0F0"/>
                </a:solidFill>
                <a:latin typeface="Times New Roman" panose="02020603050405020304" pitchFamily="18" charset="0"/>
                <a:ea typeface="宋体" panose="02010600030101010101" pitchFamily="2" charset="-122"/>
              </a:rPr>
              <a:t>, &amp; Morris, 2011; Lee, 2014; Vogel et al., </a:t>
            </a:r>
            <a:r>
              <a:rPr lang="en-US" altLang="zh-TW" dirty="0" smtClean="0">
                <a:solidFill>
                  <a:srgbClr val="00B0F0"/>
                </a:solidFill>
                <a:latin typeface="Times New Roman" panose="02020603050405020304" pitchFamily="18" charset="0"/>
                <a:ea typeface="宋体" panose="02010600030101010101" pitchFamily="2" charset="-122"/>
              </a:rPr>
              <a:t>2014; </a:t>
            </a:r>
            <a:r>
              <a:rPr lang="en-US" altLang="zh-TW" dirty="0">
                <a:solidFill>
                  <a:srgbClr val="00B0F0"/>
                </a:solidFill>
                <a:latin typeface="Times New Roman" panose="02020603050405020304" pitchFamily="18" charset="0"/>
                <a:ea typeface="宋体" panose="02010600030101010101" pitchFamily="2" charset="-122"/>
              </a:rPr>
              <a:t>Liu et al., 2017)</a:t>
            </a:r>
            <a:r>
              <a:rPr lang="zh-TW" altLang="en-US" dirty="0">
                <a:latin typeface="Times New Roman" panose="02020603050405020304" pitchFamily="18" charset="0"/>
                <a:ea typeface="宋体" panose="02010600030101010101" pitchFamily="2" charset="-122"/>
              </a:rPr>
              <a:t>、自我评估</a:t>
            </a:r>
            <a:r>
              <a:rPr lang="zh-CN" altLang="en-US" dirty="0">
                <a:latin typeface="Times New Roman" panose="02020603050405020304" pitchFamily="18" charset="0"/>
                <a:ea typeface="宋体" panose="02010600030101010101" pitchFamily="2" charset="-122"/>
              </a:rPr>
              <a:t>降低</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Haferkamp</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Krämer</a:t>
            </a:r>
            <a:r>
              <a:rPr lang="en-US" altLang="zh-TW" dirty="0">
                <a:solidFill>
                  <a:srgbClr val="00B0F0"/>
                </a:solidFill>
                <a:latin typeface="Times New Roman" panose="02020603050405020304" pitchFamily="18" charset="0"/>
                <a:ea typeface="宋体" panose="02010600030101010101" pitchFamily="2" charset="-122"/>
              </a:rPr>
              <a:t>, 2011)</a:t>
            </a:r>
            <a:r>
              <a:rPr lang="zh-TW" altLang="en-US" dirty="0">
                <a:latin typeface="Times New Roman" panose="02020603050405020304" pitchFamily="18" charset="0"/>
                <a:ea typeface="宋体" panose="02010600030101010101" pitchFamily="2" charset="-122"/>
              </a:rPr>
              <a:t>、幸福感</a:t>
            </a:r>
            <a:r>
              <a:rPr lang="zh-CN" altLang="en-US" dirty="0">
                <a:latin typeface="Times New Roman" panose="02020603050405020304" pitchFamily="18" charset="0"/>
                <a:ea typeface="宋体" panose="02010600030101010101" pitchFamily="2" charset="-122"/>
              </a:rPr>
              <a:t>降低</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Kross</a:t>
            </a:r>
            <a:r>
              <a:rPr lang="en-US" altLang="zh-TW" dirty="0">
                <a:solidFill>
                  <a:srgbClr val="00B0F0"/>
                </a:solidFill>
                <a:latin typeface="Times New Roman" panose="02020603050405020304" pitchFamily="18" charset="0"/>
                <a:ea typeface="宋体" panose="02010600030101010101" pitchFamily="2" charset="-122"/>
              </a:rPr>
              <a:t> et al., 2013</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26" y="2298607"/>
            <a:ext cx="3441695" cy="3181125"/>
          </a:xfrm>
          <a:prstGeom prst="rect">
            <a:avLst/>
          </a:prstGeom>
        </p:spPr>
      </p:pic>
      <p:grpSp>
        <p:nvGrpSpPr>
          <p:cNvPr id="7" name="组合 6"/>
          <p:cNvGrpSpPr/>
          <p:nvPr/>
        </p:nvGrpSpPr>
        <p:grpSpPr>
          <a:xfrm>
            <a:off x="9064772" y="1847075"/>
            <a:ext cx="3087704" cy="2923635"/>
            <a:chOff x="9104297" y="1912389"/>
            <a:chExt cx="3087704" cy="2923635"/>
          </a:xfrm>
        </p:grpSpPr>
        <p:sp>
          <p:nvSpPr>
            <p:cNvPr id="4" name="矩形 3"/>
            <p:cNvSpPr/>
            <p:nvPr/>
          </p:nvSpPr>
          <p:spPr>
            <a:xfrm>
              <a:off x="9104297" y="3481807"/>
              <a:ext cx="3087704" cy="1354217"/>
            </a:xfrm>
            <a:prstGeom prst="rect">
              <a:avLst/>
            </a:prstGeom>
            <a:noFill/>
          </p:spPr>
          <p:txBody>
            <a:bodyPr wrap="none" lIns="91440" tIns="45720" rIns="91440" bIns="45720">
              <a:spAutoFit/>
            </a:bodyPr>
            <a:lstStyle/>
            <a:p>
              <a:pPr algn="ctr"/>
              <a:r>
                <a:rPr lang="en-US" altLang="zh-CN" sz="5400" b="1" cap="none" spc="0" dirty="0" smtClean="0">
                  <a:ln w="0"/>
                  <a:solidFill>
                    <a:schemeClr val="bg1"/>
                  </a:solidFill>
                  <a:latin typeface="Times New Roman" panose="02020603050405020304" pitchFamily="18" charset="0"/>
                  <a:cs typeface="Times New Roman" panose="02020603050405020304" pitchFamily="18" charset="0"/>
                </a:rPr>
                <a:t>Upward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2034" y="1912389"/>
              <a:ext cx="1852230" cy="1671525"/>
            </a:xfrm>
            <a:prstGeom prst="rect">
              <a:avLst/>
            </a:prstGeom>
          </p:spPr>
        </p:pic>
      </p:grpSp>
      <p:sp>
        <p:nvSpPr>
          <p:cNvPr id="17" name="矩形 16"/>
          <p:cNvSpPr/>
          <p:nvPr/>
        </p:nvSpPr>
        <p:spPr>
          <a:xfrm rot="5400000">
            <a:off x="2682588" y="3737286"/>
            <a:ext cx="3740724" cy="303770"/>
          </a:xfrm>
          <a:prstGeom prst="rect">
            <a:avLst/>
          </a:prstGeom>
          <a:gradFill flip="none" rotWithShape="1">
            <a:gsLst>
              <a:gs pos="0">
                <a:srgbClr val="FF6600"/>
              </a:gs>
              <a:gs pos="100000">
                <a:srgbClr val="E8AE42"/>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02302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0">
                <a:srgbClr val="E8AE42"/>
              </a:gs>
              <a:gs pos="100000">
                <a:srgbClr val="FF66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7" name="矩形 16"/>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E8AE4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向上比较产生相对剥夺感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457200" y="2873507"/>
            <a:ext cx="3562597" cy="2031325"/>
          </a:xfrm>
          <a:prstGeom prst="rect">
            <a:avLst/>
          </a:prstGeom>
        </p:spPr>
        <p:txBody>
          <a:bodyPr wrap="square">
            <a:spAutoFit/>
          </a:bodyPr>
          <a:lstStyle/>
          <a:p>
            <a:pPr marL="285750" indent="-285750">
              <a:buFont typeface="Wingdings" panose="05000000000000000000" pitchFamily="2" charset="2"/>
              <a:buChar char="n"/>
            </a:pPr>
            <a:r>
              <a:rPr lang="zh-CN" altLang="en-US" dirty="0">
                <a:latin typeface="Times New Roman" panose="02020603050405020304" pitchFamily="18" charset="0"/>
              </a:rPr>
              <a:t>以往的研究，大多从情绪的角度</a:t>
            </a:r>
            <a:r>
              <a:rPr lang="en-US" altLang="zh-CN" dirty="0">
                <a:latin typeface="Times New Roman" panose="02020603050405020304" pitchFamily="18" charset="0"/>
              </a:rPr>
              <a:t>——</a:t>
            </a:r>
            <a:r>
              <a:rPr lang="zh-CN" altLang="en-US" dirty="0">
                <a:latin typeface="Times New Roman" panose="02020603050405020304" pitchFamily="18" charset="0"/>
              </a:rPr>
              <a:t>嫉妒，来解释这个过程。已有研究发现，在</a:t>
            </a:r>
            <a:r>
              <a:rPr lang="en-US" altLang="zh-CN" dirty="0">
                <a:latin typeface="Times New Roman" panose="02020603050405020304" pitchFamily="18" charset="0"/>
              </a:rPr>
              <a:t>FB</a:t>
            </a:r>
            <a:r>
              <a:rPr lang="zh-CN" altLang="en-US" dirty="0">
                <a:latin typeface="Times New Roman" panose="02020603050405020304" pitchFamily="18" charset="0"/>
              </a:rPr>
              <a:t>上的社会比较，是引起人们嫉妒的原因之一，这种嫉妒的情绪会促进人们对自己的事业做出不成功的评价</a:t>
            </a:r>
            <a:r>
              <a:rPr lang="en-US" altLang="zh-CN" dirty="0">
                <a:solidFill>
                  <a:srgbClr val="00B0F0"/>
                </a:solidFill>
                <a:latin typeface="Times New Roman" panose="02020603050405020304" pitchFamily="18" charset="0"/>
              </a:rPr>
              <a:t>(</a:t>
            </a:r>
            <a:r>
              <a:rPr lang="en-US" altLang="zh-CN" dirty="0" err="1">
                <a:solidFill>
                  <a:srgbClr val="00B0F0"/>
                </a:solidFill>
                <a:latin typeface="Times New Roman" panose="02020603050405020304" pitchFamily="18" charset="0"/>
              </a:rPr>
              <a:t>Pera</a:t>
            </a:r>
            <a:r>
              <a:rPr lang="en-US" altLang="zh-CN" dirty="0">
                <a:solidFill>
                  <a:srgbClr val="00B0F0"/>
                </a:solidFill>
                <a:latin typeface="Times New Roman" panose="02020603050405020304" pitchFamily="18" charset="0"/>
              </a:rPr>
              <a:t>, 2018). </a:t>
            </a:r>
            <a:endParaRPr lang="zh-TW" altLang="en-US" dirty="0">
              <a:solidFill>
                <a:srgbClr val="00B0F0"/>
              </a:solidFill>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rotWithShape="1">
          <a:blip r:embed="rId3">
            <a:clrChange>
              <a:clrFrom>
                <a:srgbClr val="F4F4F4"/>
              </a:clrFrom>
              <a:clrTo>
                <a:srgbClr val="F4F4F4">
                  <a:alpha val="0"/>
                </a:srgbClr>
              </a:clrTo>
            </a:clrChange>
            <a:extLst>
              <a:ext uri="{28A0092B-C50C-407E-A947-70E740481C1C}">
                <a14:useLocalDpi xmlns:a14="http://schemas.microsoft.com/office/drawing/2010/main" val="0"/>
              </a:ext>
            </a:extLst>
          </a:blip>
          <a:srcRect l="6310" t="11339" r="14710" b="7026"/>
          <a:stretch/>
        </p:blipFill>
        <p:spPr>
          <a:xfrm>
            <a:off x="5635116" y="2821535"/>
            <a:ext cx="2234639" cy="2309752"/>
          </a:xfrm>
          <a:prstGeom prst="rect">
            <a:avLst/>
          </a:prstGeom>
        </p:spPr>
      </p:pic>
      <p:grpSp>
        <p:nvGrpSpPr>
          <p:cNvPr id="11" name="组合 10"/>
          <p:cNvGrpSpPr/>
          <p:nvPr/>
        </p:nvGrpSpPr>
        <p:grpSpPr>
          <a:xfrm>
            <a:off x="9064772" y="1847075"/>
            <a:ext cx="3087704" cy="2923635"/>
            <a:chOff x="9104297" y="1912389"/>
            <a:chExt cx="3087704" cy="2923635"/>
          </a:xfrm>
        </p:grpSpPr>
        <p:sp>
          <p:nvSpPr>
            <p:cNvPr id="12" name="矩形 11"/>
            <p:cNvSpPr/>
            <p:nvPr/>
          </p:nvSpPr>
          <p:spPr>
            <a:xfrm>
              <a:off x="9104297" y="3481807"/>
              <a:ext cx="3087704" cy="1354217"/>
            </a:xfrm>
            <a:prstGeom prst="rect">
              <a:avLst/>
            </a:prstGeom>
            <a:noFill/>
          </p:spPr>
          <p:txBody>
            <a:bodyPr wrap="none" lIns="91440" tIns="45720" rIns="91440" bIns="45720">
              <a:spAutoFit/>
            </a:bodyPr>
            <a:lstStyle/>
            <a:p>
              <a:pPr algn="ctr"/>
              <a:r>
                <a:rPr lang="en-US" altLang="zh-CN" sz="5400" b="1" cap="none" spc="0" dirty="0" smtClean="0">
                  <a:ln w="0"/>
                  <a:solidFill>
                    <a:schemeClr val="bg1"/>
                  </a:solidFill>
                  <a:latin typeface="Times New Roman" panose="02020603050405020304" pitchFamily="18" charset="0"/>
                  <a:cs typeface="Times New Roman" panose="02020603050405020304" pitchFamily="18" charset="0"/>
                </a:rPr>
                <a:t>Upward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2034" y="1912389"/>
              <a:ext cx="1852230" cy="1671525"/>
            </a:xfrm>
            <a:prstGeom prst="rect">
              <a:avLst/>
            </a:prstGeom>
          </p:spPr>
        </p:pic>
      </p:grpSp>
      <p:sp>
        <p:nvSpPr>
          <p:cNvPr id="19" name="矩形 18"/>
          <p:cNvSpPr/>
          <p:nvPr/>
        </p:nvSpPr>
        <p:spPr>
          <a:xfrm rot="5400000">
            <a:off x="2682588" y="3737286"/>
            <a:ext cx="3740724" cy="303770"/>
          </a:xfrm>
          <a:prstGeom prst="rect">
            <a:avLst/>
          </a:prstGeom>
          <a:gradFill flip="none" rotWithShape="1">
            <a:gsLst>
              <a:gs pos="0">
                <a:srgbClr val="FF6600"/>
              </a:gs>
              <a:gs pos="100000">
                <a:srgbClr val="E8AE42"/>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28621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5" name="矩形 14"/>
          <p:cNvSpPr/>
          <p:nvPr/>
        </p:nvSpPr>
        <p:spPr>
          <a:xfrm>
            <a:off x="9025247" y="0"/>
            <a:ext cx="3166753" cy="6859147"/>
          </a:xfrm>
          <a:prstGeom prst="rect">
            <a:avLst/>
          </a:prstGeom>
          <a:gradFill flip="none" rotWithShape="1">
            <a:gsLst>
              <a:gs pos="0">
                <a:srgbClr val="E8AE42"/>
              </a:gs>
              <a:gs pos="100000">
                <a:srgbClr val="FF66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E8AE4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向上比较产生相对剥夺感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914400" y="4356450"/>
            <a:ext cx="7184573" cy="1754326"/>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认知</a:t>
            </a:r>
            <a:r>
              <a:rPr lang="zh-CN" altLang="en-US" b="1" dirty="0"/>
              <a:t>情绪理论认为，情绪不会无缘无故的产生，他产生于对于压力事件的评价。是这种评价，而不是压力事件本身，导致了消极情绪</a:t>
            </a:r>
            <a:r>
              <a:rPr lang="en-US" altLang="zh-CN" dirty="0">
                <a:solidFill>
                  <a:srgbClr val="00B0F0"/>
                </a:solidFill>
              </a:rPr>
              <a:t>(</a:t>
            </a:r>
            <a:r>
              <a:rPr lang="en-US" altLang="zh-CN" dirty="0" err="1">
                <a:solidFill>
                  <a:srgbClr val="00B0F0"/>
                </a:solidFill>
              </a:rPr>
              <a:t>Frijda</a:t>
            </a:r>
            <a:r>
              <a:rPr lang="en-US" altLang="zh-CN" dirty="0">
                <a:solidFill>
                  <a:srgbClr val="00B0F0"/>
                </a:solidFill>
              </a:rPr>
              <a:t>, 1986; Lazarus, 1991; </a:t>
            </a:r>
            <a:r>
              <a:rPr lang="en-US" altLang="zh-CN" dirty="0" err="1">
                <a:solidFill>
                  <a:srgbClr val="00B0F0"/>
                </a:solidFill>
              </a:rPr>
              <a:t>Ortony</a:t>
            </a:r>
            <a:r>
              <a:rPr lang="en-US" altLang="zh-CN" dirty="0">
                <a:solidFill>
                  <a:srgbClr val="00B0F0"/>
                </a:solidFill>
              </a:rPr>
              <a:t>, </a:t>
            </a:r>
            <a:r>
              <a:rPr lang="en-US" altLang="zh-CN" dirty="0" err="1">
                <a:solidFill>
                  <a:srgbClr val="00B0F0"/>
                </a:solidFill>
              </a:rPr>
              <a:t>Clore</a:t>
            </a:r>
            <a:r>
              <a:rPr lang="en-US" altLang="zh-CN" dirty="0">
                <a:solidFill>
                  <a:srgbClr val="00B0F0"/>
                </a:solidFill>
              </a:rPr>
              <a:t>, &amp; Collins, 1988; </a:t>
            </a:r>
            <a:r>
              <a:rPr lang="en-US" altLang="zh-CN" dirty="0" err="1">
                <a:solidFill>
                  <a:srgbClr val="00B0F0"/>
                </a:solidFill>
              </a:rPr>
              <a:t>Roseman</a:t>
            </a:r>
            <a:r>
              <a:rPr lang="en-US" altLang="zh-CN" dirty="0">
                <a:solidFill>
                  <a:srgbClr val="00B0F0"/>
                </a:solidFill>
              </a:rPr>
              <a:t>, 1984; Scherer, 1984; Smith &amp; Ellsworth, 1985; Weiner, 2012).</a:t>
            </a:r>
          </a:p>
          <a:p>
            <a:pPr marL="285750" indent="-285750">
              <a:buFont typeface="Wingdings" panose="05000000000000000000" pitchFamily="2" charset="2"/>
              <a:buChar char="n"/>
            </a:pPr>
            <a:r>
              <a:rPr lang="zh-CN" altLang="en-US" dirty="0"/>
              <a:t>基于该理论，我们认为，相对剥夺感就在压力事件（社会比较）和消极情绪（嫉妒）之间，扮演了这样一个认知评价的过程</a:t>
            </a:r>
            <a:endParaRPr lang="zh-TW"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464" y="1538078"/>
            <a:ext cx="3776443" cy="2428771"/>
          </a:xfrm>
          <a:prstGeom prst="rect">
            <a:avLst/>
          </a:prstGeom>
        </p:spPr>
      </p:pic>
      <p:grpSp>
        <p:nvGrpSpPr>
          <p:cNvPr id="10" name="组合 9"/>
          <p:cNvGrpSpPr/>
          <p:nvPr/>
        </p:nvGrpSpPr>
        <p:grpSpPr>
          <a:xfrm>
            <a:off x="9064772" y="1847075"/>
            <a:ext cx="3087704" cy="2923635"/>
            <a:chOff x="9104297" y="1912389"/>
            <a:chExt cx="3087704" cy="2923635"/>
          </a:xfrm>
        </p:grpSpPr>
        <p:sp>
          <p:nvSpPr>
            <p:cNvPr id="11" name="矩形 10"/>
            <p:cNvSpPr/>
            <p:nvPr/>
          </p:nvSpPr>
          <p:spPr>
            <a:xfrm>
              <a:off x="9104297" y="3481807"/>
              <a:ext cx="3087704" cy="1354217"/>
            </a:xfrm>
            <a:prstGeom prst="rect">
              <a:avLst/>
            </a:prstGeom>
            <a:noFill/>
          </p:spPr>
          <p:txBody>
            <a:bodyPr wrap="none" lIns="91440" tIns="45720" rIns="91440" bIns="45720">
              <a:spAutoFit/>
            </a:bodyPr>
            <a:lstStyle/>
            <a:p>
              <a:pPr algn="ctr"/>
              <a:r>
                <a:rPr lang="en-US" altLang="zh-CN" sz="5400" b="1" cap="none" spc="0" dirty="0" smtClean="0">
                  <a:ln w="0"/>
                  <a:solidFill>
                    <a:schemeClr val="bg1"/>
                  </a:solidFill>
                  <a:latin typeface="Times New Roman" panose="02020603050405020304" pitchFamily="18" charset="0"/>
                  <a:cs typeface="Times New Roman" panose="02020603050405020304" pitchFamily="18" charset="0"/>
                </a:rPr>
                <a:t>Upward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2034" y="1912389"/>
              <a:ext cx="1852230" cy="1671525"/>
            </a:xfrm>
            <a:prstGeom prst="rect">
              <a:avLst/>
            </a:prstGeom>
          </p:spPr>
        </p:pic>
      </p:grpSp>
    </p:spTree>
    <p:extLst>
      <p:ext uri="{BB962C8B-B14F-4D97-AF65-F5344CB8AC3E}">
        <p14:creationId xmlns:p14="http://schemas.microsoft.com/office/powerpoint/2010/main" val="61432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2635</TotalTime>
  <Words>3606</Words>
  <Application>Microsoft Office PowerPoint</Application>
  <PresentationFormat>宽屏</PresentationFormat>
  <Paragraphs>375</Paragraphs>
  <Slides>31</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新細明體</vt:lpstr>
      <vt:lpstr>宋体</vt:lpstr>
      <vt:lpstr>Arial</vt:lpstr>
      <vt:lpstr>Calibri</vt:lpstr>
      <vt:lpstr>Calibri Light</vt:lpstr>
      <vt:lpstr>Cooper Black</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154</cp:revision>
  <dcterms:created xsi:type="dcterms:W3CDTF">2022-01-12T09:16:46Z</dcterms:created>
  <dcterms:modified xsi:type="dcterms:W3CDTF">2022-12-07T11:10:31Z</dcterms:modified>
</cp:coreProperties>
</file>