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YuKi_Project\Old%20Files\Study\gap\&#20844;&#24335;&#34920;\simple_slope_for_2X2_stand_result&#31616;&#21333;&#26012;&#29575;&#20998;&#26512;&#30011;&#22270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YuKi_Project\Old%20Files\Study\gap\&#20844;&#24335;&#34920;\simple_slope_for_2X2_stand_result&#31616;&#21333;&#26012;&#29575;&#20998;&#26512;&#30011;&#22270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YuKi_Project\Old%20Files\Study\gap\&#20844;&#24335;&#34920;\simple_slope_for_2X2_stand_result&#31616;&#21333;&#26012;&#29575;&#20998;&#26512;&#30011;&#22270;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YuKi_Project\Old%20Files\Study\gap\&#20844;&#24335;&#34920;\simple_slope_for_2X2_stand_result&#31616;&#21333;&#26012;&#29575;&#20998;&#26512;&#30011;&#22270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64051928073136"/>
          <c:y val="0.10610404468672185"/>
          <c:w val="0.61100240423529129"/>
          <c:h val="0.75494216847472606"/>
        </c:manualLayout>
      </c:layout>
      <c:lineChart>
        <c:grouping val="standard"/>
        <c:varyColors val="0"/>
        <c:ser>
          <c:idx val="0"/>
          <c:order val="0"/>
          <c:tx>
            <c:strRef>
              <c:f>'2 way interactions'!$B$31</c:f>
              <c:strCache>
                <c:ptCount val="1"/>
                <c:pt idx="0">
                  <c:v>Low SCO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Low DSC</c:v>
                </c:pt>
                <c:pt idx="1">
                  <c:v>High DSC</c:v>
                </c:pt>
              </c:strCache>
            </c:strRef>
          </c:cat>
          <c:val>
            <c:numRef>
              <c:f>'2 way interactions'!$C$31:$D$31</c:f>
              <c:numCache>
                <c:formatCode>General</c:formatCode>
                <c:ptCount val="2"/>
                <c:pt idx="0">
                  <c:v>3.87</c:v>
                </c:pt>
                <c:pt idx="1">
                  <c:v>3.65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DA-4D64-BF8A-D15D614832F9}"/>
            </c:ext>
          </c:extLst>
        </c:ser>
        <c:ser>
          <c:idx val="1"/>
          <c:order val="1"/>
          <c:tx>
            <c:strRef>
              <c:f>'2 way interactions'!$B$32</c:f>
              <c:strCache>
                <c:ptCount val="1"/>
                <c:pt idx="0">
                  <c:v>High SCO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square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Low DSC</c:v>
                </c:pt>
                <c:pt idx="1">
                  <c:v>High DSC</c:v>
                </c:pt>
              </c:strCache>
            </c:strRef>
          </c:cat>
          <c:val>
            <c:numRef>
              <c:f>'2 way interactions'!$C$32:$D$32</c:f>
              <c:numCache>
                <c:formatCode>General</c:formatCode>
                <c:ptCount val="2"/>
                <c:pt idx="0">
                  <c:v>4.05</c:v>
                </c:pt>
                <c:pt idx="1">
                  <c:v>4.1899999999999995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DA-4D64-BF8A-D15D61483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785759"/>
        <c:axId val="1"/>
      </c:lineChart>
      <c:catAx>
        <c:axId val="1831785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6"/>
          <c:min val="2"/>
        </c:scaling>
        <c:delete val="0"/>
        <c:axPos val="l"/>
        <c:title>
          <c:tx>
            <c:rich>
              <a:bodyPr/>
              <a:lstStyle/>
              <a:p>
                <a:pPr>
                  <a:defRPr sz="1175" b="1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altLang="zh-CN"/>
                  <a:t>Perceptions</a:t>
                </a:r>
                <a:r>
                  <a:rPr lang="en-US" altLang="zh-CN" baseline="0"/>
                  <a:t> of Superiority</a:t>
                </a:r>
                <a:endParaRPr lang="en-US" altLang="zh-CN"/>
              </a:p>
            </c:rich>
          </c:tx>
          <c:layout>
            <c:manualLayout>
              <c:xMode val="edge"/>
              <c:yMode val="edge"/>
              <c:x val="4.9930595053169255E-2"/>
              <c:y val="0.223037291278761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31785759"/>
        <c:crosses val="autoZero"/>
        <c:crossBetween val="between"/>
        <c:majorUnit val="1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900374015056309"/>
          <c:y val="0.14874217645871191"/>
          <c:w val="0.21004721584717739"/>
          <c:h val="0.13687603554341329"/>
        </c:manualLayout>
      </c:layout>
      <c:overlay val="0"/>
      <c:spPr>
        <a:solidFill>
          <a:srgbClr val="FFFFFF"/>
        </a:solidFill>
        <a:ln w="3175">
          <a:noFill/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64051928073136"/>
          <c:y val="0.10610404468672185"/>
          <c:w val="0.61100240423529129"/>
          <c:h val="0.75494216847472606"/>
        </c:manualLayout>
      </c:layout>
      <c:lineChart>
        <c:grouping val="standard"/>
        <c:varyColors val="0"/>
        <c:ser>
          <c:idx val="0"/>
          <c:order val="0"/>
          <c:tx>
            <c:strRef>
              <c:f>'2 way interactions'!$B$31</c:f>
              <c:strCache>
                <c:ptCount val="1"/>
                <c:pt idx="0">
                  <c:v>Low SCO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Low DSC</c:v>
                </c:pt>
                <c:pt idx="1">
                  <c:v>High DSC</c:v>
                </c:pt>
              </c:strCache>
            </c:strRef>
          </c:cat>
          <c:val>
            <c:numRef>
              <c:f>'2 way interactions'!$C$31:$D$31</c:f>
              <c:numCache>
                <c:formatCode>General</c:formatCode>
                <c:ptCount val="2"/>
                <c:pt idx="0">
                  <c:v>3.87</c:v>
                </c:pt>
                <c:pt idx="1">
                  <c:v>3.65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40-4F5A-9C3C-03388E977740}"/>
            </c:ext>
          </c:extLst>
        </c:ser>
        <c:ser>
          <c:idx val="1"/>
          <c:order val="1"/>
          <c:tx>
            <c:strRef>
              <c:f>'2 way interactions'!$B$32</c:f>
              <c:strCache>
                <c:ptCount val="1"/>
                <c:pt idx="0">
                  <c:v>High SCO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square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Low DSC</c:v>
                </c:pt>
                <c:pt idx="1">
                  <c:v>High DSC</c:v>
                </c:pt>
              </c:strCache>
            </c:strRef>
          </c:cat>
          <c:val>
            <c:numRef>
              <c:f>'2 way interactions'!$C$32:$D$32</c:f>
              <c:numCache>
                <c:formatCode>General</c:formatCode>
                <c:ptCount val="2"/>
                <c:pt idx="0">
                  <c:v>4.05</c:v>
                </c:pt>
                <c:pt idx="1">
                  <c:v>4.1899999999999995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40-4F5A-9C3C-03388E977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785759"/>
        <c:axId val="1"/>
      </c:lineChart>
      <c:catAx>
        <c:axId val="1831785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6"/>
          <c:min val="2"/>
        </c:scaling>
        <c:delete val="0"/>
        <c:axPos val="l"/>
        <c:title>
          <c:tx>
            <c:rich>
              <a:bodyPr/>
              <a:lstStyle/>
              <a:p>
                <a:pPr>
                  <a:defRPr sz="1175" b="1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altLang="zh-CN"/>
                  <a:t>Perceptions</a:t>
                </a:r>
                <a:r>
                  <a:rPr lang="en-US" altLang="zh-CN" baseline="0"/>
                  <a:t> of Superiority</a:t>
                </a:r>
                <a:endParaRPr lang="en-US" altLang="zh-CN"/>
              </a:p>
            </c:rich>
          </c:tx>
          <c:layout>
            <c:manualLayout>
              <c:xMode val="edge"/>
              <c:yMode val="edge"/>
              <c:x val="4.9930595053169255E-2"/>
              <c:y val="0.223037291278761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31785759"/>
        <c:crosses val="autoZero"/>
        <c:crossBetween val="between"/>
        <c:majorUnit val="1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900374015056309"/>
          <c:y val="0.14874217645871191"/>
          <c:w val="0.21004721584717739"/>
          <c:h val="0.13687603554341329"/>
        </c:manualLayout>
      </c:layout>
      <c:overlay val="0"/>
      <c:spPr>
        <a:solidFill>
          <a:srgbClr val="FFFFFF"/>
        </a:solidFill>
        <a:ln w="3175">
          <a:noFill/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64051928073136"/>
          <c:y val="0.10610404468672185"/>
          <c:w val="0.61100240423529129"/>
          <c:h val="0.75494216847472606"/>
        </c:manualLayout>
      </c:layout>
      <c:lineChart>
        <c:grouping val="standard"/>
        <c:varyColors val="0"/>
        <c:ser>
          <c:idx val="0"/>
          <c:order val="0"/>
          <c:tx>
            <c:strRef>
              <c:f>'2 way interactions'!$B$31</c:f>
              <c:strCache>
                <c:ptCount val="1"/>
                <c:pt idx="0">
                  <c:v>Low SCO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Low USC</c:v>
                </c:pt>
                <c:pt idx="1">
                  <c:v>High USC</c:v>
                </c:pt>
              </c:strCache>
            </c:strRef>
          </c:cat>
          <c:val>
            <c:numRef>
              <c:f>'2 way interactions'!$C$31:$D$31</c:f>
              <c:numCache>
                <c:formatCode>General</c:formatCode>
                <c:ptCount val="2"/>
                <c:pt idx="0">
                  <c:v>3.65</c:v>
                </c:pt>
                <c:pt idx="1">
                  <c:v>3.35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98-4096-9099-9C464F137458}"/>
            </c:ext>
          </c:extLst>
        </c:ser>
        <c:ser>
          <c:idx val="1"/>
          <c:order val="1"/>
          <c:tx>
            <c:strRef>
              <c:f>'2 way interactions'!$B$32</c:f>
              <c:strCache>
                <c:ptCount val="1"/>
                <c:pt idx="0">
                  <c:v>High SCO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square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Low USC</c:v>
                </c:pt>
                <c:pt idx="1">
                  <c:v>High USC</c:v>
                </c:pt>
              </c:strCache>
            </c:strRef>
          </c:cat>
          <c:val>
            <c:numRef>
              <c:f>'2 way interactions'!$C$32:$D$32</c:f>
              <c:numCache>
                <c:formatCode>General</c:formatCode>
                <c:ptCount val="2"/>
                <c:pt idx="0">
                  <c:v>4.71</c:v>
                </c:pt>
                <c:pt idx="1">
                  <c:v>4.29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98-4096-9099-9C464F137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785759"/>
        <c:axId val="1"/>
      </c:lineChart>
      <c:catAx>
        <c:axId val="1831785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6"/>
          <c:min val="2"/>
        </c:scaling>
        <c:delete val="0"/>
        <c:axPos val="l"/>
        <c:title>
          <c:tx>
            <c:rich>
              <a:bodyPr/>
              <a:lstStyle/>
              <a:p>
                <a:pPr>
                  <a:defRPr sz="1175" b="1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altLang="zh-CN"/>
                  <a:t>Perceptions</a:t>
                </a:r>
                <a:r>
                  <a:rPr lang="en-US" altLang="zh-CN" baseline="0"/>
                  <a:t> of Superiority</a:t>
                </a:r>
                <a:endParaRPr lang="en-US" altLang="zh-CN"/>
              </a:p>
            </c:rich>
          </c:tx>
          <c:layout>
            <c:manualLayout>
              <c:xMode val="edge"/>
              <c:yMode val="edge"/>
              <c:x val="4.9930595053169255E-2"/>
              <c:y val="0.223037291278761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31785759"/>
        <c:crosses val="autoZero"/>
        <c:crossBetween val="between"/>
        <c:majorUnit val="1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900374015056309"/>
          <c:y val="0.14874217645871191"/>
          <c:w val="0.21004721584717739"/>
          <c:h val="0.13687603554341329"/>
        </c:manualLayout>
      </c:layout>
      <c:overlay val="0"/>
      <c:spPr>
        <a:solidFill>
          <a:srgbClr val="FFFFFF"/>
        </a:solidFill>
        <a:ln w="3175">
          <a:noFill/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64051928073136"/>
          <c:y val="0.10610404468672185"/>
          <c:w val="0.61100240423529129"/>
          <c:h val="0.75494216847472606"/>
        </c:manualLayout>
      </c:layout>
      <c:lineChart>
        <c:grouping val="standard"/>
        <c:varyColors val="0"/>
        <c:ser>
          <c:idx val="0"/>
          <c:order val="0"/>
          <c:tx>
            <c:strRef>
              <c:f>'2 way interactions'!$B$31</c:f>
              <c:strCache>
                <c:ptCount val="1"/>
                <c:pt idx="0">
                  <c:v>Low SCO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Low DSC</c:v>
                </c:pt>
                <c:pt idx="1">
                  <c:v>High DSC</c:v>
                </c:pt>
              </c:strCache>
            </c:strRef>
          </c:cat>
          <c:val>
            <c:numRef>
              <c:f>'2 way interactions'!$C$31:$D$31</c:f>
              <c:numCache>
                <c:formatCode>General</c:formatCode>
                <c:ptCount val="2"/>
                <c:pt idx="0">
                  <c:v>3.87</c:v>
                </c:pt>
                <c:pt idx="1">
                  <c:v>3.65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BD-41F9-994E-2A51092EF6C1}"/>
            </c:ext>
          </c:extLst>
        </c:ser>
        <c:ser>
          <c:idx val="1"/>
          <c:order val="1"/>
          <c:tx>
            <c:strRef>
              <c:f>'2 way interactions'!$B$32</c:f>
              <c:strCache>
                <c:ptCount val="1"/>
                <c:pt idx="0">
                  <c:v>High SCO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square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Low DSC</c:v>
                </c:pt>
                <c:pt idx="1">
                  <c:v>High DSC</c:v>
                </c:pt>
              </c:strCache>
            </c:strRef>
          </c:cat>
          <c:val>
            <c:numRef>
              <c:f>'2 way interactions'!$C$32:$D$32</c:f>
              <c:numCache>
                <c:formatCode>General</c:formatCode>
                <c:ptCount val="2"/>
                <c:pt idx="0">
                  <c:v>4.05</c:v>
                </c:pt>
                <c:pt idx="1">
                  <c:v>4.1899999999999995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BD-41F9-994E-2A51092EF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785759"/>
        <c:axId val="1"/>
      </c:lineChart>
      <c:catAx>
        <c:axId val="1831785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6"/>
          <c:min val="2"/>
        </c:scaling>
        <c:delete val="0"/>
        <c:axPos val="l"/>
        <c:title>
          <c:tx>
            <c:rich>
              <a:bodyPr/>
              <a:lstStyle/>
              <a:p>
                <a:pPr>
                  <a:defRPr sz="1175" b="1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altLang="zh-CN"/>
                  <a:t>Perceptions</a:t>
                </a:r>
                <a:r>
                  <a:rPr lang="en-US" altLang="zh-CN" baseline="0"/>
                  <a:t> of Superiority</a:t>
                </a:r>
                <a:endParaRPr lang="en-US" altLang="zh-CN"/>
              </a:p>
            </c:rich>
          </c:tx>
          <c:layout>
            <c:manualLayout>
              <c:xMode val="edge"/>
              <c:yMode val="edge"/>
              <c:x val="4.9930595053169255E-2"/>
              <c:y val="0.223037291278761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31785759"/>
        <c:crosses val="autoZero"/>
        <c:crossBetween val="between"/>
        <c:majorUnit val="1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900374015056309"/>
          <c:y val="0.14874217645871191"/>
          <c:w val="0.21004721584717739"/>
          <c:h val="0.13687603554341329"/>
        </c:manualLayout>
      </c:layout>
      <c:overlay val="0"/>
      <c:spPr>
        <a:solidFill>
          <a:srgbClr val="FFFFFF"/>
        </a:solidFill>
        <a:ln w="3175">
          <a:noFill/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71B91-9F8F-3095-FE1E-4E5B5356E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EB5F40-1690-D7D1-35F4-31F289AC6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D301E-DCED-E221-E591-315585F8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30932-FAFF-3355-B90A-D4471B6A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DB0E8-5954-D2DB-8109-5962B877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F70C7-4679-80A6-37B2-AE699CF8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23140B-90FC-5457-99D9-0497B6B3C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FC6FA-DC1D-7C75-74B4-44244BFE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86154-4C69-98AE-FAE8-0697B856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BDE06-45AD-6C59-909C-88AF4412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7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8E7848-9A1F-4C15-395B-D4939F5DC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DC80C3-8A6D-A4AE-8CA8-66665C3B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FDC35-9597-EEC8-47E0-54782A17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478DE-B88A-8685-6865-26B28DBD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4F685-82DF-F9D9-B15C-099ACD1F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A3AEF-A380-E97A-B35B-1C988FC6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94976-26C3-AEBF-6AC2-8DB64613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C3186-EC40-E3F1-B6EA-BD50E7D6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314AB-326F-0EC3-A7A5-801634D6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56D40-7FD6-5497-3AD8-073F3FE0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9C5B8-71E2-EE8F-304F-7B759F82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22BD9-DB73-A6FC-9A2F-570AEA31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6D16A-1CF7-7C07-76A4-31B6197D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083D0-FCA8-236A-9779-47125135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FE649-45FB-7390-231C-EAE98970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1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E6D0F-08A7-633B-4EA7-6E666E60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DAD34-6EF9-F387-80E5-DAA7073BD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29918-69BB-08E6-CA55-DB8573F20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C6AF5-DC54-DCE9-42EA-51B77499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5C9C3-CAF5-2DA8-5ABD-1C9F8E04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658766-E3F1-67D8-59CA-4444B0CB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7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827D9-BA56-FFAC-FE1A-EB2EFE20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09F37-E0D9-A688-D62C-1DA50D8E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ED9C6D-4377-90FB-FEC2-B9979E40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8C2035-5458-1359-D5B0-23BFF0D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DCA151-F7EE-4ACB-CA21-1E51024D8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E18994-7FDA-319C-3D1E-D4F1EEC5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5BAE8D-7DEC-0AA9-A6F6-955DEC9C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BCF613-4738-AF97-00EC-23EC87C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5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A9073-C4A5-F4D8-408D-17ED687E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3E0C80-4980-26B0-DB82-7788C8E8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3A3DA4-62AB-0460-1D7F-A7E96DFC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0D3DC6-1A08-DACC-4EBA-02300928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6822A-288D-21B9-326E-F411A4E3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3DA98F-EA69-6A63-468C-2016DF9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E7CCF4-3AD0-2B36-9CA3-BA70D44F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E687F-739E-3CBA-9F0A-9AAB2B1D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0407D-05D8-A48A-4883-325E13E9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C5272-D7AC-64A9-3A42-76E64B98E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E19C4-E168-3796-12D4-271A7D4E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0024D-9BA0-2629-D557-BF98205D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99813-1427-F9EC-6D0F-91C3AC82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8D6A8-11FD-8C92-77ED-DD13192F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F5FB2A-4D2F-AB82-F1D1-23D43979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3A22-40C5-4DB7-E18F-8B8DF6B9C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536A8-2B4B-5B19-C669-542659C5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1FB92-707D-24A5-9641-1B94F15E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08550-A385-63CC-93E5-A80DED14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B1599B-BE6C-3BB7-1BC1-23C55040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A0E4F-0F3C-F958-765C-0E8FE7AB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1EBAE-7CA2-603F-B47F-02D482ED4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D73BB-EE45-470A-B164-7279AC0F0AE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4DD6-1F53-5A48-7A49-02FBC154F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781EB-40D4-EE3D-9EA3-84D14D9BC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3158EA1A-8FD3-CC96-A302-7A15A018A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375054"/>
              </p:ext>
            </p:extLst>
          </p:nvPr>
        </p:nvGraphicFramePr>
        <p:xfrm>
          <a:off x="3349625" y="1508654"/>
          <a:ext cx="5492749" cy="3840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632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158EA1A-8FD3-CC96-A302-7A15A018A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716042"/>
              </p:ext>
            </p:extLst>
          </p:nvPr>
        </p:nvGraphicFramePr>
        <p:xfrm>
          <a:off x="3349625" y="1508654"/>
          <a:ext cx="5492749" cy="3840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25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3158EA1A-8FD3-CC96-A302-7A15A018A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444005"/>
              </p:ext>
            </p:extLst>
          </p:nvPr>
        </p:nvGraphicFramePr>
        <p:xfrm>
          <a:off x="3349625" y="1508654"/>
          <a:ext cx="5492749" cy="3840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040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3158EA1A-8FD3-CC96-A302-7A15A018A3D1}"/>
              </a:ext>
            </a:extLst>
          </p:cNvPr>
          <p:cNvGraphicFramePr>
            <a:graphicFrameLocks/>
          </p:cNvGraphicFramePr>
          <p:nvPr/>
        </p:nvGraphicFramePr>
        <p:xfrm>
          <a:off x="3349625" y="1508654"/>
          <a:ext cx="5492749" cy="3840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820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 Hu</dc:creator>
  <cp:lastModifiedBy>Mengzhen Hu</cp:lastModifiedBy>
  <cp:revision>1</cp:revision>
  <dcterms:created xsi:type="dcterms:W3CDTF">2024-03-05T04:28:51Z</dcterms:created>
  <dcterms:modified xsi:type="dcterms:W3CDTF">2024-03-05T04:56:53Z</dcterms:modified>
</cp:coreProperties>
</file>