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4" r:id="rId4"/>
    <p:sldId id="268" r:id="rId5"/>
    <p:sldId id="265" r:id="rId6"/>
    <p:sldId id="263" r:id="rId7"/>
    <p:sldId id="262" r:id="rId8"/>
    <p:sldId id="267" r:id="rId9"/>
    <p:sldId id="270" r:id="rId10"/>
    <p:sldId id="259" r:id="rId11"/>
    <p:sldId id="269" r:id="rId12"/>
    <p:sldId id="25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17" autoAdjust="0"/>
    <p:restoredTop sz="94660"/>
  </p:normalViewPr>
  <p:slideViewPr>
    <p:cSldViewPr snapToGrid="0">
      <p:cViewPr varScale="1">
        <p:scale>
          <a:sx n="108" d="100"/>
          <a:sy n="108" d="100"/>
        </p:scale>
        <p:origin x="150"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FEDDA8-A908-4D9A-949D-9437EA64BCE1}" type="datetimeFigureOut">
              <a:rPr lang="zh-CN" altLang="en-US" smtClean="0"/>
              <a:t>2018/6/2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98FEB-83E7-4168-B6FF-9F36B0AE9978}" type="slidenum">
              <a:rPr lang="zh-CN" altLang="en-US" smtClean="0"/>
              <a:t>‹#›</a:t>
            </a:fld>
            <a:endParaRPr lang="zh-CN" altLang="en-US"/>
          </a:p>
        </p:txBody>
      </p:sp>
    </p:spTree>
    <p:extLst>
      <p:ext uri="{BB962C8B-B14F-4D97-AF65-F5344CB8AC3E}">
        <p14:creationId xmlns:p14="http://schemas.microsoft.com/office/powerpoint/2010/main" val="336248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F98FEB-83E7-4168-B6FF-9F36B0AE9978}" type="slidenum">
              <a:rPr lang="zh-CN" altLang="en-US" smtClean="0"/>
              <a:t>2</a:t>
            </a:fld>
            <a:endParaRPr lang="zh-CN" altLang="en-US"/>
          </a:p>
        </p:txBody>
      </p:sp>
    </p:spTree>
    <p:extLst>
      <p:ext uri="{BB962C8B-B14F-4D97-AF65-F5344CB8AC3E}">
        <p14:creationId xmlns:p14="http://schemas.microsoft.com/office/powerpoint/2010/main" val="251214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F98FEB-83E7-4168-B6FF-9F36B0AE9978}" type="slidenum">
              <a:rPr lang="zh-CN" altLang="en-US" smtClean="0"/>
              <a:t>3</a:t>
            </a:fld>
            <a:endParaRPr lang="zh-CN" altLang="en-US"/>
          </a:p>
        </p:txBody>
      </p:sp>
    </p:spTree>
    <p:extLst>
      <p:ext uri="{BB962C8B-B14F-4D97-AF65-F5344CB8AC3E}">
        <p14:creationId xmlns:p14="http://schemas.microsoft.com/office/powerpoint/2010/main" val="143331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73931-6F8D-48E1-822C-1AE78DEEB4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002A685-EB4C-47AC-BC99-99A0D438CA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DF5E2E-C122-4EED-AA3C-D67B5468610F}"/>
              </a:ext>
            </a:extLst>
          </p:cNvPr>
          <p:cNvSpPr>
            <a:spLocks noGrp="1"/>
          </p:cNvSpPr>
          <p:nvPr>
            <p:ph type="dt" sz="half" idx="10"/>
          </p:nvPr>
        </p:nvSpPr>
        <p:spPr/>
        <p:txBody>
          <a:bodyPr/>
          <a:lstStyle/>
          <a:p>
            <a:fld id="{E4D3CC6B-68B1-4213-AFFC-BD5FC86EA856}" type="datetimeFigureOut">
              <a:rPr lang="zh-CN" altLang="en-US" smtClean="0"/>
              <a:t>2018/6/2</a:t>
            </a:fld>
            <a:endParaRPr lang="zh-CN" altLang="en-US"/>
          </a:p>
        </p:txBody>
      </p:sp>
      <p:sp>
        <p:nvSpPr>
          <p:cNvPr id="5" name="页脚占位符 4">
            <a:extLst>
              <a:ext uri="{FF2B5EF4-FFF2-40B4-BE49-F238E27FC236}">
                <a16:creationId xmlns:a16="http://schemas.microsoft.com/office/drawing/2014/main" id="{8E7ADF29-6530-4280-80F8-F7B6A0045E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CE3F40-C868-4DD8-989B-AE92CFF2DBA4}"/>
              </a:ext>
            </a:extLst>
          </p:cNvPr>
          <p:cNvSpPr>
            <a:spLocks noGrp="1"/>
          </p:cNvSpPr>
          <p:nvPr>
            <p:ph type="sldNum" sz="quarter" idx="12"/>
          </p:nvPr>
        </p:nvSpPr>
        <p:spPr/>
        <p:txBody>
          <a:bodyPr/>
          <a:lstStyle/>
          <a:p>
            <a:fld id="{455C0D2A-AF45-4860-8751-758E20C87584}" type="slidenum">
              <a:rPr lang="zh-CN" altLang="en-US" smtClean="0"/>
              <a:t>‹#›</a:t>
            </a:fld>
            <a:endParaRPr lang="zh-CN" altLang="en-US"/>
          </a:p>
        </p:txBody>
      </p:sp>
    </p:spTree>
    <p:extLst>
      <p:ext uri="{BB962C8B-B14F-4D97-AF65-F5344CB8AC3E}">
        <p14:creationId xmlns:p14="http://schemas.microsoft.com/office/powerpoint/2010/main" val="2166110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04048-54D5-418A-AC2F-25BD39048B3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3B069E3-E0BC-4B62-AB23-521DF2EF8BE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106C3B-71B2-4125-BF97-A44AFC520989}"/>
              </a:ext>
            </a:extLst>
          </p:cNvPr>
          <p:cNvSpPr>
            <a:spLocks noGrp="1"/>
          </p:cNvSpPr>
          <p:nvPr>
            <p:ph type="dt" sz="half" idx="10"/>
          </p:nvPr>
        </p:nvSpPr>
        <p:spPr/>
        <p:txBody>
          <a:bodyPr/>
          <a:lstStyle/>
          <a:p>
            <a:fld id="{E4D3CC6B-68B1-4213-AFFC-BD5FC86EA856}" type="datetimeFigureOut">
              <a:rPr lang="zh-CN" altLang="en-US" smtClean="0"/>
              <a:t>2018/6/2</a:t>
            </a:fld>
            <a:endParaRPr lang="zh-CN" altLang="en-US"/>
          </a:p>
        </p:txBody>
      </p:sp>
      <p:sp>
        <p:nvSpPr>
          <p:cNvPr id="5" name="页脚占位符 4">
            <a:extLst>
              <a:ext uri="{FF2B5EF4-FFF2-40B4-BE49-F238E27FC236}">
                <a16:creationId xmlns:a16="http://schemas.microsoft.com/office/drawing/2014/main" id="{19BC0A31-0633-4741-83DA-4BA4B4A516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8B6E4E-4320-4D33-95DF-6CFA65B8BFC3}"/>
              </a:ext>
            </a:extLst>
          </p:cNvPr>
          <p:cNvSpPr>
            <a:spLocks noGrp="1"/>
          </p:cNvSpPr>
          <p:nvPr>
            <p:ph type="sldNum" sz="quarter" idx="12"/>
          </p:nvPr>
        </p:nvSpPr>
        <p:spPr/>
        <p:txBody>
          <a:bodyPr/>
          <a:lstStyle/>
          <a:p>
            <a:fld id="{455C0D2A-AF45-4860-8751-758E20C87584}" type="slidenum">
              <a:rPr lang="zh-CN" altLang="en-US" smtClean="0"/>
              <a:t>‹#›</a:t>
            </a:fld>
            <a:endParaRPr lang="zh-CN" altLang="en-US"/>
          </a:p>
        </p:txBody>
      </p:sp>
    </p:spTree>
    <p:extLst>
      <p:ext uri="{BB962C8B-B14F-4D97-AF65-F5344CB8AC3E}">
        <p14:creationId xmlns:p14="http://schemas.microsoft.com/office/powerpoint/2010/main" val="42420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5633605-8117-401A-AC18-F6BC81CF52A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56CA90-9438-4778-B605-2D4FACA8897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090B456-401C-45B4-BC01-14E57C3910B0}"/>
              </a:ext>
            </a:extLst>
          </p:cNvPr>
          <p:cNvSpPr>
            <a:spLocks noGrp="1"/>
          </p:cNvSpPr>
          <p:nvPr>
            <p:ph type="dt" sz="half" idx="10"/>
          </p:nvPr>
        </p:nvSpPr>
        <p:spPr/>
        <p:txBody>
          <a:bodyPr/>
          <a:lstStyle/>
          <a:p>
            <a:fld id="{E4D3CC6B-68B1-4213-AFFC-BD5FC86EA856}" type="datetimeFigureOut">
              <a:rPr lang="zh-CN" altLang="en-US" smtClean="0"/>
              <a:t>2018/6/2</a:t>
            </a:fld>
            <a:endParaRPr lang="zh-CN" altLang="en-US"/>
          </a:p>
        </p:txBody>
      </p:sp>
      <p:sp>
        <p:nvSpPr>
          <p:cNvPr id="5" name="页脚占位符 4">
            <a:extLst>
              <a:ext uri="{FF2B5EF4-FFF2-40B4-BE49-F238E27FC236}">
                <a16:creationId xmlns:a16="http://schemas.microsoft.com/office/drawing/2014/main" id="{08138F19-60FA-4D98-A697-3BD13B116C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0F5225-DACC-46BB-A0B1-D4B998DD1B19}"/>
              </a:ext>
            </a:extLst>
          </p:cNvPr>
          <p:cNvSpPr>
            <a:spLocks noGrp="1"/>
          </p:cNvSpPr>
          <p:nvPr>
            <p:ph type="sldNum" sz="quarter" idx="12"/>
          </p:nvPr>
        </p:nvSpPr>
        <p:spPr/>
        <p:txBody>
          <a:bodyPr/>
          <a:lstStyle/>
          <a:p>
            <a:fld id="{455C0D2A-AF45-4860-8751-758E20C87584}" type="slidenum">
              <a:rPr lang="zh-CN" altLang="en-US" smtClean="0"/>
              <a:t>‹#›</a:t>
            </a:fld>
            <a:endParaRPr lang="zh-CN" altLang="en-US"/>
          </a:p>
        </p:txBody>
      </p:sp>
    </p:spTree>
    <p:extLst>
      <p:ext uri="{BB962C8B-B14F-4D97-AF65-F5344CB8AC3E}">
        <p14:creationId xmlns:p14="http://schemas.microsoft.com/office/powerpoint/2010/main" val="358936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C18A9-DD92-402E-95A1-EB8EEB5DA4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5B4F74-B32A-41E8-9D5F-6035F658304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4596C6-75F2-48A2-9732-269152813B01}"/>
              </a:ext>
            </a:extLst>
          </p:cNvPr>
          <p:cNvSpPr>
            <a:spLocks noGrp="1"/>
          </p:cNvSpPr>
          <p:nvPr>
            <p:ph type="dt" sz="half" idx="10"/>
          </p:nvPr>
        </p:nvSpPr>
        <p:spPr/>
        <p:txBody>
          <a:bodyPr/>
          <a:lstStyle/>
          <a:p>
            <a:fld id="{E4D3CC6B-68B1-4213-AFFC-BD5FC86EA856}" type="datetimeFigureOut">
              <a:rPr lang="zh-CN" altLang="en-US" smtClean="0"/>
              <a:t>2018/6/2</a:t>
            </a:fld>
            <a:endParaRPr lang="zh-CN" altLang="en-US"/>
          </a:p>
        </p:txBody>
      </p:sp>
      <p:sp>
        <p:nvSpPr>
          <p:cNvPr id="5" name="页脚占位符 4">
            <a:extLst>
              <a:ext uri="{FF2B5EF4-FFF2-40B4-BE49-F238E27FC236}">
                <a16:creationId xmlns:a16="http://schemas.microsoft.com/office/drawing/2014/main" id="{969D2574-D128-4D9F-A3F2-2B73927DCE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454F57-370F-4992-9A48-688F6F2B2B0A}"/>
              </a:ext>
            </a:extLst>
          </p:cNvPr>
          <p:cNvSpPr>
            <a:spLocks noGrp="1"/>
          </p:cNvSpPr>
          <p:nvPr>
            <p:ph type="sldNum" sz="quarter" idx="12"/>
          </p:nvPr>
        </p:nvSpPr>
        <p:spPr/>
        <p:txBody>
          <a:bodyPr/>
          <a:lstStyle/>
          <a:p>
            <a:fld id="{455C0D2A-AF45-4860-8751-758E20C87584}" type="slidenum">
              <a:rPr lang="zh-CN" altLang="en-US" smtClean="0"/>
              <a:t>‹#›</a:t>
            </a:fld>
            <a:endParaRPr lang="zh-CN" altLang="en-US"/>
          </a:p>
        </p:txBody>
      </p:sp>
    </p:spTree>
    <p:extLst>
      <p:ext uri="{BB962C8B-B14F-4D97-AF65-F5344CB8AC3E}">
        <p14:creationId xmlns:p14="http://schemas.microsoft.com/office/powerpoint/2010/main" val="258549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2A76F-76CB-4E72-92DB-5EF0ACE988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149052D-7260-40B3-96C8-6E0D6B536F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CBFD1E2-FEBA-4F9F-A405-3A3FA5C13183}"/>
              </a:ext>
            </a:extLst>
          </p:cNvPr>
          <p:cNvSpPr>
            <a:spLocks noGrp="1"/>
          </p:cNvSpPr>
          <p:nvPr>
            <p:ph type="dt" sz="half" idx="10"/>
          </p:nvPr>
        </p:nvSpPr>
        <p:spPr/>
        <p:txBody>
          <a:bodyPr/>
          <a:lstStyle/>
          <a:p>
            <a:fld id="{E4D3CC6B-68B1-4213-AFFC-BD5FC86EA856}" type="datetimeFigureOut">
              <a:rPr lang="zh-CN" altLang="en-US" smtClean="0"/>
              <a:t>2018/6/2</a:t>
            </a:fld>
            <a:endParaRPr lang="zh-CN" altLang="en-US"/>
          </a:p>
        </p:txBody>
      </p:sp>
      <p:sp>
        <p:nvSpPr>
          <p:cNvPr id="5" name="页脚占位符 4">
            <a:extLst>
              <a:ext uri="{FF2B5EF4-FFF2-40B4-BE49-F238E27FC236}">
                <a16:creationId xmlns:a16="http://schemas.microsoft.com/office/drawing/2014/main" id="{F8AA9ACE-B0F6-45D4-91CF-3279D93344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A6255B-412A-4DB0-B5E2-1ECDEF4F99D6}"/>
              </a:ext>
            </a:extLst>
          </p:cNvPr>
          <p:cNvSpPr>
            <a:spLocks noGrp="1"/>
          </p:cNvSpPr>
          <p:nvPr>
            <p:ph type="sldNum" sz="quarter" idx="12"/>
          </p:nvPr>
        </p:nvSpPr>
        <p:spPr/>
        <p:txBody>
          <a:bodyPr/>
          <a:lstStyle/>
          <a:p>
            <a:fld id="{455C0D2A-AF45-4860-8751-758E20C87584}" type="slidenum">
              <a:rPr lang="zh-CN" altLang="en-US" smtClean="0"/>
              <a:t>‹#›</a:t>
            </a:fld>
            <a:endParaRPr lang="zh-CN" altLang="en-US"/>
          </a:p>
        </p:txBody>
      </p:sp>
    </p:spTree>
    <p:extLst>
      <p:ext uri="{BB962C8B-B14F-4D97-AF65-F5344CB8AC3E}">
        <p14:creationId xmlns:p14="http://schemas.microsoft.com/office/powerpoint/2010/main" val="352356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D2186-F2D7-40C9-A668-5FC3874257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9D9D959-A5D8-460F-B49D-7DE209C648B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5E0252F-2AE8-40E8-AE45-4FDD6DA2F63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57D652F-049F-43DB-BDC5-1BE0783CABF9}"/>
              </a:ext>
            </a:extLst>
          </p:cNvPr>
          <p:cNvSpPr>
            <a:spLocks noGrp="1"/>
          </p:cNvSpPr>
          <p:nvPr>
            <p:ph type="dt" sz="half" idx="10"/>
          </p:nvPr>
        </p:nvSpPr>
        <p:spPr/>
        <p:txBody>
          <a:bodyPr/>
          <a:lstStyle/>
          <a:p>
            <a:fld id="{E4D3CC6B-68B1-4213-AFFC-BD5FC86EA856}" type="datetimeFigureOut">
              <a:rPr lang="zh-CN" altLang="en-US" smtClean="0"/>
              <a:t>2018/6/2</a:t>
            </a:fld>
            <a:endParaRPr lang="zh-CN" altLang="en-US"/>
          </a:p>
        </p:txBody>
      </p:sp>
      <p:sp>
        <p:nvSpPr>
          <p:cNvPr id="6" name="页脚占位符 5">
            <a:extLst>
              <a:ext uri="{FF2B5EF4-FFF2-40B4-BE49-F238E27FC236}">
                <a16:creationId xmlns:a16="http://schemas.microsoft.com/office/drawing/2014/main" id="{4154F45B-DB96-4B8D-8166-C2966B09DB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9B11F5-2ED8-4BBA-BF08-747CE5A67B19}"/>
              </a:ext>
            </a:extLst>
          </p:cNvPr>
          <p:cNvSpPr>
            <a:spLocks noGrp="1"/>
          </p:cNvSpPr>
          <p:nvPr>
            <p:ph type="sldNum" sz="quarter" idx="12"/>
          </p:nvPr>
        </p:nvSpPr>
        <p:spPr/>
        <p:txBody>
          <a:bodyPr/>
          <a:lstStyle/>
          <a:p>
            <a:fld id="{455C0D2A-AF45-4860-8751-758E20C87584}" type="slidenum">
              <a:rPr lang="zh-CN" altLang="en-US" smtClean="0"/>
              <a:t>‹#›</a:t>
            </a:fld>
            <a:endParaRPr lang="zh-CN" altLang="en-US"/>
          </a:p>
        </p:txBody>
      </p:sp>
    </p:spTree>
    <p:extLst>
      <p:ext uri="{BB962C8B-B14F-4D97-AF65-F5344CB8AC3E}">
        <p14:creationId xmlns:p14="http://schemas.microsoft.com/office/powerpoint/2010/main" val="293768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4ACC0B-C15B-41B6-A73E-7A3C154106B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C05FC1-105B-4DF1-BCBD-D340CF3A44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12F32BA-1297-4612-9FB9-B049A0BE89E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C87732E-F93B-4C01-9A34-F4B1D9B0C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6FA25E3-43C9-43E4-BD0C-C4553F7BCAD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810E525-6B43-4E46-9F56-87FF17F86E5A}"/>
              </a:ext>
            </a:extLst>
          </p:cNvPr>
          <p:cNvSpPr>
            <a:spLocks noGrp="1"/>
          </p:cNvSpPr>
          <p:nvPr>
            <p:ph type="dt" sz="half" idx="10"/>
          </p:nvPr>
        </p:nvSpPr>
        <p:spPr/>
        <p:txBody>
          <a:bodyPr/>
          <a:lstStyle/>
          <a:p>
            <a:fld id="{E4D3CC6B-68B1-4213-AFFC-BD5FC86EA856}" type="datetimeFigureOut">
              <a:rPr lang="zh-CN" altLang="en-US" smtClean="0"/>
              <a:t>2018/6/2</a:t>
            </a:fld>
            <a:endParaRPr lang="zh-CN" altLang="en-US"/>
          </a:p>
        </p:txBody>
      </p:sp>
      <p:sp>
        <p:nvSpPr>
          <p:cNvPr id="8" name="页脚占位符 7">
            <a:extLst>
              <a:ext uri="{FF2B5EF4-FFF2-40B4-BE49-F238E27FC236}">
                <a16:creationId xmlns:a16="http://schemas.microsoft.com/office/drawing/2014/main" id="{E07B7F06-7FB1-4684-A169-3B42271EA2E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48D1066-3D37-437F-B909-696D96D527EF}"/>
              </a:ext>
            </a:extLst>
          </p:cNvPr>
          <p:cNvSpPr>
            <a:spLocks noGrp="1"/>
          </p:cNvSpPr>
          <p:nvPr>
            <p:ph type="sldNum" sz="quarter" idx="12"/>
          </p:nvPr>
        </p:nvSpPr>
        <p:spPr/>
        <p:txBody>
          <a:bodyPr/>
          <a:lstStyle/>
          <a:p>
            <a:fld id="{455C0D2A-AF45-4860-8751-758E20C87584}" type="slidenum">
              <a:rPr lang="zh-CN" altLang="en-US" smtClean="0"/>
              <a:t>‹#›</a:t>
            </a:fld>
            <a:endParaRPr lang="zh-CN" altLang="en-US"/>
          </a:p>
        </p:txBody>
      </p:sp>
    </p:spTree>
    <p:extLst>
      <p:ext uri="{BB962C8B-B14F-4D97-AF65-F5344CB8AC3E}">
        <p14:creationId xmlns:p14="http://schemas.microsoft.com/office/powerpoint/2010/main" val="368350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82C92-A608-4279-96AD-872C54CCCBF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3F30BF7-E991-450C-94C3-0C0823E15569}"/>
              </a:ext>
            </a:extLst>
          </p:cNvPr>
          <p:cNvSpPr>
            <a:spLocks noGrp="1"/>
          </p:cNvSpPr>
          <p:nvPr>
            <p:ph type="dt" sz="half" idx="10"/>
          </p:nvPr>
        </p:nvSpPr>
        <p:spPr/>
        <p:txBody>
          <a:bodyPr/>
          <a:lstStyle/>
          <a:p>
            <a:fld id="{E4D3CC6B-68B1-4213-AFFC-BD5FC86EA856}" type="datetimeFigureOut">
              <a:rPr lang="zh-CN" altLang="en-US" smtClean="0"/>
              <a:t>2018/6/2</a:t>
            </a:fld>
            <a:endParaRPr lang="zh-CN" altLang="en-US"/>
          </a:p>
        </p:txBody>
      </p:sp>
      <p:sp>
        <p:nvSpPr>
          <p:cNvPr id="4" name="页脚占位符 3">
            <a:extLst>
              <a:ext uri="{FF2B5EF4-FFF2-40B4-BE49-F238E27FC236}">
                <a16:creationId xmlns:a16="http://schemas.microsoft.com/office/drawing/2014/main" id="{E3EB69C2-82FA-480D-96F7-612B48870A7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3051B0-BE11-4903-9DD9-12967F96F4BB}"/>
              </a:ext>
            </a:extLst>
          </p:cNvPr>
          <p:cNvSpPr>
            <a:spLocks noGrp="1"/>
          </p:cNvSpPr>
          <p:nvPr>
            <p:ph type="sldNum" sz="quarter" idx="12"/>
          </p:nvPr>
        </p:nvSpPr>
        <p:spPr/>
        <p:txBody>
          <a:bodyPr/>
          <a:lstStyle/>
          <a:p>
            <a:fld id="{455C0D2A-AF45-4860-8751-758E20C87584}" type="slidenum">
              <a:rPr lang="zh-CN" altLang="en-US" smtClean="0"/>
              <a:t>‹#›</a:t>
            </a:fld>
            <a:endParaRPr lang="zh-CN" altLang="en-US"/>
          </a:p>
        </p:txBody>
      </p:sp>
    </p:spTree>
    <p:extLst>
      <p:ext uri="{BB962C8B-B14F-4D97-AF65-F5344CB8AC3E}">
        <p14:creationId xmlns:p14="http://schemas.microsoft.com/office/powerpoint/2010/main" val="507609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ED0249-F689-42FA-B7F1-41FF86F2B852}"/>
              </a:ext>
            </a:extLst>
          </p:cNvPr>
          <p:cNvSpPr>
            <a:spLocks noGrp="1"/>
          </p:cNvSpPr>
          <p:nvPr>
            <p:ph type="dt" sz="half" idx="10"/>
          </p:nvPr>
        </p:nvSpPr>
        <p:spPr/>
        <p:txBody>
          <a:bodyPr/>
          <a:lstStyle/>
          <a:p>
            <a:fld id="{E4D3CC6B-68B1-4213-AFFC-BD5FC86EA856}" type="datetimeFigureOut">
              <a:rPr lang="zh-CN" altLang="en-US" smtClean="0"/>
              <a:t>2018/6/2</a:t>
            </a:fld>
            <a:endParaRPr lang="zh-CN" altLang="en-US"/>
          </a:p>
        </p:txBody>
      </p:sp>
      <p:sp>
        <p:nvSpPr>
          <p:cNvPr id="3" name="页脚占位符 2">
            <a:extLst>
              <a:ext uri="{FF2B5EF4-FFF2-40B4-BE49-F238E27FC236}">
                <a16:creationId xmlns:a16="http://schemas.microsoft.com/office/drawing/2014/main" id="{81DE22C1-78B1-4DEC-83FC-C8676AD493B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DCE0362-6E0C-4B5E-91FE-30C750137B15}"/>
              </a:ext>
            </a:extLst>
          </p:cNvPr>
          <p:cNvSpPr>
            <a:spLocks noGrp="1"/>
          </p:cNvSpPr>
          <p:nvPr>
            <p:ph type="sldNum" sz="quarter" idx="12"/>
          </p:nvPr>
        </p:nvSpPr>
        <p:spPr/>
        <p:txBody>
          <a:bodyPr/>
          <a:lstStyle/>
          <a:p>
            <a:fld id="{455C0D2A-AF45-4860-8751-758E20C87584}" type="slidenum">
              <a:rPr lang="zh-CN" altLang="en-US" smtClean="0"/>
              <a:t>‹#›</a:t>
            </a:fld>
            <a:endParaRPr lang="zh-CN" altLang="en-US"/>
          </a:p>
        </p:txBody>
      </p:sp>
    </p:spTree>
    <p:extLst>
      <p:ext uri="{BB962C8B-B14F-4D97-AF65-F5344CB8AC3E}">
        <p14:creationId xmlns:p14="http://schemas.microsoft.com/office/powerpoint/2010/main" val="1953638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30218-CEEC-4905-9626-4B22E47860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0DEFB64-288F-49F5-B91F-344E514188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AFC1061-A2C4-46A2-9CA7-C0D182A10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885D1A0-4551-436E-84C5-09D73BB4A21C}"/>
              </a:ext>
            </a:extLst>
          </p:cNvPr>
          <p:cNvSpPr>
            <a:spLocks noGrp="1"/>
          </p:cNvSpPr>
          <p:nvPr>
            <p:ph type="dt" sz="half" idx="10"/>
          </p:nvPr>
        </p:nvSpPr>
        <p:spPr/>
        <p:txBody>
          <a:bodyPr/>
          <a:lstStyle/>
          <a:p>
            <a:fld id="{E4D3CC6B-68B1-4213-AFFC-BD5FC86EA856}" type="datetimeFigureOut">
              <a:rPr lang="zh-CN" altLang="en-US" smtClean="0"/>
              <a:t>2018/6/2</a:t>
            </a:fld>
            <a:endParaRPr lang="zh-CN" altLang="en-US"/>
          </a:p>
        </p:txBody>
      </p:sp>
      <p:sp>
        <p:nvSpPr>
          <p:cNvPr id="6" name="页脚占位符 5">
            <a:extLst>
              <a:ext uri="{FF2B5EF4-FFF2-40B4-BE49-F238E27FC236}">
                <a16:creationId xmlns:a16="http://schemas.microsoft.com/office/drawing/2014/main" id="{0F9E93A5-6ADD-4084-B6A3-81558E4636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B3156F-7E20-4C49-B03F-5A94A37EE2DF}"/>
              </a:ext>
            </a:extLst>
          </p:cNvPr>
          <p:cNvSpPr>
            <a:spLocks noGrp="1"/>
          </p:cNvSpPr>
          <p:nvPr>
            <p:ph type="sldNum" sz="quarter" idx="12"/>
          </p:nvPr>
        </p:nvSpPr>
        <p:spPr/>
        <p:txBody>
          <a:bodyPr/>
          <a:lstStyle/>
          <a:p>
            <a:fld id="{455C0D2A-AF45-4860-8751-758E20C87584}" type="slidenum">
              <a:rPr lang="zh-CN" altLang="en-US" smtClean="0"/>
              <a:t>‹#›</a:t>
            </a:fld>
            <a:endParaRPr lang="zh-CN" altLang="en-US"/>
          </a:p>
        </p:txBody>
      </p:sp>
    </p:spTree>
    <p:extLst>
      <p:ext uri="{BB962C8B-B14F-4D97-AF65-F5344CB8AC3E}">
        <p14:creationId xmlns:p14="http://schemas.microsoft.com/office/powerpoint/2010/main" val="125848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FE495-FFC6-4F10-A744-70B7187BC4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C8A53A-4544-4496-BB43-93F459BDB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34D952A-4448-400A-8A55-C104106EB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E57D6AB-770E-43AE-989C-31A493A1771E}"/>
              </a:ext>
            </a:extLst>
          </p:cNvPr>
          <p:cNvSpPr>
            <a:spLocks noGrp="1"/>
          </p:cNvSpPr>
          <p:nvPr>
            <p:ph type="dt" sz="half" idx="10"/>
          </p:nvPr>
        </p:nvSpPr>
        <p:spPr/>
        <p:txBody>
          <a:bodyPr/>
          <a:lstStyle/>
          <a:p>
            <a:fld id="{E4D3CC6B-68B1-4213-AFFC-BD5FC86EA856}" type="datetimeFigureOut">
              <a:rPr lang="zh-CN" altLang="en-US" smtClean="0"/>
              <a:t>2018/6/2</a:t>
            </a:fld>
            <a:endParaRPr lang="zh-CN" altLang="en-US"/>
          </a:p>
        </p:txBody>
      </p:sp>
      <p:sp>
        <p:nvSpPr>
          <p:cNvPr id="6" name="页脚占位符 5">
            <a:extLst>
              <a:ext uri="{FF2B5EF4-FFF2-40B4-BE49-F238E27FC236}">
                <a16:creationId xmlns:a16="http://schemas.microsoft.com/office/drawing/2014/main" id="{C2CBD2A6-8A79-4116-A898-EA25B1D052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E859EC-F1F4-4CE3-A338-8F2F2D975C1F}"/>
              </a:ext>
            </a:extLst>
          </p:cNvPr>
          <p:cNvSpPr>
            <a:spLocks noGrp="1"/>
          </p:cNvSpPr>
          <p:nvPr>
            <p:ph type="sldNum" sz="quarter" idx="12"/>
          </p:nvPr>
        </p:nvSpPr>
        <p:spPr/>
        <p:txBody>
          <a:bodyPr/>
          <a:lstStyle/>
          <a:p>
            <a:fld id="{455C0D2A-AF45-4860-8751-758E20C87584}" type="slidenum">
              <a:rPr lang="zh-CN" altLang="en-US" smtClean="0"/>
              <a:t>‹#›</a:t>
            </a:fld>
            <a:endParaRPr lang="zh-CN" altLang="en-US"/>
          </a:p>
        </p:txBody>
      </p:sp>
    </p:spTree>
    <p:extLst>
      <p:ext uri="{BB962C8B-B14F-4D97-AF65-F5344CB8AC3E}">
        <p14:creationId xmlns:p14="http://schemas.microsoft.com/office/powerpoint/2010/main" val="49622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67949E-80B4-4FFA-98BB-89DEAE4F64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E6B7B15-AEB9-4027-8576-B67A1FB239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A2A6BEE-0882-46BD-A104-C3D8809F2A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3CC6B-68B1-4213-AFFC-BD5FC86EA856}" type="datetimeFigureOut">
              <a:rPr lang="zh-CN" altLang="en-US" smtClean="0"/>
              <a:t>2018/6/2</a:t>
            </a:fld>
            <a:endParaRPr lang="zh-CN" altLang="en-US"/>
          </a:p>
        </p:txBody>
      </p:sp>
      <p:sp>
        <p:nvSpPr>
          <p:cNvPr id="5" name="页脚占位符 4">
            <a:extLst>
              <a:ext uri="{FF2B5EF4-FFF2-40B4-BE49-F238E27FC236}">
                <a16:creationId xmlns:a16="http://schemas.microsoft.com/office/drawing/2014/main" id="{9A96E90B-0D42-4826-9166-AAE185357D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8B783F7-716E-4EA4-A870-C12CB47F8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C0D2A-AF45-4860-8751-758E20C87584}" type="slidenum">
              <a:rPr lang="zh-CN" altLang="en-US" smtClean="0"/>
              <a:t>‹#›</a:t>
            </a:fld>
            <a:endParaRPr lang="zh-CN" altLang="en-US"/>
          </a:p>
        </p:txBody>
      </p:sp>
    </p:spTree>
    <p:extLst>
      <p:ext uri="{BB962C8B-B14F-4D97-AF65-F5344CB8AC3E}">
        <p14:creationId xmlns:p14="http://schemas.microsoft.com/office/powerpoint/2010/main" val="2987215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aike.baidu.com/item/%E8%84%89%E5%86%B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165ED-0214-4714-B687-5D559013E78E}"/>
              </a:ext>
            </a:extLst>
          </p:cNvPr>
          <p:cNvSpPr>
            <a:spLocks noGrp="1"/>
          </p:cNvSpPr>
          <p:nvPr>
            <p:ph type="ctrTitle"/>
          </p:nvPr>
        </p:nvSpPr>
        <p:spPr>
          <a:xfrm>
            <a:off x="213064" y="381741"/>
            <a:ext cx="11789546" cy="1766656"/>
          </a:xfrm>
        </p:spPr>
        <p:txBody>
          <a:bodyPr>
            <a:normAutofit/>
          </a:bodyPr>
          <a:lstStyle/>
          <a:p>
            <a:r>
              <a:rPr lang="zh-CN" altLang="en-US" sz="4000" dirty="0">
                <a:latin typeface="宋体" panose="02010600030101010101" pitchFamily="2" charset="-122"/>
                <a:ea typeface="宋体" panose="02010600030101010101" pitchFamily="2" charset="-122"/>
              </a:rPr>
              <a:t>适用于辅助停车的汽车超声波传感模块参考设计</a:t>
            </a:r>
            <a:endParaRPr lang="zh-CN" altLang="en-US" sz="4000" dirty="0"/>
          </a:p>
        </p:txBody>
      </p:sp>
      <p:sp>
        <p:nvSpPr>
          <p:cNvPr id="3" name="副标题 2">
            <a:extLst>
              <a:ext uri="{FF2B5EF4-FFF2-40B4-BE49-F238E27FC236}">
                <a16:creationId xmlns:a16="http://schemas.microsoft.com/office/drawing/2014/main" id="{75BED9BB-788A-4DE4-B524-678501DE59D9}"/>
              </a:ext>
            </a:extLst>
          </p:cNvPr>
          <p:cNvSpPr>
            <a:spLocks noGrp="1"/>
          </p:cNvSpPr>
          <p:nvPr>
            <p:ph type="subTitle" idx="1"/>
          </p:nvPr>
        </p:nvSpPr>
        <p:spPr>
          <a:xfrm>
            <a:off x="1882066" y="4909350"/>
            <a:ext cx="8785934" cy="348449"/>
          </a:xfrm>
        </p:spPr>
        <p:txBody>
          <a:bodyPr>
            <a:normAutofit fontScale="92500" lnSpcReduction="20000"/>
          </a:bodyPr>
          <a:lstStyle/>
          <a:p>
            <a:r>
              <a:rPr lang="en-US" altLang="zh-CN" dirty="0"/>
              <a:t>2018</a:t>
            </a:r>
            <a:r>
              <a:rPr lang="zh-CN" altLang="en-US" dirty="0"/>
              <a:t>年</a:t>
            </a:r>
            <a:r>
              <a:rPr lang="en-US" altLang="zh-CN" dirty="0"/>
              <a:t>6</a:t>
            </a:r>
            <a:r>
              <a:rPr lang="zh-CN" altLang="en-US" dirty="0"/>
              <a:t>月</a:t>
            </a:r>
            <a:r>
              <a:rPr lang="en-US" altLang="zh-CN" dirty="0"/>
              <a:t>1</a:t>
            </a:r>
            <a:r>
              <a:rPr lang="zh-CN" altLang="en-US" dirty="0"/>
              <a:t>日 </a:t>
            </a:r>
          </a:p>
        </p:txBody>
      </p:sp>
    </p:spTree>
    <p:extLst>
      <p:ext uri="{BB962C8B-B14F-4D97-AF65-F5344CB8AC3E}">
        <p14:creationId xmlns:p14="http://schemas.microsoft.com/office/powerpoint/2010/main" val="409740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8528304-1875-462C-BA2F-3352860EEC0A}"/>
              </a:ext>
            </a:extLst>
          </p:cNvPr>
          <p:cNvSpPr txBox="1"/>
          <p:nvPr/>
        </p:nvSpPr>
        <p:spPr>
          <a:xfrm>
            <a:off x="609600" y="797510"/>
            <a:ext cx="10267949" cy="4524315"/>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通信</a:t>
            </a:r>
            <a:r>
              <a:rPr lang="en-US" altLang="zh-CN" sz="2800" dirty="0"/>
              <a:t>	</a:t>
            </a:r>
          </a:p>
          <a:p>
            <a:r>
              <a:rPr lang="en-US" altLang="zh-CN" sz="2800" dirty="0"/>
              <a:t>	</a:t>
            </a:r>
            <a:r>
              <a:rPr lang="zh-CN" altLang="en-US" sz="2400" dirty="0">
                <a:latin typeface="+mj-ea"/>
                <a:ea typeface="+mj-ea"/>
              </a:rPr>
              <a:t>与外部控制器的主要通信是通过时间命令接口</a:t>
            </a:r>
            <a:r>
              <a:rPr lang="en-US" altLang="zh-CN" sz="2400" dirty="0">
                <a:latin typeface="+mj-ea"/>
                <a:ea typeface="+mj-ea"/>
              </a:rPr>
              <a:t>(TCI)</a:t>
            </a:r>
            <a:r>
              <a:rPr lang="zh-CN" altLang="en-US" sz="2400" dirty="0">
                <a:latin typeface="+mj-ea"/>
                <a:ea typeface="+mj-ea"/>
              </a:rPr>
              <a:t>实现的或者是</a:t>
            </a:r>
            <a:r>
              <a:rPr lang="en-US" altLang="zh-CN" sz="2400" dirty="0">
                <a:latin typeface="+mj-ea"/>
                <a:ea typeface="+mj-ea"/>
              </a:rPr>
              <a:t>IO</a:t>
            </a:r>
            <a:r>
              <a:rPr lang="zh-CN" altLang="en-US" sz="2400" dirty="0">
                <a:latin typeface="+mj-ea"/>
                <a:ea typeface="+mj-ea"/>
              </a:rPr>
              <a:t>引脚上的单线</a:t>
            </a:r>
            <a:r>
              <a:rPr lang="en-US" altLang="zh-CN" sz="2400" dirty="0">
                <a:latin typeface="+mj-ea"/>
                <a:ea typeface="+mj-ea"/>
              </a:rPr>
              <a:t>USART</a:t>
            </a:r>
            <a:r>
              <a:rPr lang="zh-CN" altLang="en-US" sz="2400" dirty="0">
                <a:latin typeface="+mj-ea"/>
                <a:ea typeface="+mj-ea"/>
              </a:rPr>
              <a:t>异步接口，或者是</a:t>
            </a:r>
            <a:r>
              <a:rPr lang="en-US" altLang="zh-CN" sz="2400" dirty="0">
                <a:latin typeface="+mj-ea"/>
                <a:ea typeface="+mj-ea"/>
              </a:rPr>
              <a:t>IO</a:t>
            </a:r>
            <a:r>
              <a:rPr lang="zh-CN" altLang="en-US" sz="2400" dirty="0">
                <a:latin typeface="+mj-ea"/>
                <a:ea typeface="+mj-ea"/>
              </a:rPr>
              <a:t>引脚上的</a:t>
            </a:r>
            <a:r>
              <a:rPr lang="en-US" altLang="zh-CN" sz="2400" dirty="0" err="1">
                <a:latin typeface="+mj-ea"/>
                <a:ea typeface="+mj-ea"/>
              </a:rPr>
              <a:t>cmos</a:t>
            </a:r>
            <a:r>
              <a:rPr lang="zh-CN" altLang="en-US" sz="2400" dirty="0">
                <a:latin typeface="+mj-ea"/>
                <a:ea typeface="+mj-ea"/>
              </a:rPr>
              <a:t>级</a:t>
            </a:r>
            <a:r>
              <a:rPr lang="en-US" altLang="zh-CN" sz="2400" dirty="0">
                <a:latin typeface="+mj-ea"/>
                <a:ea typeface="+mj-ea"/>
              </a:rPr>
              <a:t>USART</a:t>
            </a:r>
            <a:r>
              <a:rPr lang="zh-CN" altLang="en-US" sz="2400" dirty="0">
                <a:latin typeface="+mj-ea"/>
                <a:ea typeface="+mj-ea"/>
              </a:rPr>
              <a:t>接口</a:t>
            </a:r>
            <a:r>
              <a:rPr lang="en-US" altLang="zh-CN" sz="2400" dirty="0">
                <a:latin typeface="+mj-ea"/>
                <a:ea typeface="+mj-ea"/>
              </a:rPr>
              <a:t>RXD TXD</a:t>
            </a:r>
            <a:r>
              <a:rPr lang="zh-CN" altLang="en-US" sz="2400" dirty="0">
                <a:latin typeface="+mj-ea"/>
                <a:ea typeface="+mj-ea"/>
              </a:rPr>
              <a:t>引脚。本系统采用</a:t>
            </a:r>
            <a:r>
              <a:rPr lang="en-US" altLang="zh-CN" sz="2400" dirty="0">
                <a:latin typeface="+mj-ea"/>
                <a:ea typeface="+mj-ea"/>
              </a:rPr>
              <a:t>USART</a:t>
            </a:r>
            <a:r>
              <a:rPr lang="zh-CN" altLang="en-US" sz="2400" dirty="0">
                <a:latin typeface="+mj-ea"/>
                <a:ea typeface="+mj-ea"/>
              </a:rPr>
              <a:t>单线接口实现（最多可连接</a:t>
            </a:r>
            <a:r>
              <a:rPr lang="en-US" altLang="zh-CN" sz="2400" dirty="0">
                <a:latin typeface="+mj-ea"/>
                <a:ea typeface="+mj-ea"/>
              </a:rPr>
              <a:t>8</a:t>
            </a:r>
            <a:r>
              <a:rPr lang="zh-CN" altLang="en-US" sz="2400" dirty="0">
                <a:latin typeface="+mj-ea"/>
                <a:ea typeface="+mj-ea"/>
              </a:rPr>
              <a:t>个传感器），以保持</a:t>
            </a:r>
            <a:r>
              <a:rPr lang="en-US" altLang="zh-CN" sz="2400" dirty="0">
                <a:latin typeface="+mj-ea"/>
                <a:ea typeface="+mj-ea"/>
              </a:rPr>
              <a:t>BOM</a:t>
            </a:r>
            <a:r>
              <a:rPr lang="zh-CN" altLang="en-US" sz="2400" dirty="0">
                <a:latin typeface="+mj-ea"/>
                <a:ea typeface="+mj-ea"/>
              </a:rPr>
              <a:t>成本和</a:t>
            </a:r>
            <a:r>
              <a:rPr lang="en-US" altLang="zh-CN" sz="2400" dirty="0">
                <a:latin typeface="+mj-ea"/>
                <a:ea typeface="+mj-ea"/>
              </a:rPr>
              <a:t>BOM</a:t>
            </a:r>
            <a:r>
              <a:rPr lang="zh-CN" altLang="en-US" sz="2400" dirty="0">
                <a:latin typeface="+mj-ea"/>
                <a:ea typeface="+mj-ea"/>
              </a:rPr>
              <a:t>数低，简化了线束和安装。</a:t>
            </a:r>
            <a:endParaRPr lang="en-US" altLang="zh-CN" sz="2400" dirty="0">
              <a:latin typeface="+mj-ea"/>
              <a:ea typeface="+mj-ea"/>
            </a:endParaRPr>
          </a:p>
          <a:p>
            <a:pPr marL="457200" indent="-457200">
              <a:buFont typeface="Arial" panose="020B0604020202020204" pitchFamily="34" charset="0"/>
              <a:buChar char="•"/>
            </a:pPr>
            <a:r>
              <a:rPr lang="zh-CN" altLang="en-US" sz="2800" dirty="0"/>
              <a:t>低功耗</a:t>
            </a:r>
            <a:endParaRPr lang="en-US" altLang="zh-CN" sz="2800" dirty="0"/>
          </a:p>
          <a:p>
            <a:r>
              <a:rPr lang="en-US" altLang="zh-CN" sz="2800" dirty="0"/>
              <a:t>	</a:t>
            </a:r>
            <a:r>
              <a:rPr lang="en-US" altLang="zh-CN" sz="2400" dirty="0">
                <a:latin typeface="+mj-ea"/>
                <a:ea typeface="+mj-ea"/>
              </a:rPr>
              <a:t>PGA460-Q1</a:t>
            </a:r>
            <a:r>
              <a:rPr lang="zh-CN" altLang="en-US" sz="2400" dirty="0">
                <a:latin typeface="+mj-ea"/>
                <a:ea typeface="+mj-ea"/>
              </a:rPr>
              <a:t>器件可采用超低静止电流低功耗模式，降低功耗不使用时的消耗，可被通信接口上的命令唤醒。</a:t>
            </a:r>
            <a:endParaRPr lang="en-US" altLang="zh-CN" sz="2400" dirty="0">
              <a:latin typeface="+mj-ea"/>
              <a:ea typeface="+mj-ea"/>
            </a:endParaRPr>
          </a:p>
          <a:p>
            <a:pPr marL="457200" indent="-457200">
              <a:buFont typeface="Arial" panose="020B0604020202020204" pitchFamily="34" charset="0"/>
              <a:buChar char="•"/>
            </a:pPr>
            <a:r>
              <a:rPr lang="zh-CN" altLang="en-US" sz="2800" dirty="0"/>
              <a:t>自我诊断</a:t>
            </a:r>
            <a:endParaRPr lang="en-US" altLang="zh-CN" sz="2800" dirty="0"/>
          </a:p>
          <a:p>
            <a:r>
              <a:rPr lang="en-US" altLang="zh-CN" sz="2800" dirty="0"/>
              <a:t>	</a:t>
            </a:r>
            <a:r>
              <a:rPr lang="en-US" altLang="zh-CN" sz="2400" dirty="0">
                <a:latin typeface="+mj-ea"/>
                <a:ea typeface="+mj-ea"/>
              </a:rPr>
              <a:t>PGA460-Q1</a:t>
            </a:r>
            <a:r>
              <a:rPr lang="zh-CN" altLang="en-US" sz="2400" dirty="0">
                <a:latin typeface="+mj-ea"/>
                <a:ea typeface="+mj-ea"/>
              </a:rPr>
              <a:t>设备还包括芯片上的系统诊断，监测换能器工作期间的电压，变频器的频率和衰减时间等。</a:t>
            </a:r>
            <a:endParaRPr lang="zh-CN" altLang="en-US" sz="2800" dirty="0">
              <a:latin typeface="+mj-ea"/>
              <a:ea typeface="+mj-ea"/>
            </a:endParaRPr>
          </a:p>
        </p:txBody>
      </p:sp>
    </p:spTree>
    <p:extLst>
      <p:ext uri="{BB962C8B-B14F-4D97-AF65-F5344CB8AC3E}">
        <p14:creationId xmlns:p14="http://schemas.microsoft.com/office/powerpoint/2010/main" val="16516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0964A-29AA-4B28-9D7B-8FD349E0C356}"/>
              </a:ext>
            </a:extLst>
          </p:cNvPr>
          <p:cNvSpPr>
            <a:spLocks noGrp="1"/>
          </p:cNvSpPr>
          <p:nvPr>
            <p:ph type="title"/>
          </p:nvPr>
        </p:nvSpPr>
        <p:spPr/>
        <p:txBody>
          <a:bodyPr/>
          <a:lstStyle/>
          <a:p>
            <a:r>
              <a:rPr lang="zh-CN" altLang="en-US" dirty="0"/>
              <a:t>应用</a:t>
            </a:r>
          </a:p>
        </p:txBody>
      </p:sp>
      <p:sp>
        <p:nvSpPr>
          <p:cNvPr id="4" name="文本框 3">
            <a:extLst>
              <a:ext uri="{FF2B5EF4-FFF2-40B4-BE49-F238E27FC236}">
                <a16:creationId xmlns:a16="http://schemas.microsoft.com/office/drawing/2014/main" id="{ED7E88A2-A9BA-45B4-98FB-835C9CF80504}"/>
              </a:ext>
            </a:extLst>
          </p:cNvPr>
          <p:cNvSpPr txBox="1"/>
          <p:nvPr/>
        </p:nvSpPr>
        <p:spPr>
          <a:xfrm>
            <a:off x="2047875" y="1690688"/>
            <a:ext cx="2319866" cy="1200329"/>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倒车雷达</a:t>
            </a:r>
            <a:endParaRPr lang="en-US" altLang="zh-CN" sz="2400" dirty="0"/>
          </a:p>
          <a:p>
            <a:pPr marL="285750" indent="-285750">
              <a:buFont typeface="Arial" panose="020B0604020202020204" pitchFamily="34" charset="0"/>
              <a:buChar char="•"/>
            </a:pPr>
            <a:r>
              <a:rPr lang="zh-CN" altLang="en-US" sz="2400" dirty="0"/>
              <a:t>自动泊车</a:t>
            </a:r>
            <a:endParaRPr lang="en-US" altLang="zh-CN" sz="2400" dirty="0"/>
          </a:p>
          <a:p>
            <a:pPr marL="285750" indent="-285750">
              <a:buFont typeface="Arial" panose="020B0604020202020204" pitchFamily="34" charset="0"/>
              <a:buChar char="•"/>
            </a:pPr>
            <a:r>
              <a:rPr lang="zh-CN" altLang="en-US" sz="2400" dirty="0"/>
              <a:t>制动辅助系统</a:t>
            </a:r>
          </a:p>
        </p:txBody>
      </p:sp>
    </p:spTree>
    <p:extLst>
      <p:ext uri="{BB962C8B-B14F-4D97-AF65-F5344CB8AC3E}">
        <p14:creationId xmlns:p14="http://schemas.microsoft.com/office/powerpoint/2010/main" val="202955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2DB27E4-2B38-4494-9DBF-338C06F5E843}"/>
              </a:ext>
            </a:extLst>
          </p:cNvPr>
          <p:cNvSpPr/>
          <p:nvPr/>
        </p:nvSpPr>
        <p:spPr>
          <a:xfrm>
            <a:off x="4272423" y="2967335"/>
            <a:ext cx="3647153" cy="923330"/>
          </a:xfrm>
          <a:prstGeom prst="rect">
            <a:avLst/>
          </a:prstGeom>
          <a:noFill/>
        </p:spPr>
        <p:txBody>
          <a:bodyPr wrap="none" lIns="91440" tIns="45720" rIns="91440" bIns="45720">
            <a:spAutoFit/>
          </a:bodyPr>
          <a:lstStyle/>
          <a:p>
            <a:pPr algn="ctr"/>
            <a:r>
              <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谢谢观看！</a:t>
            </a:r>
          </a:p>
        </p:txBody>
      </p:sp>
    </p:spTree>
    <p:extLst>
      <p:ext uri="{BB962C8B-B14F-4D97-AF65-F5344CB8AC3E}">
        <p14:creationId xmlns:p14="http://schemas.microsoft.com/office/powerpoint/2010/main" val="283777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78250-ED9C-45BF-BFC0-557BBA97579C}"/>
              </a:ext>
            </a:extLst>
          </p:cNvPr>
          <p:cNvSpPr>
            <a:spLocks noGrp="1"/>
          </p:cNvSpPr>
          <p:nvPr>
            <p:ph type="title"/>
          </p:nvPr>
        </p:nvSpPr>
        <p:spPr/>
        <p:txBody>
          <a:bodyPr/>
          <a:lstStyle/>
          <a:p>
            <a:r>
              <a:rPr lang="zh-CN" altLang="en-US" dirty="0"/>
              <a:t>概述</a:t>
            </a:r>
          </a:p>
        </p:txBody>
      </p:sp>
      <p:sp>
        <p:nvSpPr>
          <p:cNvPr id="3" name="内容占位符 2">
            <a:extLst>
              <a:ext uri="{FF2B5EF4-FFF2-40B4-BE49-F238E27FC236}">
                <a16:creationId xmlns:a16="http://schemas.microsoft.com/office/drawing/2014/main" id="{9C7D4CC8-1EBA-48A7-8524-74CAFFBE0DFF}"/>
              </a:ext>
            </a:extLst>
          </p:cNvPr>
          <p:cNvSpPr>
            <a:spLocks noGrp="1"/>
          </p:cNvSpPr>
          <p:nvPr>
            <p:ph idx="1"/>
          </p:nvPr>
        </p:nvSpPr>
        <p:spPr>
          <a:xfrm>
            <a:off x="1067170" y="1779587"/>
            <a:ext cx="10057660" cy="4351338"/>
          </a:xfrm>
        </p:spPr>
        <p:txBody>
          <a:bodyPr>
            <a:normAutofit/>
          </a:bodyPr>
          <a:lstStyle/>
          <a:p>
            <a:pPr marL="0" indent="0">
              <a:buNone/>
            </a:pPr>
            <a:r>
              <a:rPr lang="en-US" altLang="zh-CN" dirty="0"/>
              <a:t>	</a:t>
            </a:r>
            <a:r>
              <a:rPr lang="zh-CN" altLang="en-US" dirty="0"/>
              <a:t>该设计方案采用三块高度集成的片上系统</a:t>
            </a:r>
            <a:r>
              <a:rPr lang="en-US" altLang="zh-CN" dirty="0"/>
              <a:t>(SoC) </a:t>
            </a:r>
            <a:r>
              <a:rPr lang="zh-CN" altLang="en-US" dirty="0"/>
              <a:t>超声波传感器驱动器为停车辅助系统</a:t>
            </a:r>
            <a:r>
              <a:rPr lang="en-US" altLang="zh-CN" dirty="0"/>
              <a:t>(PAS) </a:t>
            </a:r>
            <a:r>
              <a:rPr lang="zh-CN" altLang="en-US" dirty="0"/>
              <a:t>提供硬件架构。这些超声波传感器驱动器带有集成信号调节器，配备高级数字信号处理器</a:t>
            </a:r>
            <a:r>
              <a:rPr lang="en-US" altLang="zh-CN" dirty="0"/>
              <a:t>(DSP) </a:t>
            </a:r>
            <a:r>
              <a:rPr lang="zh-CN" altLang="en-US" dirty="0"/>
              <a:t>内核。使用这些集成特性，可实现对</a:t>
            </a:r>
            <a:r>
              <a:rPr lang="en-US" altLang="zh-CN" dirty="0"/>
              <a:t>25cm </a:t>
            </a:r>
            <a:r>
              <a:rPr lang="zh-CN" altLang="en-US" dirty="0"/>
              <a:t>至</a:t>
            </a:r>
            <a:r>
              <a:rPr lang="en-US" altLang="zh-CN" dirty="0"/>
              <a:t>2.5m </a:t>
            </a:r>
            <a:r>
              <a:rPr lang="zh-CN" altLang="en-US" dirty="0"/>
              <a:t>范围内物体的检测。距离数据将通过一个单线接口</a:t>
            </a:r>
            <a:r>
              <a:rPr lang="en-US" altLang="zh-CN" dirty="0"/>
              <a:t>(OWI) </a:t>
            </a:r>
            <a:r>
              <a:rPr lang="zh-CN" altLang="en-US" dirty="0"/>
              <a:t>发送至本地电子控制单元</a:t>
            </a:r>
            <a:r>
              <a:rPr lang="en-US" altLang="zh-CN" dirty="0"/>
              <a:t>(ECU)</a:t>
            </a:r>
            <a:r>
              <a:rPr lang="zh-CN" altLang="en-US" dirty="0"/>
              <a:t>，并在此进行聚合与处理。此设计指南所介绍的传感器初始化、物体检测算法以及软件为开发汽车或防撞</a:t>
            </a:r>
            <a:r>
              <a:rPr lang="en-US" altLang="zh-CN" dirty="0"/>
              <a:t>PAS </a:t>
            </a:r>
            <a:r>
              <a:rPr lang="zh-CN" altLang="en-US" dirty="0"/>
              <a:t>的工程师提供了一个基础的框架。</a:t>
            </a:r>
            <a:endParaRPr lang="en-US" altLang="zh-CN" dirty="0"/>
          </a:p>
          <a:p>
            <a:pPr marL="0" indent="0">
              <a:buNone/>
            </a:pPr>
            <a:endParaRPr lang="zh-CN" altLang="en-US" dirty="0"/>
          </a:p>
        </p:txBody>
      </p:sp>
    </p:spTree>
    <p:extLst>
      <p:ext uri="{BB962C8B-B14F-4D97-AF65-F5344CB8AC3E}">
        <p14:creationId xmlns:p14="http://schemas.microsoft.com/office/powerpoint/2010/main" val="1956599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945767F-F1F0-47C6-94A4-FC25AD43E66C}"/>
              </a:ext>
            </a:extLst>
          </p:cNvPr>
          <p:cNvPicPr>
            <a:picLocks noChangeAspect="1"/>
          </p:cNvPicPr>
          <p:nvPr/>
        </p:nvPicPr>
        <p:blipFill>
          <a:blip r:embed="rId3"/>
          <a:stretch>
            <a:fillRect/>
          </a:stretch>
        </p:blipFill>
        <p:spPr>
          <a:xfrm>
            <a:off x="838200" y="681037"/>
            <a:ext cx="11001375" cy="4876800"/>
          </a:xfrm>
          <a:prstGeom prst="rect">
            <a:avLst/>
          </a:prstGeom>
        </p:spPr>
      </p:pic>
    </p:spTree>
    <p:extLst>
      <p:ext uri="{BB962C8B-B14F-4D97-AF65-F5344CB8AC3E}">
        <p14:creationId xmlns:p14="http://schemas.microsoft.com/office/powerpoint/2010/main" val="298335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D1C3E-A9A3-4B52-90AB-0182E8F97764}"/>
              </a:ext>
            </a:extLst>
          </p:cNvPr>
          <p:cNvSpPr>
            <a:spLocks noGrp="1"/>
          </p:cNvSpPr>
          <p:nvPr>
            <p:ph type="title"/>
          </p:nvPr>
        </p:nvSpPr>
        <p:spPr/>
        <p:txBody>
          <a:bodyPr/>
          <a:lstStyle/>
          <a:p>
            <a:r>
              <a:rPr lang="zh-CN" altLang="en-US" dirty="0"/>
              <a:t>陶瓷超声波传感器工作原理</a:t>
            </a:r>
          </a:p>
        </p:txBody>
      </p:sp>
      <p:sp>
        <p:nvSpPr>
          <p:cNvPr id="3" name="内容占位符 2">
            <a:extLst>
              <a:ext uri="{FF2B5EF4-FFF2-40B4-BE49-F238E27FC236}">
                <a16:creationId xmlns:a16="http://schemas.microsoft.com/office/drawing/2014/main" id="{6AE5E1E5-E75B-4C53-AB52-020B09FC79D9}"/>
              </a:ext>
            </a:extLst>
          </p:cNvPr>
          <p:cNvSpPr>
            <a:spLocks noGrp="1"/>
          </p:cNvSpPr>
          <p:nvPr>
            <p:ph idx="1"/>
          </p:nvPr>
        </p:nvSpPr>
        <p:spPr/>
        <p:txBody>
          <a:bodyPr/>
          <a:lstStyle/>
          <a:p>
            <a:pPr marL="0" indent="0">
              <a:buNone/>
            </a:pPr>
            <a:r>
              <a:rPr lang="en-US" altLang="zh-CN" dirty="0"/>
              <a:t>	</a:t>
            </a:r>
            <a:r>
              <a:rPr lang="zh-CN" altLang="en-US" dirty="0"/>
              <a:t>由发送传感器</a:t>
            </a:r>
            <a:r>
              <a:rPr lang="en-US" altLang="zh-CN" dirty="0"/>
              <a:t>(</a:t>
            </a:r>
            <a:r>
              <a:rPr lang="zh-CN" altLang="en-US" dirty="0"/>
              <a:t>或称波发送器</a:t>
            </a:r>
            <a:r>
              <a:rPr lang="en-US" altLang="zh-CN" dirty="0"/>
              <a:t>)</a:t>
            </a:r>
            <a:r>
              <a:rPr lang="zh-CN" altLang="en-US" dirty="0"/>
              <a:t>、接收传感器</a:t>
            </a:r>
            <a:r>
              <a:rPr lang="en-US" altLang="zh-CN" dirty="0"/>
              <a:t>(</a:t>
            </a:r>
            <a:r>
              <a:rPr lang="zh-CN" altLang="en-US" dirty="0"/>
              <a:t>或称波接收器</a:t>
            </a:r>
            <a:r>
              <a:rPr lang="en-US" altLang="zh-CN" dirty="0"/>
              <a:t>)</a:t>
            </a:r>
            <a:r>
              <a:rPr lang="zh-CN" altLang="en-US" dirty="0"/>
              <a:t>、控制部分与电源部分组成。发送器传感器由发送器与使用直径为</a:t>
            </a:r>
            <a:r>
              <a:rPr lang="en-US" altLang="zh-CN" dirty="0"/>
              <a:t>15mm</a:t>
            </a:r>
            <a:r>
              <a:rPr lang="zh-CN" altLang="en-US" dirty="0"/>
              <a:t>左右的陶瓷振子换能器组成，换能器作用是将陶瓷振子的电振动能量转换成超能量并向空中辐射；而接收传感器由陶瓷振子换能器与放大电路组成，换能器接收波产生机械振动，将其变换成电能量，作为传感器接收器的输出，从而对发送的超声波信号进行检测</a:t>
            </a:r>
            <a:r>
              <a:rPr lang="en-US" altLang="zh-CN" dirty="0"/>
              <a:t>.</a:t>
            </a:r>
            <a:r>
              <a:rPr lang="zh-CN" altLang="en-US" dirty="0"/>
              <a:t>而实际使用中，用作发送传感器的陶瓷振子也可以用作接收器传感器社的陶瓷振子。控制部分主要对发送器发出的</a:t>
            </a:r>
            <a:r>
              <a:rPr lang="zh-CN" altLang="en-US" dirty="0">
                <a:hlinkClick r:id="rId2"/>
              </a:rPr>
              <a:t>脉冲</a:t>
            </a:r>
            <a:r>
              <a:rPr lang="zh-CN" altLang="en-US" dirty="0"/>
              <a:t>链频率、占空比及稀疏调制和计数及探测距离等进行控制。</a:t>
            </a:r>
          </a:p>
          <a:p>
            <a:endParaRPr lang="zh-CN" altLang="en-US" dirty="0"/>
          </a:p>
        </p:txBody>
      </p:sp>
    </p:spTree>
    <p:extLst>
      <p:ext uri="{BB962C8B-B14F-4D97-AF65-F5344CB8AC3E}">
        <p14:creationId xmlns:p14="http://schemas.microsoft.com/office/powerpoint/2010/main" val="145823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278288E-7112-4D13-B39C-557743B438BA}"/>
              </a:ext>
            </a:extLst>
          </p:cNvPr>
          <p:cNvPicPr>
            <a:picLocks noChangeAspect="1"/>
          </p:cNvPicPr>
          <p:nvPr/>
        </p:nvPicPr>
        <p:blipFill>
          <a:blip r:embed="rId2"/>
          <a:stretch>
            <a:fillRect/>
          </a:stretch>
        </p:blipFill>
        <p:spPr>
          <a:xfrm>
            <a:off x="3510285" y="467095"/>
            <a:ext cx="5171429" cy="5923809"/>
          </a:xfrm>
          <a:prstGeom prst="rect">
            <a:avLst/>
          </a:prstGeom>
        </p:spPr>
      </p:pic>
    </p:spTree>
    <p:extLst>
      <p:ext uri="{BB962C8B-B14F-4D97-AF65-F5344CB8AC3E}">
        <p14:creationId xmlns:p14="http://schemas.microsoft.com/office/powerpoint/2010/main" val="15354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83251D-7FEF-4458-8500-5A3B60D4A617}"/>
              </a:ext>
            </a:extLst>
          </p:cNvPr>
          <p:cNvSpPr>
            <a:spLocks noGrp="1"/>
          </p:cNvSpPr>
          <p:nvPr>
            <p:ph idx="1"/>
          </p:nvPr>
        </p:nvSpPr>
        <p:spPr>
          <a:xfrm>
            <a:off x="838200" y="2403694"/>
            <a:ext cx="10515600" cy="2819947"/>
          </a:xfrm>
        </p:spPr>
        <p:txBody>
          <a:bodyPr/>
          <a:lstStyle/>
          <a:p>
            <a:r>
              <a:rPr lang="zh-CN" altLang="en-US" dirty="0"/>
              <a:t>超声传感器的方向性与振动表面的大小、形状、振动频率有关。如图</a:t>
            </a:r>
            <a:r>
              <a:rPr lang="en-US" altLang="zh-CN" dirty="0"/>
              <a:t>3</a:t>
            </a:r>
            <a:r>
              <a:rPr lang="zh-CN" altLang="en-US" dirty="0"/>
              <a:t>所示</a:t>
            </a:r>
            <a:r>
              <a:rPr lang="en-US" altLang="zh-CN" dirty="0"/>
              <a:t>,MA58MF14-7N</a:t>
            </a:r>
            <a:r>
              <a:rPr lang="zh-CN" altLang="en-US" dirty="0"/>
              <a:t>设备有一个更广泛的观点在水平方向上比垂直方向这意味着它是一个“非对称”超声波传感器。我们将使用水平放置，可以提供更宽的覆盖，传感器更少；垂直方向性通过限制地面反射的效果来提高传感器的可用性。</a:t>
            </a:r>
            <a:endParaRPr lang="en-US" altLang="zh-CN" dirty="0"/>
          </a:p>
          <a:p>
            <a:r>
              <a:rPr lang="zh-CN" altLang="en-US" dirty="0"/>
              <a:t>打地和气刹</a:t>
            </a:r>
            <a:endParaRPr lang="en-US" altLang="zh-CN" dirty="0"/>
          </a:p>
        </p:txBody>
      </p:sp>
      <p:sp>
        <p:nvSpPr>
          <p:cNvPr id="7" name="文本框 6">
            <a:extLst>
              <a:ext uri="{FF2B5EF4-FFF2-40B4-BE49-F238E27FC236}">
                <a16:creationId xmlns:a16="http://schemas.microsoft.com/office/drawing/2014/main" id="{BD39E5BF-9220-4EFE-8C9A-7888157FB903}"/>
              </a:ext>
            </a:extLst>
          </p:cNvPr>
          <p:cNvSpPr txBox="1"/>
          <p:nvPr/>
        </p:nvSpPr>
        <p:spPr>
          <a:xfrm>
            <a:off x="838200" y="864918"/>
            <a:ext cx="8978462" cy="769441"/>
          </a:xfrm>
          <a:prstGeom prst="rect">
            <a:avLst/>
          </a:prstGeom>
          <a:noFill/>
        </p:spPr>
        <p:txBody>
          <a:bodyPr wrap="square" rtlCol="0">
            <a:spAutoFit/>
          </a:bodyPr>
          <a:lstStyle/>
          <a:p>
            <a:r>
              <a:rPr lang="en-US" altLang="zh-CN" sz="4400" dirty="0">
                <a:latin typeface="+mj-lt"/>
              </a:rPr>
              <a:t>MA58M14-7N</a:t>
            </a:r>
            <a:r>
              <a:rPr lang="zh-CN" altLang="en-US" sz="4400" dirty="0">
                <a:latin typeface="+mj-lt"/>
              </a:rPr>
              <a:t>传感器（</a:t>
            </a:r>
            <a:r>
              <a:rPr lang="en-US" altLang="zh-CN" sz="4400" dirty="0">
                <a:latin typeface="+mj-lt"/>
              </a:rPr>
              <a:t>58.5 </a:t>
            </a:r>
            <a:r>
              <a:rPr lang="en-US" altLang="zh-CN" sz="4400" dirty="0" err="1">
                <a:latin typeface="+mj-lt"/>
              </a:rPr>
              <a:t>khz</a:t>
            </a:r>
            <a:r>
              <a:rPr lang="zh-CN" altLang="en-US" sz="4400" dirty="0">
                <a:latin typeface="+mj-lt"/>
              </a:rPr>
              <a:t>村田）</a:t>
            </a:r>
          </a:p>
        </p:txBody>
      </p:sp>
    </p:spTree>
    <p:extLst>
      <p:ext uri="{BB962C8B-B14F-4D97-AF65-F5344CB8AC3E}">
        <p14:creationId xmlns:p14="http://schemas.microsoft.com/office/powerpoint/2010/main" val="6942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86DCB18-47CD-4126-9B87-12BBBA89DD78}"/>
              </a:ext>
            </a:extLst>
          </p:cNvPr>
          <p:cNvPicPr>
            <a:picLocks noChangeAspect="1"/>
          </p:cNvPicPr>
          <p:nvPr/>
        </p:nvPicPr>
        <p:blipFill>
          <a:blip r:embed="rId2"/>
          <a:stretch>
            <a:fillRect/>
          </a:stretch>
        </p:blipFill>
        <p:spPr>
          <a:xfrm>
            <a:off x="0" y="539258"/>
            <a:ext cx="7048415" cy="5613892"/>
          </a:xfrm>
          <a:prstGeom prst="rect">
            <a:avLst/>
          </a:prstGeom>
        </p:spPr>
      </p:pic>
      <p:pic>
        <p:nvPicPr>
          <p:cNvPr id="5" name="图片 4">
            <a:extLst>
              <a:ext uri="{FF2B5EF4-FFF2-40B4-BE49-F238E27FC236}">
                <a16:creationId xmlns:a16="http://schemas.microsoft.com/office/drawing/2014/main" id="{EF0E6C2A-0BF0-470C-BB19-48D32E9EB699}"/>
              </a:ext>
            </a:extLst>
          </p:cNvPr>
          <p:cNvPicPr>
            <a:picLocks noChangeAspect="1"/>
          </p:cNvPicPr>
          <p:nvPr/>
        </p:nvPicPr>
        <p:blipFill>
          <a:blip r:embed="rId3"/>
          <a:stretch>
            <a:fillRect/>
          </a:stretch>
        </p:blipFill>
        <p:spPr>
          <a:xfrm>
            <a:off x="5800166" y="539258"/>
            <a:ext cx="6276854" cy="3181350"/>
          </a:xfrm>
          <a:prstGeom prst="rect">
            <a:avLst/>
          </a:prstGeom>
        </p:spPr>
      </p:pic>
      <p:sp>
        <p:nvSpPr>
          <p:cNvPr id="6" name="文本框 5">
            <a:extLst>
              <a:ext uri="{FF2B5EF4-FFF2-40B4-BE49-F238E27FC236}">
                <a16:creationId xmlns:a16="http://schemas.microsoft.com/office/drawing/2014/main" id="{1A038B81-6AC7-48DD-A200-382B08942A2E}"/>
              </a:ext>
            </a:extLst>
          </p:cNvPr>
          <p:cNvSpPr txBox="1"/>
          <p:nvPr/>
        </p:nvSpPr>
        <p:spPr>
          <a:xfrm>
            <a:off x="7381876" y="4924425"/>
            <a:ext cx="3924300" cy="923330"/>
          </a:xfrm>
          <a:prstGeom prst="rect">
            <a:avLst/>
          </a:prstGeom>
          <a:noFill/>
        </p:spPr>
        <p:txBody>
          <a:bodyPr wrap="square" rtlCol="0">
            <a:spAutoFit/>
          </a:bodyPr>
          <a:lstStyle/>
          <a:p>
            <a:r>
              <a:rPr lang="en-US" altLang="zh-CN" dirty="0"/>
              <a:t>    </a:t>
            </a:r>
            <a:r>
              <a:rPr lang="zh-CN" altLang="en-US" dirty="0"/>
              <a:t>按比例划分的区域界线。不同区域的边界以不同的颜色表示。目的是为驱动程序生成不同级别的警报。</a:t>
            </a:r>
          </a:p>
        </p:txBody>
      </p:sp>
    </p:spTree>
    <p:extLst>
      <p:ext uri="{BB962C8B-B14F-4D97-AF65-F5344CB8AC3E}">
        <p14:creationId xmlns:p14="http://schemas.microsoft.com/office/powerpoint/2010/main" val="1395730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F8BC7-000F-41DD-B203-C2441DC5B39B}"/>
              </a:ext>
            </a:extLst>
          </p:cNvPr>
          <p:cNvSpPr>
            <a:spLocks noGrp="1"/>
          </p:cNvSpPr>
          <p:nvPr>
            <p:ph type="title"/>
          </p:nvPr>
        </p:nvSpPr>
        <p:spPr>
          <a:xfrm>
            <a:off x="953814" y="0"/>
            <a:ext cx="10515600" cy="1325563"/>
          </a:xfrm>
        </p:spPr>
        <p:txBody>
          <a:bodyPr/>
          <a:lstStyle/>
          <a:p>
            <a:r>
              <a:rPr lang="en-US" altLang="zh-CN" dirty="0"/>
              <a:t>PGA460-Q1</a:t>
            </a:r>
            <a:endParaRPr lang="zh-CN" altLang="en-US" dirty="0"/>
          </a:p>
        </p:txBody>
      </p:sp>
      <p:sp>
        <p:nvSpPr>
          <p:cNvPr id="12" name="文本框 11">
            <a:extLst>
              <a:ext uri="{FF2B5EF4-FFF2-40B4-BE49-F238E27FC236}">
                <a16:creationId xmlns:a16="http://schemas.microsoft.com/office/drawing/2014/main" id="{1ED09277-251D-49A5-BAF3-A4B0A4E3DD9F}"/>
              </a:ext>
            </a:extLst>
          </p:cNvPr>
          <p:cNvSpPr txBox="1"/>
          <p:nvPr/>
        </p:nvSpPr>
        <p:spPr>
          <a:xfrm>
            <a:off x="4358936" y="5406501"/>
            <a:ext cx="3877985" cy="369332"/>
          </a:xfrm>
          <a:prstGeom prst="rect">
            <a:avLst/>
          </a:prstGeom>
          <a:noFill/>
        </p:spPr>
        <p:txBody>
          <a:bodyPr wrap="none" rtlCol="0">
            <a:spAutoFit/>
          </a:bodyPr>
          <a:lstStyle/>
          <a:p>
            <a:r>
              <a:rPr lang="zh-CN" altLang="en-US" dirty="0"/>
              <a:t>超声波信号处理器和换能器驱动电路</a:t>
            </a:r>
          </a:p>
        </p:txBody>
      </p:sp>
      <p:pic>
        <p:nvPicPr>
          <p:cNvPr id="13" name="图片 12">
            <a:extLst>
              <a:ext uri="{FF2B5EF4-FFF2-40B4-BE49-F238E27FC236}">
                <a16:creationId xmlns:a16="http://schemas.microsoft.com/office/drawing/2014/main" id="{4F354D23-3DAB-411C-BFC7-7283A19D4D63}"/>
              </a:ext>
            </a:extLst>
          </p:cNvPr>
          <p:cNvPicPr>
            <a:picLocks noChangeAspect="1"/>
          </p:cNvPicPr>
          <p:nvPr/>
        </p:nvPicPr>
        <p:blipFill>
          <a:blip r:embed="rId2"/>
          <a:stretch>
            <a:fillRect/>
          </a:stretch>
        </p:blipFill>
        <p:spPr>
          <a:xfrm>
            <a:off x="592521" y="1167218"/>
            <a:ext cx="11238186" cy="4104207"/>
          </a:xfrm>
          <a:prstGeom prst="rect">
            <a:avLst/>
          </a:prstGeom>
        </p:spPr>
      </p:pic>
    </p:spTree>
    <p:extLst>
      <p:ext uri="{BB962C8B-B14F-4D97-AF65-F5344CB8AC3E}">
        <p14:creationId xmlns:p14="http://schemas.microsoft.com/office/powerpoint/2010/main" val="384173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B71817C-B5F9-451D-94D5-387353B06124}"/>
              </a:ext>
            </a:extLst>
          </p:cNvPr>
          <p:cNvPicPr>
            <a:picLocks noChangeAspect="1"/>
          </p:cNvPicPr>
          <p:nvPr/>
        </p:nvPicPr>
        <p:blipFill>
          <a:blip r:embed="rId2"/>
          <a:stretch>
            <a:fillRect/>
          </a:stretch>
        </p:blipFill>
        <p:spPr>
          <a:xfrm>
            <a:off x="0" y="1197253"/>
            <a:ext cx="11809659" cy="4463493"/>
          </a:xfrm>
          <a:prstGeom prst="rect">
            <a:avLst/>
          </a:prstGeom>
        </p:spPr>
      </p:pic>
    </p:spTree>
    <p:extLst>
      <p:ext uri="{BB962C8B-B14F-4D97-AF65-F5344CB8AC3E}">
        <p14:creationId xmlns:p14="http://schemas.microsoft.com/office/powerpoint/2010/main" val="35454755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158</Words>
  <Application>Microsoft Office PowerPoint</Application>
  <PresentationFormat>宽屏</PresentationFormat>
  <Paragraphs>25</Paragraphs>
  <Slides>12</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宋体</vt:lpstr>
      <vt:lpstr>Arial</vt:lpstr>
      <vt:lpstr>Office 主题​​</vt:lpstr>
      <vt:lpstr>适用于辅助停车的汽车超声波传感模块参考设计</vt:lpstr>
      <vt:lpstr>概述</vt:lpstr>
      <vt:lpstr>PowerPoint 演示文稿</vt:lpstr>
      <vt:lpstr>陶瓷超声波传感器工作原理</vt:lpstr>
      <vt:lpstr>PowerPoint 演示文稿</vt:lpstr>
      <vt:lpstr>PowerPoint 演示文稿</vt:lpstr>
      <vt:lpstr>PowerPoint 演示文稿</vt:lpstr>
      <vt:lpstr>PGA460-Q1</vt:lpstr>
      <vt:lpstr>PowerPoint 演示文稿</vt:lpstr>
      <vt:lpstr>PowerPoint 演示文稿</vt:lpstr>
      <vt:lpstr>应用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适用于停车辅助的汽车超声波传感模块参考设计</dc:title>
  <dc:creator>Thinkpad</dc:creator>
  <cp:lastModifiedBy>Thinkpad</cp:lastModifiedBy>
  <cp:revision>29</cp:revision>
  <dcterms:created xsi:type="dcterms:W3CDTF">2018-05-28T07:19:53Z</dcterms:created>
  <dcterms:modified xsi:type="dcterms:W3CDTF">2018-06-02T01:53:42Z</dcterms:modified>
</cp:coreProperties>
</file>