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userDrawn="1">
            <p:ph type="ctrTitle" hasCustomPrompt="1"/>
          </p:nvPr>
        </p:nvSpPr>
        <p:spPr>
          <a:xfrm>
            <a:off x="97265" y="1524661"/>
            <a:ext cx="6375077" cy="2537644"/>
          </a:xfrm>
        </p:spPr>
        <p:txBody>
          <a:bodyPr anchor="b">
            <a:normAutofit/>
          </a:bodyPr>
          <a:lstStyle>
            <a:lvl1pPr algn="ctr">
              <a:lnSpc>
                <a:spcPct val="150000"/>
              </a:lnSpc>
              <a:defRPr sz="4800" b="1">
                <a:solidFill>
                  <a:schemeClr val="tx1"/>
                </a:solidFill>
                <a:effectLst/>
              </a:defRPr>
            </a:lvl1pPr>
          </a:lstStyle>
          <a:p>
            <a:r>
              <a:rPr lang="zh-CN" altLang="en-US" dirty="0" smtClean="0"/>
              <a:t>单击此处编辑标题</a:t>
            </a:r>
            <a:endParaRPr lang="zh-CN" altLang="en-US" dirty="0"/>
          </a:p>
        </p:txBody>
      </p:sp>
      <p:sp>
        <p:nvSpPr>
          <p:cNvPr id="3" name="副标题 2"/>
          <p:cNvSpPr>
            <a:spLocks noGrp="1"/>
          </p:cNvSpPr>
          <p:nvPr userDrawn="1">
            <p:ph type="subTitle" idx="1"/>
          </p:nvPr>
        </p:nvSpPr>
        <p:spPr>
          <a:xfrm>
            <a:off x="97265" y="4298080"/>
            <a:ext cx="6311820" cy="857821"/>
          </a:xfrm>
        </p:spPr>
        <p:txBody>
          <a:bodyPr anchor="ctr"/>
          <a:lstStyle>
            <a:lvl1pPr marL="0" indent="0" algn="ctr">
              <a:lnSpc>
                <a:spcPct val="150000"/>
              </a:lnSpc>
              <a:buNone/>
              <a:defRPr sz="2400" b="0">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grpSp>
        <p:nvGrpSpPr>
          <p:cNvPr id="13" name="组合 12"/>
          <p:cNvGrpSpPr/>
          <p:nvPr userDrawn="1"/>
        </p:nvGrpSpPr>
        <p:grpSpPr>
          <a:xfrm>
            <a:off x="6472581" y="-13268"/>
            <a:ext cx="5782919" cy="4491535"/>
            <a:chOff x="6472581" y="-13268"/>
            <a:chExt cx="5782919" cy="4491535"/>
          </a:xfrm>
        </p:grpSpPr>
        <p:cxnSp>
          <p:nvCxnSpPr>
            <p:cNvPr id="14" name="直接连接符 13"/>
            <p:cNvCxnSpPr/>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6D505A-08EB-4E1C-99E3-07F2C04F31BF}" type="slidenum">
              <a:rPr lang="zh-CN" altLang="en-US" smtClean="0"/>
            </a:fld>
            <a:endParaRPr lang="zh-CN" altLang="en-US"/>
          </a:p>
        </p:txBody>
      </p:sp>
      <p:sp>
        <p:nvSpPr>
          <p:cNvPr id="7" name="内容占位符 6"/>
          <p:cNvSpPr>
            <a:spLocks noGrp="1"/>
          </p:cNvSpPr>
          <p:nvPr>
            <p:ph sz="quarter" idx="13"/>
          </p:nvPr>
        </p:nvSpPr>
        <p:spPr>
          <a:xfrm>
            <a:off x="838199"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lstStyle>
            <a:lvl1pPr>
              <a:defRPr b="1"/>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6962400" y="2797200"/>
            <a:ext cx="4550400" cy="2170800"/>
          </a:xfrm>
        </p:spPr>
        <p:txBody>
          <a:bodyPr>
            <a:normAutofit/>
          </a:bodyPr>
          <a:lstStyle>
            <a:lvl1pPr algn="just">
              <a:lnSpc>
                <a:spcPct val="15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7" name="直接连接符 6"/>
          <p:cNvCxnSpPr>
            <a:endCxn id="10"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0"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10"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64066" y="2681022"/>
            <a:ext cx="6815538" cy="2051955"/>
          </a:xfrm>
        </p:spPr>
        <p:txBody>
          <a:bodyPr anchor="ctr">
            <a:normAutofit/>
          </a:bodyPr>
          <a:lstStyle>
            <a:lvl1pPr algn="ctr">
              <a:lnSpc>
                <a:spcPct val="150000"/>
              </a:lnSpc>
              <a:defRPr sz="4800">
                <a:solidFill>
                  <a:schemeClr val="tx1"/>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4293552" y="4789714"/>
            <a:ext cx="6786052" cy="912996"/>
          </a:xfrm>
        </p:spPr>
        <p:txBody>
          <a:bodyPr>
            <a:normAutofit/>
          </a:bodyPr>
          <a:lstStyle>
            <a:lvl1pPr marL="0" indent="0" algn="ctr">
              <a:lnSpc>
                <a:spcPct val="150000"/>
              </a:lnSpc>
              <a:buNone/>
              <a:defRPr sz="1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grpSp>
        <p:nvGrpSpPr>
          <p:cNvPr id="7" name="组合 6"/>
          <p:cNvGrpSpPr/>
          <p:nvPr userDrawn="1"/>
        </p:nvGrpSpPr>
        <p:grpSpPr>
          <a:xfrm rot="1803858">
            <a:off x="337140" y="2714484"/>
            <a:ext cx="2914914" cy="2128745"/>
            <a:chOff x="6143021" y="-463778"/>
            <a:chExt cx="7177967" cy="5012462"/>
          </a:xfrm>
          <a:solidFill>
            <a:schemeClr val="tx1"/>
          </a:solidFill>
        </p:grpSpPr>
        <p:cxnSp>
          <p:nvCxnSpPr>
            <p:cNvPr id="8" name="直接连接符 7"/>
            <p:cNvCxnSpPr/>
            <p:nvPr/>
          </p:nvCxnSpPr>
          <p:spPr>
            <a:xfrm rot="706330" flipV="1">
              <a:off x="7111594" y="3457085"/>
              <a:ext cx="2651700" cy="15714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706330" flipH="1">
              <a:off x="6437278" y="502987"/>
              <a:ext cx="1610662" cy="49105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706330">
              <a:off x="6143021" y="1196585"/>
              <a:ext cx="3869519" cy="216064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706330" flipH="1">
              <a:off x="7405851" y="602842"/>
              <a:ext cx="392844" cy="28088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706330">
              <a:off x="7992683" y="744341"/>
              <a:ext cx="785690" cy="78569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706330" flipH="1">
              <a:off x="8416858" y="1573762"/>
              <a:ext cx="176781" cy="96246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706330" flipH="1">
              <a:off x="7221117" y="2394732"/>
              <a:ext cx="1001753" cy="106068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706330" flipV="1">
              <a:off x="7171190" y="2879021"/>
              <a:ext cx="1748158" cy="6481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4831886" flipH="1" flipV="1">
              <a:off x="8137169" y="-296318"/>
              <a:ext cx="583201" cy="102294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4831886" flipH="1" flipV="1">
              <a:off x="8449295" y="127049"/>
              <a:ext cx="915047" cy="11795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706330">
              <a:off x="8501547" y="1754012"/>
              <a:ext cx="1453525" cy="184637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06330" flipH="1">
              <a:off x="8810036" y="608090"/>
              <a:ext cx="127675" cy="104103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4831886" flipH="1">
              <a:off x="8945571" y="-399261"/>
              <a:ext cx="1199335" cy="10703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706330" flipV="1">
              <a:off x="9065677" y="390688"/>
              <a:ext cx="1207996" cy="3854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706330">
              <a:off x="10243966" y="650852"/>
              <a:ext cx="1158893" cy="5868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4831886" flipV="1">
              <a:off x="10877664" y="-339840"/>
              <a:ext cx="129868" cy="134300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06330">
              <a:off x="11211592" y="600837"/>
              <a:ext cx="196424" cy="73658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06330" flipV="1">
              <a:off x="11337825" y="112975"/>
              <a:ext cx="196424" cy="5008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706330">
              <a:off x="9695623" y="3996860"/>
              <a:ext cx="2651700" cy="27376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706330" flipV="1">
              <a:off x="9795844" y="3298499"/>
              <a:ext cx="1826728" cy="62364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706330">
              <a:off x="11557917" y="3565209"/>
              <a:ext cx="834793" cy="88881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706330" flipH="1">
              <a:off x="11782482" y="2284377"/>
              <a:ext cx="284812" cy="123868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706330">
              <a:off x="12043833" y="2369033"/>
              <a:ext cx="574535" cy="123868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706330">
              <a:off x="11659076" y="3568056"/>
              <a:ext cx="834793" cy="859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706330" flipH="1">
              <a:off x="12382951" y="3651278"/>
              <a:ext cx="9821" cy="89740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706330">
              <a:off x="11255823" y="1447786"/>
              <a:ext cx="1011574" cy="77218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706330">
              <a:off x="11276725" y="791827"/>
              <a:ext cx="1964223" cy="10434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706330" flipV="1">
              <a:off x="11386224" y="916055"/>
              <a:ext cx="1777623" cy="61504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706330">
              <a:off x="11513901" y="301252"/>
              <a:ext cx="1807087" cy="6224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706330" flipH="1">
              <a:off x="12346384" y="1006449"/>
              <a:ext cx="726766" cy="141301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7044822" y="3292010"/>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017735" y="634313"/>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639866" y="1548222"/>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236352" y="431823"/>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714959" y="3641464"/>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601665" y="3408858"/>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1241704" y="1289544"/>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349175" y="770170"/>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970968" y="574277"/>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962400" y="1411200"/>
            <a:ext cx="4550400" cy="2170800"/>
          </a:xfrm>
        </p:spPr>
        <p:txBody>
          <a:bodyPr>
            <a:normAutofit/>
          </a:bodyPr>
          <a:lstStyle>
            <a:lvl1pPr algn="just">
              <a:lnSpc>
                <a:spcPct val="15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962400" y="4042800"/>
            <a:ext cx="4550400" cy="2170800"/>
          </a:xfrm>
        </p:spPr>
        <p:txBody>
          <a:bodyPr>
            <a:normAutofit/>
          </a:bodyPr>
          <a:lstStyle>
            <a:lvl1pPr algn="just">
              <a:lnSpc>
                <a:spcPct val="15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8" name="直接连接符 7"/>
          <p:cNvCxnSpPr>
            <a:endCxn id="11"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11"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11"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566861"/>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hasCustomPrompt="1"/>
          </p:nvPr>
        </p:nvSpPr>
        <p:spPr>
          <a:xfrm>
            <a:off x="839788" y="2390773"/>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566861"/>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172200" y="2390773"/>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a:endCxn id="13"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13"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13"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600" y="2790000"/>
            <a:ext cx="6715332" cy="1325563"/>
          </a:xfrm>
        </p:spPr>
        <p:txBody>
          <a:bodyPr>
            <a:noAutofit/>
          </a:bodyPr>
          <a:lstStyle>
            <a:lvl1pPr>
              <a:defRPr sz="8000">
                <a:solidFill>
                  <a:schemeClr val="tx1"/>
                </a:solidFill>
              </a:defRPr>
            </a:lvl1pPr>
          </a:lstStyle>
          <a:p>
            <a:r>
              <a:rPr lang="zh-CN" altLang="en-US" dirty="0" smtClean="0"/>
              <a:t>编辑标题</a:t>
            </a:r>
            <a:endParaRPr lang="zh-CN" altLang="en-US" dirty="0"/>
          </a:p>
        </p:txBody>
      </p:sp>
      <p:grpSp>
        <p:nvGrpSpPr>
          <p:cNvPr id="11" name="组合 10"/>
          <p:cNvGrpSpPr/>
          <p:nvPr userDrawn="1"/>
        </p:nvGrpSpPr>
        <p:grpSpPr>
          <a:xfrm>
            <a:off x="6472581" y="-13268"/>
            <a:ext cx="5782919" cy="4491535"/>
            <a:chOff x="6472581" y="-13268"/>
            <a:chExt cx="5782919" cy="4491535"/>
          </a:xfrm>
        </p:grpSpPr>
        <p:cxnSp>
          <p:nvCxnSpPr>
            <p:cNvPr id="12" name="直接连接符 11"/>
            <p:cNvCxnSpPr/>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15"/>
          <p:cNvPicPr>
            <a:picLocks noChangeAspect="1"/>
          </p:cNvPicPr>
          <p:nvPr/>
        </p:nvPicPr>
        <p:blipFill>
          <a:blip r:embed="rId2"/>
          <a:stretch>
            <a:fillRect/>
          </a:stretch>
        </p:blipFill>
        <p:spPr>
          <a:xfrm>
            <a:off x="2316204" y="2057832"/>
            <a:ext cx="1729381" cy="3682135"/>
          </a:xfrm>
          <a:prstGeom prst="rect">
            <a:avLst/>
          </a:prstGeom>
        </p:spPr>
      </p:pic>
      <p:sp>
        <p:nvSpPr>
          <p:cNvPr id="2" name="标题 1"/>
          <p:cNvSpPr>
            <a:spLocks noGrp="1"/>
          </p:cNvSpPr>
          <p:nvPr>
            <p:ph type="title"/>
          </p:nvPr>
        </p:nvSpPr>
        <p:spPr>
          <a:xfrm>
            <a:off x="788400" y="0"/>
            <a:ext cx="10515600" cy="1324800"/>
          </a:xfrm>
        </p:spPr>
        <p:txBody>
          <a:bodyPr anchor="ctr" anchorCtr="0">
            <a:normAutofit/>
          </a:bodyPr>
          <a:lstStyle>
            <a:lvl1pPr>
              <a:defRPr sz="4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2400" y="2595600"/>
            <a:ext cx="1447200" cy="2570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4442400" y="3254400"/>
            <a:ext cx="5436000" cy="1753200"/>
          </a:xfrm>
        </p:spPr>
        <p:txBody>
          <a:bodyPr>
            <a:normAutofit/>
          </a:bodyPr>
          <a:lstStyle>
            <a:lvl1pPr marL="0" indent="0" algn="just">
              <a:lnSpc>
                <a:spcPct val="15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cxnSp>
        <p:nvCxnSpPr>
          <p:cNvPr id="11" name="直接连接符 10"/>
          <p:cNvCxnSpPr>
            <a:endCxn id="14"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14"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14"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6400" y="522000"/>
            <a:ext cx="262800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199" y="522000"/>
            <a:ext cx="77328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500">
                <a:solidFill>
                  <a:schemeClr val="tx1">
                    <a:tint val="75000"/>
                  </a:schemeClr>
                </a:solidFill>
              </a:defRPr>
            </a:lvl1pPr>
          </a:lstStyle>
          <a:p>
            <a:fld id="{343C4F2C-AE58-4115-BFAF-5F54A7D4318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5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500">
                <a:solidFill>
                  <a:schemeClr val="tx1">
                    <a:tint val="75000"/>
                  </a:schemeClr>
                </a:solidFill>
              </a:defRPr>
            </a:lvl1pPr>
          </a:lstStyle>
          <a:p>
            <a:fld id="{686D505A-08EB-4E1C-99E3-07F2C04F31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阻抗的表示方法</a:t>
            </a:r>
            <a:endParaRPr lang="zh-CN" altLang="en-US" dirty="0"/>
          </a:p>
        </p:txBody>
      </p:sp>
      <p:sp>
        <p:nvSpPr>
          <p:cNvPr id="3" name="副标题 2"/>
          <p:cNvSpPr>
            <a:spLocks noGrp="1"/>
          </p:cNvSpPr>
          <p:nvPr>
            <p:ph type="subTitle" idx="1"/>
            <p:custDataLst>
              <p:tags r:id="rId2"/>
            </p:custDataLst>
          </p:nvPr>
        </p:nvSpPr>
        <p:spPr/>
        <p:txBody>
          <a:bodyPr>
            <a:normAutofit/>
          </a:bodyPr>
          <a:lstStyle/>
          <a:p>
            <a:r>
              <a:rPr lang="zh-CN" altLang="en-US" dirty="0">
                <a:sym typeface="+mn-lt"/>
              </a:rPr>
              <a:t>北京中聚高科科技有限公司</a:t>
            </a:r>
            <a:endParaRPr lang="zh-CN" altLang="en-US" dirty="0">
              <a:sym typeface="+mn-lt"/>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导纳形式</a:t>
            </a:r>
            <a:r>
              <a:rPr lang="en-US" altLang="zh-CN"/>
              <a:t>-</a:t>
            </a:r>
            <a:r>
              <a:rPr lang="zh-CN" altLang="en-US"/>
              <a:t>线性坐标</a:t>
            </a:r>
            <a:endParaRPr lang="zh-CN" altLang="en-US"/>
          </a:p>
        </p:txBody>
      </p:sp>
      <p:pic>
        <p:nvPicPr>
          <p:cNvPr id="4" name="内容占位符 3" descr="webwxgetmsgimg (5)"/>
          <p:cNvPicPr>
            <a:picLocks noChangeAspect="1"/>
          </p:cNvPicPr>
          <p:nvPr>
            <p:ph idx="1"/>
          </p:nvPr>
        </p:nvPicPr>
        <p:blipFill>
          <a:blip r:embed="rId1"/>
          <a:srcRect t="568" r="9621"/>
          <a:stretch>
            <a:fillRect/>
          </a:stretch>
        </p:blipFill>
        <p:spPr>
          <a:xfrm>
            <a:off x="1319530" y="1145540"/>
            <a:ext cx="9510395" cy="5338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导纳形式</a:t>
            </a:r>
            <a:r>
              <a:rPr lang="en-US" altLang="zh-CN"/>
              <a:t>-</a:t>
            </a:r>
            <a:r>
              <a:rPr lang="zh-CN" altLang="en-US"/>
              <a:t>对数坐标</a:t>
            </a:r>
            <a:endParaRPr lang="zh-CN" altLang="en-US"/>
          </a:p>
        </p:txBody>
      </p:sp>
      <p:pic>
        <p:nvPicPr>
          <p:cNvPr id="4" name="内容占位符 3" descr="webwxgetmsgimg (6)"/>
          <p:cNvPicPr>
            <a:picLocks noChangeAspect="1"/>
          </p:cNvPicPr>
          <p:nvPr>
            <p:ph idx="1"/>
          </p:nvPr>
        </p:nvPicPr>
        <p:blipFill>
          <a:blip r:embed="rId1"/>
          <a:stretch>
            <a:fillRect/>
          </a:stretch>
        </p:blipFill>
        <p:spPr>
          <a:xfrm>
            <a:off x="788035" y="1325880"/>
            <a:ext cx="10628630" cy="4803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半导体原件的介电响应</a:t>
            </a:r>
            <a:endParaRPr lang="zh-CN" altLang="en-US"/>
          </a:p>
        </p:txBody>
      </p:sp>
      <p:pic>
        <p:nvPicPr>
          <p:cNvPr id="4" name="内容占位符 3" descr="webwxgetmsgimg (7)"/>
          <p:cNvPicPr>
            <a:picLocks noChangeAspect="1"/>
          </p:cNvPicPr>
          <p:nvPr>
            <p:ph idx="1"/>
          </p:nvPr>
        </p:nvPicPr>
        <p:blipFill>
          <a:blip r:embed="rId1"/>
          <a:stretch>
            <a:fillRect/>
          </a:stretch>
        </p:blipFill>
        <p:spPr>
          <a:xfrm rot="16200000">
            <a:off x="2324100" y="438150"/>
            <a:ext cx="4464685" cy="6549390"/>
          </a:xfrm>
          <a:prstGeom prst="rect">
            <a:avLst/>
          </a:prstGeom>
        </p:spPr>
      </p:pic>
      <p:sp>
        <p:nvSpPr>
          <p:cNvPr id="5" name="文本框 4"/>
          <p:cNvSpPr txBox="1"/>
          <p:nvPr/>
        </p:nvSpPr>
        <p:spPr>
          <a:xfrm>
            <a:off x="8284210" y="1673225"/>
            <a:ext cx="3218180" cy="1463040"/>
          </a:xfrm>
          <a:prstGeom prst="rect">
            <a:avLst/>
          </a:prstGeom>
          <a:noFill/>
        </p:spPr>
        <p:txBody>
          <a:bodyPr wrap="square" rtlCol="0">
            <a:spAutoFit/>
          </a:bodyPr>
          <a:p>
            <a:r>
              <a:rPr lang="en-US" altLang="zh-CN"/>
              <a:t>Csc</a:t>
            </a:r>
            <a:r>
              <a:rPr lang="zh-CN" altLang="en-US"/>
              <a:t>表示空间电荷电容</a:t>
            </a:r>
            <a:endParaRPr lang="zh-CN" altLang="en-US"/>
          </a:p>
          <a:p>
            <a:r>
              <a:rPr lang="en-US" altLang="zh-CN"/>
              <a:t>Rt,1,Ct,1</a:t>
            </a:r>
            <a:r>
              <a:rPr lang="zh-CN" altLang="en-US"/>
              <a:t>，</a:t>
            </a:r>
            <a:r>
              <a:rPr lang="en-US" altLang="zh-CN"/>
              <a:t>Rt,2, Ct,2</a:t>
            </a:r>
            <a:r>
              <a:rPr lang="zh-CN" altLang="en-US"/>
              <a:t>表示的是与电位有关的深层电子态占据，电子态通常用一个小的浓度表示。</a:t>
            </a:r>
            <a:r>
              <a:rPr lang="en-US" altLang="zh-CN"/>
              <a:t>RL</a:t>
            </a:r>
            <a:r>
              <a:rPr lang="zh-CN" altLang="en-US"/>
              <a:t>为漏电流。</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半导体原件的介电响应</a:t>
            </a:r>
            <a:endParaRPr lang="zh-CN" altLang="en-US"/>
          </a:p>
        </p:txBody>
      </p:sp>
      <p:pic>
        <p:nvPicPr>
          <p:cNvPr id="4" name="内容占位符 3" descr="webwxgetmsgimg (8)"/>
          <p:cNvPicPr>
            <a:picLocks noChangeAspect="1"/>
          </p:cNvPicPr>
          <p:nvPr>
            <p:ph idx="1"/>
          </p:nvPr>
        </p:nvPicPr>
        <p:blipFill>
          <a:blip r:embed="rId1"/>
          <a:srcRect t="18319" b="11780"/>
          <a:stretch>
            <a:fillRect/>
          </a:stretch>
        </p:blipFill>
        <p:spPr>
          <a:xfrm>
            <a:off x="1014730" y="1920240"/>
            <a:ext cx="10162540" cy="35229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闭塞电路和反应电路的特性</a:t>
            </a:r>
            <a:endParaRPr lang="zh-CN" altLang="en-US"/>
          </a:p>
        </p:txBody>
      </p:sp>
      <p:sp>
        <p:nvSpPr>
          <p:cNvPr id="3" name="内容占位符 2"/>
          <p:cNvSpPr>
            <a:spLocks noGrp="1"/>
          </p:cNvSpPr>
          <p:nvPr>
            <p:ph idx="1"/>
          </p:nvPr>
        </p:nvSpPr>
        <p:spPr/>
        <p:txBody>
          <a:bodyPr/>
          <a:p>
            <a:endParaRPr lang="zh-CN" altLang="en-US"/>
          </a:p>
        </p:txBody>
      </p:sp>
      <p:pic>
        <p:nvPicPr>
          <p:cNvPr id="5" name="图片 4" descr="webwxgetmsgimg (1)"/>
          <p:cNvPicPr>
            <a:picLocks noChangeAspect="1"/>
          </p:cNvPicPr>
          <p:nvPr/>
        </p:nvPicPr>
        <p:blipFill>
          <a:blip r:embed="rId1"/>
          <a:srcRect l="13295" t="1908" r="8819" b="4714"/>
          <a:stretch>
            <a:fillRect/>
          </a:stretch>
        </p:blipFill>
        <p:spPr>
          <a:xfrm>
            <a:off x="694055" y="1131570"/>
            <a:ext cx="10732770" cy="5477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闭塞电路和反应电路的特性</a:t>
            </a:r>
            <a:endParaRPr lang="zh-CN" altLang="en-US"/>
          </a:p>
        </p:txBody>
      </p:sp>
      <p:pic>
        <p:nvPicPr>
          <p:cNvPr id="4" name="图片 3" descr="webwxgetmsgimg"/>
          <p:cNvPicPr>
            <a:picLocks noChangeAspect="1"/>
          </p:cNvPicPr>
          <p:nvPr/>
        </p:nvPicPr>
        <p:blipFill>
          <a:blip r:embed="rId1"/>
          <a:srcRect l="19451" t="7643" r="23005" b="2716"/>
          <a:stretch>
            <a:fillRect/>
          </a:stretch>
        </p:blipFill>
        <p:spPr>
          <a:xfrm>
            <a:off x="789305" y="1002030"/>
            <a:ext cx="10514965" cy="55448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复平面阻抗图</a:t>
            </a:r>
            <a:r>
              <a:rPr lang="en-US" altLang="zh-CN"/>
              <a:t>-Nyquist</a:t>
            </a:r>
            <a:r>
              <a:rPr lang="zh-CN" altLang="en-US"/>
              <a:t>图</a:t>
            </a:r>
            <a:endParaRPr lang="zh-CN" altLang="en-US"/>
          </a:p>
        </p:txBody>
      </p:sp>
      <p:pic>
        <p:nvPicPr>
          <p:cNvPr id="4" name="图片 3" descr="webwxgetmsgimg"/>
          <p:cNvPicPr>
            <a:picLocks noChangeAspect="1"/>
          </p:cNvPicPr>
          <p:nvPr/>
        </p:nvPicPr>
        <p:blipFill>
          <a:blip r:embed="rId1"/>
          <a:srcRect t="17184" r="1930" b="16174"/>
          <a:stretch>
            <a:fillRect/>
          </a:stretch>
        </p:blipFill>
        <p:spPr>
          <a:xfrm rot="16200000">
            <a:off x="1697355" y="605790"/>
            <a:ext cx="5548630" cy="6703060"/>
          </a:xfrm>
          <a:prstGeom prst="rect">
            <a:avLst/>
          </a:prstGeom>
        </p:spPr>
      </p:pic>
      <p:sp>
        <p:nvSpPr>
          <p:cNvPr id="5" name="文本框 4"/>
          <p:cNvSpPr txBox="1"/>
          <p:nvPr/>
        </p:nvSpPr>
        <p:spPr>
          <a:xfrm>
            <a:off x="8060055" y="1238250"/>
            <a:ext cx="4084320" cy="640080"/>
          </a:xfrm>
          <a:prstGeom prst="rect">
            <a:avLst/>
          </a:prstGeom>
          <a:noFill/>
        </p:spPr>
        <p:txBody>
          <a:bodyPr wrap="square" rtlCol="0">
            <a:spAutoFit/>
          </a:bodyPr>
          <a:p>
            <a:r>
              <a:rPr lang="zh-CN" altLang="en-US"/>
              <a:t>特征频率： </a:t>
            </a:r>
            <a:endParaRPr lang="zh-CN" altLang="en-US"/>
          </a:p>
          <a:p>
            <a:endParaRPr lang="zh-CN" altLang="en-US"/>
          </a:p>
        </p:txBody>
      </p:sp>
      <p:graphicFrame>
        <p:nvGraphicFramePr>
          <p:cNvPr id="9" name="对象 8"/>
          <p:cNvGraphicFramePr/>
          <p:nvPr/>
        </p:nvGraphicFramePr>
        <p:xfrm>
          <a:off x="8358505" y="1725295"/>
          <a:ext cx="3277870" cy="2050415"/>
        </p:xfrm>
        <a:graphic>
          <a:graphicData uri="http://schemas.openxmlformats.org/presentationml/2006/ole">
            <mc:AlternateContent xmlns:mc="http://schemas.openxmlformats.org/markup-compatibility/2006">
              <mc:Choice xmlns:v="urn:schemas-microsoft-com:vml" Requires="v">
                <p:oleObj spid="_x0000_s10" name="" r:id="rId2" imgW="3130550" imgH="1858010" progId="Equation.KSEE3">
                  <p:embed/>
                </p:oleObj>
              </mc:Choice>
              <mc:Fallback>
                <p:oleObj name="" r:id="rId2" imgW="3130550" imgH="1858010" progId="Equation.KSEE3">
                  <p:embed/>
                  <p:pic>
                    <p:nvPicPr>
                      <p:cNvPr id="0" name="图片 9"/>
                      <p:cNvPicPr/>
                      <p:nvPr/>
                    </p:nvPicPr>
                    <p:blipFill>
                      <a:blip r:embed="rId3"/>
                      <a:stretch>
                        <a:fillRect/>
                      </a:stretch>
                    </p:blipFill>
                    <p:spPr>
                      <a:xfrm>
                        <a:off x="8358505" y="1725295"/>
                        <a:ext cx="3277870" cy="2050415"/>
                      </a:xfrm>
                      <a:prstGeom prst="rect">
                        <a:avLst/>
                      </a:prstGeom>
                    </p:spPr>
                  </p:pic>
                </p:oleObj>
              </mc:Fallback>
            </mc:AlternateContent>
          </a:graphicData>
        </a:graphic>
      </p:graphicFrame>
      <p:sp>
        <p:nvSpPr>
          <p:cNvPr id="11" name="文本框 10"/>
          <p:cNvSpPr txBox="1"/>
          <p:nvPr/>
        </p:nvSpPr>
        <p:spPr>
          <a:xfrm>
            <a:off x="8255635" y="3775710"/>
            <a:ext cx="3484245" cy="2011680"/>
          </a:xfrm>
          <a:prstGeom prst="rect">
            <a:avLst/>
          </a:prstGeom>
          <a:noFill/>
        </p:spPr>
        <p:txBody>
          <a:bodyPr wrap="square" rtlCol="0">
            <a:spAutoFit/>
          </a:bodyPr>
          <a:p>
            <a:r>
              <a:rPr lang="zh-CN" altLang="en-US"/>
              <a:t>如果点的轨迹是一个理想的半圆弧，那么阻抗响应对应的是一个活化能控制的过程。如果是一个收缩的半圆弧，则说明需要更详细的模型才能解释。如果再复阻抗平面上出现多个峰，则需要多个时间常数描述过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Bode</a:t>
            </a:r>
            <a:r>
              <a:rPr lang="zh-CN" altLang="en-US"/>
              <a:t>图</a:t>
            </a:r>
            <a:endParaRPr lang="zh-CN" altLang="en-US"/>
          </a:p>
        </p:txBody>
      </p:sp>
      <p:pic>
        <p:nvPicPr>
          <p:cNvPr id="4" name="内容占位符 3" descr="webwxgetmsgimg (1)"/>
          <p:cNvPicPr>
            <a:picLocks noChangeAspect="1"/>
          </p:cNvPicPr>
          <p:nvPr>
            <p:ph idx="1"/>
          </p:nvPr>
        </p:nvPicPr>
        <p:blipFill>
          <a:blip r:embed="rId1"/>
          <a:srcRect l="4569" t="27867" r="10631"/>
          <a:stretch>
            <a:fillRect/>
          </a:stretch>
        </p:blipFill>
        <p:spPr>
          <a:xfrm>
            <a:off x="323850" y="1698625"/>
            <a:ext cx="8544560" cy="3938270"/>
          </a:xfrm>
          <a:prstGeom prst="rect">
            <a:avLst/>
          </a:prstGeom>
        </p:spPr>
      </p:pic>
      <p:sp>
        <p:nvSpPr>
          <p:cNvPr id="6" name="文本框 5"/>
          <p:cNvSpPr txBox="1"/>
          <p:nvPr/>
        </p:nvSpPr>
        <p:spPr>
          <a:xfrm>
            <a:off x="9022080" y="2437130"/>
            <a:ext cx="2634615" cy="3657600"/>
          </a:xfrm>
          <a:prstGeom prst="rect">
            <a:avLst/>
          </a:prstGeom>
          <a:noFill/>
        </p:spPr>
        <p:txBody>
          <a:bodyPr wrap="square" rtlCol="0">
            <a:spAutoFit/>
          </a:bodyPr>
          <a:p>
            <a:r>
              <a:rPr lang="zh-CN" altLang="en-US"/>
              <a:t>在低频率区，相位角趋于</a:t>
            </a:r>
            <a:r>
              <a:rPr lang="en-US" altLang="zh-CN"/>
              <a:t>0,</a:t>
            </a:r>
            <a:r>
              <a:rPr lang="zh-CN" altLang="en-US"/>
              <a:t>，表明电流和电位是同向。同样，在高频率区，相位角也趋于</a:t>
            </a:r>
            <a:r>
              <a:rPr lang="en-US" altLang="zh-CN"/>
              <a:t>0.</a:t>
            </a:r>
            <a:r>
              <a:rPr lang="zh-CN" altLang="en-US"/>
              <a:t>这是由于</a:t>
            </a:r>
            <a:r>
              <a:rPr lang="en-US" altLang="zh-CN"/>
              <a:t>Re</a:t>
            </a:r>
            <a:r>
              <a:rPr lang="zh-CN" altLang="en-US"/>
              <a:t>的缘故。只有</a:t>
            </a:r>
            <a:r>
              <a:rPr lang="en-US" altLang="zh-CN"/>
              <a:t>Re/R=0</a:t>
            </a:r>
            <a:r>
              <a:rPr lang="zh-CN" altLang="en-US"/>
              <a:t>时，在特征频率下相位角才为</a:t>
            </a:r>
            <a:r>
              <a:rPr lang="en-US" altLang="zh-CN"/>
              <a:t>45</a:t>
            </a:r>
            <a:r>
              <a:rPr lang="zh-CN" altLang="en-US"/>
              <a:t>度。尽管阻抗模值对体系参数不太敏感，但是在高频和低频区，渐近线的值分别表示直流条件下的电阻值和电解质的电阻值。</a:t>
            </a:r>
            <a:endParaRPr lang="zh-CN" altLang="en-US"/>
          </a:p>
        </p:txBody>
      </p:sp>
      <p:graphicFrame>
        <p:nvGraphicFramePr>
          <p:cNvPr id="7" name="对象 6">
            <a:hlinkClick r:id="" action="ppaction://ole?verb="/>
          </p:cNvPr>
          <p:cNvGraphicFramePr>
            <a:graphicFrameLocks noChangeAspect="1"/>
          </p:cNvGraphicFramePr>
          <p:nvPr/>
        </p:nvGraphicFramePr>
        <p:xfrm>
          <a:off x="9022080" y="1437640"/>
          <a:ext cx="3039110" cy="859155"/>
        </p:xfrm>
        <a:graphic>
          <a:graphicData uri="http://schemas.openxmlformats.org/presentationml/2006/ole">
            <mc:AlternateContent xmlns:mc="http://schemas.openxmlformats.org/markup-compatibility/2006">
              <mc:Choice xmlns:v="urn:schemas-microsoft-com:vml" Requires="v">
                <p:oleObj spid="_x0000_s2049" name="" r:id="rId2" imgW="1866900" imgH="482600" progId="Equation.KSEE3">
                  <p:embed/>
                </p:oleObj>
              </mc:Choice>
              <mc:Fallback>
                <p:oleObj name="" r:id="rId2" imgW="1866900" imgH="482600" progId="Equation.KSEE3">
                  <p:embed/>
                  <p:pic>
                    <p:nvPicPr>
                      <p:cNvPr id="0" name="图片 2048"/>
                      <p:cNvPicPr/>
                      <p:nvPr/>
                    </p:nvPicPr>
                    <p:blipFill>
                      <a:blip r:embed="rId3"/>
                      <a:stretch>
                        <a:fillRect/>
                      </a:stretch>
                    </p:blipFill>
                    <p:spPr>
                      <a:xfrm>
                        <a:off x="9022080" y="1437640"/>
                        <a:ext cx="3039110" cy="85915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电解质电阻校正的</a:t>
            </a:r>
            <a:r>
              <a:rPr lang="en-US" altLang="zh-CN"/>
              <a:t>Bode</a:t>
            </a:r>
            <a:r>
              <a:rPr lang="zh-CN" altLang="en-US"/>
              <a:t>图</a:t>
            </a:r>
            <a:endParaRPr lang="zh-CN" altLang="en-US"/>
          </a:p>
        </p:txBody>
      </p:sp>
      <p:pic>
        <p:nvPicPr>
          <p:cNvPr id="4" name="内容占位符 3" descr="webwxgetmsgimg"/>
          <p:cNvPicPr>
            <a:picLocks noChangeAspect="1"/>
          </p:cNvPicPr>
          <p:nvPr>
            <p:ph idx="1"/>
          </p:nvPr>
        </p:nvPicPr>
        <p:blipFill>
          <a:blip r:embed="rId1"/>
          <a:srcRect l="3610" t="8807" r="3307" b="6948"/>
          <a:stretch>
            <a:fillRect/>
          </a:stretch>
        </p:blipFill>
        <p:spPr>
          <a:xfrm>
            <a:off x="700405" y="1326515"/>
            <a:ext cx="10718165" cy="4958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阻抗图</a:t>
            </a:r>
            <a:r>
              <a:rPr lang="en-US" altLang="zh-CN"/>
              <a:t>-</a:t>
            </a:r>
            <a:r>
              <a:rPr lang="zh-CN" altLang="en-US"/>
              <a:t>线性坐标</a:t>
            </a:r>
            <a:endParaRPr lang="zh-CN" altLang="en-US"/>
          </a:p>
        </p:txBody>
      </p:sp>
      <p:sp>
        <p:nvSpPr>
          <p:cNvPr id="3" name="内容占位符 2"/>
          <p:cNvSpPr>
            <a:spLocks noGrp="1"/>
          </p:cNvSpPr>
          <p:nvPr>
            <p:ph idx="1"/>
          </p:nvPr>
        </p:nvSpPr>
        <p:spPr/>
        <p:txBody>
          <a:bodyPr/>
          <a:p>
            <a:endParaRPr lang="zh-CN" altLang="en-US"/>
          </a:p>
        </p:txBody>
      </p:sp>
      <p:pic>
        <p:nvPicPr>
          <p:cNvPr id="4" name="图片 3" descr="2113108783"/>
          <p:cNvPicPr>
            <a:picLocks noChangeAspect="1"/>
          </p:cNvPicPr>
          <p:nvPr/>
        </p:nvPicPr>
        <p:blipFill>
          <a:blip r:embed="rId1"/>
          <a:srcRect t="13749"/>
          <a:stretch>
            <a:fillRect/>
          </a:stretch>
        </p:blipFill>
        <p:spPr>
          <a:xfrm>
            <a:off x="1066800" y="1442720"/>
            <a:ext cx="10058400" cy="4879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阻抗图</a:t>
            </a:r>
            <a:r>
              <a:rPr lang="en-US" altLang="zh-CN"/>
              <a:t>-</a:t>
            </a:r>
            <a:r>
              <a:rPr lang="zh-CN" altLang="en-US"/>
              <a:t>对数坐标</a:t>
            </a:r>
            <a:endParaRPr lang="zh-CN" altLang="en-US"/>
          </a:p>
        </p:txBody>
      </p:sp>
      <p:sp>
        <p:nvSpPr>
          <p:cNvPr id="3" name="内容占位符 2"/>
          <p:cNvSpPr>
            <a:spLocks noGrp="1"/>
          </p:cNvSpPr>
          <p:nvPr>
            <p:ph idx="1"/>
          </p:nvPr>
        </p:nvSpPr>
        <p:spPr/>
        <p:txBody>
          <a:bodyPr/>
          <a:p>
            <a:endParaRPr lang="zh-CN" altLang="en-US"/>
          </a:p>
        </p:txBody>
      </p:sp>
      <p:pic>
        <p:nvPicPr>
          <p:cNvPr id="4" name="图片 3" descr="webwxgetmsgimg (3)"/>
          <p:cNvPicPr>
            <a:picLocks noChangeAspect="1"/>
          </p:cNvPicPr>
          <p:nvPr/>
        </p:nvPicPr>
        <p:blipFill>
          <a:blip r:embed="rId1"/>
          <a:stretch>
            <a:fillRect/>
          </a:stretch>
        </p:blipFill>
        <p:spPr>
          <a:xfrm>
            <a:off x="1066800" y="1053465"/>
            <a:ext cx="10058400" cy="5657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导纳形式</a:t>
            </a:r>
            <a:endParaRPr lang="zh-CN" altLang="en-US"/>
          </a:p>
        </p:txBody>
      </p:sp>
      <p:pic>
        <p:nvPicPr>
          <p:cNvPr id="4" name="内容占位符 3" descr="webwxgetmsgimg (4)"/>
          <p:cNvPicPr>
            <a:picLocks noChangeAspect="1"/>
          </p:cNvPicPr>
          <p:nvPr>
            <p:ph idx="1"/>
          </p:nvPr>
        </p:nvPicPr>
        <p:blipFill>
          <a:blip r:embed="rId1"/>
          <a:srcRect t="23014" r="4389"/>
          <a:stretch>
            <a:fillRect/>
          </a:stretch>
        </p:blipFill>
        <p:spPr>
          <a:xfrm rot="16200000">
            <a:off x="2755900" y="-665480"/>
            <a:ext cx="4443095" cy="8091805"/>
          </a:xfrm>
          <a:prstGeom prst="rect">
            <a:avLst/>
          </a:prstGeom>
        </p:spPr>
      </p:pic>
      <p:sp>
        <p:nvSpPr>
          <p:cNvPr id="5" name="文本框 4"/>
          <p:cNvSpPr txBox="1"/>
          <p:nvPr/>
        </p:nvSpPr>
        <p:spPr>
          <a:xfrm>
            <a:off x="9550400" y="1276985"/>
            <a:ext cx="2255520" cy="3657600"/>
          </a:xfrm>
          <a:prstGeom prst="rect">
            <a:avLst/>
          </a:prstGeom>
          <a:noFill/>
        </p:spPr>
        <p:txBody>
          <a:bodyPr wrap="square" rtlCol="0">
            <a:spAutoFit/>
          </a:bodyPr>
          <a:p>
            <a:r>
              <a:rPr lang="zh-CN" altLang="en-US"/>
              <a:t>导纳平面图的优点是，对于阻塞电路，导纳的虚部在低频区有限定的值。导纳形式不是适合用于电化学体系的分析，包括把区分法拉第过程是否与电容并联作为阻抗实验目的的那些体系。导纳形式非常适合于分析接线电阻可以完全忽略不记得电介质系统。</a:t>
            </a:r>
            <a:endParaRPr lang="zh-CN" altLang="en-US"/>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b"/>
  <p:tag name="KSO_WM_UNIT_INDEX" val="1"/>
  <p:tag name="KSO_WM_UNIT_ID" val="custom160191_1*b*1"/>
  <p:tag name="KSO_WM_UNIT_CLEAR" val="1"/>
  <p:tag name="KSO_WM_UNIT_LAYERLEVEL" val="1"/>
  <p:tag name="KSO_WM_UNIT_VALUE" val="52"/>
  <p:tag name="KSO_WM_UNIT_ISCONTENTSTITLE" val="0"/>
  <p:tag name="KSO_WM_UNIT_HIGHLIGHT" val="0"/>
  <p:tag name="KSO_WM_UNIT_COMPATIBLE" val="0"/>
  <p:tag name="KSO_WM_UNIT_PRESET_TEXT_INDEX" val="3"/>
  <p:tag name="KSO_WM_UNIT_PRESET_TEXT_LEN" val="66"/>
</p:tagLst>
</file>

<file path=ppt/tags/tag3.xml><?xml version="1.0" encoding="utf-8"?>
<p:tagLst xmlns:p="http://schemas.openxmlformats.org/presentationml/2006/main">
  <p:tag name="KSO_WM_TEMPLATE_THUMBS_INDEX" val="1、6、8、10、15、17、18、22、25"/>
  <p:tag name="KSO_WM_TEMPLATE_CATEGORY" val="custom"/>
  <p:tag name="KSO_WM_TEMPLATE_INDEX" val="160191"/>
  <p:tag name="KSO_WM_TAG_VERSION" val="1.0"/>
  <p:tag name="KSO_WM_SLIDE_ID" val="custom160191_1"/>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1_Office 主题">
  <a:themeElements>
    <a:clrScheme name="自定义 14">
      <a:dk1>
        <a:srgbClr val="FFFFFF"/>
      </a:dk1>
      <a:lt1>
        <a:srgbClr val="262626"/>
      </a:lt1>
      <a:dk2>
        <a:srgbClr val="FFFFFF"/>
      </a:dk2>
      <a:lt2>
        <a:srgbClr val="262626"/>
      </a:lt2>
      <a:accent1>
        <a:srgbClr val="62C6C1"/>
      </a:accent1>
      <a:accent2>
        <a:srgbClr val="37B4C9"/>
      </a:accent2>
      <a:accent3>
        <a:srgbClr val="FFC197"/>
      </a:accent3>
      <a:accent4>
        <a:srgbClr val="AA4056"/>
      </a:accent4>
      <a:accent5>
        <a:srgbClr val="78AF59"/>
      </a:accent5>
      <a:accent6>
        <a:srgbClr val="A07A54"/>
      </a:accent6>
      <a:hlink>
        <a:srgbClr val="0563C1"/>
      </a:hlink>
      <a:folHlink>
        <a:srgbClr val="FFC000"/>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Words>
  <Application>WPS 演示</Application>
  <PresentationFormat>宽屏</PresentationFormat>
  <Paragraphs>40</Paragraphs>
  <Slides>13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2" baseType="lpstr">
      <vt:lpstr>Arial</vt:lpstr>
      <vt:lpstr>宋体</vt:lpstr>
      <vt:lpstr>Wingdings</vt:lpstr>
      <vt:lpstr>黑体</vt:lpstr>
      <vt:lpstr>微软雅黑</vt:lpstr>
      <vt:lpstr>Calibri</vt:lpstr>
      <vt:lpstr>1_Office 主题</vt:lpstr>
      <vt:lpstr>Equation.KSEE3</vt:lpstr>
      <vt:lpstr>Equation.KSEE3</vt:lpstr>
      <vt:lpstr>阻抗的表示方法</vt:lpstr>
      <vt:lpstr>闭塞电路和反应电路的特性</vt:lpstr>
      <vt:lpstr>闭塞电路和反应电路的特性</vt:lpstr>
      <vt:lpstr>复平面阻抗图-Nyquist图</vt:lpstr>
      <vt:lpstr>Bode图</vt:lpstr>
      <vt:lpstr>电解质电阻校正的Bode图</vt:lpstr>
      <vt:lpstr>阻抗图-线性坐标</vt:lpstr>
      <vt:lpstr>阻抗图-对数坐标</vt:lpstr>
      <vt:lpstr>导纳形式</vt:lpstr>
      <vt:lpstr>导纳形式-线性坐标</vt:lpstr>
      <vt:lpstr>导纳形式-对数坐标</vt:lpstr>
      <vt:lpstr>半导体原件的介电响应</vt:lpstr>
      <vt:lpstr>半导体原件的介电响应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Bin</cp:lastModifiedBy>
  <cp:revision>3</cp:revision>
  <dcterms:created xsi:type="dcterms:W3CDTF">2015-05-05T08:02:00Z</dcterms:created>
  <dcterms:modified xsi:type="dcterms:W3CDTF">2016-09-03T07:57:33Z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