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5F5D2-AF77-40C6-A4F2-9F0835B57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2049" descr="5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912284" y="3357563"/>
            <a:ext cx="10363200" cy="1254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828800" y="4654550"/>
            <a:ext cx="8534400" cy="9858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en-US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0313" y="620713"/>
            <a:ext cx="2746904" cy="5507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20713"/>
            <a:ext cx="8081472" cy="5507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76672" cy="4714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412875"/>
            <a:ext cx="5376672" cy="4714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24417" y="620713"/>
            <a:ext cx="10972800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412875"/>
            <a:ext cx="109728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2016</a:t>
            </a:r>
            <a:r>
              <a:rPr lang="zh-CN" altLang="en-US" dirty="0"/>
              <a:t>年度年终总结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lt"/>
              </a:rPr>
              <a:t>冯斌</a:t>
            </a:r>
            <a:endParaRPr lang="zh-CN" altLang="en-US" dirty="0">
              <a:sym typeface="+mn-lt"/>
            </a:endParaRPr>
          </a:p>
          <a:p>
            <a:r>
              <a:rPr lang="zh-CN" altLang="en-US" dirty="0">
                <a:sym typeface="+mn-lt"/>
              </a:rPr>
              <a:t>北京中聚高科有限公司</a:t>
            </a:r>
            <a:endParaRPr lang="zh-CN" altLang="en-US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高电压弱电流测试仪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基本需求：输出高压，测量电流</a:t>
            </a:r>
            <a:endParaRPr lang="zh-CN" altLang="en-US"/>
          </a:p>
          <a:p>
            <a:r>
              <a:rPr lang="zh-CN" altLang="en-US"/>
              <a:t>技术特点：电压从</a:t>
            </a:r>
            <a:r>
              <a:rPr lang="en-US" altLang="zh-CN"/>
              <a:t>0~100%</a:t>
            </a:r>
            <a:r>
              <a:rPr lang="zh-CN" altLang="en-US"/>
              <a:t>可调，快速粗电流测量，低速精密电流测量，电压在线可调，超高精度，软开关</a:t>
            </a:r>
            <a:endParaRPr lang="zh-CN" altLang="en-US"/>
          </a:p>
          <a:p>
            <a:r>
              <a:rPr lang="zh-CN" altLang="en-US"/>
              <a:t>功能特性：</a:t>
            </a:r>
            <a:r>
              <a:rPr lang="en-US" altLang="zh-CN"/>
              <a:t>V-I</a:t>
            </a:r>
            <a:r>
              <a:rPr lang="zh-CN" altLang="en-US"/>
              <a:t>曲线含电压测量</a:t>
            </a:r>
            <a:endParaRPr lang="zh-CN" altLang="en-US"/>
          </a:p>
          <a:p>
            <a:r>
              <a:rPr lang="zh-CN" altLang="en-US"/>
              <a:t>输出特性：</a:t>
            </a:r>
            <a:r>
              <a:rPr lang="en-US" altLang="zh-CN"/>
              <a:t>0~1000V</a:t>
            </a:r>
            <a:r>
              <a:rPr lang="zh-CN" altLang="en-US"/>
              <a:t>，最大输出电流</a:t>
            </a:r>
            <a:r>
              <a:rPr lang="en-US" altLang="zh-CN"/>
              <a:t>10mA, Pmax=10W</a:t>
            </a:r>
            <a:r>
              <a:rPr lang="zh-CN" altLang="en-US"/>
              <a:t>，输出波形包括正弦，三角，锯齿，方波，直流</a:t>
            </a:r>
            <a:endParaRPr lang="zh-CN" altLang="en-US"/>
          </a:p>
          <a:p>
            <a:r>
              <a:rPr lang="zh-CN" altLang="en-US"/>
              <a:t>测量指标：</a:t>
            </a:r>
            <a:r>
              <a:rPr lang="en-US" altLang="zh-CN"/>
              <a:t>1nA~10mA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高电压弱电流测试仪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79345" y="1975485"/>
            <a:ext cx="3049905" cy="162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72835" y="1975485"/>
            <a:ext cx="3049905" cy="351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ANALOG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79345" y="3863340"/>
            <a:ext cx="3049905" cy="162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16" idx="0"/>
          </p:cNvCxnSpPr>
          <p:nvPr/>
        </p:nvCxnSpPr>
        <p:spPr>
          <a:xfrm flipH="1">
            <a:off x="1803400" y="2893695"/>
            <a:ext cx="1746250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6200000">
            <a:off x="3503930" y="2734310"/>
            <a:ext cx="409575" cy="31877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3869055" y="2894330"/>
            <a:ext cx="15284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449955" y="2440305"/>
            <a:ext cx="908050" cy="6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3447415" y="2421255"/>
            <a:ext cx="2540" cy="473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等腰三角形 23"/>
          <p:cNvSpPr/>
          <p:nvPr/>
        </p:nvSpPr>
        <p:spPr>
          <a:xfrm rot="5400000">
            <a:off x="4312285" y="2284095"/>
            <a:ext cx="409575" cy="31877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4679315" y="2442845"/>
            <a:ext cx="761365" cy="44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1" idx="0"/>
          </p:cNvCxnSpPr>
          <p:nvPr/>
        </p:nvCxnSpPr>
        <p:spPr>
          <a:xfrm flipH="1" flipV="1">
            <a:off x="1818005" y="2879725"/>
            <a:ext cx="4445" cy="71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1" idx="2"/>
          </p:cNvCxnSpPr>
          <p:nvPr/>
        </p:nvCxnSpPr>
        <p:spPr>
          <a:xfrm flipV="1">
            <a:off x="1818005" y="4196080"/>
            <a:ext cx="4445" cy="631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8" idx="3"/>
          </p:cNvCxnSpPr>
          <p:nvPr/>
        </p:nvCxnSpPr>
        <p:spPr>
          <a:xfrm flipH="1" flipV="1">
            <a:off x="1831975" y="4799330"/>
            <a:ext cx="1715135" cy="11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352550" y="3599180"/>
            <a:ext cx="939165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DUT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3501390" y="4650740"/>
            <a:ext cx="409575" cy="31877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4312285" y="4241165"/>
            <a:ext cx="409575" cy="31877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3449955" y="4337685"/>
            <a:ext cx="908050" cy="6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3438525" y="4337685"/>
            <a:ext cx="2540" cy="473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862070" y="4808220"/>
            <a:ext cx="1595120" cy="19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4674235" y="4398645"/>
            <a:ext cx="761365" cy="44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379345" y="1975485"/>
            <a:ext cx="8655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HV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379345" y="3863340"/>
            <a:ext cx="20593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MEASUREMENT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172835" y="2216785"/>
            <a:ext cx="2178050" cy="43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LOGIC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72835" y="2649855"/>
            <a:ext cx="2178050" cy="43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CALCULATION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6172835" y="3098800"/>
            <a:ext cx="2178050" cy="43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8350885" y="3721735"/>
            <a:ext cx="865505" cy="681355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USB</a:t>
            </a:r>
            <a:endParaRPr lang="en-US" altLang="zh-CN"/>
          </a:p>
        </p:txBody>
      </p:sp>
      <p:cxnSp>
        <p:nvCxnSpPr>
          <p:cNvPr id="45" name="直接箭头连接符 44"/>
          <p:cNvCxnSpPr/>
          <p:nvPr/>
        </p:nvCxnSpPr>
        <p:spPr>
          <a:xfrm flipH="1" flipV="1">
            <a:off x="5457190" y="2865755"/>
            <a:ext cx="631190" cy="12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5457190" y="4573270"/>
            <a:ext cx="631190" cy="12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技术体系总结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STM32CUBE</a:t>
            </a:r>
            <a:r>
              <a:rPr lang="zh-CN" altLang="en-US"/>
              <a:t>的广泛使用</a:t>
            </a:r>
            <a:endParaRPr lang="zh-CN" altLang="en-US"/>
          </a:p>
          <a:p>
            <a:r>
              <a:rPr lang="en-US" altLang="zh-CN"/>
              <a:t>STML0</a:t>
            </a:r>
            <a:r>
              <a:rPr lang="zh-CN" altLang="en-US"/>
              <a:t>系列和</a:t>
            </a:r>
            <a:r>
              <a:rPr lang="en-US" altLang="zh-CN"/>
              <a:t>STM32F4</a:t>
            </a:r>
            <a:r>
              <a:rPr lang="zh-CN" altLang="en-US"/>
              <a:t>高性能系列芯片的使用</a:t>
            </a:r>
            <a:endParaRPr lang="zh-CN" altLang="en-US"/>
          </a:p>
          <a:p>
            <a:r>
              <a:rPr lang="zh-CN" altLang="en-US"/>
              <a:t>弱电流的测量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胎压产品优化（小屏，发射器下载器，显示器下载器）</a:t>
            </a:r>
            <a:endParaRPr lang="zh-CN" altLang="en-US"/>
          </a:p>
          <a:p>
            <a:r>
              <a:rPr lang="zh-CN" altLang="en-US"/>
              <a:t>低功耗温度监测模块</a:t>
            </a:r>
            <a:endParaRPr lang="zh-CN" altLang="en-US"/>
          </a:p>
          <a:p>
            <a:r>
              <a:rPr lang="zh-CN" altLang="en-US"/>
              <a:t>半导体参数测试仪</a:t>
            </a:r>
            <a:r>
              <a:rPr lang="en-US" altLang="zh-CN"/>
              <a:t>(</a:t>
            </a:r>
            <a:r>
              <a:rPr lang="zh-CN" altLang="en-US"/>
              <a:t>无机，有机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10fA</a:t>
            </a:r>
            <a:r>
              <a:rPr lang="zh-CN" altLang="en-US"/>
              <a:t>精度前置放大器</a:t>
            </a:r>
            <a:endParaRPr lang="zh-CN" altLang="en-US"/>
          </a:p>
          <a:p>
            <a:r>
              <a:rPr lang="zh-CN" altLang="en-US"/>
              <a:t>电化学工作站</a:t>
            </a:r>
            <a:endParaRPr lang="zh-CN" altLang="en-US"/>
          </a:p>
          <a:p>
            <a:r>
              <a:rPr lang="zh-CN" altLang="en-US"/>
              <a:t>高电压弱电流测试仪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技术体系总结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胎压产品优化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小屏（抗干扰）</a:t>
            </a:r>
            <a:endParaRPr lang="zh-CN" altLang="en-US"/>
          </a:p>
          <a:p>
            <a:r>
              <a:rPr lang="zh-CN" altLang="en-US"/>
              <a:t>发射器下载器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显示器下载器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30300" y="2378710"/>
            <a:ext cx="1101725" cy="15328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073400" y="2378710"/>
            <a:ext cx="3884930" cy="153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SP37_CodeLoader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073400" y="2646680"/>
            <a:ext cx="832485" cy="9969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USB to UART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31335" y="4447540"/>
            <a:ext cx="1146175" cy="610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TARGET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812155" y="4447540"/>
            <a:ext cx="1146175" cy="610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TARGET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232025" y="3145155"/>
            <a:ext cx="8413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7" idx="0"/>
          </p:cNvCxnSpPr>
          <p:nvPr/>
        </p:nvCxnSpPr>
        <p:spPr>
          <a:xfrm>
            <a:off x="4896485" y="3971290"/>
            <a:ext cx="8255" cy="476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381115" y="3971290"/>
            <a:ext cx="8255" cy="476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125845" y="2646680"/>
            <a:ext cx="832485" cy="9969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UART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99705" y="2378710"/>
            <a:ext cx="1324610" cy="153289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PRINTER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958330" y="3145155"/>
            <a:ext cx="8413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低功耗温度监测模块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LPUART</a:t>
            </a:r>
            <a:r>
              <a:rPr lang="zh-CN" altLang="en-US"/>
              <a:t>的应用</a:t>
            </a:r>
            <a:endParaRPr lang="zh-CN" altLang="en-US"/>
          </a:p>
          <a:p>
            <a:r>
              <a:rPr lang="en-US" altLang="zh-CN"/>
              <a:t>STM32 L0</a:t>
            </a:r>
            <a:r>
              <a:rPr lang="zh-CN" altLang="en-US"/>
              <a:t>系列</a:t>
            </a:r>
            <a:r>
              <a:rPr lang="en-US" altLang="zh-CN"/>
              <a:t>MCU</a:t>
            </a:r>
            <a:r>
              <a:rPr lang="zh-CN" altLang="en-US"/>
              <a:t>的使用（</a:t>
            </a:r>
            <a:r>
              <a:rPr lang="en-US" altLang="zh-CN"/>
              <a:t>Cube</a:t>
            </a:r>
            <a:r>
              <a:rPr lang="zh-CN" altLang="en-US"/>
              <a:t>及</a:t>
            </a:r>
            <a:r>
              <a:rPr lang="en-US" altLang="zh-CN"/>
              <a:t>CubeMX</a:t>
            </a:r>
            <a:r>
              <a:rPr lang="zh-CN" altLang="en-US"/>
              <a:t>应用）</a:t>
            </a:r>
            <a:endParaRPr lang="zh-CN" altLang="en-US"/>
          </a:p>
          <a:p>
            <a:r>
              <a:rPr lang="zh-CN" altLang="en-US"/>
              <a:t>宽温度范围芯片及电路的设计</a:t>
            </a:r>
            <a:endParaRPr lang="zh-CN" altLang="en-US"/>
          </a:p>
          <a:p>
            <a:r>
              <a:rPr lang="zh-CN" altLang="en-US"/>
              <a:t>数码管显示驱动电路及代码</a:t>
            </a:r>
            <a:endParaRPr lang="zh-CN" altLang="en-US"/>
          </a:p>
          <a:p>
            <a:r>
              <a:rPr lang="zh-CN" altLang="en-US"/>
              <a:t>热电偶测量驱动电路及代码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半导体参数测试仪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基本需求：直流电压输出（</a:t>
            </a:r>
            <a:r>
              <a:rPr lang="zh-CN" altLang="en-US">
                <a:cs typeface="Calibri" panose="020F0502020204030204" charset="0"/>
              </a:rPr>
              <a:t>±</a:t>
            </a:r>
            <a:r>
              <a:rPr lang="en-US" altLang="zh-CN">
                <a:cs typeface="Calibri" panose="020F0502020204030204" charset="0"/>
              </a:rPr>
              <a:t>24V</a:t>
            </a:r>
            <a:r>
              <a:rPr lang="zh-CN" altLang="en-US"/>
              <a:t>），直流电压测量（</a:t>
            </a:r>
            <a:r>
              <a:rPr lang="zh-CN" altLang="en-US">
                <a:cs typeface="Calibri" panose="020F0502020204030204" charset="0"/>
                <a:sym typeface="+mn-ea"/>
              </a:rPr>
              <a:t>±</a:t>
            </a:r>
            <a:r>
              <a:rPr lang="en-US" altLang="zh-CN">
                <a:cs typeface="Calibri" panose="020F0502020204030204" charset="0"/>
                <a:sym typeface="+mn-ea"/>
              </a:rPr>
              <a:t>24V</a:t>
            </a:r>
            <a:r>
              <a:rPr lang="zh-CN" altLang="en-US"/>
              <a:t>），</a:t>
            </a:r>
            <a:br>
              <a:rPr lang="zh-CN" altLang="en-US"/>
            </a:br>
            <a:r>
              <a:rPr lang="en-US" altLang="zh-CN"/>
              <a:t>		</a:t>
            </a:r>
            <a:r>
              <a:rPr lang="zh-CN" altLang="en-US"/>
              <a:t>直流电流测量（</a:t>
            </a:r>
            <a:r>
              <a:rPr lang="zh-CN" altLang="en-US">
                <a:cs typeface="Calibri" panose="020F0502020204030204" charset="0"/>
              </a:rPr>
              <a:t>±</a:t>
            </a:r>
            <a:r>
              <a:rPr lang="en-US" altLang="zh-CN"/>
              <a:t>1pA~</a:t>
            </a:r>
            <a:r>
              <a:rPr lang="zh-CN" altLang="en-US">
                <a:cs typeface="Calibri" panose="020F0502020204030204" charset="0"/>
                <a:sym typeface="+mn-ea"/>
              </a:rPr>
              <a:t>±</a:t>
            </a:r>
            <a:r>
              <a:rPr lang="en-US" altLang="zh-CN"/>
              <a:t>20mA</a:t>
            </a:r>
            <a:r>
              <a:rPr lang="zh-CN" altLang="en-US"/>
              <a:t>）</a:t>
            </a:r>
            <a:br>
              <a:rPr lang="zh-CN" altLang="en-US"/>
            </a:br>
            <a:r>
              <a:rPr lang="en-US" altLang="zh-CN"/>
              <a:t>		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交流电压输出含直流偏置（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cs typeface="Calibri" panose="020F0502020204030204" charset="0"/>
                <a:sym typeface="+mn-ea"/>
              </a:rPr>
              <a:t>±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cs typeface="Calibri" panose="020F0502020204030204" charset="0"/>
                <a:sym typeface="+mn-ea"/>
              </a:rPr>
              <a:t>24V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），交流电压测量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cs typeface="Calibri" panose="020F0502020204030204" charset="0"/>
                <a:sym typeface="+mn-ea"/>
              </a:rPr>
              <a:t>±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cs typeface="Calibri" panose="020F0502020204030204" charset="0"/>
                <a:sym typeface="+mn-ea"/>
              </a:rPr>
              <a:t>24V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），</a:t>
            </a:r>
            <a:b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</a:b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		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交流电流测量（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cs typeface="Calibri" panose="020F0502020204030204" charset="0"/>
                <a:sym typeface="+mn-ea"/>
              </a:rPr>
              <a:t>±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1pA~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cs typeface="Calibri" panose="020F0502020204030204" charset="0"/>
                <a:sym typeface="+mn-ea"/>
              </a:rPr>
              <a:t>±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20mA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）</a:t>
            </a:r>
            <a:endParaRPr lang="zh-CN" altLang="en-US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检验指标：电压输出精度，电压测量精度，电流测量精度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功能特性：</a:t>
            </a:r>
            <a:r>
              <a:rPr lang="en-US" altLang="zh-CN">
                <a:sym typeface="+mn-ea"/>
              </a:rPr>
              <a:t>V-I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I-t</a:t>
            </a:r>
            <a:r>
              <a:rPr lang="zh-CN" altLang="en-US">
                <a:sym typeface="+mn-ea"/>
              </a:rPr>
              <a:t>， </a:t>
            </a:r>
            <a:r>
              <a:rPr lang="en-US" altLang="zh-CN">
                <a:sym typeface="+mn-ea"/>
              </a:rPr>
              <a:t>V-t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c-V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c-t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R-t, V-R, P-t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输出特性：直流定点，扫描，阶梯，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正弦，三角，锯齿，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方波，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脉冲</a:t>
            </a:r>
            <a:endParaRPr lang="zh-CN" altLang="en-US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常规应用：半导体器件（二极管，三极管，传感器），电容器，光电二级管，电感器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技术特点：电流测量，测量参数固定，有源无源器件均可以测量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特殊功能：自动校准，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LXI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半导体参数测试仪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44980" y="1802765"/>
            <a:ext cx="2198370" cy="1276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44980" y="3377565"/>
            <a:ext cx="2198370" cy="1276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44980" y="4957445"/>
            <a:ext cx="2198370" cy="1276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709930" y="2724785"/>
            <a:ext cx="9347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1" idx="0"/>
          </p:cNvCxnSpPr>
          <p:nvPr/>
        </p:nvCxnSpPr>
        <p:spPr>
          <a:xfrm flipH="1" flipV="1">
            <a:off x="711835" y="2726055"/>
            <a:ext cx="635" cy="12890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1" idx="2"/>
          </p:cNvCxnSpPr>
          <p:nvPr/>
        </p:nvCxnSpPr>
        <p:spPr>
          <a:xfrm flipH="1" flipV="1">
            <a:off x="712470" y="4612005"/>
            <a:ext cx="5080" cy="1266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8" idx="3"/>
          </p:cNvCxnSpPr>
          <p:nvPr/>
        </p:nvCxnSpPr>
        <p:spPr>
          <a:xfrm flipH="1" flipV="1">
            <a:off x="709930" y="5874385"/>
            <a:ext cx="1323340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42570" y="4015105"/>
            <a:ext cx="939165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DUT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11" idx="3"/>
            <a:endCxn id="17" idx="0"/>
          </p:cNvCxnSpPr>
          <p:nvPr/>
        </p:nvCxnSpPr>
        <p:spPr>
          <a:xfrm>
            <a:off x="1181735" y="4313555"/>
            <a:ext cx="8515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66900" y="1912620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DRAIN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927225" y="3435350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GATE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927225" y="4957445"/>
            <a:ext cx="1162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SOURCE</a:t>
            </a:r>
            <a:endParaRPr lang="en-US" altLang="zh-CN"/>
          </a:p>
        </p:txBody>
      </p:sp>
      <p:sp>
        <p:nvSpPr>
          <p:cNvPr id="16" name="等腰三角形 15"/>
          <p:cNvSpPr/>
          <p:nvPr/>
        </p:nvSpPr>
        <p:spPr>
          <a:xfrm rot="16200000">
            <a:off x="1987550" y="2565400"/>
            <a:ext cx="409575" cy="31877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1987550" y="4154170"/>
            <a:ext cx="409575" cy="31877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987550" y="5715000"/>
            <a:ext cx="409575" cy="31877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2352675" y="2722880"/>
            <a:ext cx="1602105" cy="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352040" y="4313555"/>
            <a:ext cx="1595120" cy="19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604645" y="2724785"/>
            <a:ext cx="428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933575" y="2271395"/>
            <a:ext cx="908050" cy="6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931035" y="2252345"/>
            <a:ext cx="2540" cy="473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等腰三角形 23"/>
          <p:cNvSpPr/>
          <p:nvPr/>
        </p:nvSpPr>
        <p:spPr>
          <a:xfrm rot="5400000">
            <a:off x="2795905" y="2115185"/>
            <a:ext cx="409575" cy="31877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1933575" y="3840480"/>
            <a:ext cx="2540" cy="473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936115" y="3833495"/>
            <a:ext cx="908050" cy="6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等腰三角形 26"/>
          <p:cNvSpPr/>
          <p:nvPr/>
        </p:nvSpPr>
        <p:spPr>
          <a:xfrm rot="5400000">
            <a:off x="2798445" y="3677285"/>
            <a:ext cx="409575" cy="31877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2798445" y="5305425"/>
            <a:ext cx="409575" cy="31877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1936115" y="5401945"/>
            <a:ext cx="908050" cy="6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1924685" y="5401945"/>
            <a:ext cx="2540" cy="473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348230" y="5872480"/>
            <a:ext cx="1595120" cy="19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162935" y="2273935"/>
            <a:ext cx="761365" cy="44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3162935" y="3833495"/>
            <a:ext cx="761365" cy="44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3160395" y="5462905"/>
            <a:ext cx="761365" cy="44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574540" y="1803400"/>
            <a:ext cx="2222500" cy="1278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DAC &amp; ADC&amp;OPAMP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574540" y="3376295"/>
            <a:ext cx="2222500" cy="1278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DAC &amp; ADC&amp;OPAMP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574540" y="4957445"/>
            <a:ext cx="2222500" cy="1278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DAC &amp; ADC&amp;OPAMP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35" idx="1"/>
            <a:endCxn id="4" idx="3"/>
          </p:cNvCxnSpPr>
          <p:nvPr/>
        </p:nvCxnSpPr>
        <p:spPr>
          <a:xfrm flipH="1" flipV="1">
            <a:off x="3943350" y="2441575"/>
            <a:ext cx="631190" cy="12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3954780" y="4015740"/>
            <a:ext cx="631190" cy="12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3943350" y="5596255"/>
            <a:ext cx="631190" cy="12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428230" y="2350135"/>
            <a:ext cx="3491230" cy="3319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0053955" y="3632200"/>
            <a:ext cx="865505" cy="681355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USB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7630160" y="2460625"/>
            <a:ext cx="966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MCU</a:t>
            </a:r>
            <a:endParaRPr lang="en-US" altLang="zh-CN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6797040" y="2807335"/>
            <a:ext cx="631190" cy="12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797040" y="4017010"/>
            <a:ext cx="631190" cy="12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6797040" y="5244465"/>
            <a:ext cx="631190" cy="12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428230" y="2873375"/>
            <a:ext cx="2393315" cy="3841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LOGIC</a:t>
            </a:r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7428230" y="3257550"/>
            <a:ext cx="2393315" cy="3841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CALCULATION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7428230" y="3630930"/>
            <a:ext cx="2393315" cy="3841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7428230" y="4015105"/>
            <a:ext cx="2393315" cy="3841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COMMUNICATION</a:t>
            </a:r>
            <a:endParaRPr lang="en-US" altLang="zh-CN"/>
          </a:p>
        </p:txBody>
      </p:sp>
      <p:sp>
        <p:nvSpPr>
          <p:cNvPr id="51" name="矩形 50"/>
          <p:cNvSpPr/>
          <p:nvPr/>
        </p:nvSpPr>
        <p:spPr>
          <a:xfrm>
            <a:off x="7428230" y="4399280"/>
            <a:ext cx="2393315" cy="3841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CALIBRATION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半导体参数测试仪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48510" y="2070735"/>
            <a:ext cx="2323465" cy="57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SET VOLTAGE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71975" y="2070735"/>
            <a:ext cx="2323465" cy="5778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RANGE SELECT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95440" y="2070735"/>
            <a:ext cx="2323465" cy="57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SILENT TIME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48510" y="3063240"/>
            <a:ext cx="2323465" cy="57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SAMPLING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71975" y="3063240"/>
            <a:ext cx="2323465" cy="577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RANGE SELECT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95440" y="3063240"/>
            <a:ext cx="2323465" cy="57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UPDATE DATA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4080" y="1306830"/>
            <a:ext cx="14579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测试流程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94080" y="4342765"/>
            <a:ext cx="95173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准确度，精确度，分辨率，带宽（输出和输入），采样率，更新速率， 通信速率，</a:t>
            </a:r>
            <a:r>
              <a:rPr lang="en-US" altLang="zh-CN">
                <a:sym typeface="+mn-ea"/>
              </a:rPr>
              <a:t>Slew Rate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10fA</a:t>
            </a:r>
            <a:r>
              <a:rPr lang="zh-CN" altLang="en-US">
                <a:sym typeface="+mn-ea"/>
              </a:rPr>
              <a:t>前置放大器的设计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cxnSp>
        <p:nvCxnSpPr>
          <p:cNvPr id="12" name="直接连接符 11"/>
          <p:cNvCxnSpPr>
            <a:endCxn id="17" idx="0"/>
          </p:cNvCxnSpPr>
          <p:nvPr/>
        </p:nvCxnSpPr>
        <p:spPr>
          <a:xfrm>
            <a:off x="5744210" y="4010025"/>
            <a:ext cx="8515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等腰三角形 16"/>
          <p:cNvSpPr/>
          <p:nvPr/>
        </p:nvSpPr>
        <p:spPr>
          <a:xfrm rot="16200000">
            <a:off x="6550025" y="3850640"/>
            <a:ext cx="409575" cy="31877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6914515" y="4010025"/>
            <a:ext cx="1595120" cy="19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475730" y="3239135"/>
            <a:ext cx="1344295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SAMPLE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161405" y="3413125"/>
            <a:ext cx="7620" cy="593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endCxn id="11" idx="1"/>
          </p:cNvCxnSpPr>
          <p:nvPr/>
        </p:nvCxnSpPr>
        <p:spPr>
          <a:xfrm flipV="1">
            <a:off x="6161405" y="3386455"/>
            <a:ext cx="314325" cy="120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7820025" y="3422650"/>
            <a:ext cx="314325" cy="120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134350" y="3434715"/>
            <a:ext cx="7620" cy="593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788795" y="3239135"/>
            <a:ext cx="1414780" cy="13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113280" y="3533140"/>
            <a:ext cx="808990" cy="7734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438400" y="3840480"/>
            <a:ext cx="158750" cy="1587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51865" y="1682115"/>
            <a:ext cx="333438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设计方案核心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芯片选型</a:t>
            </a:r>
            <a:r>
              <a:rPr lang="en-US" altLang="zh-CN"/>
              <a:t>	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电源处理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器件选型</a:t>
            </a: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滤波电路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连接器选型</a:t>
            </a:r>
            <a:endParaRPr lang="zh-CN" altLang="en-US"/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屏蔽处理</a:t>
            </a:r>
            <a:endParaRPr lang="zh-CN" altLang="en-US">
              <a:sym typeface="+mn-ea"/>
            </a:endParaRPr>
          </a:p>
          <a:p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2597150" y="3999230"/>
            <a:ext cx="606425" cy="8515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2438400" y="4306570"/>
            <a:ext cx="606425" cy="8515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2315845" y="4597400"/>
            <a:ext cx="606425" cy="8515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188970" y="4856480"/>
            <a:ext cx="1363980" cy="6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3044825" y="5157470"/>
            <a:ext cx="1363980" cy="6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922270" y="5448300"/>
            <a:ext cx="1363980" cy="6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435350" y="4549140"/>
            <a:ext cx="1117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SIGNAL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3291205" y="4839970"/>
            <a:ext cx="1117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GUARD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3045460" y="5158105"/>
            <a:ext cx="12401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GROUND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电化学工作站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请参考上次讨论内容《</a:t>
            </a:r>
            <a:r>
              <a:rPr lang="zh-CN" altLang="en-US">
                <a:sym typeface="+mn-ea"/>
              </a:rPr>
              <a:t>电化学工作站设计思路</a:t>
            </a:r>
            <a:r>
              <a:rPr lang="zh-CN" altLang="en-US"/>
              <a:t>》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1100" y="2292985"/>
            <a:ext cx="3049905" cy="329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ANALOG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78505" y="2634615"/>
            <a:ext cx="952500" cy="51943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 IN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278505" y="3681730"/>
            <a:ext cx="952500" cy="51943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 OUT1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278505" y="4747895"/>
            <a:ext cx="952500" cy="51943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 OUT2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384935" y="5174615"/>
            <a:ext cx="1428750" cy="433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Relay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944745" y="2292985"/>
            <a:ext cx="3049905" cy="329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DIGITAL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44745" y="2634615"/>
            <a:ext cx="952500" cy="51943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 OUT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944745" y="3681730"/>
            <a:ext cx="952500" cy="51943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 IN1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4944745" y="4747895"/>
            <a:ext cx="952500" cy="51943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 IN2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000115" y="5174615"/>
            <a:ext cx="1428750" cy="433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Relay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7" idx="3"/>
            <a:endCxn id="12" idx="1"/>
          </p:cNvCxnSpPr>
          <p:nvPr/>
        </p:nvCxnSpPr>
        <p:spPr>
          <a:xfrm>
            <a:off x="4231005" y="2894330"/>
            <a:ext cx="71374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231005" y="3941445"/>
            <a:ext cx="71374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231005" y="5007610"/>
            <a:ext cx="71374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193290" y="5823585"/>
            <a:ext cx="4560570" cy="146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780145" y="2292985"/>
            <a:ext cx="2386330" cy="329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PC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42150" y="3494405"/>
            <a:ext cx="952500" cy="85090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USB TO UART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8066405" y="3941445"/>
            <a:ext cx="71374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780145" y="2720975"/>
            <a:ext cx="2178050" cy="43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LOGIC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8780145" y="3154045"/>
            <a:ext cx="2178050" cy="43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CALCULATION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8780145" y="4103370"/>
            <a:ext cx="2178050" cy="43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8780145" y="4536440"/>
            <a:ext cx="2178050" cy="43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b"/>
  <p:tag name="KSO_WM_UNIT_INDEX" val="1"/>
  <p:tag name="KSO_WM_UNIT_ID" val="custom160191_1*b*1"/>
  <p:tag name="KSO_WM_UNIT_CLEAR" val="1"/>
  <p:tag name="KSO_WM_UNIT_LAYERLEVEL" val="1"/>
  <p:tag name="KSO_WM_UNIT_VALUE" val="52"/>
  <p:tag name="KSO_WM_UNIT_ISCONTENTSTITLE" val="0"/>
  <p:tag name="KSO_WM_UNIT_HIGHLIGHT" val="0"/>
  <p:tag name="KSO_WM_UNIT_COMPATIBLE" val="0"/>
  <p:tag name="KSO_WM_UNIT_PRESET_TEXT_INDEX" val="3"/>
  <p:tag name="KSO_WM_UNIT_PRESET_TEXT_LEN" val="66"/>
</p:tagLst>
</file>

<file path=ppt/tags/tag3.xml><?xml version="1.0" encoding="utf-8"?>
<p:tagLst xmlns:p="http://schemas.openxmlformats.org/presentationml/2006/main">
  <p:tag name="KSO_WM_TEMPLATE_THUMBS_INDEX" val="1、6、8、10、15、17、18、22、25"/>
  <p:tag name="KSO_WM_TEMPLATE_CATEGORY" val="custom"/>
  <p:tag name="KSO_WM_TEMPLATE_INDEX" val="160191"/>
  <p:tag name="KSO_WM_TAG_VERSION" val="1.0"/>
  <p:tag name="KSO_WM_SLIDE_ID" val="custom16019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科技宣讲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1276</Words>
  <Application>WPS 演示</Application>
  <PresentationFormat>宽屏</PresentationFormat>
  <Paragraphs>204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黑体</vt:lpstr>
      <vt:lpstr>微软雅黑</vt:lpstr>
      <vt:lpstr>Arial Unicode MS</vt:lpstr>
      <vt:lpstr>科技宣讲</vt:lpstr>
      <vt:lpstr>2016年度年终总结</vt:lpstr>
      <vt:lpstr>目录	</vt:lpstr>
      <vt:lpstr>胎压产品优化</vt:lpstr>
      <vt:lpstr>低功耗温度监测模块</vt:lpstr>
      <vt:lpstr>半导体参数测试仪</vt:lpstr>
      <vt:lpstr>半导体参数测试仪</vt:lpstr>
      <vt:lpstr>半导体参数测试仪</vt:lpstr>
      <vt:lpstr>10fA前置放大器的设计</vt:lpstr>
      <vt:lpstr>电化学工作站</vt:lpstr>
      <vt:lpstr>高电压弱电流测试仪</vt:lpstr>
      <vt:lpstr>高电压弱电流测试仪</vt:lpstr>
      <vt:lpstr>技术体系总结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冯斌</cp:lastModifiedBy>
  <cp:revision>7</cp:revision>
  <dcterms:created xsi:type="dcterms:W3CDTF">2015-05-05T08:02:00Z</dcterms:created>
  <dcterms:modified xsi:type="dcterms:W3CDTF">2018-04-11T09:16:33Z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  <property fmtid="{D5CDD505-2E9C-101B-9397-08002B2CF9AE}" pid="3" name="KSORubyTemplateID">
    <vt:lpwstr>2</vt:lpwstr>
  </property>
</Properties>
</file>