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72" r:id="rId6"/>
    <p:sldId id="273" r:id="rId7"/>
    <p:sldId id="274" r:id="rId8"/>
    <p:sldId id="275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912284" y="3357563"/>
            <a:ext cx="103632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828800" y="4654550"/>
            <a:ext cx="85344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620713"/>
            <a:ext cx="2746904" cy="5507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20713"/>
            <a:ext cx="8081472" cy="5507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76672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412875"/>
            <a:ext cx="5376672" cy="4714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4417" y="620713"/>
            <a:ext cx="109728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412875"/>
            <a:ext cx="109728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5B2F452-84CA-43E3-9A56-7178D99E72E0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39BCBBD-D6FE-4956-A56B-ED4A947E9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STM32 FreeRTOS</a:t>
            </a:r>
            <a:r>
              <a:rPr lang="zh-CN" altLang="en-US" dirty="0"/>
              <a:t>使用介绍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>
                <a:sym typeface="+mn-lt"/>
              </a:rPr>
              <a:t>冯斌</a:t>
            </a:r>
            <a:endParaRPr lang="zh-CN" altLang="en-US" dirty="0">
              <a:sym typeface="+mn-lt"/>
            </a:endParaRPr>
          </a:p>
          <a:p>
            <a:r>
              <a:rPr lang="zh-CN" altLang="en-US" dirty="0">
                <a:sym typeface="+mn-lt"/>
              </a:rPr>
              <a:t>北京中聚高科有限公司</a:t>
            </a:r>
            <a:endParaRPr lang="zh-CN" altLang="en-US" dirty="0">
              <a:sym typeface="+mn-lt"/>
            </a:endParaRPr>
          </a:p>
          <a:p>
            <a:r>
              <a:rPr lang="en-US" altLang="zh-CN" dirty="0">
                <a:sym typeface="+mn-lt"/>
              </a:rPr>
              <a:t>2018/04/12</a:t>
            </a:r>
            <a:endParaRPr lang="en-US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半导体参数测试仪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基本需求：直流电压输出（</a:t>
            </a:r>
            <a:r>
              <a:rPr lang="zh-CN" altLang="en-US">
                <a:cs typeface="Calibri" panose="020F0502020204030204" charset="0"/>
              </a:rPr>
              <a:t>±</a:t>
            </a:r>
            <a:r>
              <a:rPr lang="en-US" altLang="zh-CN">
                <a:cs typeface="Calibri" panose="020F0502020204030204" charset="0"/>
              </a:rPr>
              <a:t>24V</a:t>
            </a:r>
            <a:r>
              <a:rPr lang="zh-CN" altLang="en-US"/>
              <a:t>），直流电压测量（</a:t>
            </a:r>
            <a:r>
              <a:rPr lang="zh-CN" altLang="en-US"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cs typeface="Calibri" panose="020F0502020204030204" charset="0"/>
                <a:sym typeface="+mn-ea"/>
              </a:rPr>
              <a:t>24V</a:t>
            </a:r>
            <a:r>
              <a:rPr lang="zh-CN" altLang="en-US"/>
              <a:t>），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/>
              <a:t>直流电流测量（</a:t>
            </a:r>
            <a:r>
              <a:rPr lang="zh-CN" altLang="en-US">
                <a:cs typeface="Calibri" panose="020F0502020204030204" charset="0"/>
              </a:rPr>
              <a:t>±</a:t>
            </a:r>
            <a:r>
              <a:rPr lang="en-US" altLang="zh-CN"/>
              <a:t>1pA~</a:t>
            </a:r>
            <a:r>
              <a:rPr lang="zh-CN" altLang="en-US">
                <a:cs typeface="Calibri" panose="020F0502020204030204" charset="0"/>
                <a:sym typeface="+mn-ea"/>
              </a:rPr>
              <a:t>±</a:t>
            </a:r>
            <a:r>
              <a:rPr lang="en-US" altLang="zh-CN"/>
              <a:t>20mA</a:t>
            </a:r>
            <a:r>
              <a:rPr lang="zh-CN" altLang="en-US"/>
              <a:t>）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交流电压输出含直流偏置（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24V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），交流电压测量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24V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），</a:t>
            </a:r>
            <a:b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</a:b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		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交流电流测量（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1pA~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Calibri" panose="020F0502020204030204" charset="0"/>
                <a:sym typeface="+mn-ea"/>
              </a:rPr>
              <a:t>±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20mA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）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检验指标：电压输出精度，电压测量精度，电流测量精度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功能特性：</a:t>
            </a:r>
            <a:r>
              <a:rPr lang="en-US" altLang="zh-CN">
                <a:sym typeface="+mn-ea"/>
              </a:rPr>
              <a:t>V-I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I-t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V-t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c-V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c-t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R-t, V-R, P-t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输出特性：直流定点，扫描，阶梯，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正弦，三角，锯齿，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方波，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脉冲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常规应用：半导体器件（二极管，三极管，传感器），电容器，光电二级管，电感器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技术特点：电流测量，测量参数固定，有源无源器件均可以测量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特殊功能：自动校准，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LXI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半导体参数测试仪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4980" y="1802765"/>
            <a:ext cx="219837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4980" y="3377565"/>
            <a:ext cx="219837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4980" y="4957445"/>
            <a:ext cx="219837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09930" y="2724785"/>
            <a:ext cx="934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1" idx="0"/>
          </p:cNvCxnSpPr>
          <p:nvPr/>
        </p:nvCxnSpPr>
        <p:spPr>
          <a:xfrm flipH="1" flipV="1">
            <a:off x="711835" y="2726055"/>
            <a:ext cx="635" cy="12890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2"/>
          </p:cNvCxnSpPr>
          <p:nvPr/>
        </p:nvCxnSpPr>
        <p:spPr>
          <a:xfrm flipH="1" flipV="1">
            <a:off x="712470" y="4612005"/>
            <a:ext cx="5080" cy="1266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8" idx="3"/>
          </p:cNvCxnSpPr>
          <p:nvPr/>
        </p:nvCxnSpPr>
        <p:spPr>
          <a:xfrm flipH="1" flipV="1">
            <a:off x="709930" y="5874385"/>
            <a:ext cx="13233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2570" y="4015105"/>
            <a:ext cx="93916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DUT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11" idx="3"/>
            <a:endCxn id="17" idx="0"/>
          </p:cNvCxnSpPr>
          <p:nvPr/>
        </p:nvCxnSpPr>
        <p:spPr>
          <a:xfrm>
            <a:off x="1181735" y="4313555"/>
            <a:ext cx="8515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66900" y="191262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DRAIN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927225" y="3435350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927225" y="4957445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</a:t>
            </a:r>
            <a:endParaRPr lang="en-US" altLang="zh-CN"/>
          </a:p>
        </p:txBody>
      </p:sp>
      <p:sp>
        <p:nvSpPr>
          <p:cNvPr id="16" name="等腰三角形 15"/>
          <p:cNvSpPr/>
          <p:nvPr/>
        </p:nvSpPr>
        <p:spPr>
          <a:xfrm rot="16200000">
            <a:off x="1987550" y="256540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987550" y="415417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987550" y="571500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352675" y="2722880"/>
            <a:ext cx="16021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52040" y="4313555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04645" y="2724785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933575" y="227139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931035" y="225234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rot="5400000">
            <a:off x="2795905" y="211518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933575" y="3840480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36115" y="383349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等腰三角形 26"/>
          <p:cNvSpPr/>
          <p:nvPr/>
        </p:nvSpPr>
        <p:spPr>
          <a:xfrm rot="5400000">
            <a:off x="2798445" y="367728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2798445" y="530542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1936115" y="540194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924685" y="540194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48230" y="5872480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162935" y="227393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3162935" y="383349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160395" y="546290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574540" y="1803400"/>
            <a:ext cx="2222500" cy="127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DAC &amp; ADC&amp;OPAMP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74540" y="3376295"/>
            <a:ext cx="2222500" cy="127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DAC &amp; ADC&amp;OPAMP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574540" y="4957445"/>
            <a:ext cx="2222500" cy="127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DAC &amp; ADC&amp;OPAMP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4" idx="3"/>
          </p:cNvCxnSpPr>
          <p:nvPr/>
        </p:nvCxnSpPr>
        <p:spPr>
          <a:xfrm flipH="1" flipV="1">
            <a:off x="3943350" y="244157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3954780" y="4015740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3943350" y="559625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428230" y="2350135"/>
            <a:ext cx="3491230" cy="331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53955" y="3632200"/>
            <a:ext cx="865505" cy="68135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7630160" y="2460625"/>
            <a:ext cx="966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MCU</a:t>
            </a:r>
            <a:endParaRPr lang="en-US" altLang="zh-CN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6797040" y="280733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797040" y="4017010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6797040" y="524446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428230" y="2873375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7428230" y="3257550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CALCULATION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7428230" y="3630930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7428230" y="4015105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COMMUNICATION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7428230" y="4399280"/>
            <a:ext cx="2393315" cy="384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CALIBRATION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半导体参数测试仪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48510" y="2070735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SET VOLTAGE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1975" y="2070735"/>
            <a:ext cx="2323465" cy="577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RANGE SELECT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95440" y="2070735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SILENT TIME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8510" y="3063240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SAMPLING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1975" y="3063240"/>
            <a:ext cx="2323465" cy="577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RANGE SELECT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5440" y="3063240"/>
            <a:ext cx="232346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UPDATE DATA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4080" y="1306830"/>
            <a:ext cx="1457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测试流程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4080" y="4342765"/>
            <a:ext cx="95173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准确度，精确度，分辨率，带宽（输出和输入），采样率，更新速率， 通信速率，</a:t>
            </a:r>
            <a:r>
              <a:rPr lang="en-US" altLang="zh-CN">
                <a:sym typeface="+mn-ea"/>
              </a:rPr>
              <a:t>Slew Rate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10fA</a:t>
            </a:r>
            <a:r>
              <a:rPr lang="zh-CN" altLang="en-US">
                <a:sym typeface="+mn-ea"/>
              </a:rPr>
              <a:t>前置放大器的设计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12" name="直接连接符 11"/>
          <p:cNvCxnSpPr>
            <a:endCxn id="17" idx="0"/>
          </p:cNvCxnSpPr>
          <p:nvPr/>
        </p:nvCxnSpPr>
        <p:spPr>
          <a:xfrm>
            <a:off x="5744210" y="4010025"/>
            <a:ext cx="8515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 rot="16200000">
            <a:off x="6550025" y="385064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914515" y="4010025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75730" y="3239135"/>
            <a:ext cx="1344295" cy="29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SAMPLE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161405" y="3413125"/>
            <a:ext cx="7620" cy="593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11" idx="1"/>
          </p:cNvCxnSpPr>
          <p:nvPr/>
        </p:nvCxnSpPr>
        <p:spPr>
          <a:xfrm flipV="1">
            <a:off x="6161405" y="3386455"/>
            <a:ext cx="314325" cy="12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820025" y="3422650"/>
            <a:ext cx="314325" cy="12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34350" y="3434715"/>
            <a:ext cx="7620" cy="593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788795" y="3239135"/>
            <a:ext cx="1414780" cy="13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113280" y="3533140"/>
            <a:ext cx="808990" cy="773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8400" y="3840480"/>
            <a:ext cx="158750" cy="158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1865" y="1682115"/>
            <a:ext cx="333438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设计方案核心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芯片选型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电源处理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器件选型</a:t>
            </a:r>
            <a:r>
              <a:rPr lang="en-US" altLang="zh-CN">
                <a:sym typeface="+mn-ea"/>
              </a:rPr>
              <a:t>	- </a:t>
            </a:r>
            <a:r>
              <a:rPr lang="zh-CN" altLang="en-US">
                <a:sym typeface="+mn-ea"/>
              </a:rPr>
              <a:t>滤波电路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连接器选型</a:t>
            </a:r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屏蔽处理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597150" y="3999230"/>
            <a:ext cx="606425" cy="851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438400" y="4306570"/>
            <a:ext cx="606425" cy="851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315845" y="4597400"/>
            <a:ext cx="606425" cy="851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188970" y="4856480"/>
            <a:ext cx="136398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044825" y="5157470"/>
            <a:ext cx="136398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22270" y="5448300"/>
            <a:ext cx="136398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35350" y="4549140"/>
            <a:ext cx="1117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SIGNAL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291205" y="4839970"/>
            <a:ext cx="1117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GUARD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045460" y="5158105"/>
            <a:ext cx="12401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GROUND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电化学工作站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请参考上次讨论内容《</a:t>
            </a:r>
            <a:r>
              <a:rPr lang="zh-CN" altLang="en-US">
                <a:sym typeface="+mn-ea"/>
              </a:rPr>
              <a:t>电化学工作站设计思路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81100" y="2292985"/>
            <a:ext cx="3049905" cy="32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ANALOG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8505" y="263461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IN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278505" y="3681730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OUT1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278505" y="474789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OUT2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384935" y="5174615"/>
            <a:ext cx="1428750" cy="43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Relay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944745" y="2292985"/>
            <a:ext cx="3049905" cy="32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DIGITAL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4745" y="263461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OUT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944745" y="3681730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IN1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944745" y="4747895"/>
            <a:ext cx="952500" cy="51943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 IN2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000115" y="5174615"/>
            <a:ext cx="1428750" cy="43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Relay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7" idx="3"/>
            <a:endCxn id="12" idx="1"/>
          </p:cNvCxnSpPr>
          <p:nvPr/>
        </p:nvCxnSpPr>
        <p:spPr>
          <a:xfrm>
            <a:off x="4231005" y="2894330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231005" y="3941445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31005" y="5007610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193290" y="5823585"/>
            <a:ext cx="4560570" cy="146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780145" y="2292985"/>
            <a:ext cx="2386330" cy="32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42150" y="3494405"/>
            <a:ext cx="952500" cy="8509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 TO UART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066405" y="3941445"/>
            <a:ext cx="71374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780145" y="272097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780145" y="315404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CALCULATION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8780145" y="4103370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780145" y="4536440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高电压弱电流测试仪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基本需求：输出高压，测量电流</a:t>
            </a:r>
            <a:endParaRPr lang="zh-CN" altLang="en-US"/>
          </a:p>
          <a:p>
            <a:r>
              <a:rPr lang="zh-CN" altLang="en-US"/>
              <a:t>技术特点：电压从</a:t>
            </a:r>
            <a:r>
              <a:rPr lang="en-US" altLang="zh-CN"/>
              <a:t>0~100%</a:t>
            </a:r>
            <a:r>
              <a:rPr lang="zh-CN" altLang="en-US"/>
              <a:t>可调，快速粗电流测量，低速精密电流测量，电压在线可调，超高精度，软开关</a:t>
            </a:r>
            <a:endParaRPr lang="zh-CN" altLang="en-US"/>
          </a:p>
          <a:p>
            <a:r>
              <a:rPr lang="zh-CN" altLang="en-US"/>
              <a:t>功能特性：</a:t>
            </a:r>
            <a:r>
              <a:rPr lang="en-US" altLang="zh-CN"/>
              <a:t>V-I</a:t>
            </a:r>
            <a:r>
              <a:rPr lang="zh-CN" altLang="en-US"/>
              <a:t>曲线含电压测量</a:t>
            </a:r>
            <a:endParaRPr lang="zh-CN" altLang="en-US"/>
          </a:p>
          <a:p>
            <a:r>
              <a:rPr lang="zh-CN" altLang="en-US"/>
              <a:t>输出特性：</a:t>
            </a:r>
            <a:r>
              <a:rPr lang="en-US" altLang="zh-CN"/>
              <a:t>0~1000V</a:t>
            </a:r>
            <a:r>
              <a:rPr lang="zh-CN" altLang="en-US"/>
              <a:t>，最大输出电流</a:t>
            </a:r>
            <a:r>
              <a:rPr lang="en-US" altLang="zh-CN"/>
              <a:t>10mA, Pmax=10W</a:t>
            </a:r>
            <a:r>
              <a:rPr lang="zh-CN" altLang="en-US"/>
              <a:t>，输出波形包括正弦，三角，锯齿，方波，直流</a:t>
            </a:r>
            <a:endParaRPr lang="zh-CN" altLang="en-US"/>
          </a:p>
          <a:p>
            <a:r>
              <a:rPr lang="zh-CN" altLang="en-US"/>
              <a:t>测量指标：</a:t>
            </a:r>
            <a:r>
              <a:rPr lang="en-US" altLang="zh-CN"/>
              <a:t>1nA~10mA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高电压弱电流测试仪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79345" y="1975485"/>
            <a:ext cx="3049905" cy="16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2835" y="1975485"/>
            <a:ext cx="3049905" cy="351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ANALOG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9345" y="3863340"/>
            <a:ext cx="3049905" cy="162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6" idx="0"/>
          </p:cNvCxnSpPr>
          <p:nvPr/>
        </p:nvCxnSpPr>
        <p:spPr>
          <a:xfrm flipH="1">
            <a:off x="1803400" y="2893695"/>
            <a:ext cx="174625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6200000">
            <a:off x="3503930" y="273431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869055" y="2894330"/>
            <a:ext cx="1528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49955" y="244030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447415" y="242125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rot="5400000">
            <a:off x="4312285" y="228409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4679315" y="244284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1" idx="0"/>
          </p:cNvCxnSpPr>
          <p:nvPr/>
        </p:nvCxnSpPr>
        <p:spPr>
          <a:xfrm flipH="1" flipV="1">
            <a:off x="1818005" y="2879725"/>
            <a:ext cx="4445" cy="71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2"/>
          </p:cNvCxnSpPr>
          <p:nvPr/>
        </p:nvCxnSpPr>
        <p:spPr>
          <a:xfrm flipV="1">
            <a:off x="1818005" y="4196080"/>
            <a:ext cx="4445" cy="631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8" idx="3"/>
          </p:cNvCxnSpPr>
          <p:nvPr/>
        </p:nvCxnSpPr>
        <p:spPr>
          <a:xfrm flipH="1" flipV="1">
            <a:off x="1831975" y="4799330"/>
            <a:ext cx="1715135" cy="11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52550" y="3599180"/>
            <a:ext cx="93916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3501390" y="4650740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4312285" y="4241165"/>
            <a:ext cx="409575" cy="31877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449955" y="4337685"/>
            <a:ext cx="908050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438525" y="4337685"/>
            <a:ext cx="2540" cy="473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62070" y="4808220"/>
            <a:ext cx="159512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674235" y="4398645"/>
            <a:ext cx="761365" cy="4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379345" y="1975485"/>
            <a:ext cx="865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HV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379345" y="3863340"/>
            <a:ext cx="2059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MEASUREMENT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172835" y="221678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72835" y="2649855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CALCULATION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172835" y="3098800"/>
            <a:ext cx="2178050" cy="433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8350885" y="3721735"/>
            <a:ext cx="865505" cy="68135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5457190" y="2865755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457190" y="4573270"/>
            <a:ext cx="631190" cy="12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技术体系总结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STM32CUBE</a:t>
            </a:r>
            <a:r>
              <a:rPr lang="zh-CN" altLang="en-US"/>
              <a:t>的广泛使用</a:t>
            </a:r>
            <a:endParaRPr lang="zh-CN" altLang="en-US"/>
          </a:p>
          <a:p>
            <a:r>
              <a:rPr lang="en-US" altLang="zh-CN"/>
              <a:t>STML0</a:t>
            </a:r>
            <a:r>
              <a:rPr lang="zh-CN" altLang="en-US"/>
              <a:t>系列和</a:t>
            </a:r>
            <a:r>
              <a:rPr lang="en-US" altLang="zh-CN"/>
              <a:t>STM32F4</a:t>
            </a:r>
            <a:r>
              <a:rPr lang="zh-CN" altLang="en-US"/>
              <a:t>高性能系列芯片的使用</a:t>
            </a:r>
            <a:endParaRPr lang="zh-CN" altLang="en-US"/>
          </a:p>
          <a:p>
            <a:r>
              <a:rPr lang="zh-CN" altLang="en-US"/>
              <a:t>弱电流的测量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FreeRTOS</a:t>
            </a:r>
            <a:r>
              <a:rPr lang="zh-CN" altLang="en-US"/>
              <a:t>的原因</a:t>
            </a:r>
            <a:endParaRPr lang="zh-CN" altLang="en-US"/>
          </a:p>
          <a:p>
            <a:r>
              <a:rPr lang="en-US" altLang="zh-CN"/>
              <a:t>STM32CubeMX</a:t>
            </a:r>
            <a:r>
              <a:rPr lang="zh-CN" altLang="en-US"/>
              <a:t>与</a:t>
            </a:r>
            <a:r>
              <a:rPr lang="en-US" altLang="zh-CN"/>
              <a:t>FreeRTOS</a:t>
            </a:r>
            <a:endParaRPr lang="en-US" altLang="zh-CN"/>
          </a:p>
          <a:p>
            <a:r>
              <a:rPr lang="en-US" altLang="zh-CN"/>
              <a:t>FreeRTOS</a:t>
            </a:r>
            <a:r>
              <a:rPr lang="zh-CN" altLang="en-US"/>
              <a:t>源文件</a:t>
            </a:r>
            <a:endParaRPr lang="zh-CN" altLang="en-US"/>
          </a:p>
          <a:p>
            <a:r>
              <a:rPr lang="en-US" altLang="zh-CN"/>
              <a:t>FreeRTOS</a:t>
            </a:r>
            <a:r>
              <a:rPr lang="zh-CN" altLang="en-US"/>
              <a:t>常见应用</a:t>
            </a:r>
            <a:endParaRPr lang="zh-CN" altLang="en-US"/>
          </a:p>
          <a:p>
            <a:r>
              <a:rPr lang="zh-CN" altLang="en-US"/>
              <a:t>电化学工作站</a:t>
            </a:r>
            <a:endParaRPr lang="zh-CN" altLang="en-US"/>
          </a:p>
          <a:p>
            <a:r>
              <a:rPr lang="zh-CN" altLang="en-US"/>
              <a:t>高电压弱电流测试仪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技术体系总结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FreeRTOS</a:t>
            </a:r>
            <a:r>
              <a:rPr lang="zh-CN" altLang="en-US"/>
              <a:t>的原因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嵌入式实时操作系统(RTOS)可以更合理、更有效地利用CPU的资源，简化应用软件的设计，缩短系统开发时间，更好地保证系统的实时性和可靠性</a:t>
            </a:r>
            <a:endParaRPr lang="zh-CN" altLang="en-US"/>
          </a:p>
          <a:p>
            <a:r>
              <a:rPr lang="zh-CN" altLang="en-US"/>
              <a:t>FreeRTOS操作系统是完全免费的操作系统</a:t>
            </a:r>
            <a:endParaRPr lang="zh-CN" altLang="en-US"/>
          </a:p>
          <a:p>
            <a:r>
              <a:rPr lang="en-US" altLang="zh-CN"/>
              <a:t>STM32Cube</a:t>
            </a:r>
            <a:r>
              <a:rPr lang="zh-CN" altLang="en-US"/>
              <a:t>及</a:t>
            </a:r>
            <a:r>
              <a:rPr lang="en-US" altLang="zh-CN"/>
              <a:t>STM32CubeMX</a:t>
            </a:r>
            <a:r>
              <a:rPr lang="zh-CN" altLang="en-US"/>
              <a:t>的完全支持</a:t>
            </a:r>
            <a:endParaRPr lang="zh-CN" altLang="en-US"/>
          </a:p>
          <a:p>
            <a:r>
              <a:rPr lang="zh-CN" altLang="en-US"/>
              <a:t>使用群体最多的小型化实时操作系统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STM32CubeMX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FreeRTOS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5376" t="547" r="21030" b="58148"/>
          <a:stretch>
            <a:fillRect/>
          </a:stretch>
        </p:blipFill>
        <p:spPr>
          <a:xfrm>
            <a:off x="890905" y="2470150"/>
            <a:ext cx="5575935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70477" t="20884" r="7117" b="10969"/>
          <a:stretch>
            <a:fillRect/>
          </a:stretch>
        </p:blipFill>
        <p:spPr>
          <a:xfrm>
            <a:off x="7087870" y="2160270"/>
            <a:ext cx="4347210" cy="3509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FreeRTOS</a:t>
            </a:r>
            <a:r>
              <a:rPr lang="zh-CN" altLang="en-US"/>
              <a:t>源文件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2031" t="5771" r="62130" b="52489"/>
          <a:stretch>
            <a:fillRect/>
          </a:stretch>
        </p:blipFill>
        <p:spPr>
          <a:xfrm>
            <a:off x="1430020" y="1700530"/>
            <a:ext cx="9248140" cy="4460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FreeRTOS</a:t>
            </a:r>
            <a:r>
              <a:rPr lang="zh-CN" altLang="en-US">
                <a:sym typeface="+mn-ea"/>
              </a:rPr>
              <a:t>常见应用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Thread</a:t>
            </a:r>
            <a:endParaRPr lang="en-US" altLang="zh-CN"/>
          </a:p>
          <a:p>
            <a:r>
              <a:rPr lang="en-US" altLang="zh-CN"/>
              <a:t>Semaphore between thread</a:t>
            </a:r>
            <a:endParaRPr lang="en-US" altLang="zh-CN"/>
          </a:p>
          <a:p>
            <a:r>
              <a:rPr lang="en-US" altLang="zh-CN"/>
              <a:t>Semaphore from ISR</a:t>
            </a:r>
            <a:endParaRPr lang="en-US" altLang="zh-CN"/>
          </a:p>
          <a:p>
            <a:r>
              <a:rPr lang="en-US" altLang="zh-CN"/>
              <a:t>Mutexes</a:t>
            </a:r>
            <a:endParaRPr lang="en-US" altLang="zh-CN"/>
          </a:p>
          <a:p>
            <a:r>
              <a:rPr lang="en-US" altLang="zh-CN"/>
              <a:t>Queues</a:t>
            </a:r>
            <a:endParaRPr lang="en-US" altLang="zh-CN"/>
          </a:p>
          <a:p>
            <a:r>
              <a:rPr lang="en-US" altLang="zh-CN"/>
              <a:t>Timer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STM32CubeMX</a:t>
            </a:r>
            <a:r>
              <a:rPr lang="zh-CN" altLang="en-US"/>
              <a:t>与</a:t>
            </a:r>
            <a:r>
              <a:rPr lang="en-US" altLang="zh-CN"/>
              <a:t>FreeRTOS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显示器下载器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0300" y="2378710"/>
            <a:ext cx="1101725" cy="15328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073400" y="2378710"/>
            <a:ext cx="3884930" cy="153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S37_CodeLoader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73400" y="2646680"/>
            <a:ext cx="832485" cy="9969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 to UART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31335" y="4447540"/>
            <a:ext cx="1146175" cy="61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812155" y="4447540"/>
            <a:ext cx="1146175" cy="61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TARGET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232025" y="3145155"/>
            <a:ext cx="841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4896485" y="3971290"/>
            <a:ext cx="8255" cy="476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81115" y="3971290"/>
            <a:ext cx="8255" cy="476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25845" y="2646680"/>
            <a:ext cx="832485" cy="9969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UART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99705" y="2378710"/>
            <a:ext cx="1324610" cy="153289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PRINTER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58330" y="3145155"/>
            <a:ext cx="841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低功耗温度监测模块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LPUART</a:t>
            </a:r>
            <a:r>
              <a:rPr lang="zh-CN" altLang="en-US"/>
              <a:t>的应用</a:t>
            </a:r>
            <a:endParaRPr lang="zh-CN" altLang="en-US"/>
          </a:p>
          <a:p>
            <a:r>
              <a:rPr lang="en-US" altLang="zh-CN"/>
              <a:t>STM32 L0</a:t>
            </a:r>
            <a:r>
              <a:rPr lang="zh-CN" altLang="en-US"/>
              <a:t>系列</a:t>
            </a:r>
            <a:r>
              <a:rPr lang="en-US" altLang="zh-CN"/>
              <a:t>MCU</a:t>
            </a:r>
            <a:r>
              <a:rPr lang="zh-CN" altLang="en-US"/>
              <a:t>的使用（</a:t>
            </a:r>
            <a:r>
              <a:rPr lang="en-US" altLang="zh-CN"/>
              <a:t>Cube</a:t>
            </a:r>
            <a:r>
              <a:rPr lang="zh-CN" altLang="en-US"/>
              <a:t>及</a:t>
            </a:r>
            <a:r>
              <a:rPr lang="en-US" altLang="zh-CN"/>
              <a:t>CubeMX</a:t>
            </a:r>
            <a:r>
              <a:rPr lang="zh-CN" altLang="en-US"/>
              <a:t>应用）</a:t>
            </a:r>
            <a:endParaRPr lang="zh-CN" altLang="en-US"/>
          </a:p>
          <a:p>
            <a:r>
              <a:rPr lang="zh-CN" altLang="en-US"/>
              <a:t>宽温度范围芯片及电路的设计</a:t>
            </a:r>
            <a:endParaRPr lang="zh-CN" altLang="en-US"/>
          </a:p>
          <a:p>
            <a:r>
              <a:rPr lang="zh-CN" altLang="en-US"/>
              <a:t>数码管显示驱动电路及代码</a:t>
            </a:r>
            <a:endParaRPr lang="zh-CN" altLang="en-US"/>
          </a:p>
          <a:p>
            <a:r>
              <a:rPr lang="zh-CN" altLang="en-US"/>
              <a:t>热电偶测量驱动电路及代码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b"/>
  <p:tag name="KSO_WM_UNIT_INDEX" val="1"/>
  <p:tag name="KSO_WM_UNIT_ID" val="custom160191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66"/>
</p:tagLst>
</file>

<file path=ppt/tags/tag3.xml><?xml version="1.0" encoding="utf-8"?>
<p:tagLst xmlns:p="http://schemas.openxmlformats.org/presentationml/2006/main">
  <p:tag name="KSO_WM_TEMPLATE_THUMBS_INDEX" val="1、6、8、10、15、17、18、22、25"/>
  <p:tag name="KSO_WM_TEMPLATE_CATEGORY" val="custom"/>
  <p:tag name="KSO_WM_TEMPLATE_INDEX" val="160191"/>
  <p:tag name="KSO_WM_TAG_VERSION" val="1.0"/>
  <p:tag name="KSO_WM_SLIDE_ID" val="custom16019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演示</Application>
  <PresentationFormat>宽屏</PresentationFormat>
  <Paragraphs>224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科技宣讲</vt:lpstr>
      <vt:lpstr>2016年度年终总结</vt:lpstr>
      <vt:lpstr>目录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胎压产品优化</vt:lpstr>
      <vt:lpstr>低功耗温度监测模块</vt:lpstr>
      <vt:lpstr>半导体参数测试仪</vt:lpstr>
      <vt:lpstr>半导体参数测试仪</vt:lpstr>
      <vt:lpstr>半导体参数测试仪</vt:lpstr>
      <vt:lpstr>10fA前置放大器的设计</vt:lpstr>
      <vt:lpstr>电化学工作站</vt:lpstr>
      <vt:lpstr>高电压弱电流测试仪</vt:lpstr>
      <vt:lpstr>高电压弱电流测试仪</vt:lpstr>
      <vt:lpstr>技术体系总结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冯斌</cp:lastModifiedBy>
  <cp:revision>11</cp:revision>
  <dcterms:created xsi:type="dcterms:W3CDTF">2015-05-05T08:02:00Z</dcterms:created>
  <dcterms:modified xsi:type="dcterms:W3CDTF">2018-04-12T01:40:46Z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